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65"/>
  </p:notesMasterIdLst>
  <p:sldIdLst>
    <p:sldId id="330" r:id="rId2"/>
    <p:sldId id="386" r:id="rId3"/>
    <p:sldId id="373" r:id="rId4"/>
    <p:sldId id="407" r:id="rId5"/>
    <p:sldId id="408" r:id="rId6"/>
    <p:sldId id="322" r:id="rId7"/>
    <p:sldId id="409" r:id="rId8"/>
    <p:sldId id="410" r:id="rId9"/>
    <p:sldId id="411" r:id="rId10"/>
    <p:sldId id="412" r:id="rId11"/>
    <p:sldId id="393" r:id="rId12"/>
    <p:sldId id="375" r:id="rId13"/>
    <p:sldId id="413" r:id="rId14"/>
    <p:sldId id="414" r:id="rId15"/>
    <p:sldId id="380" r:id="rId16"/>
    <p:sldId id="379" r:id="rId17"/>
    <p:sldId id="381" r:id="rId18"/>
    <p:sldId id="417" r:id="rId19"/>
    <p:sldId id="357" r:id="rId20"/>
    <p:sldId id="441" r:id="rId21"/>
    <p:sldId id="433" r:id="rId22"/>
    <p:sldId id="323" r:id="rId23"/>
    <p:sldId id="404" r:id="rId24"/>
    <p:sldId id="418" r:id="rId25"/>
    <p:sldId id="419" r:id="rId26"/>
    <p:sldId id="420" r:id="rId27"/>
    <p:sldId id="421" r:id="rId28"/>
    <p:sldId id="422" r:id="rId29"/>
    <p:sldId id="423" r:id="rId30"/>
    <p:sldId id="424" r:id="rId31"/>
    <p:sldId id="425" r:id="rId32"/>
    <p:sldId id="426" r:id="rId33"/>
    <p:sldId id="427" r:id="rId34"/>
    <p:sldId id="428" r:id="rId35"/>
    <p:sldId id="324" r:id="rId36"/>
    <p:sldId id="363" r:id="rId37"/>
    <p:sldId id="335" r:id="rId38"/>
    <p:sldId id="354" r:id="rId39"/>
    <p:sldId id="429" r:id="rId40"/>
    <p:sldId id="430" r:id="rId41"/>
    <p:sldId id="259" r:id="rId42"/>
    <p:sldId id="394" r:id="rId43"/>
    <p:sldId id="437" r:id="rId44"/>
    <p:sldId id="439" r:id="rId45"/>
    <p:sldId id="440" r:id="rId46"/>
    <p:sldId id="442" r:id="rId47"/>
    <p:sldId id="382" r:id="rId48"/>
    <p:sldId id="431" r:id="rId49"/>
    <p:sldId id="383" r:id="rId50"/>
    <p:sldId id="384" r:id="rId51"/>
    <p:sldId id="385" r:id="rId52"/>
    <p:sldId id="258" r:id="rId53"/>
    <p:sldId id="346" r:id="rId54"/>
    <p:sldId id="347" r:id="rId55"/>
    <p:sldId id="348" r:id="rId56"/>
    <p:sldId id="349" r:id="rId57"/>
    <p:sldId id="344" r:id="rId58"/>
    <p:sldId id="350" r:id="rId59"/>
    <p:sldId id="352" r:id="rId60"/>
    <p:sldId id="353" r:id="rId61"/>
    <p:sldId id="345" r:id="rId62"/>
    <p:sldId id="355" r:id="rId63"/>
    <p:sldId id="356" r:id="rId64"/>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3" autoAdjust="0"/>
    <p:restoredTop sz="94665" autoAdjust="0"/>
  </p:normalViewPr>
  <p:slideViewPr>
    <p:cSldViewPr>
      <p:cViewPr varScale="1">
        <p:scale>
          <a:sx n="111" d="100"/>
          <a:sy n="111" d="100"/>
        </p:scale>
        <p:origin x="-1614" y="-78"/>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670"/>
    </p:cViewPr>
  </p:sorterViewPr>
  <p:notesViewPr>
    <p:cSldViewPr>
      <p:cViewPr varScale="1">
        <p:scale>
          <a:sx n="40" d="100"/>
          <a:sy n="40" d="100"/>
        </p:scale>
        <p:origin x="-14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6827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90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913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979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341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005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38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896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449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101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305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510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715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6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366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571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776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981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185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595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800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161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209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769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414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173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377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82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787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992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1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3103" name="Group 31"/>
          <p:cNvGrpSpPr>
            <a:grpSpLocks/>
          </p:cNvGrpSpPr>
          <p:nvPr/>
        </p:nvGrpSpPr>
        <p:grpSpPr bwMode="auto">
          <a:xfrm>
            <a:off x="0" y="114300"/>
            <a:ext cx="9142413" cy="6742113"/>
            <a:chOff x="0" y="72"/>
            <a:chExt cx="5759" cy="4247"/>
          </a:xfrm>
        </p:grpSpPr>
        <p:sp>
          <p:nvSpPr>
            <p:cNvPr id="3074"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02" name="Group 30"/>
            <p:cNvGrpSpPr>
              <a:grpSpLocks/>
            </p:cNvGrpSpPr>
            <p:nvPr/>
          </p:nvGrpSpPr>
          <p:grpSpPr bwMode="auto">
            <a:xfrm>
              <a:off x="0" y="72"/>
              <a:ext cx="5759" cy="2040"/>
              <a:chOff x="0" y="72"/>
              <a:chExt cx="5759" cy="2040"/>
            </a:xfrm>
          </p:grpSpPr>
          <p:sp>
            <p:nvSpPr>
              <p:cNvPr id="3075"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81" name="Group 9"/>
              <p:cNvGrpSpPr>
                <a:grpSpLocks/>
              </p:cNvGrpSpPr>
              <p:nvPr/>
            </p:nvGrpSpPr>
            <p:grpSpPr bwMode="auto">
              <a:xfrm>
                <a:off x="2289" y="72"/>
                <a:ext cx="1440" cy="1984"/>
                <a:chOff x="2289" y="72"/>
                <a:chExt cx="1440" cy="1984"/>
              </a:xfrm>
            </p:grpSpPr>
            <p:sp>
              <p:nvSpPr>
                <p:cNvPr id="3076"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7"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8"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9"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0"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82"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01" name="Group 29"/>
              <p:cNvGrpSpPr>
                <a:grpSpLocks/>
              </p:cNvGrpSpPr>
              <p:nvPr/>
            </p:nvGrpSpPr>
            <p:grpSpPr bwMode="auto">
              <a:xfrm>
                <a:off x="2071" y="406"/>
                <a:ext cx="1392" cy="1109"/>
                <a:chOff x="2071" y="406"/>
                <a:chExt cx="1392" cy="1109"/>
              </a:xfrm>
            </p:grpSpPr>
            <p:sp>
              <p:nvSpPr>
                <p:cNvPr id="3083"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Lst>
                  <a:ahLst/>
                  <a:cxnLst>
                    <a:cxn ang="0">
                      <a:pos x="T0" y="T1"/>
                    </a:cxn>
                    <a:cxn ang="0">
                      <a:pos x="T2" y="T3"/>
                    </a:cxn>
                    <a:cxn ang="0">
                      <a:pos x="T4" y="T5"/>
                    </a:cxn>
                    <a:cxn ang="0">
                      <a:pos x="T6" y="T7"/>
                    </a:cxn>
                    <a:cxn ang="0">
                      <a:pos x="T8" y="T9"/>
                    </a:cxn>
                  </a:cxnLst>
                  <a:rect l="0" t="0" r="r" b="b"/>
                  <a:pathLst>
                    <a:path w="1" h="17">
                      <a:moveTo>
                        <a:pt x="0" y="0"/>
                      </a:moveTo>
                      <a:lnTo>
                        <a:pt x="0" y="16"/>
                      </a:ln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4"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Lst>
                  <a:ahLst/>
                  <a:cxnLst>
                    <a:cxn ang="0">
                      <a:pos x="T0" y="T1"/>
                    </a:cxn>
                    <a:cxn ang="0">
                      <a:pos x="T2" y="T3"/>
                    </a:cxn>
                    <a:cxn ang="0">
                      <a:pos x="T4" y="T5"/>
                    </a:cxn>
                    <a:cxn ang="0">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5"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6"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7"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8"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Lst>
                  <a:ahLst/>
                  <a:cxnLst>
                    <a:cxn ang="0">
                      <a:pos x="T0" y="T1"/>
                    </a:cxn>
                    <a:cxn ang="0">
                      <a:pos x="T2" y="T3"/>
                    </a:cxn>
                    <a:cxn ang="0">
                      <a:pos x="T4" y="T5"/>
                    </a:cxn>
                    <a:cxn ang="0">
                      <a:pos x="T6" y="T7"/>
                    </a:cxn>
                    <a:cxn ang="0">
                      <a:pos x="T8" y="T9"/>
                    </a:cxn>
                    <a:cxn ang="0">
                      <a:pos x="T10" y="T11"/>
                    </a:cxn>
                    <a:cxn ang="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9"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0"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Lst>
                  <a:ahLst/>
                  <a:cxnLst>
                    <a:cxn ang="0">
                      <a:pos x="T0" y="T1"/>
                    </a:cxn>
                    <a:cxn ang="0">
                      <a:pos x="T2" y="T3"/>
                    </a:cxn>
                    <a:cxn ang="0">
                      <a:pos x="T4" y="T5"/>
                    </a:cxn>
                    <a:cxn ang="0">
                      <a:pos x="T6" y="T7"/>
                    </a:cxn>
                    <a:cxn ang="0">
                      <a:pos x="T8" y="T9"/>
                    </a:cxn>
                    <a:cxn ang="0">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1"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2"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3"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4"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5"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6"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Lst>
                  <a:ahLst/>
                  <a:cxnLst>
                    <a:cxn ang="0">
                      <a:pos x="T0" y="T1"/>
                    </a:cxn>
                    <a:cxn ang="0">
                      <a:pos x="T2" y="T3"/>
                    </a:cxn>
                    <a:cxn ang="0">
                      <a:pos x="T4" y="T5"/>
                    </a:cxn>
                    <a:cxn ang="0">
                      <a:pos x="T6" y="T7"/>
                    </a:cxn>
                    <a:cxn ang="0">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7"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8"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9"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0"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smtClean="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smtClean="0"/>
              <a:t>Click to edit Master subtitle style</a:t>
            </a:r>
          </a:p>
        </p:txBody>
      </p:sp>
      <p:sp>
        <p:nvSpPr>
          <p:cNvPr id="3106" name="Rectangle 34"/>
          <p:cNvSpPr>
            <a:spLocks noGrp="1" noChangeArrowheads="1"/>
          </p:cNvSpPr>
          <p:nvPr>
            <p:ph type="dt" sz="quarter" idx="2"/>
          </p:nvPr>
        </p:nvSpPr>
        <p:spPr/>
        <p:txBody>
          <a:bodyPr/>
          <a:lstStyle>
            <a:lvl1pPr>
              <a:defRPr/>
            </a:lvl1pPr>
          </a:lstStyle>
          <a:p>
            <a:fld id="{912F7DE8-A154-49C0-AA25-4044FFF98453}" type="datetime1">
              <a:rPr lang="en-US"/>
              <a:pPr/>
              <a:t>6/10/2013</a:t>
            </a:fld>
            <a:endParaRPr lang="en-US"/>
          </a:p>
        </p:txBody>
      </p:sp>
      <p:sp>
        <p:nvSpPr>
          <p:cNvPr id="3107" name="Rectangle 35"/>
          <p:cNvSpPr>
            <a:spLocks noGrp="1" noChangeArrowheads="1"/>
          </p:cNvSpPr>
          <p:nvPr>
            <p:ph type="ftr" sz="quarter" idx="3"/>
          </p:nvPr>
        </p:nvSpPr>
        <p:spPr bwMode="auto">
          <a:xfrm>
            <a:off x="3124200" y="64008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r>
              <a:rPr lang="en-US"/>
              <a:t>Liang, Introduction to Java Programming, Eighth Edition, (c) 2011 Pearson Education, Inc. All rights reserved. 0132130807</a:t>
            </a:r>
          </a:p>
        </p:txBody>
      </p:sp>
      <p:sp>
        <p:nvSpPr>
          <p:cNvPr id="3108" name="Rectangle 36"/>
          <p:cNvSpPr>
            <a:spLocks noGrp="1" noChangeArrowheads="1"/>
          </p:cNvSpPr>
          <p:nvPr>
            <p:ph type="sldNum" sz="quarter" idx="4"/>
          </p:nvPr>
        </p:nvSpPr>
        <p:spPr>
          <a:xfrm>
            <a:off x="6553200" y="6400800"/>
            <a:ext cx="1905000" cy="457200"/>
          </a:xfrm>
        </p:spPr>
        <p:txBody>
          <a:bodyPr/>
          <a:lstStyle>
            <a:lvl1pPr>
              <a:defRPr/>
            </a:lvl1pPr>
          </a:lstStyle>
          <a:p>
            <a:fld id="{92C0CE69-71CB-4B3D-910C-EB94EB3FEA7B}" type="slidenum">
              <a:rPr lang="en-US"/>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6E6558B-0052-4298-B2F7-E000CDB7C6BD}" type="datetime1">
              <a:rPr lang="en-US"/>
              <a:pPr/>
              <a:t>6/10/2013</a:t>
            </a:fld>
            <a:endParaRPr lang="en-US"/>
          </a:p>
        </p:txBody>
      </p:sp>
      <p:sp>
        <p:nvSpPr>
          <p:cNvPr id="5" name="Slide Number Placeholder 4"/>
          <p:cNvSpPr>
            <a:spLocks noGrp="1"/>
          </p:cNvSpPr>
          <p:nvPr>
            <p:ph type="sldNum" sz="quarter" idx="11"/>
          </p:nvPr>
        </p:nvSpPr>
        <p:spPr/>
        <p:txBody>
          <a:bodyPr/>
          <a:lstStyle>
            <a:lvl1pPr>
              <a:defRPr/>
            </a:lvl1pPr>
          </a:lstStyle>
          <a:p>
            <a:fld id="{6F822EA6-E6E2-440A-BC14-CBDACD11F5D4}" type="slidenum">
              <a:rPr lang="en-US"/>
              <a:pPr/>
              <a:t>‹#›</a:t>
            </a:fld>
            <a:endParaRPr lang="en-US"/>
          </a:p>
        </p:txBody>
      </p:sp>
    </p:spTree>
    <p:extLst>
      <p:ext uri="{BB962C8B-B14F-4D97-AF65-F5344CB8AC3E}">
        <p14:creationId xmlns:p14="http://schemas.microsoft.com/office/powerpoint/2010/main" val="208017232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2FF536A-78F1-4BAD-8000-1DE5ACB66C12}" type="datetime1">
              <a:rPr lang="en-US"/>
              <a:pPr/>
              <a:t>6/10/2013</a:t>
            </a:fld>
            <a:endParaRPr lang="en-US"/>
          </a:p>
        </p:txBody>
      </p:sp>
      <p:sp>
        <p:nvSpPr>
          <p:cNvPr id="5" name="Slide Number Placeholder 4"/>
          <p:cNvSpPr>
            <a:spLocks noGrp="1"/>
          </p:cNvSpPr>
          <p:nvPr>
            <p:ph type="sldNum" sz="quarter" idx="11"/>
          </p:nvPr>
        </p:nvSpPr>
        <p:spPr/>
        <p:txBody>
          <a:bodyPr/>
          <a:lstStyle>
            <a:lvl1pPr>
              <a:defRPr/>
            </a:lvl1pPr>
          </a:lstStyle>
          <a:p>
            <a:fld id="{6DFCA089-6AAF-43A3-8AAB-CDA7F74F1D26}" type="slidenum">
              <a:rPr lang="en-US"/>
              <a:pPr/>
              <a:t>‹#›</a:t>
            </a:fld>
            <a:endParaRPr lang="en-US"/>
          </a:p>
        </p:txBody>
      </p:sp>
    </p:spTree>
    <p:extLst>
      <p:ext uri="{BB962C8B-B14F-4D97-AF65-F5344CB8AC3E}">
        <p14:creationId xmlns:p14="http://schemas.microsoft.com/office/powerpoint/2010/main" val="192313417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B899225-7EEE-42E5-A6F2-46ED56905B96}" type="datetime1">
              <a:rPr lang="en-US"/>
              <a:pPr/>
              <a:t>6/10/2013</a:t>
            </a:fld>
            <a:endParaRPr lang="en-US"/>
          </a:p>
        </p:txBody>
      </p:sp>
      <p:sp>
        <p:nvSpPr>
          <p:cNvPr id="5" name="Slide Number Placeholder 4"/>
          <p:cNvSpPr>
            <a:spLocks noGrp="1"/>
          </p:cNvSpPr>
          <p:nvPr>
            <p:ph type="sldNum" sz="quarter" idx="11"/>
          </p:nvPr>
        </p:nvSpPr>
        <p:spPr/>
        <p:txBody>
          <a:bodyPr/>
          <a:lstStyle>
            <a:lvl1pPr>
              <a:defRPr/>
            </a:lvl1pPr>
          </a:lstStyle>
          <a:p>
            <a:fld id="{652D5E90-8986-4480-8360-24777D8D9FCA}" type="slidenum">
              <a:rPr lang="en-US"/>
              <a:pPr/>
              <a:t>‹#›</a:t>
            </a:fld>
            <a:endParaRPr lang="en-US"/>
          </a:p>
        </p:txBody>
      </p:sp>
    </p:spTree>
    <p:extLst>
      <p:ext uri="{BB962C8B-B14F-4D97-AF65-F5344CB8AC3E}">
        <p14:creationId xmlns:p14="http://schemas.microsoft.com/office/powerpoint/2010/main" val="404655354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F56ECE9C-FB8C-493A-836D-9622E8C3AC95}" type="datetime1">
              <a:rPr lang="en-US"/>
              <a:pPr/>
              <a:t>6/10/2013</a:t>
            </a:fld>
            <a:endParaRPr lang="en-US"/>
          </a:p>
        </p:txBody>
      </p:sp>
      <p:sp>
        <p:nvSpPr>
          <p:cNvPr id="5" name="Slide Number Placeholder 4"/>
          <p:cNvSpPr>
            <a:spLocks noGrp="1"/>
          </p:cNvSpPr>
          <p:nvPr>
            <p:ph type="sldNum" sz="quarter" idx="11"/>
          </p:nvPr>
        </p:nvSpPr>
        <p:spPr/>
        <p:txBody>
          <a:bodyPr/>
          <a:lstStyle>
            <a:lvl1pPr>
              <a:defRPr/>
            </a:lvl1pPr>
          </a:lstStyle>
          <a:p>
            <a:fld id="{F82379D9-4B05-4B3A-BA23-31A46FA925AA}" type="slidenum">
              <a:rPr lang="en-US"/>
              <a:pPr/>
              <a:t>‹#›</a:t>
            </a:fld>
            <a:endParaRPr lang="en-US"/>
          </a:p>
        </p:txBody>
      </p:sp>
    </p:spTree>
    <p:extLst>
      <p:ext uri="{BB962C8B-B14F-4D97-AF65-F5344CB8AC3E}">
        <p14:creationId xmlns:p14="http://schemas.microsoft.com/office/powerpoint/2010/main" val="290486145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0422A392-D6E7-42D3-93BD-372CB01434D1}" type="datetime1">
              <a:rPr lang="en-US"/>
              <a:pPr/>
              <a:t>6/10/2013</a:t>
            </a:fld>
            <a:endParaRPr lang="en-US"/>
          </a:p>
        </p:txBody>
      </p:sp>
      <p:sp>
        <p:nvSpPr>
          <p:cNvPr id="6" name="Slide Number Placeholder 5"/>
          <p:cNvSpPr>
            <a:spLocks noGrp="1"/>
          </p:cNvSpPr>
          <p:nvPr>
            <p:ph type="sldNum" sz="quarter" idx="11"/>
          </p:nvPr>
        </p:nvSpPr>
        <p:spPr/>
        <p:txBody>
          <a:bodyPr/>
          <a:lstStyle>
            <a:lvl1pPr>
              <a:defRPr/>
            </a:lvl1pPr>
          </a:lstStyle>
          <a:p>
            <a:fld id="{0D33CB3E-8969-45D7-9314-61585FAB1968}" type="slidenum">
              <a:rPr lang="en-US"/>
              <a:pPr/>
              <a:t>‹#›</a:t>
            </a:fld>
            <a:endParaRPr lang="en-US"/>
          </a:p>
        </p:txBody>
      </p:sp>
    </p:spTree>
    <p:extLst>
      <p:ext uri="{BB962C8B-B14F-4D97-AF65-F5344CB8AC3E}">
        <p14:creationId xmlns:p14="http://schemas.microsoft.com/office/powerpoint/2010/main" val="124430674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8AFE90B2-B595-4B53-98B9-A96C1792D44E}" type="datetime1">
              <a:rPr lang="en-US"/>
              <a:pPr/>
              <a:t>6/10/2013</a:t>
            </a:fld>
            <a:endParaRPr lang="en-US"/>
          </a:p>
        </p:txBody>
      </p:sp>
      <p:sp>
        <p:nvSpPr>
          <p:cNvPr id="8" name="Slide Number Placeholder 7"/>
          <p:cNvSpPr>
            <a:spLocks noGrp="1"/>
          </p:cNvSpPr>
          <p:nvPr>
            <p:ph type="sldNum" sz="quarter" idx="11"/>
          </p:nvPr>
        </p:nvSpPr>
        <p:spPr/>
        <p:txBody>
          <a:bodyPr/>
          <a:lstStyle>
            <a:lvl1pPr>
              <a:defRPr/>
            </a:lvl1pPr>
          </a:lstStyle>
          <a:p>
            <a:fld id="{1E86EA20-15B3-449D-A2C7-103CE328E939}" type="slidenum">
              <a:rPr lang="en-US"/>
              <a:pPr/>
              <a:t>‹#›</a:t>
            </a:fld>
            <a:endParaRPr lang="en-US"/>
          </a:p>
        </p:txBody>
      </p:sp>
    </p:spTree>
    <p:extLst>
      <p:ext uri="{BB962C8B-B14F-4D97-AF65-F5344CB8AC3E}">
        <p14:creationId xmlns:p14="http://schemas.microsoft.com/office/powerpoint/2010/main" val="62039167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95C91355-6FAA-41F6-A535-0D788BBE00EB}" type="datetime1">
              <a:rPr lang="en-US"/>
              <a:pPr/>
              <a:t>6/10/2013</a:t>
            </a:fld>
            <a:endParaRPr lang="en-US"/>
          </a:p>
        </p:txBody>
      </p:sp>
      <p:sp>
        <p:nvSpPr>
          <p:cNvPr id="4" name="Slide Number Placeholder 3"/>
          <p:cNvSpPr>
            <a:spLocks noGrp="1"/>
          </p:cNvSpPr>
          <p:nvPr>
            <p:ph type="sldNum" sz="quarter" idx="11"/>
          </p:nvPr>
        </p:nvSpPr>
        <p:spPr/>
        <p:txBody>
          <a:bodyPr/>
          <a:lstStyle>
            <a:lvl1pPr>
              <a:defRPr/>
            </a:lvl1pPr>
          </a:lstStyle>
          <a:p>
            <a:fld id="{310EC599-5EBD-4BE6-B32E-18B5AB303C9F}" type="slidenum">
              <a:rPr lang="en-US"/>
              <a:pPr/>
              <a:t>‹#›</a:t>
            </a:fld>
            <a:endParaRPr lang="en-US"/>
          </a:p>
        </p:txBody>
      </p:sp>
    </p:spTree>
    <p:extLst>
      <p:ext uri="{BB962C8B-B14F-4D97-AF65-F5344CB8AC3E}">
        <p14:creationId xmlns:p14="http://schemas.microsoft.com/office/powerpoint/2010/main" val="104885830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A617B79E-5B58-46E3-AF15-B354AB1594AA}" type="datetime1">
              <a:rPr lang="en-US"/>
              <a:pPr/>
              <a:t>6/10/2013</a:t>
            </a:fld>
            <a:endParaRPr lang="en-US"/>
          </a:p>
        </p:txBody>
      </p:sp>
      <p:sp>
        <p:nvSpPr>
          <p:cNvPr id="3" name="Slide Number Placeholder 2"/>
          <p:cNvSpPr>
            <a:spLocks noGrp="1"/>
          </p:cNvSpPr>
          <p:nvPr>
            <p:ph type="sldNum" sz="quarter" idx="11"/>
          </p:nvPr>
        </p:nvSpPr>
        <p:spPr/>
        <p:txBody>
          <a:bodyPr/>
          <a:lstStyle>
            <a:lvl1pPr>
              <a:defRPr/>
            </a:lvl1pPr>
          </a:lstStyle>
          <a:p>
            <a:fld id="{0B52C3FD-F90B-4BC9-8B36-6785EAE0CCCF}" type="slidenum">
              <a:rPr lang="en-US"/>
              <a:pPr/>
              <a:t>‹#›</a:t>
            </a:fld>
            <a:endParaRPr lang="en-US"/>
          </a:p>
        </p:txBody>
      </p:sp>
    </p:spTree>
    <p:extLst>
      <p:ext uri="{BB962C8B-B14F-4D97-AF65-F5344CB8AC3E}">
        <p14:creationId xmlns:p14="http://schemas.microsoft.com/office/powerpoint/2010/main" val="212977219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BF9D318-1B0E-43A3-8395-A3CCD37E74E5}" type="datetime1">
              <a:rPr lang="en-US"/>
              <a:pPr/>
              <a:t>6/10/2013</a:t>
            </a:fld>
            <a:endParaRPr lang="en-US"/>
          </a:p>
        </p:txBody>
      </p:sp>
      <p:sp>
        <p:nvSpPr>
          <p:cNvPr id="6" name="Slide Number Placeholder 5"/>
          <p:cNvSpPr>
            <a:spLocks noGrp="1"/>
          </p:cNvSpPr>
          <p:nvPr>
            <p:ph type="sldNum" sz="quarter" idx="11"/>
          </p:nvPr>
        </p:nvSpPr>
        <p:spPr/>
        <p:txBody>
          <a:bodyPr/>
          <a:lstStyle>
            <a:lvl1pPr>
              <a:defRPr/>
            </a:lvl1pPr>
          </a:lstStyle>
          <a:p>
            <a:fld id="{ED18415F-DBB1-4DDB-83B0-06A792299CE6}" type="slidenum">
              <a:rPr lang="en-US"/>
              <a:pPr/>
              <a:t>‹#›</a:t>
            </a:fld>
            <a:endParaRPr lang="en-US"/>
          </a:p>
        </p:txBody>
      </p:sp>
    </p:spTree>
    <p:extLst>
      <p:ext uri="{BB962C8B-B14F-4D97-AF65-F5344CB8AC3E}">
        <p14:creationId xmlns:p14="http://schemas.microsoft.com/office/powerpoint/2010/main" val="156745857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F90C17F7-710A-48AF-A196-E79BBF700066}" type="datetime1">
              <a:rPr lang="en-US"/>
              <a:pPr/>
              <a:t>6/10/2013</a:t>
            </a:fld>
            <a:endParaRPr lang="en-US"/>
          </a:p>
        </p:txBody>
      </p:sp>
      <p:sp>
        <p:nvSpPr>
          <p:cNvPr id="6" name="Slide Number Placeholder 5"/>
          <p:cNvSpPr>
            <a:spLocks noGrp="1"/>
          </p:cNvSpPr>
          <p:nvPr>
            <p:ph type="sldNum" sz="quarter" idx="11"/>
          </p:nvPr>
        </p:nvSpPr>
        <p:spPr/>
        <p:txBody>
          <a:bodyPr/>
          <a:lstStyle>
            <a:lvl1pPr>
              <a:defRPr/>
            </a:lvl1pPr>
          </a:lstStyle>
          <a:p>
            <a:fld id="{48E7C496-7095-4A5B-885A-CE2C52FD7887}" type="slidenum">
              <a:rPr lang="en-US"/>
              <a:pPr/>
              <a:t>‹#›</a:t>
            </a:fld>
            <a:endParaRPr lang="en-US"/>
          </a:p>
        </p:txBody>
      </p:sp>
    </p:spTree>
    <p:extLst>
      <p:ext uri="{BB962C8B-B14F-4D97-AF65-F5344CB8AC3E}">
        <p14:creationId xmlns:p14="http://schemas.microsoft.com/office/powerpoint/2010/main" val="422636754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53" name="Group 29"/>
          <p:cNvGrpSpPr>
            <a:grpSpLocks/>
          </p:cNvGrpSpPr>
          <p:nvPr/>
        </p:nvGrpSpPr>
        <p:grpSpPr bwMode="auto">
          <a:xfrm>
            <a:off x="0" y="4367213"/>
            <a:ext cx="9131300" cy="2478087"/>
            <a:chOff x="0" y="2751"/>
            <a:chExt cx="5752" cy="1561"/>
          </a:xfrm>
        </p:grpSpPr>
        <p:sp>
          <p:nvSpPr>
            <p:cNvPr id="1026"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52" name="Group 28"/>
            <p:cNvGrpSpPr>
              <a:grpSpLocks/>
            </p:cNvGrpSpPr>
            <p:nvPr/>
          </p:nvGrpSpPr>
          <p:grpSpPr bwMode="auto">
            <a:xfrm>
              <a:off x="4458" y="2751"/>
              <a:ext cx="1190" cy="1426"/>
              <a:chOff x="4458" y="2751"/>
              <a:chExt cx="1190" cy="1426"/>
            </a:xfrm>
          </p:grpSpPr>
          <p:sp>
            <p:nvSpPr>
              <p:cNvPr id="1027"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9"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0"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1"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2"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51" name="Group 27"/>
              <p:cNvGrpSpPr>
                <a:grpSpLocks/>
              </p:cNvGrpSpPr>
              <p:nvPr/>
            </p:nvGrpSpPr>
            <p:grpSpPr bwMode="auto">
              <a:xfrm>
                <a:off x="4458" y="2991"/>
                <a:ext cx="999" cy="797"/>
                <a:chOff x="4458" y="2991"/>
                <a:chExt cx="999" cy="797"/>
              </a:xfrm>
            </p:grpSpPr>
            <p:sp>
              <p:nvSpPr>
                <p:cNvPr id="1033"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Lst>
                  <a:ahLst/>
                  <a:cxnLst>
                    <a:cxn ang="0">
                      <a:pos x="T0" y="T1"/>
                    </a:cxn>
                    <a:cxn ang="0">
                      <a:pos x="T2" y="T3"/>
                    </a:cxn>
                    <a:cxn ang="0">
                      <a:pos x="T4" y="T5"/>
                    </a:cxn>
                    <a:cxn ang="0">
                      <a:pos x="T6" y="T7"/>
                    </a:cxn>
                    <a:cxn ang="0">
                      <a:pos x="T8" y="T9"/>
                    </a:cxn>
                  </a:cxnLst>
                  <a:rect l="0" t="0" r="r" b="b"/>
                  <a:pathLst>
                    <a:path w="1" h="17">
                      <a:moveTo>
                        <a:pt x="0" y="0"/>
                      </a:moveTo>
                      <a:lnTo>
                        <a:pt x="0" y="16"/>
                      </a:ln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Lst>
                  <a:ahLst/>
                  <a:cxnLst>
                    <a:cxn ang="0">
                      <a:pos x="T0" y="T1"/>
                    </a:cxn>
                    <a:cxn ang="0">
                      <a:pos x="T2" y="T3"/>
                    </a:cxn>
                    <a:cxn ang="0">
                      <a:pos x="T4" y="T5"/>
                    </a:cxn>
                    <a:cxn ang="0">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6"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8"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Lst>
                  <a:ahLst/>
                  <a:cxnLst>
                    <a:cxn ang="0">
                      <a:pos x="T0" y="T1"/>
                    </a:cxn>
                    <a:cxn ang="0">
                      <a:pos x="T2" y="T3"/>
                    </a:cxn>
                    <a:cxn ang="0">
                      <a:pos x="T4" y="T5"/>
                    </a:cxn>
                    <a:cxn ang="0">
                      <a:pos x="T6" y="T7"/>
                    </a:cxn>
                    <a:cxn ang="0">
                      <a:pos x="T8" y="T9"/>
                    </a:cxn>
                    <a:cxn ang="0">
                      <a:pos x="T10" y="T11"/>
                    </a:cxn>
                    <a:cxn ang="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0"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Lst>
                  <a:ahLst/>
                  <a:cxnLst>
                    <a:cxn ang="0">
                      <a:pos x="T0" y="T1"/>
                    </a:cxn>
                    <a:cxn ang="0">
                      <a:pos x="T2" y="T3"/>
                    </a:cxn>
                    <a:cxn ang="0">
                      <a:pos x="T4" y="T5"/>
                    </a:cxn>
                    <a:cxn ang="0">
                      <a:pos x="T6" y="T7"/>
                    </a:cxn>
                    <a:cxn ang="0">
                      <a:pos x="T8" y="T9"/>
                    </a:cxn>
                    <a:cxn ang="0">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1"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Lst>
                  <a:ahLst/>
                  <a:cxnLst>
                    <a:cxn ang="0">
                      <a:pos x="T0" y="T1"/>
                    </a:cxn>
                    <a:cxn ang="0">
                      <a:pos x="T2" y="T3"/>
                    </a:cxn>
                    <a:cxn ang="0">
                      <a:pos x="T4" y="T5"/>
                    </a:cxn>
                    <a:cxn ang="0">
                      <a:pos x="T6" y="T7"/>
                    </a:cxn>
                    <a:cxn ang="0">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54"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55"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fld id="{C0ED4B51-FAC4-4845-ADE0-E822CEDF6D02}" type="datetime1">
              <a:rPr lang="en-US"/>
              <a:pPr/>
              <a:t>6/10/2013</a:t>
            </a:fld>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F77DC503-C08E-4132-91C2-CCAB90F95F2F}" type="slidenum">
              <a:rPr lang="en-US"/>
              <a:pPr/>
              <a:t>‹#›</a:t>
            </a:fld>
            <a:endParaRPr lang="en-US"/>
          </a:p>
        </p:txBody>
      </p:sp>
      <p:sp>
        <p:nvSpPr>
          <p:cNvPr id="1059" name="Rectangle 35"/>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sz="1000">
                <a:latin typeface="Arial" pitchFamily="34" charset="0"/>
              </a:rPr>
              <a:t>Liang, Introduction to Java Programming, Eighth Edition, (c) 2011 Pearson Education, Inc. All rights reserved. 0132130807</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7.wmf"/><Relationship Id="rId4"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9.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0.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2.png"/><Relationship Id="rId4" Type="http://schemas.openxmlformats.org/officeDocument/2006/relationships/oleObject" Target="../embeddings/oleObject11.bin"/></Relationships>
</file>

<file path=ppt/slides/_rels/slide22.xml.rels><?xml version="1.0" encoding="UTF-8" standalone="yes"?>
<Relationships xmlns="http://schemas.openxmlformats.org/package/2006/relationships"><Relationship Id="rId2" Type="http://schemas.openxmlformats.org/officeDocument/2006/relationships/hyperlink" Target="http://java.sun.com/features/1998/05/birthday.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cs.armstrong.edu/liang/intro8e/JavaCharacteristics.pdf"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ml/Welcome.ba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ml/Welcome.html"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8.png"/><Relationship Id="rId4" Type="http://schemas.openxmlformats.org/officeDocument/2006/relationships/image" Target="../media/image17.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9.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ml/Welcome1.bat"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ml/ComputeExpression.html" TargetMode="External"/><Relationship Id="rId5" Type="http://schemas.openxmlformats.org/officeDocument/2006/relationships/hyperlink" Target="html/ComputeExpression.bat" TargetMode="External"/><Relationship Id="rId4" Type="http://schemas.openxmlformats.org/officeDocument/2006/relationships/hyperlink" Target="html/Welcome1.html"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2.png"/><Relationship Id="rId4" Type="http://schemas.openxmlformats.org/officeDocument/2006/relationships/oleObject" Target="../embeddings/oleObject14.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3.wm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ml/WelcomeInMessageDialogBox.bat"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ml/WelcomeInMessageDialogBox.html" TargetMode="Externa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5.wmf"/><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6.wmf"/><Relationship Id="rId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FB165C6D-E466-4440-913C-F8DAB1E6BE54}" type="slidenum">
              <a:rPr lang="en-US"/>
              <a:pPr/>
              <a:t>1</a:t>
            </a:fld>
            <a:endParaRPr lang="en-US"/>
          </a:p>
        </p:txBody>
      </p:sp>
      <p:sp>
        <p:nvSpPr>
          <p:cNvPr id="88066" name="Rectangle 2"/>
          <p:cNvSpPr>
            <a:spLocks noGrp="1" noChangeArrowheads="1"/>
          </p:cNvSpPr>
          <p:nvPr>
            <p:ph type="title"/>
          </p:nvPr>
        </p:nvSpPr>
        <p:spPr>
          <a:xfrm>
            <a:off x="685800" y="304800"/>
            <a:ext cx="7924800" cy="2438400"/>
          </a:xfrm>
        </p:spPr>
        <p:txBody>
          <a:bodyPr/>
          <a:lstStyle/>
          <a:p>
            <a:r>
              <a:rPr lang="en-US"/>
              <a:t>Chapter 1 Introduction to Computers, Programs, and Java</a:t>
            </a:r>
          </a:p>
        </p:txBody>
      </p:sp>
      <p:sp>
        <p:nvSpPr>
          <p:cNvPr id="88070" name="Rectangle 6"/>
          <p:cNvSpPr>
            <a:spLocks noChangeArrowheads="1"/>
          </p:cNvSpPr>
          <p:nvPr/>
        </p:nvSpPr>
        <p:spPr bwMode="auto">
          <a:xfrm>
            <a:off x="3052763"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76133" name="Rectangle 1029"/>
          <p:cNvSpPr>
            <a:spLocks noChangeArrowheads="1"/>
          </p:cNvSpPr>
          <p:nvPr/>
        </p:nvSpPr>
        <p:spPr bwMode="auto">
          <a:xfrm>
            <a:off x="0" y="2405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76135" name="Rectangle 1031"/>
          <p:cNvSpPr>
            <a:spLocks noChangeArrowheads="1"/>
          </p:cNvSpPr>
          <p:nvPr/>
        </p:nvSpPr>
        <p:spPr bwMode="auto">
          <a:xfrm>
            <a:off x="0" y="2263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8CD098A5-0B28-406B-99D0-E72B0AC71949}" type="slidenum">
              <a:rPr lang="en-US"/>
              <a:pPr/>
              <a:t>10</a:t>
            </a:fld>
            <a:endParaRPr lang="en-US"/>
          </a:p>
        </p:txBody>
      </p:sp>
      <p:sp>
        <p:nvSpPr>
          <p:cNvPr id="210946" name="Rectangle 1026"/>
          <p:cNvSpPr>
            <a:spLocks noGrp="1" noChangeArrowheads="1"/>
          </p:cNvSpPr>
          <p:nvPr>
            <p:ph type="title"/>
          </p:nvPr>
        </p:nvSpPr>
        <p:spPr>
          <a:xfrm>
            <a:off x="685800" y="285750"/>
            <a:ext cx="7772400" cy="476250"/>
          </a:xfrm>
        </p:spPr>
        <p:txBody>
          <a:bodyPr/>
          <a:lstStyle/>
          <a:p>
            <a:r>
              <a:rPr lang="en-US" sz="4000"/>
              <a:t>Communication Devices</a:t>
            </a:r>
          </a:p>
        </p:txBody>
      </p:sp>
      <p:sp>
        <p:nvSpPr>
          <p:cNvPr id="210947" name="Rectangle 1027"/>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10948" name="Text Box 1028"/>
          <p:cNvSpPr txBox="1">
            <a:spLocks noChangeArrowheads="1"/>
          </p:cNvSpPr>
          <p:nvPr/>
        </p:nvSpPr>
        <p:spPr bwMode="auto">
          <a:xfrm>
            <a:off x="304800" y="914400"/>
            <a:ext cx="8610600" cy="310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200">
                <a:cs typeface="Courier New" pitchFamily="49" charset="0"/>
              </a:rPr>
              <a:t>A </a:t>
            </a:r>
            <a:r>
              <a:rPr lang="en-US" sz="2200" i="1">
                <a:solidFill>
                  <a:srgbClr val="FF7C80"/>
                </a:solidFill>
                <a:cs typeface="Courier New" pitchFamily="49" charset="0"/>
              </a:rPr>
              <a:t>regular modem</a:t>
            </a:r>
            <a:r>
              <a:rPr lang="en-US" sz="2200">
                <a:cs typeface="Courier New" pitchFamily="49" charset="0"/>
              </a:rPr>
              <a:t> uses a phone line and can transfer data in a speed up to 56,000 bps (bits per second). A </a:t>
            </a:r>
            <a:r>
              <a:rPr lang="en-US" sz="2200" i="1">
                <a:solidFill>
                  <a:srgbClr val="FF7C80"/>
                </a:solidFill>
                <a:cs typeface="Courier New" pitchFamily="49" charset="0"/>
              </a:rPr>
              <a:t>DSL</a:t>
            </a:r>
            <a:r>
              <a:rPr lang="en-US" sz="2200">
                <a:cs typeface="Courier New" pitchFamily="49" charset="0"/>
              </a:rPr>
              <a:t> (digital subscriber line) also uses a phone line and can transfer data in a speed 20 times faster than a regular modem. A </a:t>
            </a:r>
            <a:r>
              <a:rPr lang="en-US" sz="2200" i="1">
                <a:solidFill>
                  <a:srgbClr val="FF7C80"/>
                </a:solidFill>
                <a:cs typeface="Courier New" pitchFamily="49" charset="0"/>
              </a:rPr>
              <a:t>cable modem</a:t>
            </a:r>
            <a:r>
              <a:rPr lang="en-US" sz="2200">
                <a:cs typeface="Courier New" pitchFamily="49" charset="0"/>
              </a:rPr>
              <a:t> uses the TV cable line maintained by the cable company. A cable modem is as fast as a DSL. Network interface card (</a:t>
            </a:r>
            <a:r>
              <a:rPr lang="en-US" sz="2200" i="1">
                <a:solidFill>
                  <a:srgbClr val="FF7C80"/>
                </a:solidFill>
                <a:cs typeface="Courier New" pitchFamily="49" charset="0"/>
              </a:rPr>
              <a:t>NIC</a:t>
            </a:r>
            <a:r>
              <a:rPr lang="en-US" sz="2200">
                <a:cs typeface="Courier New" pitchFamily="49" charset="0"/>
              </a:rPr>
              <a:t>) is a device to connect a computer to a local area network (LAN). The LAN is commonly used in business, universities, and government organizations. A typical type of NIC, called </a:t>
            </a:r>
            <a:r>
              <a:rPr lang="en-US" sz="2200" i="1">
                <a:solidFill>
                  <a:srgbClr val="FF7C80"/>
                </a:solidFill>
                <a:cs typeface="Courier New" pitchFamily="49" charset="0"/>
              </a:rPr>
              <a:t>10BaseT</a:t>
            </a:r>
            <a:r>
              <a:rPr lang="en-US" sz="2200">
                <a:cs typeface="Courier New" pitchFamily="49" charset="0"/>
              </a:rPr>
              <a:t>, can transfer data at 10 mbps (million bits per second).</a:t>
            </a:r>
          </a:p>
        </p:txBody>
      </p:sp>
      <p:sp>
        <p:nvSpPr>
          <p:cNvPr id="210949" name="Rectangle 1029"/>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10950" name="Rectangle 1030"/>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210952" name="Object 1032"/>
          <p:cNvGraphicFramePr>
            <a:graphicFrameLocks noChangeAspect="1"/>
          </p:cNvGraphicFramePr>
          <p:nvPr>
            <p:ph idx="1"/>
          </p:nvPr>
        </p:nvGraphicFramePr>
        <p:xfrm>
          <a:off x="458788" y="4114800"/>
          <a:ext cx="8224837" cy="2041525"/>
        </p:xfrm>
        <a:graphic>
          <a:graphicData uri="http://schemas.openxmlformats.org/presentationml/2006/ole">
            <mc:AlternateContent xmlns:mc="http://schemas.openxmlformats.org/markup-compatibility/2006">
              <mc:Choice xmlns:v="urn:schemas-microsoft-com:vml" Requires="v">
                <p:oleObj spid="_x0000_s210954" name="Picture" r:id="rId4" imgW="5078880" imgH="1261080" progId="Word.Picture.8">
                  <p:embed/>
                </p:oleObj>
              </mc:Choice>
              <mc:Fallback>
                <p:oleObj name="Picture" r:id="rId4" imgW="5078880" imgH="1261080" progId="Word.Picture.8">
                  <p:embed/>
                  <p:pic>
                    <p:nvPicPr>
                      <p:cNvPr id="0" name="Object 10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788" y="4114800"/>
                        <a:ext cx="8224837" cy="204152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66661CB-3349-441B-9283-8853CA28121E}" type="slidenum">
              <a:rPr lang="en-US"/>
              <a:pPr/>
              <a:t>11</a:t>
            </a:fld>
            <a:endParaRPr lang="en-US"/>
          </a:p>
        </p:txBody>
      </p:sp>
      <p:sp>
        <p:nvSpPr>
          <p:cNvPr id="184322" name="Rectangle 1026"/>
          <p:cNvSpPr>
            <a:spLocks noGrp="1" noChangeArrowheads="1"/>
          </p:cNvSpPr>
          <p:nvPr>
            <p:ph type="title"/>
          </p:nvPr>
        </p:nvSpPr>
        <p:spPr>
          <a:xfrm>
            <a:off x="685800" y="228600"/>
            <a:ext cx="7772400" cy="762000"/>
          </a:xfrm>
        </p:spPr>
        <p:txBody>
          <a:bodyPr/>
          <a:lstStyle/>
          <a:p>
            <a:r>
              <a:rPr lang="en-US"/>
              <a:t>Programs</a:t>
            </a:r>
          </a:p>
        </p:txBody>
      </p:sp>
      <p:sp>
        <p:nvSpPr>
          <p:cNvPr id="184323" name="Rectangle 1027"/>
          <p:cNvSpPr>
            <a:spLocks noGrp="1" noChangeArrowheads="1"/>
          </p:cNvSpPr>
          <p:nvPr>
            <p:ph type="body" idx="1"/>
          </p:nvPr>
        </p:nvSpPr>
        <p:spPr>
          <a:xfrm>
            <a:off x="228600" y="1371600"/>
            <a:ext cx="8686800" cy="4572000"/>
          </a:xfrm>
        </p:spPr>
        <p:txBody>
          <a:bodyPr/>
          <a:lstStyle/>
          <a:p>
            <a:pPr marL="0" indent="0">
              <a:buFont typeface="Monotype Sorts" pitchFamily="2" charset="2"/>
              <a:buNone/>
            </a:pPr>
            <a:r>
              <a:rPr lang="en-US" sz="2800">
                <a:cs typeface="Times New Roman" pitchFamily="18" charset="0"/>
              </a:rPr>
              <a:t>Computer </a:t>
            </a:r>
            <a:r>
              <a:rPr lang="en-US" sz="2800" i="1">
                <a:cs typeface="Times New Roman" pitchFamily="18" charset="0"/>
              </a:rPr>
              <a:t>programs</a:t>
            </a:r>
            <a:r>
              <a:rPr lang="en-US" sz="2800">
                <a:cs typeface="Times New Roman" pitchFamily="18" charset="0"/>
              </a:rPr>
              <a:t>, known as </a:t>
            </a:r>
            <a:r>
              <a:rPr lang="en-US" sz="2800" i="1">
                <a:cs typeface="Times New Roman" pitchFamily="18" charset="0"/>
              </a:rPr>
              <a:t>software</a:t>
            </a:r>
            <a:r>
              <a:rPr lang="en-US" sz="2800">
                <a:cs typeface="Times New Roman" pitchFamily="18" charset="0"/>
              </a:rPr>
              <a:t>, are instructions to the computer.</a:t>
            </a:r>
          </a:p>
          <a:p>
            <a:pPr marL="0" indent="0">
              <a:buFont typeface="Monotype Sorts" pitchFamily="2" charset="2"/>
              <a:buNone/>
            </a:pPr>
            <a:r>
              <a:rPr lang="en-US" sz="2800"/>
              <a:t> </a:t>
            </a:r>
          </a:p>
          <a:p>
            <a:pPr marL="0" indent="0">
              <a:buFont typeface="Monotype Sorts" pitchFamily="2" charset="2"/>
              <a:buNone/>
            </a:pPr>
            <a:r>
              <a:rPr lang="en-US" sz="2800">
                <a:cs typeface="Times New Roman" pitchFamily="18" charset="0"/>
              </a:rPr>
              <a:t>You tell a computer what to do through programs. Without programs, a computer is an empty machine. Computers do not understand human languages, so you need to use computer languages to communicate with them.</a:t>
            </a:r>
            <a:r>
              <a:rPr lang="en-US" sz="2800"/>
              <a:t> </a:t>
            </a:r>
          </a:p>
          <a:p>
            <a:pPr marL="0" indent="0">
              <a:buFont typeface="Monotype Sorts" pitchFamily="2" charset="2"/>
              <a:buNone/>
            </a:pPr>
            <a:endParaRPr lang="en-US" sz="2800"/>
          </a:p>
          <a:p>
            <a:pPr marL="0" indent="0">
              <a:buFont typeface="Monotype Sorts" pitchFamily="2" charset="2"/>
              <a:buNone/>
            </a:pPr>
            <a:r>
              <a:rPr lang="en-US" sz="2800"/>
              <a:t>Programs are written using programming languages.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1D37172-485E-4DF4-9B5C-E5691CD81D13}" type="slidenum">
              <a:rPr lang="en-US"/>
              <a:pPr/>
              <a:t>12</a:t>
            </a:fld>
            <a:endParaRPr lang="en-US"/>
          </a:p>
        </p:txBody>
      </p:sp>
      <p:sp>
        <p:nvSpPr>
          <p:cNvPr id="159746" name="Rectangle 1026"/>
          <p:cNvSpPr>
            <a:spLocks noGrp="1" noChangeArrowheads="1"/>
          </p:cNvSpPr>
          <p:nvPr>
            <p:ph type="title"/>
          </p:nvPr>
        </p:nvSpPr>
        <p:spPr>
          <a:xfrm>
            <a:off x="685800" y="228600"/>
            <a:ext cx="7772400" cy="533400"/>
          </a:xfrm>
        </p:spPr>
        <p:txBody>
          <a:bodyPr/>
          <a:lstStyle/>
          <a:p>
            <a:r>
              <a:rPr lang="en-US"/>
              <a:t>Programming Languages</a:t>
            </a:r>
          </a:p>
        </p:txBody>
      </p:sp>
      <p:sp>
        <p:nvSpPr>
          <p:cNvPr id="159747" name="Rectangle 1027"/>
          <p:cNvSpPr>
            <a:spLocks noGrp="1" noChangeArrowheads="1"/>
          </p:cNvSpPr>
          <p:nvPr>
            <p:ph type="body" idx="1"/>
          </p:nvPr>
        </p:nvSpPr>
        <p:spPr>
          <a:xfrm>
            <a:off x="228600" y="990600"/>
            <a:ext cx="8534400" cy="457200"/>
          </a:xfrm>
        </p:spPr>
        <p:txBody>
          <a:bodyPr/>
          <a:lstStyle/>
          <a:p>
            <a:pPr marL="0" indent="0">
              <a:buFont typeface="Monotype Sorts" pitchFamily="2" charset="2"/>
              <a:buNone/>
            </a:pPr>
            <a:r>
              <a:rPr lang="en-US" sz="2400">
                <a:solidFill>
                  <a:schemeClr val="tx2"/>
                </a:solidFill>
              </a:rPr>
              <a:t>Machine Language</a:t>
            </a:r>
            <a:r>
              <a:rPr lang="en-US" sz="2400"/>
              <a:t>    Assembly Language      High-Level Language</a:t>
            </a:r>
          </a:p>
        </p:txBody>
      </p:sp>
      <p:sp>
        <p:nvSpPr>
          <p:cNvPr id="159748" name="Rectangle 1028"/>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3200">
                <a:solidFill>
                  <a:schemeClr val="tx2"/>
                </a:solidFill>
              </a:rPr>
              <a:t>Machine language </a:t>
            </a:r>
            <a:r>
              <a:rPr lang="en-US" sz="3200">
                <a:solidFill>
                  <a:schemeClr val="tx2"/>
                </a:solidFill>
                <a:cs typeface="Times New Roman" pitchFamily="18" charset="0"/>
              </a:rPr>
              <a:t>is a set of primitive instructions built into every computer. The instructions are in the form of binary code, so you have to enter binary codes for various instructions.</a:t>
            </a:r>
            <a:r>
              <a:rPr lang="en-US" sz="3200">
                <a:solidFill>
                  <a:schemeClr val="tx2"/>
                </a:solidFill>
              </a:rPr>
              <a:t> </a:t>
            </a:r>
            <a:r>
              <a:rPr lang="en-US" sz="3200">
                <a:solidFill>
                  <a:schemeClr val="tx2"/>
                </a:solidFill>
                <a:cs typeface="Times New Roman" pitchFamily="18" charset="0"/>
              </a:rPr>
              <a:t>Program with native machine language is a tedious process. Moreover the programs are highly difficult to read and modify. For example, to add two numbers, you might write an instruction in binary like this:</a:t>
            </a:r>
          </a:p>
          <a:p>
            <a:pPr algn="ctr">
              <a:lnSpc>
                <a:spcPct val="90000"/>
              </a:lnSpc>
            </a:pPr>
            <a:r>
              <a:rPr lang="en-US" sz="3200">
                <a:solidFill>
                  <a:schemeClr val="tx2"/>
                </a:solidFill>
              </a:rPr>
              <a:t> </a:t>
            </a:r>
          </a:p>
          <a:p>
            <a:pPr marL="742950" lvl="1" indent="-285750">
              <a:lnSpc>
                <a:spcPct val="90000"/>
              </a:lnSpc>
              <a:spcBef>
                <a:spcPct val="20000"/>
              </a:spcBef>
              <a:buClr>
                <a:schemeClr val="tx1"/>
              </a:buClr>
            </a:pPr>
            <a:r>
              <a:rPr lang="en-US" sz="2800">
                <a:solidFill>
                  <a:schemeClr val="tx2"/>
                </a:solidFill>
                <a:latin typeface="Courier New" pitchFamily="49" charset="0"/>
                <a:cs typeface="Times New Roman" pitchFamily="18" charset="0"/>
              </a:rPr>
              <a:t>1101101010011010</a:t>
            </a:r>
            <a:endParaRPr lang="en-US" sz="2800">
              <a:solidFill>
                <a:schemeClr val="tx2"/>
              </a:solidFill>
              <a:latin typeface="Courier New" pitchFamily="49"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4D7FE0FF-B894-4AF5-9E21-89E23C7A156E}" type="slidenum">
              <a:rPr lang="en-US"/>
              <a:pPr/>
              <a:t>13</a:t>
            </a:fld>
            <a:endParaRPr lang="en-US"/>
          </a:p>
        </p:txBody>
      </p:sp>
      <p:sp>
        <p:nvSpPr>
          <p:cNvPr id="212994" name="Rectangle 1026"/>
          <p:cNvSpPr>
            <a:spLocks noGrp="1" noChangeArrowheads="1"/>
          </p:cNvSpPr>
          <p:nvPr>
            <p:ph type="title"/>
          </p:nvPr>
        </p:nvSpPr>
        <p:spPr>
          <a:xfrm>
            <a:off x="685800" y="228600"/>
            <a:ext cx="7772400" cy="533400"/>
          </a:xfrm>
        </p:spPr>
        <p:txBody>
          <a:bodyPr/>
          <a:lstStyle/>
          <a:p>
            <a:r>
              <a:rPr lang="en-US"/>
              <a:t>Programming Languages</a:t>
            </a:r>
          </a:p>
        </p:txBody>
      </p:sp>
      <p:sp>
        <p:nvSpPr>
          <p:cNvPr id="212995" name="Rectangle 1027"/>
          <p:cNvSpPr>
            <a:spLocks noGrp="1" noChangeArrowheads="1"/>
          </p:cNvSpPr>
          <p:nvPr>
            <p:ph type="body" idx="1"/>
          </p:nvPr>
        </p:nvSpPr>
        <p:spPr>
          <a:xfrm>
            <a:off x="228600" y="990600"/>
            <a:ext cx="8534400" cy="457200"/>
          </a:xfrm>
        </p:spPr>
        <p:txBody>
          <a:bodyPr/>
          <a:lstStyle/>
          <a:p>
            <a:pPr marL="0" indent="0">
              <a:buFont typeface="Monotype Sorts" pitchFamily="2" charset="2"/>
              <a:buNone/>
            </a:pPr>
            <a:r>
              <a:rPr lang="en-US" sz="2400"/>
              <a:t>Machine Language    </a:t>
            </a:r>
            <a:r>
              <a:rPr lang="en-US" sz="2400">
                <a:solidFill>
                  <a:schemeClr val="tx2"/>
                </a:solidFill>
              </a:rPr>
              <a:t>Assembly Language</a:t>
            </a:r>
            <a:r>
              <a:rPr lang="en-US" sz="2400"/>
              <a:t>      High-Level Language</a:t>
            </a:r>
          </a:p>
        </p:txBody>
      </p:sp>
      <p:sp>
        <p:nvSpPr>
          <p:cNvPr id="212996" name="Rectangle 1028"/>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2800">
                <a:solidFill>
                  <a:schemeClr val="tx2"/>
                </a:solidFill>
                <a:cs typeface="Times New Roman" pitchFamily="18" charset="0"/>
              </a:rPr>
              <a:t>Assembly languages were developed to make programming easy. Since the computer cannot understand assembly language, however, a program called assembler is used to convert assembly language programs into machine code. For example, to add two numbers, you might write an instruction in assembly code like this:</a:t>
            </a:r>
          </a:p>
          <a:p>
            <a:pPr>
              <a:lnSpc>
                <a:spcPct val="90000"/>
              </a:lnSpc>
              <a:spcBef>
                <a:spcPct val="20000"/>
              </a:spcBef>
              <a:buClr>
                <a:schemeClr val="tx2"/>
              </a:buClr>
              <a:buSzPct val="75000"/>
              <a:buFont typeface="Monotype Sorts" pitchFamily="2" charset="2"/>
              <a:buNone/>
            </a:pPr>
            <a:r>
              <a:rPr lang="en-US" sz="2800">
                <a:solidFill>
                  <a:schemeClr val="tx2"/>
                </a:solidFill>
                <a:cs typeface="Times New Roman" pitchFamily="18" charset="0"/>
              </a:rPr>
              <a:t>      ADDF3 R1, R2, R3</a:t>
            </a:r>
          </a:p>
        </p:txBody>
      </p:sp>
      <p:graphicFrame>
        <p:nvGraphicFramePr>
          <p:cNvPr id="212997" name="Object 1029"/>
          <p:cNvGraphicFramePr>
            <a:graphicFrameLocks noChangeAspect="1"/>
          </p:cNvGraphicFramePr>
          <p:nvPr/>
        </p:nvGraphicFramePr>
        <p:xfrm>
          <a:off x="2133600" y="4572000"/>
          <a:ext cx="6705600" cy="1778000"/>
        </p:xfrm>
        <a:graphic>
          <a:graphicData uri="http://schemas.openxmlformats.org/presentationml/2006/ole">
            <mc:AlternateContent xmlns:mc="http://schemas.openxmlformats.org/markup-compatibility/2006">
              <mc:Choice xmlns:v="urn:schemas-microsoft-com:vml" Requires="v">
                <p:oleObj spid="_x0000_s212998" r:id="rId3" imgW="4847844" imgH="1287780" progId="Word.Picture.8">
                  <p:embed/>
                </p:oleObj>
              </mc:Choice>
              <mc:Fallback>
                <p:oleObj r:id="rId3" imgW="4847844" imgH="1287780" progId="Word.Picture.8">
                  <p:embed/>
                  <p:pic>
                    <p:nvPicPr>
                      <p:cNvPr id="0" name="Object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572000"/>
                        <a:ext cx="6705600" cy="1778000"/>
                      </a:xfrm>
                      <a:prstGeom prst="rect">
                        <a:avLst/>
                      </a:prstGeom>
                      <a:solidFill>
                        <a:schemeClr val="tx1"/>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5743561-119E-443F-93EC-F2517C758FFC}" type="slidenum">
              <a:rPr lang="en-US"/>
              <a:pPr/>
              <a:t>14</a:t>
            </a:fld>
            <a:endParaRPr lang="en-US"/>
          </a:p>
        </p:txBody>
      </p:sp>
      <p:sp>
        <p:nvSpPr>
          <p:cNvPr id="214018" name="Rectangle 1026"/>
          <p:cNvSpPr>
            <a:spLocks noGrp="1" noChangeArrowheads="1"/>
          </p:cNvSpPr>
          <p:nvPr>
            <p:ph type="title"/>
          </p:nvPr>
        </p:nvSpPr>
        <p:spPr>
          <a:xfrm>
            <a:off x="685800" y="228600"/>
            <a:ext cx="7772400" cy="533400"/>
          </a:xfrm>
        </p:spPr>
        <p:txBody>
          <a:bodyPr/>
          <a:lstStyle/>
          <a:p>
            <a:r>
              <a:rPr lang="en-US"/>
              <a:t>Programming Languages</a:t>
            </a:r>
          </a:p>
        </p:txBody>
      </p:sp>
      <p:sp>
        <p:nvSpPr>
          <p:cNvPr id="214019" name="Rectangle 1027"/>
          <p:cNvSpPr>
            <a:spLocks noGrp="1" noChangeArrowheads="1"/>
          </p:cNvSpPr>
          <p:nvPr>
            <p:ph type="body" idx="1"/>
          </p:nvPr>
        </p:nvSpPr>
        <p:spPr>
          <a:xfrm>
            <a:off x="228600" y="990600"/>
            <a:ext cx="8534400" cy="457200"/>
          </a:xfrm>
        </p:spPr>
        <p:txBody>
          <a:bodyPr/>
          <a:lstStyle/>
          <a:p>
            <a:pPr marL="0" indent="0">
              <a:buFont typeface="Monotype Sorts" pitchFamily="2" charset="2"/>
              <a:buNone/>
            </a:pPr>
            <a:r>
              <a:rPr lang="en-US" sz="2400"/>
              <a:t>Machine Language    Assembly Language      </a:t>
            </a:r>
            <a:r>
              <a:rPr lang="en-US" sz="2400">
                <a:solidFill>
                  <a:schemeClr val="tx2"/>
                </a:solidFill>
              </a:rPr>
              <a:t>High-Level Language</a:t>
            </a:r>
          </a:p>
        </p:txBody>
      </p:sp>
      <p:sp>
        <p:nvSpPr>
          <p:cNvPr id="214020" name="Rectangle 1028"/>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spcBef>
                <a:spcPct val="20000"/>
              </a:spcBef>
              <a:buClr>
                <a:schemeClr val="tx2"/>
              </a:buClr>
              <a:buSzPct val="75000"/>
              <a:buFont typeface="Monotype Sorts" pitchFamily="2" charset="2"/>
              <a:buNone/>
            </a:pPr>
            <a:r>
              <a:rPr lang="en-US" sz="2800">
                <a:solidFill>
                  <a:schemeClr val="tx2"/>
                </a:solidFill>
                <a:cs typeface="Times New Roman" pitchFamily="18" charset="0"/>
              </a:rPr>
              <a:t>The high-level languages are English-like and easy to learn and program. For example, the following is a high-level language statement that computes the area of a circle with radius 5:</a:t>
            </a:r>
          </a:p>
          <a:p>
            <a:pPr>
              <a:spcBef>
                <a:spcPct val="20000"/>
              </a:spcBef>
              <a:buClr>
                <a:schemeClr val="tx2"/>
              </a:buClr>
              <a:buSzPct val="75000"/>
              <a:buFont typeface="Monotype Sorts" pitchFamily="2" charset="2"/>
              <a:buNone/>
            </a:pPr>
            <a:r>
              <a:rPr lang="en-US" sz="2800">
                <a:solidFill>
                  <a:schemeClr val="tx2"/>
                </a:solidFill>
                <a:cs typeface="Times New Roman" pitchFamily="18" charset="0"/>
              </a:rPr>
              <a:t>         area = 5 * 5 * 3.1415;</a:t>
            </a:r>
          </a:p>
          <a:p>
            <a:pPr>
              <a:spcBef>
                <a:spcPct val="20000"/>
              </a:spcBef>
              <a:buClr>
                <a:schemeClr val="tx2"/>
              </a:buClr>
              <a:buSzPct val="75000"/>
              <a:buFont typeface="Monotype Sorts" pitchFamily="2" charset="2"/>
              <a:buNone/>
            </a:pPr>
            <a:r>
              <a:rPr lang="en-US" sz="2800">
                <a:solidFill>
                  <a:schemeClr val="tx2"/>
                </a:solidFill>
                <a:cs typeface="Times New Roman" pitchFamily="18" charset="0"/>
              </a:rPr>
              <a:t> </a:t>
            </a:r>
          </a:p>
          <a:p>
            <a:pPr>
              <a:spcBef>
                <a:spcPct val="20000"/>
              </a:spcBef>
              <a:buClr>
                <a:schemeClr val="tx2"/>
              </a:buClr>
              <a:buSzPct val="75000"/>
              <a:buFont typeface="Monotype Sorts" pitchFamily="2" charset="2"/>
              <a:buNone/>
            </a:pPr>
            <a:endParaRPr lang="en-US" sz="2800">
              <a:solidFill>
                <a:schemeClr val="tx2"/>
              </a:solidFill>
              <a:cs typeface="Times New Roman" pitchFamily="18"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136341D-37A3-4B1F-A161-FEE54F038931}" type="slidenum">
              <a:rPr lang="en-US"/>
              <a:pPr/>
              <a:t>15</a:t>
            </a:fld>
            <a:endParaRPr lang="en-US"/>
          </a:p>
        </p:txBody>
      </p:sp>
      <p:sp>
        <p:nvSpPr>
          <p:cNvPr id="164866" name="Rectangle 1026"/>
          <p:cNvSpPr>
            <a:spLocks noGrp="1" noChangeArrowheads="1"/>
          </p:cNvSpPr>
          <p:nvPr>
            <p:ph type="title"/>
          </p:nvPr>
        </p:nvSpPr>
        <p:spPr>
          <a:xfrm>
            <a:off x="685800" y="228600"/>
            <a:ext cx="7772400" cy="762000"/>
          </a:xfrm>
        </p:spPr>
        <p:txBody>
          <a:bodyPr/>
          <a:lstStyle/>
          <a:p>
            <a:r>
              <a:rPr lang="en-US"/>
              <a:t>Popular High-Level Languages</a:t>
            </a:r>
          </a:p>
        </p:txBody>
      </p:sp>
      <p:sp>
        <p:nvSpPr>
          <p:cNvPr id="164867" name="Rectangle 1027"/>
          <p:cNvSpPr>
            <a:spLocks noGrp="1" noChangeArrowheads="1"/>
          </p:cNvSpPr>
          <p:nvPr>
            <p:ph type="body" idx="1"/>
          </p:nvPr>
        </p:nvSpPr>
        <p:spPr>
          <a:xfrm>
            <a:off x="228600" y="1219200"/>
            <a:ext cx="8763000" cy="5181600"/>
          </a:xfrm>
        </p:spPr>
        <p:txBody>
          <a:bodyPr/>
          <a:lstStyle/>
          <a:p>
            <a:pPr marL="0" indent="0"/>
            <a:r>
              <a:rPr lang="en-US" sz="2400"/>
              <a:t>COBOL (COmmon Business Oriented Language)</a:t>
            </a:r>
          </a:p>
          <a:p>
            <a:pPr marL="0" indent="0"/>
            <a:r>
              <a:rPr lang="en-US" sz="2400"/>
              <a:t>FORTRAN (FORmula TRANslation) </a:t>
            </a:r>
          </a:p>
          <a:p>
            <a:pPr marL="0" indent="0"/>
            <a:r>
              <a:rPr lang="en-US" sz="2400"/>
              <a:t>BASIC (Beginner All-purpose Symbolic Instructional Code) </a:t>
            </a:r>
          </a:p>
          <a:p>
            <a:pPr marL="0" indent="0"/>
            <a:r>
              <a:rPr lang="en-US" sz="2400"/>
              <a:t>Pascal (named for Blaise Pascal) </a:t>
            </a:r>
          </a:p>
          <a:p>
            <a:pPr marL="0" indent="0"/>
            <a:r>
              <a:rPr lang="en-US" sz="2400"/>
              <a:t>Ada (named for Ada Lovelace) </a:t>
            </a:r>
          </a:p>
          <a:p>
            <a:pPr marL="0" indent="0"/>
            <a:r>
              <a:rPr lang="en-US" sz="2400">
                <a:latin typeface="Book Antiqua" pitchFamily="18" charset="0"/>
                <a:cs typeface="Times New Roman" pitchFamily="18" charset="0"/>
              </a:rPr>
              <a:t>C (whose developer designed B first)</a:t>
            </a:r>
            <a:r>
              <a:rPr lang="en-US" sz="2400"/>
              <a:t> </a:t>
            </a:r>
          </a:p>
          <a:p>
            <a:pPr marL="0" indent="0"/>
            <a:r>
              <a:rPr lang="en-US" sz="2400"/>
              <a:t>Visual Basic (Basic-like visual language developed by Microsoft) </a:t>
            </a:r>
          </a:p>
          <a:p>
            <a:pPr marL="0" indent="0"/>
            <a:r>
              <a:rPr lang="en-US" sz="2400"/>
              <a:t>Delphi (Pascal-like visual language developed by Borland) </a:t>
            </a:r>
          </a:p>
          <a:p>
            <a:pPr marL="0" indent="0"/>
            <a:r>
              <a:rPr lang="en-US" sz="2400"/>
              <a:t>C++ (an object-oriented language, based on C)</a:t>
            </a:r>
          </a:p>
          <a:p>
            <a:pPr marL="0" indent="0"/>
            <a:r>
              <a:rPr lang="en-US" sz="2400"/>
              <a:t>C# (a Java-like language developed by Microsoft)</a:t>
            </a:r>
          </a:p>
          <a:p>
            <a:pPr marL="0" indent="0"/>
            <a:r>
              <a:rPr lang="en-US" sz="2400"/>
              <a:t>Java (We use it in the book)</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A2C24CC5-EFF3-4740-A66F-3E7B44C577AC}" type="slidenum">
              <a:rPr lang="en-US"/>
              <a:pPr/>
              <a:t>16</a:t>
            </a:fld>
            <a:endParaRPr lang="en-US"/>
          </a:p>
        </p:txBody>
      </p:sp>
      <p:sp>
        <p:nvSpPr>
          <p:cNvPr id="163842" name="Rectangle 1026"/>
          <p:cNvSpPr>
            <a:spLocks noGrp="1" noChangeArrowheads="1"/>
          </p:cNvSpPr>
          <p:nvPr>
            <p:ph type="title"/>
          </p:nvPr>
        </p:nvSpPr>
        <p:spPr>
          <a:xfrm>
            <a:off x="685800" y="228600"/>
            <a:ext cx="7772400" cy="762000"/>
          </a:xfrm>
        </p:spPr>
        <p:txBody>
          <a:bodyPr/>
          <a:lstStyle/>
          <a:p>
            <a:r>
              <a:rPr lang="en-US"/>
              <a:t>Compiling Source Code</a:t>
            </a:r>
          </a:p>
        </p:txBody>
      </p:sp>
      <p:sp>
        <p:nvSpPr>
          <p:cNvPr id="163843" name="Rectangle 1027"/>
          <p:cNvSpPr>
            <a:spLocks noGrp="1" noChangeArrowheads="1"/>
          </p:cNvSpPr>
          <p:nvPr>
            <p:ph type="body" idx="1"/>
          </p:nvPr>
        </p:nvSpPr>
        <p:spPr>
          <a:xfrm>
            <a:off x="228600" y="1143000"/>
            <a:ext cx="8686800" cy="4038600"/>
          </a:xfrm>
        </p:spPr>
        <p:txBody>
          <a:bodyPr/>
          <a:lstStyle/>
          <a:p>
            <a:pPr marL="0" indent="0">
              <a:buFont typeface="Monotype Sorts" pitchFamily="2" charset="2"/>
              <a:buNone/>
            </a:pPr>
            <a:r>
              <a:rPr lang="en-US" sz="2800">
                <a:cs typeface="Times New Roman" pitchFamily="18" charset="0"/>
              </a:rPr>
              <a:t>A program written in a high-level language is called a s</a:t>
            </a:r>
            <a:r>
              <a:rPr lang="en-US" sz="2800" i="1">
                <a:cs typeface="Times New Roman" pitchFamily="18" charset="0"/>
              </a:rPr>
              <a:t>ource program</a:t>
            </a:r>
            <a:r>
              <a:rPr lang="en-US" sz="2800">
                <a:cs typeface="Times New Roman" pitchFamily="18" charset="0"/>
              </a:rPr>
              <a:t>. Since a computer cannot understand a source program. Program called a </a:t>
            </a:r>
            <a:r>
              <a:rPr lang="en-US" sz="2800" i="1">
                <a:cs typeface="Times New Roman" pitchFamily="18" charset="0"/>
              </a:rPr>
              <a:t>compiler</a:t>
            </a:r>
            <a:r>
              <a:rPr lang="en-US" sz="2800">
                <a:cs typeface="Times New Roman" pitchFamily="18" charset="0"/>
              </a:rPr>
              <a:t> is used to translate the source program into a machine language program called an </a:t>
            </a:r>
            <a:r>
              <a:rPr lang="en-US" sz="2800" i="1">
                <a:cs typeface="Times New Roman" pitchFamily="18" charset="0"/>
              </a:rPr>
              <a:t>object program</a:t>
            </a:r>
            <a:r>
              <a:rPr lang="en-US" sz="2800">
                <a:cs typeface="Times New Roman" pitchFamily="18" charset="0"/>
              </a:rPr>
              <a:t>. The object program is often then linked with other supporting library code before the object can be executed on the machine.</a:t>
            </a:r>
            <a:endParaRPr lang="en-US" sz="2800"/>
          </a:p>
        </p:txBody>
      </p:sp>
      <p:sp>
        <p:nvSpPr>
          <p:cNvPr id="163845" name="Rectangle 1029"/>
          <p:cNvSpPr>
            <a:spLocks noChangeArrowheads="1"/>
          </p:cNvSpPr>
          <p:nvPr/>
        </p:nvSpPr>
        <p:spPr bwMode="auto">
          <a:xfrm>
            <a:off x="2238375"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63872" name="Rectangle 1056"/>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63871" name="Object 1055"/>
          <p:cNvGraphicFramePr>
            <a:graphicFrameLocks noChangeAspect="1"/>
          </p:cNvGraphicFramePr>
          <p:nvPr/>
        </p:nvGraphicFramePr>
        <p:xfrm>
          <a:off x="228600" y="4572000"/>
          <a:ext cx="8763000" cy="1501775"/>
        </p:xfrm>
        <a:graphic>
          <a:graphicData uri="http://schemas.openxmlformats.org/presentationml/2006/ole">
            <mc:AlternateContent xmlns:mc="http://schemas.openxmlformats.org/markup-compatibility/2006">
              <mc:Choice xmlns:v="urn:schemas-microsoft-com:vml" Requires="v">
                <p:oleObj spid="_x0000_s163873" name="Picture" r:id="rId3" imgW="4672584" imgH="804672" progId="Word.Picture.8">
                  <p:embed/>
                </p:oleObj>
              </mc:Choice>
              <mc:Fallback>
                <p:oleObj name="Picture" r:id="rId3" imgW="4672584" imgH="804672" progId="Word.Picture.8">
                  <p:embed/>
                  <p:pic>
                    <p:nvPicPr>
                      <p:cNvPr id="0" name="Object 10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572000"/>
                        <a:ext cx="8763000" cy="1501775"/>
                      </a:xfrm>
                      <a:prstGeom prst="rect">
                        <a:avLst/>
                      </a:prstGeom>
                      <a:solidFill>
                        <a:schemeClr val="tx1"/>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C5FBDE65-A7FD-4BE2-A5A9-781D18076672}" type="slidenum">
              <a:rPr lang="en-US"/>
              <a:pPr/>
              <a:t>17</a:t>
            </a:fld>
            <a:endParaRPr lang="en-US"/>
          </a:p>
        </p:txBody>
      </p:sp>
      <p:sp>
        <p:nvSpPr>
          <p:cNvPr id="165890" name="Rectangle 1026"/>
          <p:cNvSpPr>
            <a:spLocks noGrp="1" noChangeArrowheads="1"/>
          </p:cNvSpPr>
          <p:nvPr>
            <p:ph type="title"/>
          </p:nvPr>
        </p:nvSpPr>
        <p:spPr>
          <a:xfrm>
            <a:off x="685800" y="228600"/>
            <a:ext cx="7772400" cy="762000"/>
          </a:xfrm>
        </p:spPr>
        <p:txBody>
          <a:bodyPr/>
          <a:lstStyle/>
          <a:p>
            <a:r>
              <a:rPr lang="en-US"/>
              <a:t>Operating Systems</a:t>
            </a:r>
          </a:p>
        </p:txBody>
      </p:sp>
      <p:sp>
        <p:nvSpPr>
          <p:cNvPr id="165891" name="Rectangle 1027"/>
          <p:cNvSpPr>
            <a:spLocks noGrp="1" noChangeArrowheads="1"/>
          </p:cNvSpPr>
          <p:nvPr>
            <p:ph type="body" idx="1"/>
          </p:nvPr>
        </p:nvSpPr>
        <p:spPr>
          <a:xfrm>
            <a:off x="228600" y="1143000"/>
            <a:ext cx="4495800" cy="5334000"/>
          </a:xfrm>
        </p:spPr>
        <p:txBody>
          <a:bodyPr/>
          <a:lstStyle/>
          <a:p>
            <a:pPr marL="0" indent="0">
              <a:buFont typeface="Monotype Sorts" pitchFamily="2" charset="2"/>
              <a:buNone/>
            </a:pPr>
            <a:r>
              <a:rPr lang="en-US" sz="2800">
                <a:cs typeface="Times New Roman" pitchFamily="18" charset="0"/>
              </a:rPr>
              <a:t>The </a:t>
            </a:r>
            <a:r>
              <a:rPr lang="en-US" sz="2800" i="1">
                <a:cs typeface="Times New Roman" pitchFamily="18" charset="0"/>
              </a:rPr>
              <a:t>operating system</a:t>
            </a:r>
            <a:r>
              <a:rPr lang="en-US" sz="2800">
                <a:cs typeface="Times New Roman" pitchFamily="18" charset="0"/>
              </a:rPr>
              <a:t> (OS) is a program that manages and controls a computer’s activities. You are probably using Windows 98, NT, 2000, XP, or ME. Windows is currently the most popular PC operating system. Application programs such as an Internet browser and a word processor cannot run without an operating system. </a:t>
            </a:r>
          </a:p>
        </p:txBody>
      </p:sp>
      <p:sp>
        <p:nvSpPr>
          <p:cNvPr id="165892" name="Rectangle 1028"/>
          <p:cNvSpPr>
            <a:spLocks noChangeArrowheads="1"/>
          </p:cNvSpPr>
          <p:nvPr/>
        </p:nvSpPr>
        <p:spPr bwMode="auto">
          <a:xfrm>
            <a:off x="2238375"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65895" name="Rectangle 1031"/>
          <p:cNvSpPr>
            <a:spLocks noChangeArrowheads="1"/>
          </p:cNvSpPr>
          <p:nvPr/>
        </p:nvSpPr>
        <p:spPr bwMode="auto">
          <a:xfrm>
            <a:off x="3576638"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165894" name="Object 1030"/>
          <p:cNvGraphicFramePr>
            <a:graphicFrameLocks noChangeAspect="1"/>
          </p:cNvGraphicFramePr>
          <p:nvPr/>
        </p:nvGraphicFramePr>
        <p:xfrm>
          <a:off x="4876800" y="1371600"/>
          <a:ext cx="4267200" cy="3919538"/>
        </p:xfrm>
        <a:graphic>
          <a:graphicData uri="http://schemas.openxmlformats.org/presentationml/2006/ole">
            <mc:AlternateContent xmlns:mc="http://schemas.openxmlformats.org/markup-compatibility/2006">
              <mc:Choice xmlns:v="urn:schemas-microsoft-com:vml" Requires="v">
                <p:oleObj spid="_x0000_s165896" r:id="rId3" imgW="1993392" imgH="1830324" progId="Word.Picture.8">
                  <p:embed/>
                </p:oleObj>
              </mc:Choice>
              <mc:Fallback>
                <p:oleObj r:id="rId3" imgW="1993392" imgH="1830324" progId="Word.Picture.8">
                  <p:embed/>
                  <p:pic>
                    <p:nvPicPr>
                      <p:cNvPr id="0" name="Object 10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371600"/>
                        <a:ext cx="4267200" cy="3919538"/>
                      </a:xfrm>
                      <a:prstGeom prst="rect">
                        <a:avLst/>
                      </a:prstGeom>
                      <a:solidFill>
                        <a:schemeClr val="tx1"/>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26DD7638-72DD-425B-8A2F-FD2010299582}" type="slidenum">
              <a:rPr lang="en-US"/>
              <a:pPr/>
              <a:t>18</a:t>
            </a:fld>
            <a:endParaRPr lang="en-US"/>
          </a:p>
        </p:txBody>
      </p:sp>
      <p:sp>
        <p:nvSpPr>
          <p:cNvPr id="218114" name="Rectangle 1026"/>
          <p:cNvSpPr>
            <a:spLocks noGrp="1" noChangeArrowheads="1"/>
          </p:cNvSpPr>
          <p:nvPr>
            <p:ph type="title"/>
          </p:nvPr>
        </p:nvSpPr>
        <p:spPr>
          <a:xfrm>
            <a:off x="685800" y="228600"/>
            <a:ext cx="7772400" cy="628650"/>
          </a:xfrm>
        </p:spPr>
        <p:txBody>
          <a:bodyPr/>
          <a:lstStyle/>
          <a:p>
            <a:r>
              <a:rPr lang="en-US" sz="3600"/>
              <a:t>Why Java?</a:t>
            </a:r>
            <a:endParaRPr lang="en-US"/>
          </a:p>
        </p:txBody>
      </p:sp>
      <p:sp>
        <p:nvSpPr>
          <p:cNvPr id="218115" name="Rectangle 1027"/>
          <p:cNvSpPr>
            <a:spLocks noChangeArrowheads="1"/>
          </p:cNvSpPr>
          <p:nvPr/>
        </p:nvSpPr>
        <p:spPr bwMode="auto">
          <a:xfrm>
            <a:off x="228600" y="1066800"/>
            <a:ext cx="8686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110000"/>
              </a:lnSpc>
              <a:spcBef>
                <a:spcPct val="20000"/>
              </a:spcBef>
              <a:buClr>
                <a:schemeClr val="tx2"/>
              </a:buClr>
              <a:buSzPct val="75000"/>
              <a:buFont typeface="Monotype Sorts" pitchFamily="2" charset="2"/>
              <a:buNone/>
            </a:pPr>
            <a:r>
              <a:rPr lang="en-US" sz="2800"/>
              <a:t>The answer is that Java enables users to develop and deploy applications on the Internet for servers, desktop computers, and small hand-held devices. The future of computing is being profoundly influenced by the Internet, and Java promises to remain a big part of that future. Java is the Internet programming language.</a:t>
            </a:r>
          </a:p>
          <a:p>
            <a:pPr>
              <a:lnSpc>
                <a:spcPct val="110000"/>
              </a:lnSpc>
              <a:spcBef>
                <a:spcPct val="20000"/>
              </a:spcBef>
              <a:buClr>
                <a:schemeClr val="tx2"/>
              </a:buClr>
              <a:buSzPct val="75000"/>
              <a:buFont typeface="Monotype Sorts" pitchFamily="2" charset="2"/>
              <a:buNone/>
            </a:pPr>
            <a:endParaRPr lang="en-US" sz="2800"/>
          </a:p>
          <a:p>
            <a:pPr>
              <a:lnSpc>
                <a:spcPct val="110000"/>
              </a:lnSpc>
              <a:spcBef>
                <a:spcPct val="20000"/>
              </a:spcBef>
              <a:buClr>
                <a:schemeClr val="tx2"/>
              </a:buClr>
              <a:buSzPct val="75000"/>
              <a:buFont typeface="Monotype Sorts" pitchFamily="2" charset="2"/>
              <a:buChar char="F"/>
            </a:pPr>
            <a:r>
              <a:rPr lang="en-US" sz="2800"/>
              <a:t>Java is a general purpose programming language. </a:t>
            </a:r>
          </a:p>
          <a:p>
            <a:pPr>
              <a:lnSpc>
                <a:spcPct val="110000"/>
              </a:lnSpc>
              <a:spcBef>
                <a:spcPct val="20000"/>
              </a:spcBef>
              <a:buClr>
                <a:schemeClr val="tx2"/>
              </a:buClr>
              <a:buSzPct val="75000"/>
              <a:buFont typeface="Monotype Sorts" pitchFamily="2" charset="2"/>
              <a:buChar char="F"/>
            </a:pPr>
            <a:r>
              <a:rPr lang="en-US" sz="2800"/>
              <a:t>Java is the Internet programming language.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5D956DF-B6A0-461A-800F-20AA60E3BA99}" type="slidenum">
              <a:rPr lang="en-US"/>
              <a:pPr/>
              <a:t>19</a:t>
            </a:fld>
            <a:endParaRPr lang="en-US"/>
          </a:p>
        </p:txBody>
      </p:sp>
      <p:sp>
        <p:nvSpPr>
          <p:cNvPr id="135170" name="Rectangle 2"/>
          <p:cNvSpPr>
            <a:spLocks noGrp="1" noChangeArrowheads="1"/>
          </p:cNvSpPr>
          <p:nvPr>
            <p:ph type="title"/>
          </p:nvPr>
        </p:nvSpPr>
        <p:spPr>
          <a:xfrm>
            <a:off x="609600" y="228600"/>
            <a:ext cx="7772400" cy="762000"/>
          </a:xfrm>
          <a:noFill/>
          <a:ln/>
        </p:spPr>
        <p:txBody>
          <a:bodyPr/>
          <a:lstStyle/>
          <a:p>
            <a:r>
              <a:rPr lang="en-US" sz="4000"/>
              <a:t>Java, Web, and Beyond</a:t>
            </a:r>
            <a:endParaRPr lang="en-US"/>
          </a:p>
        </p:txBody>
      </p:sp>
      <p:sp>
        <p:nvSpPr>
          <p:cNvPr id="135171" name="Rectangle 3"/>
          <p:cNvSpPr>
            <a:spLocks noGrp="1" noChangeArrowheads="1"/>
          </p:cNvSpPr>
          <p:nvPr>
            <p:ph type="body" idx="1"/>
          </p:nvPr>
        </p:nvSpPr>
        <p:spPr>
          <a:xfrm>
            <a:off x="304800" y="1143000"/>
            <a:ext cx="8458200" cy="5181600"/>
          </a:xfrm>
          <a:noFill/>
          <a:ln/>
        </p:spPr>
        <p:txBody>
          <a:bodyPr/>
          <a:lstStyle/>
          <a:p>
            <a:r>
              <a:rPr lang="en-US" sz="3400"/>
              <a:t>Java can be used to develop Web applications.</a:t>
            </a:r>
          </a:p>
          <a:p>
            <a:r>
              <a:rPr lang="en-US" sz="3400"/>
              <a:t>Java Applets</a:t>
            </a:r>
          </a:p>
          <a:p>
            <a:r>
              <a:rPr lang="en-US" sz="3400"/>
              <a:t>Java Web Applications</a:t>
            </a:r>
          </a:p>
          <a:p>
            <a:r>
              <a:rPr lang="en-US" sz="3400"/>
              <a:t>Java can also be used to develop applications for hand-held devices such as Palm and cell phones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D3874AF-50E5-44C2-9F04-61959BD733FD}" type="slidenum">
              <a:rPr lang="en-US"/>
              <a:pPr/>
              <a:t>2</a:t>
            </a:fld>
            <a:endParaRPr lang="en-US"/>
          </a:p>
        </p:txBody>
      </p:sp>
      <p:sp>
        <p:nvSpPr>
          <p:cNvPr id="176130" name="Rectangle 2"/>
          <p:cNvSpPr>
            <a:spLocks noGrp="1" noChangeArrowheads="1"/>
          </p:cNvSpPr>
          <p:nvPr>
            <p:ph type="title"/>
          </p:nvPr>
        </p:nvSpPr>
        <p:spPr>
          <a:xfrm>
            <a:off x="685800" y="304800"/>
            <a:ext cx="7772400" cy="838200"/>
          </a:xfrm>
        </p:spPr>
        <p:txBody>
          <a:bodyPr/>
          <a:lstStyle/>
          <a:p>
            <a:r>
              <a:rPr lang="en-US"/>
              <a:t>Objectives</a:t>
            </a:r>
          </a:p>
        </p:txBody>
      </p:sp>
      <p:sp>
        <p:nvSpPr>
          <p:cNvPr id="176131" name="Rectangle 3"/>
          <p:cNvSpPr>
            <a:spLocks noGrp="1" noChangeArrowheads="1"/>
          </p:cNvSpPr>
          <p:nvPr>
            <p:ph type="body" idx="1"/>
          </p:nvPr>
        </p:nvSpPr>
        <p:spPr>
          <a:xfrm>
            <a:off x="304800" y="1219200"/>
            <a:ext cx="8610600" cy="5105400"/>
          </a:xfrm>
        </p:spPr>
        <p:txBody>
          <a:bodyPr/>
          <a:lstStyle/>
          <a:p>
            <a:pPr>
              <a:lnSpc>
                <a:spcPct val="90000"/>
              </a:lnSpc>
            </a:pPr>
            <a:r>
              <a:rPr lang="en-US" sz="2800"/>
              <a:t>To review computer basics, programs, and operating systems (§§1.2-1.4). </a:t>
            </a:r>
          </a:p>
          <a:p>
            <a:pPr>
              <a:lnSpc>
                <a:spcPct val="90000"/>
              </a:lnSpc>
            </a:pPr>
            <a:r>
              <a:rPr lang="en-US" sz="2800"/>
              <a:t>To explore the relationship between Java and the World Wide Web (§1.5).</a:t>
            </a:r>
          </a:p>
          <a:p>
            <a:pPr>
              <a:lnSpc>
                <a:spcPct val="90000"/>
              </a:lnSpc>
            </a:pPr>
            <a:r>
              <a:rPr lang="en-US" sz="2800"/>
              <a:t>To distinguish the terms API, IDE, and JDK (§1.6).</a:t>
            </a:r>
          </a:p>
          <a:p>
            <a:pPr>
              <a:lnSpc>
                <a:spcPct val="90000"/>
              </a:lnSpc>
            </a:pPr>
            <a:r>
              <a:rPr lang="en-US" sz="2800"/>
              <a:t>To write a simple Java program (§1.7).</a:t>
            </a:r>
          </a:p>
          <a:p>
            <a:pPr>
              <a:lnSpc>
                <a:spcPct val="90000"/>
              </a:lnSpc>
            </a:pPr>
            <a:r>
              <a:rPr lang="en-US" sz="2800"/>
              <a:t>To display output on the console (§1.7).</a:t>
            </a:r>
          </a:p>
          <a:p>
            <a:pPr>
              <a:lnSpc>
                <a:spcPct val="90000"/>
              </a:lnSpc>
            </a:pPr>
            <a:r>
              <a:rPr lang="en-US" sz="2800"/>
              <a:t>To explain the basic syntax of a Java program (§1.7).</a:t>
            </a:r>
          </a:p>
          <a:p>
            <a:pPr>
              <a:lnSpc>
                <a:spcPct val="90000"/>
              </a:lnSpc>
            </a:pPr>
            <a:r>
              <a:rPr lang="en-US" sz="2800"/>
              <a:t>To create, compile, and run Java programs (§1.8).</a:t>
            </a:r>
          </a:p>
          <a:p>
            <a:pPr>
              <a:lnSpc>
                <a:spcPct val="90000"/>
              </a:lnSpc>
            </a:pPr>
            <a:r>
              <a:rPr lang="en-US" sz="2800"/>
              <a:t> (GUI) To display output using the </a:t>
            </a:r>
            <a:r>
              <a:rPr lang="en-US" sz="2800" u="sng"/>
              <a:t>JOptionPane</a:t>
            </a:r>
            <a:r>
              <a:rPr lang="en-US" sz="2800"/>
              <a:t> output dialog boxes (§1.9).</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991B2EA-FF76-4100-8DE3-B684BDA21765}" type="slidenum">
              <a:rPr lang="en-US"/>
              <a:pPr/>
              <a:t>20</a:t>
            </a:fld>
            <a:endParaRPr lang="en-US"/>
          </a:p>
        </p:txBody>
      </p:sp>
      <p:sp>
        <p:nvSpPr>
          <p:cNvPr id="288770" name="Rectangle 2"/>
          <p:cNvSpPr>
            <a:spLocks noGrp="1" noChangeArrowheads="1"/>
          </p:cNvSpPr>
          <p:nvPr>
            <p:ph type="title"/>
          </p:nvPr>
        </p:nvSpPr>
        <p:spPr>
          <a:xfrm>
            <a:off x="685800" y="228600"/>
            <a:ext cx="7772400" cy="628650"/>
          </a:xfrm>
        </p:spPr>
        <p:txBody>
          <a:bodyPr/>
          <a:lstStyle/>
          <a:p>
            <a:r>
              <a:rPr lang="en-US" sz="3600"/>
              <a:t>Examples of Java’s Versatility (Applets)</a:t>
            </a:r>
            <a:endParaRPr lang="en-US"/>
          </a:p>
        </p:txBody>
      </p:sp>
      <p:pic>
        <p:nvPicPr>
          <p:cNvPr id="2887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371600"/>
            <a:ext cx="7086600" cy="458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B605218-12FC-49D9-888B-5CC6B9392F5F}" type="slidenum">
              <a:rPr lang="en-US"/>
              <a:pPr/>
              <a:t>21</a:t>
            </a:fld>
            <a:endParaRPr lang="en-US"/>
          </a:p>
        </p:txBody>
      </p:sp>
      <p:sp>
        <p:nvSpPr>
          <p:cNvPr id="272386" name="Rectangle 2"/>
          <p:cNvSpPr>
            <a:spLocks noGrp="1" noChangeArrowheads="1"/>
          </p:cNvSpPr>
          <p:nvPr>
            <p:ph type="title"/>
          </p:nvPr>
        </p:nvSpPr>
        <p:spPr>
          <a:xfrm>
            <a:off x="685800" y="228600"/>
            <a:ext cx="7772400" cy="628650"/>
          </a:xfrm>
        </p:spPr>
        <p:txBody>
          <a:bodyPr/>
          <a:lstStyle/>
          <a:p>
            <a:r>
              <a:rPr lang="en-US" sz="3600"/>
              <a:t>PDA and Cell Phone</a:t>
            </a:r>
            <a:endParaRPr lang="en-US"/>
          </a:p>
        </p:txBody>
      </p:sp>
      <p:sp>
        <p:nvSpPr>
          <p:cNvPr id="272387" name="Rectangle 3"/>
          <p:cNvSpPr>
            <a:spLocks noChangeArrowheads="1"/>
          </p:cNvSpPr>
          <p:nvPr/>
        </p:nvSpPr>
        <p:spPr bwMode="auto">
          <a:xfrm>
            <a:off x="0" y="1836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72388" name="Object 4"/>
          <p:cNvGraphicFramePr>
            <a:graphicFrameLocks noChangeAspect="1"/>
          </p:cNvGraphicFramePr>
          <p:nvPr/>
        </p:nvGraphicFramePr>
        <p:xfrm>
          <a:off x="2057400" y="1066800"/>
          <a:ext cx="5132388" cy="5334000"/>
        </p:xfrm>
        <a:graphic>
          <a:graphicData uri="http://schemas.openxmlformats.org/presentationml/2006/ole">
            <mc:AlternateContent xmlns:mc="http://schemas.openxmlformats.org/markup-compatibility/2006">
              <mc:Choice xmlns:v="urn:schemas-microsoft-com:vml" Requires="v">
                <p:oleObj spid="_x0000_s272389" name="Bitmap Image" r:id="rId4" imgW="4869602" imgH="5052498" progId="Paint.Picture">
                  <p:embed/>
                </p:oleObj>
              </mc:Choice>
              <mc:Fallback>
                <p:oleObj name="Bitmap Image" r:id="rId4" imgW="4869602" imgH="5052498"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1066800"/>
                        <a:ext cx="5132388" cy="533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E4BBF230-523F-4DF3-A1DB-6640A0A1853C}" type="slidenum">
              <a:rPr lang="en-US"/>
              <a:pPr/>
              <a:t>22</a:t>
            </a:fld>
            <a:endParaRPr lang="en-US"/>
          </a:p>
        </p:txBody>
      </p:sp>
      <p:sp>
        <p:nvSpPr>
          <p:cNvPr id="74754" name="Rectangle 2"/>
          <p:cNvSpPr>
            <a:spLocks noGrp="1" noChangeArrowheads="1"/>
          </p:cNvSpPr>
          <p:nvPr>
            <p:ph type="title"/>
          </p:nvPr>
        </p:nvSpPr>
        <p:spPr>
          <a:xfrm>
            <a:off x="685800" y="304800"/>
            <a:ext cx="7772400" cy="533400"/>
          </a:xfrm>
        </p:spPr>
        <p:txBody>
          <a:bodyPr/>
          <a:lstStyle/>
          <a:p>
            <a:r>
              <a:rPr lang="en-US"/>
              <a:t>Java’s History</a:t>
            </a:r>
          </a:p>
        </p:txBody>
      </p:sp>
      <p:sp>
        <p:nvSpPr>
          <p:cNvPr id="74755" name="Rectangle 3"/>
          <p:cNvSpPr>
            <a:spLocks noGrp="1" noChangeArrowheads="1"/>
          </p:cNvSpPr>
          <p:nvPr>
            <p:ph type="body" idx="1"/>
          </p:nvPr>
        </p:nvSpPr>
        <p:spPr>
          <a:xfrm>
            <a:off x="304800" y="990600"/>
            <a:ext cx="8610600" cy="3886200"/>
          </a:xfrm>
        </p:spPr>
        <p:txBody>
          <a:bodyPr/>
          <a:lstStyle/>
          <a:p>
            <a:pPr>
              <a:lnSpc>
                <a:spcPct val="90000"/>
              </a:lnSpc>
            </a:pPr>
            <a:r>
              <a:rPr lang="en-US"/>
              <a:t>James Gosling and Sun Microsystems</a:t>
            </a:r>
          </a:p>
          <a:p>
            <a:pPr>
              <a:lnSpc>
                <a:spcPct val="90000"/>
              </a:lnSpc>
              <a:spcBef>
                <a:spcPct val="50000"/>
              </a:spcBef>
            </a:pPr>
            <a:r>
              <a:rPr lang="en-US"/>
              <a:t>Oak</a:t>
            </a:r>
          </a:p>
          <a:p>
            <a:pPr>
              <a:lnSpc>
                <a:spcPct val="90000"/>
              </a:lnSpc>
              <a:spcBef>
                <a:spcPct val="50000"/>
              </a:spcBef>
            </a:pPr>
            <a:r>
              <a:rPr lang="en-US"/>
              <a:t>Java, May 20, 1995, Sun World</a:t>
            </a:r>
          </a:p>
          <a:p>
            <a:pPr>
              <a:lnSpc>
                <a:spcPct val="90000"/>
              </a:lnSpc>
              <a:spcBef>
                <a:spcPct val="50000"/>
              </a:spcBef>
            </a:pPr>
            <a:r>
              <a:rPr lang="en-US"/>
              <a:t>HotJava </a:t>
            </a:r>
          </a:p>
          <a:p>
            <a:pPr lvl="1">
              <a:lnSpc>
                <a:spcPct val="90000"/>
              </a:lnSpc>
            </a:pPr>
            <a:r>
              <a:rPr lang="en-US"/>
              <a:t>The first Java-enabled Web browser</a:t>
            </a:r>
          </a:p>
          <a:p>
            <a:pPr>
              <a:lnSpc>
                <a:spcPct val="90000"/>
              </a:lnSpc>
              <a:spcBef>
                <a:spcPct val="50000"/>
              </a:spcBef>
            </a:pPr>
            <a:r>
              <a:rPr lang="en-US"/>
              <a:t>Early History Website:</a:t>
            </a:r>
          </a:p>
        </p:txBody>
      </p:sp>
      <p:sp>
        <p:nvSpPr>
          <p:cNvPr id="74757" name="Rectangle 5"/>
          <p:cNvSpPr>
            <a:spLocks noChangeArrowheads="1"/>
          </p:cNvSpPr>
          <p:nvPr/>
        </p:nvSpPr>
        <p:spPr bwMode="auto">
          <a:xfrm>
            <a:off x="381000" y="4876800"/>
            <a:ext cx="8610600" cy="6858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50000"/>
              </a:spcBef>
              <a:buClr>
                <a:schemeClr val="tx2"/>
              </a:buClr>
              <a:buSzPct val="75000"/>
              <a:buFont typeface="Monotype Sorts" pitchFamily="2" charset="2"/>
              <a:buNone/>
            </a:pPr>
            <a:r>
              <a:rPr lang="en-US" sz="3200">
                <a:hlinkClick r:id="rId2"/>
              </a:rPr>
              <a:t>http://java.sun.com/features/1998/05/birthday.html</a:t>
            </a:r>
            <a:endParaRPr lang="en-US" sz="320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2C08FC8E-59E6-408F-BB42-F671363F2C02}" type="slidenum">
              <a:rPr lang="en-US"/>
              <a:pPr/>
              <a:t>23</a:t>
            </a:fld>
            <a:endParaRPr lang="en-US"/>
          </a:p>
        </p:txBody>
      </p:sp>
      <p:sp>
        <p:nvSpPr>
          <p:cNvPr id="196610" name="Rectangle 2"/>
          <p:cNvSpPr>
            <a:spLocks noGrp="1" noChangeArrowheads="1"/>
          </p:cNvSpPr>
          <p:nvPr>
            <p:ph type="title"/>
          </p:nvPr>
        </p:nvSpPr>
        <p:spPr>
          <a:xfrm>
            <a:off x="685800" y="228600"/>
            <a:ext cx="7772400" cy="533400"/>
          </a:xfrm>
        </p:spPr>
        <p:txBody>
          <a:bodyPr/>
          <a:lstStyle/>
          <a:p>
            <a:r>
              <a:rPr lang="en-US"/>
              <a:t>Characteristics of Java</a:t>
            </a:r>
          </a:p>
        </p:txBody>
      </p:sp>
      <p:sp>
        <p:nvSpPr>
          <p:cNvPr id="196611" name="Rectangle 3"/>
          <p:cNvSpPr>
            <a:spLocks noGrp="1" noChangeArrowheads="1"/>
          </p:cNvSpPr>
          <p:nvPr>
            <p:ph type="body" idx="1"/>
          </p:nvPr>
        </p:nvSpPr>
        <p:spPr>
          <a:xfrm>
            <a:off x="304800" y="838200"/>
            <a:ext cx="8610600" cy="5257800"/>
          </a:xfrm>
        </p:spPr>
        <p:txBody>
          <a:bodyPr/>
          <a:lstStyle/>
          <a:p>
            <a:pPr>
              <a:lnSpc>
                <a:spcPct val="90000"/>
              </a:lnSpc>
            </a:pPr>
            <a:r>
              <a:rPr lang="en-US" sz="2800">
                <a:cs typeface="Times New Roman" pitchFamily="18" charset="0"/>
              </a:rPr>
              <a:t>Java Is Simple</a:t>
            </a:r>
            <a:r>
              <a:rPr lang="en-US" sz="2800"/>
              <a:t> </a:t>
            </a:r>
          </a:p>
          <a:p>
            <a:pPr>
              <a:lnSpc>
                <a:spcPct val="90000"/>
              </a:lnSpc>
            </a:pPr>
            <a:r>
              <a:rPr lang="en-US" sz="2800">
                <a:cs typeface="Times New Roman" pitchFamily="18" charset="0"/>
              </a:rPr>
              <a:t>Java Is Object-Oriented</a:t>
            </a:r>
            <a:r>
              <a:rPr lang="en-US" sz="2800"/>
              <a:t> </a:t>
            </a:r>
          </a:p>
          <a:p>
            <a:pPr>
              <a:lnSpc>
                <a:spcPct val="90000"/>
              </a:lnSpc>
            </a:pPr>
            <a:r>
              <a:rPr lang="en-US" sz="2800">
                <a:cs typeface="Times New Roman" pitchFamily="18" charset="0"/>
              </a:rPr>
              <a:t>Java Is Distributed</a:t>
            </a:r>
            <a:r>
              <a:rPr lang="en-US" sz="2800"/>
              <a:t> </a:t>
            </a:r>
          </a:p>
          <a:p>
            <a:pPr>
              <a:lnSpc>
                <a:spcPct val="90000"/>
              </a:lnSpc>
            </a:pPr>
            <a:r>
              <a:rPr lang="en-US" sz="2800">
                <a:cs typeface="Times New Roman" pitchFamily="18" charset="0"/>
              </a:rPr>
              <a:t>Java Is Interpreted</a:t>
            </a:r>
            <a:r>
              <a:rPr lang="en-US" sz="2800"/>
              <a:t> </a:t>
            </a:r>
          </a:p>
          <a:p>
            <a:pPr>
              <a:lnSpc>
                <a:spcPct val="90000"/>
              </a:lnSpc>
            </a:pPr>
            <a:r>
              <a:rPr lang="en-US" sz="2800">
                <a:cs typeface="Times New Roman" pitchFamily="18" charset="0"/>
              </a:rPr>
              <a:t>Java Is Robust</a:t>
            </a:r>
            <a:r>
              <a:rPr lang="en-US" sz="2800"/>
              <a:t> </a:t>
            </a:r>
          </a:p>
          <a:p>
            <a:pPr>
              <a:lnSpc>
                <a:spcPct val="90000"/>
              </a:lnSpc>
            </a:pPr>
            <a:r>
              <a:rPr lang="en-US" sz="2800">
                <a:cs typeface="Times New Roman" pitchFamily="18" charset="0"/>
              </a:rPr>
              <a:t>Java Is Secure</a:t>
            </a:r>
            <a:r>
              <a:rPr lang="en-US" sz="2800"/>
              <a:t> </a:t>
            </a:r>
          </a:p>
          <a:p>
            <a:pPr>
              <a:lnSpc>
                <a:spcPct val="90000"/>
              </a:lnSpc>
            </a:pPr>
            <a:r>
              <a:rPr lang="en-US" sz="2800">
                <a:cs typeface="Times New Roman" pitchFamily="18" charset="0"/>
              </a:rPr>
              <a:t>Java Is Architecture-Neutral</a:t>
            </a:r>
            <a:r>
              <a:rPr lang="en-US" sz="2800"/>
              <a:t> </a:t>
            </a:r>
          </a:p>
          <a:p>
            <a:pPr>
              <a:lnSpc>
                <a:spcPct val="90000"/>
              </a:lnSpc>
            </a:pPr>
            <a:r>
              <a:rPr lang="en-US" sz="2800">
                <a:cs typeface="Times New Roman" pitchFamily="18" charset="0"/>
              </a:rPr>
              <a:t>Java Is Portable</a:t>
            </a:r>
            <a:r>
              <a:rPr lang="en-US" sz="2800"/>
              <a:t> </a:t>
            </a:r>
          </a:p>
          <a:p>
            <a:pPr>
              <a:lnSpc>
                <a:spcPct val="90000"/>
              </a:lnSpc>
            </a:pPr>
            <a:r>
              <a:rPr lang="en-US" sz="2800">
                <a:cs typeface="Times New Roman" pitchFamily="18" charset="0"/>
              </a:rPr>
              <a:t>Java's Performance</a:t>
            </a:r>
            <a:r>
              <a:rPr lang="en-US" sz="2800"/>
              <a:t> </a:t>
            </a:r>
          </a:p>
          <a:p>
            <a:pPr>
              <a:lnSpc>
                <a:spcPct val="90000"/>
              </a:lnSpc>
            </a:pPr>
            <a:r>
              <a:rPr lang="en-US" sz="2800">
                <a:cs typeface="Times New Roman" pitchFamily="18" charset="0"/>
              </a:rPr>
              <a:t>Java Is Multithreaded</a:t>
            </a:r>
            <a:r>
              <a:rPr lang="en-US" sz="2800"/>
              <a:t> </a:t>
            </a:r>
          </a:p>
          <a:p>
            <a:pPr>
              <a:lnSpc>
                <a:spcPct val="90000"/>
              </a:lnSpc>
            </a:pPr>
            <a:r>
              <a:rPr lang="en-US" sz="2800">
                <a:cs typeface="Times New Roman" pitchFamily="18" charset="0"/>
              </a:rPr>
              <a:t>Java Is Dynamic</a:t>
            </a:r>
            <a:r>
              <a:rPr lang="en-US" sz="2800"/>
              <a:t> </a:t>
            </a:r>
          </a:p>
        </p:txBody>
      </p:sp>
      <p:sp>
        <p:nvSpPr>
          <p:cNvPr id="196613" name="Rectangle 5"/>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a:t>Companion Website</a:t>
            </a:r>
          </a:p>
        </p:txBody>
      </p:sp>
      <p:sp>
        <p:nvSpPr>
          <p:cNvPr id="228357" name="Rectangle 1029"/>
          <p:cNvSpPr>
            <a:spLocks noChangeArrowheads="1"/>
          </p:cNvSpPr>
          <p:nvPr/>
        </p:nvSpPr>
        <p:spPr bwMode="auto">
          <a:xfrm>
            <a:off x="685800" y="6019800"/>
            <a:ext cx="7780338" cy="4572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50000"/>
              </a:spcBef>
              <a:buClr>
                <a:schemeClr val="tx2"/>
              </a:buClr>
              <a:buSzPct val="75000"/>
              <a:buFont typeface="Monotype Sorts" pitchFamily="2" charset="2"/>
              <a:buNone/>
            </a:pPr>
            <a:r>
              <a:rPr lang="en-US">
                <a:hlinkClick r:id="rId2"/>
              </a:rPr>
              <a:t>www.cs.armstrong.edu/liang/intro8e/JavaCharacteristics.pdf</a:t>
            </a:r>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AD958D8C-2784-45F7-A7D0-CE5A7687D71B}" type="slidenum">
              <a:rPr lang="en-US"/>
              <a:pPr/>
              <a:t>24</a:t>
            </a:fld>
            <a:endParaRPr lang="en-US"/>
          </a:p>
        </p:txBody>
      </p:sp>
      <p:sp>
        <p:nvSpPr>
          <p:cNvPr id="220162" name="Rectangle 2"/>
          <p:cNvSpPr>
            <a:spLocks noGrp="1" noChangeArrowheads="1"/>
          </p:cNvSpPr>
          <p:nvPr>
            <p:ph type="title"/>
          </p:nvPr>
        </p:nvSpPr>
        <p:spPr>
          <a:xfrm>
            <a:off x="685800" y="228600"/>
            <a:ext cx="7924800" cy="609600"/>
          </a:xfrm>
        </p:spPr>
        <p:txBody>
          <a:bodyPr/>
          <a:lstStyle/>
          <a:p>
            <a:r>
              <a:rPr lang="en-US"/>
              <a:t>Characteristics of Java</a:t>
            </a:r>
          </a:p>
        </p:txBody>
      </p:sp>
      <p:sp>
        <p:nvSpPr>
          <p:cNvPr id="220163" name="Rectangle 3"/>
          <p:cNvSpPr>
            <a:spLocks noGrp="1" noChangeArrowheads="1"/>
          </p:cNvSpPr>
          <p:nvPr>
            <p:ph type="body" idx="1"/>
          </p:nvPr>
        </p:nvSpPr>
        <p:spPr>
          <a:xfrm>
            <a:off x="304800" y="990600"/>
            <a:ext cx="4038600" cy="5257800"/>
          </a:xfrm>
        </p:spPr>
        <p:txBody>
          <a:bodyPr/>
          <a:lstStyle/>
          <a:p>
            <a:r>
              <a:rPr lang="en-US" sz="2400">
                <a:solidFill>
                  <a:srgbClr val="FF9900"/>
                </a:solidFill>
                <a:cs typeface="Times New Roman" pitchFamily="18" charset="0"/>
              </a:rPr>
              <a:t>Java Is Simple</a:t>
            </a:r>
            <a:r>
              <a:rPr lang="en-US" sz="2400"/>
              <a:t> </a:t>
            </a:r>
          </a:p>
          <a:p>
            <a:r>
              <a:rPr lang="en-US" sz="2400">
                <a:cs typeface="Times New Roman" pitchFamily="18" charset="0"/>
              </a:rPr>
              <a:t>Java Is Object-Oriented</a:t>
            </a:r>
            <a:r>
              <a:rPr lang="en-US" sz="2400"/>
              <a:t> </a:t>
            </a:r>
          </a:p>
          <a:p>
            <a:r>
              <a:rPr lang="en-US" sz="2400">
                <a:cs typeface="Times New Roman" pitchFamily="18" charset="0"/>
              </a:rPr>
              <a:t>Java Is Distributed</a:t>
            </a:r>
            <a:r>
              <a:rPr lang="en-US" sz="2400"/>
              <a:t> </a:t>
            </a:r>
          </a:p>
          <a:p>
            <a:r>
              <a:rPr lang="en-US" sz="2400">
                <a:cs typeface="Times New Roman" pitchFamily="18" charset="0"/>
              </a:rPr>
              <a:t>Java Is Interpreted</a:t>
            </a:r>
            <a:r>
              <a:rPr lang="en-US" sz="2400"/>
              <a:t> </a:t>
            </a:r>
          </a:p>
          <a:p>
            <a:r>
              <a:rPr lang="en-US" sz="2400">
                <a:cs typeface="Times New Roman" pitchFamily="18" charset="0"/>
              </a:rPr>
              <a:t>Java Is Robust</a:t>
            </a:r>
            <a:r>
              <a:rPr lang="en-US" sz="2400"/>
              <a:t> </a:t>
            </a:r>
          </a:p>
          <a:p>
            <a:r>
              <a:rPr lang="en-US" sz="2400">
                <a:cs typeface="Times New Roman" pitchFamily="18" charset="0"/>
              </a:rPr>
              <a:t>Java Is Secure</a:t>
            </a:r>
            <a:r>
              <a:rPr lang="en-US" sz="2400"/>
              <a:t> </a:t>
            </a:r>
          </a:p>
          <a:p>
            <a:r>
              <a:rPr lang="en-US" sz="2400">
                <a:cs typeface="Times New Roman" pitchFamily="18" charset="0"/>
              </a:rPr>
              <a:t>Java Is Architecture-Neutral</a:t>
            </a:r>
            <a:r>
              <a:rPr lang="en-US" sz="2400"/>
              <a:t> </a:t>
            </a:r>
          </a:p>
          <a:p>
            <a:r>
              <a:rPr lang="en-US" sz="2400">
                <a:cs typeface="Times New Roman" pitchFamily="18" charset="0"/>
              </a:rPr>
              <a:t>Java Is Portable</a:t>
            </a:r>
            <a:r>
              <a:rPr lang="en-US" sz="2400"/>
              <a:t> </a:t>
            </a:r>
          </a:p>
          <a:p>
            <a:r>
              <a:rPr lang="en-US" sz="2400">
                <a:cs typeface="Times New Roman" pitchFamily="18" charset="0"/>
              </a:rPr>
              <a:t>Java's Performance</a:t>
            </a:r>
            <a:r>
              <a:rPr lang="en-US" sz="2400"/>
              <a:t> </a:t>
            </a:r>
          </a:p>
          <a:p>
            <a:r>
              <a:rPr lang="en-US" sz="2400">
                <a:cs typeface="Times New Roman" pitchFamily="18" charset="0"/>
              </a:rPr>
              <a:t>Java Is Multithreaded</a:t>
            </a:r>
            <a:r>
              <a:rPr lang="en-US" sz="2400"/>
              <a:t> </a:t>
            </a:r>
          </a:p>
          <a:p>
            <a:r>
              <a:rPr lang="en-US" sz="2400">
                <a:cs typeface="Times New Roman" pitchFamily="18" charset="0"/>
              </a:rPr>
              <a:t>Java Is Dynamic</a:t>
            </a:r>
            <a:r>
              <a:rPr lang="en-US" sz="2400"/>
              <a:t> </a:t>
            </a:r>
          </a:p>
        </p:txBody>
      </p:sp>
      <p:sp>
        <p:nvSpPr>
          <p:cNvPr id="220164" name="Text Box 4"/>
          <p:cNvSpPr txBox="1">
            <a:spLocks noChangeArrowheads="1"/>
          </p:cNvSpPr>
          <p:nvPr/>
        </p:nvSpPr>
        <p:spPr bwMode="auto">
          <a:xfrm>
            <a:off x="3962400" y="990600"/>
            <a:ext cx="49530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rgbClr val="FF9900"/>
                </a:solidFill>
                <a:cs typeface="Times New Roman" pitchFamily="18" charset="0"/>
              </a:rPr>
              <a:t>Java is partially modeled on C++, but greatly simplified and improved. Some people refer to Java as "C++--" because it is like C++ but with more functionality and fewer negative aspects.</a:t>
            </a:r>
          </a:p>
        </p:txBody>
      </p:sp>
      <p:sp>
        <p:nvSpPr>
          <p:cNvPr id="227334" name="Rectangle 1030"/>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a:t>Companion Website</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D323FE6A-1703-47E4-A087-4313E99A53D7}" type="slidenum">
              <a:rPr lang="en-US"/>
              <a:pPr/>
              <a:t>25</a:t>
            </a:fld>
            <a:endParaRPr lang="en-US"/>
          </a:p>
        </p:txBody>
      </p:sp>
      <p:sp>
        <p:nvSpPr>
          <p:cNvPr id="221186" name="Rectangle 2"/>
          <p:cNvSpPr>
            <a:spLocks noGrp="1" noChangeArrowheads="1"/>
          </p:cNvSpPr>
          <p:nvPr>
            <p:ph type="title"/>
          </p:nvPr>
        </p:nvSpPr>
        <p:spPr>
          <a:xfrm>
            <a:off x="685800" y="228600"/>
            <a:ext cx="7924800" cy="609600"/>
          </a:xfrm>
        </p:spPr>
        <p:txBody>
          <a:bodyPr/>
          <a:lstStyle/>
          <a:p>
            <a:r>
              <a:rPr lang="en-US"/>
              <a:t>Characteristics of Java</a:t>
            </a:r>
          </a:p>
        </p:txBody>
      </p:sp>
      <p:sp>
        <p:nvSpPr>
          <p:cNvPr id="221187" name="Rectangle 3"/>
          <p:cNvSpPr>
            <a:spLocks noGrp="1" noChangeArrowheads="1"/>
          </p:cNvSpPr>
          <p:nvPr>
            <p:ph type="body" idx="1"/>
          </p:nvPr>
        </p:nvSpPr>
        <p:spPr>
          <a:xfrm>
            <a:off x="304800" y="990600"/>
            <a:ext cx="4038600" cy="5257800"/>
          </a:xfrm>
        </p:spPr>
        <p:txBody>
          <a:bodyPr/>
          <a:lstStyle/>
          <a:p>
            <a:r>
              <a:rPr lang="en-US" sz="2400">
                <a:cs typeface="Times New Roman" pitchFamily="18" charset="0"/>
              </a:rPr>
              <a:t>Java Is Simple </a:t>
            </a:r>
          </a:p>
          <a:p>
            <a:r>
              <a:rPr lang="en-US" sz="2400">
                <a:solidFill>
                  <a:srgbClr val="FF9900"/>
                </a:solidFill>
                <a:cs typeface="Times New Roman" pitchFamily="18" charset="0"/>
              </a:rPr>
              <a:t>Java Is Object-Oriented</a:t>
            </a:r>
            <a:r>
              <a:rPr lang="en-US" sz="2400"/>
              <a:t> </a:t>
            </a:r>
          </a:p>
          <a:p>
            <a:r>
              <a:rPr lang="en-US" sz="2400">
                <a:cs typeface="Times New Roman" pitchFamily="18" charset="0"/>
              </a:rPr>
              <a:t>Java Is Distributed</a:t>
            </a:r>
            <a:r>
              <a:rPr lang="en-US" sz="2400"/>
              <a:t> </a:t>
            </a:r>
          </a:p>
          <a:p>
            <a:r>
              <a:rPr lang="en-US" sz="2400">
                <a:cs typeface="Times New Roman" pitchFamily="18" charset="0"/>
              </a:rPr>
              <a:t>Java Is Interpreted</a:t>
            </a:r>
            <a:r>
              <a:rPr lang="en-US" sz="2400"/>
              <a:t> </a:t>
            </a:r>
          </a:p>
          <a:p>
            <a:r>
              <a:rPr lang="en-US" sz="2400">
                <a:cs typeface="Times New Roman" pitchFamily="18" charset="0"/>
              </a:rPr>
              <a:t>Java Is Robust</a:t>
            </a:r>
            <a:r>
              <a:rPr lang="en-US" sz="2400"/>
              <a:t> </a:t>
            </a:r>
          </a:p>
          <a:p>
            <a:r>
              <a:rPr lang="en-US" sz="2400">
                <a:cs typeface="Times New Roman" pitchFamily="18" charset="0"/>
              </a:rPr>
              <a:t>Java Is Secure</a:t>
            </a:r>
            <a:r>
              <a:rPr lang="en-US" sz="2400"/>
              <a:t> </a:t>
            </a:r>
          </a:p>
          <a:p>
            <a:r>
              <a:rPr lang="en-US" sz="2400">
                <a:cs typeface="Times New Roman" pitchFamily="18" charset="0"/>
              </a:rPr>
              <a:t>Java Is Architecture-Neutral</a:t>
            </a:r>
            <a:r>
              <a:rPr lang="en-US" sz="2400"/>
              <a:t> </a:t>
            </a:r>
          </a:p>
          <a:p>
            <a:r>
              <a:rPr lang="en-US" sz="2400">
                <a:cs typeface="Times New Roman" pitchFamily="18" charset="0"/>
              </a:rPr>
              <a:t>Java Is Portable</a:t>
            </a:r>
            <a:r>
              <a:rPr lang="en-US" sz="2400"/>
              <a:t> </a:t>
            </a:r>
          </a:p>
          <a:p>
            <a:r>
              <a:rPr lang="en-US" sz="2400">
                <a:cs typeface="Times New Roman" pitchFamily="18" charset="0"/>
              </a:rPr>
              <a:t>Java's Performance</a:t>
            </a:r>
            <a:r>
              <a:rPr lang="en-US" sz="2400"/>
              <a:t> </a:t>
            </a:r>
          </a:p>
          <a:p>
            <a:r>
              <a:rPr lang="en-US" sz="2400">
                <a:cs typeface="Times New Roman" pitchFamily="18" charset="0"/>
              </a:rPr>
              <a:t>Java Is Multithreaded</a:t>
            </a:r>
            <a:r>
              <a:rPr lang="en-US" sz="2400"/>
              <a:t> </a:t>
            </a:r>
          </a:p>
          <a:p>
            <a:r>
              <a:rPr lang="en-US" sz="2400">
                <a:cs typeface="Times New Roman" pitchFamily="18" charset="0"/>
              </a:rPr>
              <a:t>Java Is Dynamic</a:t>
            </a:r>
            <a:r>
              <a:rPr lang="en-US" sz="2400"/>
              <a:t> </a:t>
            </a:r>
          </a:p>
        </p:txBody>
      </p:sp>
      <p:sp>
        <p:nvSpPr>
          <p:cNvPr id="221188" name="Text Box 4"/>
          <p:cNvSpPr txBox="1">
            <a:spLocks noChangeArrowheads="1"/>
          </p:cNvSpPr>
          <p:nvPr/>
        </p:nvSpPr>
        <p:spPr bwMode="auto">
          <a:xfrm>
            <a:off x="4343400" y="990600"/>
            <a:ext cx="45720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rgbClr val="FF9900"/>
                </a:solidFill>
                <a:cs typeface="Times New Roman" pitchFamily="18" charset="0"/>
              </a:rPr>
              <a:t>Java is inherently object-oriented. Although many object-oriented languages began strictly as procedural languages, Java was designed from the start to be object-oriented. Object-oriented programming (OOP) is a popular programming approach that is replacing traditional procedural programming techniques. </a:t>
            </a:r>
          </a:p>
          <a:p>
            <a:endParaRPr lang="en-US" sz="2000">
              <a:solidFill>
                <a:srgbClr val="FF9900"/>
              </a:solidFill>
              <a:cs typeface="Times New Roman" pitchFamily="18" charset="0"/>
            </a:endParaRPr>
          </a:p>
          <a:p>
            <a:r>
              <a:rPr lang="en-US" sz="2000">
                <a:solidFill>
                  <a:srgbClr val="FF9900"/>
                </a:solidFill>
                <a:cs typeface="Times New Roman" pitchFamily="18" charset="0"/>
              </a:rPr>
              <a:t>One of the central issues in software development is how to reuse code. Object-oriented programming provides great flexibility, modularity, clarity, and reusability through encapsulation, inheritance, and polymorphism. </a:t>
            </a:r>
          </a:p>
        </p:txBody>
      </p:sp>
      <p:sp>
        <p:nvSpPr>
          <p:cNvPr id="226310" name="Rectangle 1030"/>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a:t>Companion Website</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AA234AED-D4BB-44B7-B783-B872192E5703}" type="slidenum">
              <a:rPr lang="en-US"/>
              <a:pPr/>
              <a:t>26</a:t>
            </a:fld>
            <a:endParaRPr lang="en-US"/>
          </a:p>
        </p:txBody>
      </p:sp>
      <p:sp>
        <p:nvSpPr>
          <p:cNvPr id="222210" name="Rectangle 2"/>
          <p:cNvSpPr>
            <a:spLocks noGrp="1" noChangeArrowheads="1"/>
          </p:cNvSpPr>
          <p:nvPr>
            <p:ph type="title"/>
          </p:nvPr>
        </p:nvSpPr>
        <p:spPr>
          <a:xfrm>
            <a:off x="685800" y="228600"/>
            <a:ext cx="7924800" cy="609600"/>
          </a:xfrm>
        </p:spPr>
        <p:txBody>
          <a:bodyPr/>
          <a:lstStyle/>
          <a:p>
            <a:r>
              <a:rPr lang="en-US"/>
              <a:t>Characteristics of Java</a:t>
            </a:r>
          </a:p>
        </p:txBody>
      </p:sp>
      <p:sp>
        <p:nvSpPr>
          <p:cNvPr id="222211" name="Rectangle 3"/>
          <p:cNvSpPr>
            <a:spLocks noGrp="1" noChangeArrowheads="1"/>
          </p:cNvSpPr>
          <p:nvPr>
            <p:ph type="body" idx="1"/>
          </p:nvPr>
        </p:nvSpPr>
        <p:spPr>
          <a:xfrm>
            <a:off x="304800" y="990600"/>
            <a:ext cx="4038600" cy="5257800"/>
          </a:xfrm>
        </p:spPr>
        <p:txBody>
          <a:bodyPr/>
          <a:lstStyle/>
          <a:p>
            <a:r>
              <a:rPr lang="en-US" sz="2400">
                <a:cs typeface="Times New Roman" pitchFamily="18" charset="0"/>
              </a:rPr>
              <a:t>Java Is Simple </a:t>
            </a:r>
          </a:p>
          <a:p>
            <a:r>
              <a:rPr lang="en-US" sz="2400">
                <a:cs typeface="Times New Roman" pitchFamily="18" charset="0"/>
              </a:rPr>
              <a:t>Java Is Object-Oriented</a:t>
            </a:r>
            <a:r>
              <a:rPr lang="en-US" sz="2400"/>
              <a:t> </a:t>
            </a:r>
          </a:p>
          <a:p>
            <a:r>
              <a:rPr lang="en-US" sz="2400">
                <a:solidFill>
                  <a:srgbClr val="FF9900"/>
                </a:solidFill>
                <a:cs typeface="Times New Roman" pitchFamily="18" charset="0"/>
              </a:rPr>
              <a:t>Java Is Distributed</a:t>
            </a:r>
            <a:r>
              <a:rPr lang="en-US" sz="2400"/>
              <a:t> </a:t>
            </a:r>
          </a:p>
          <a:p>
            <a:r>
              <a:rPr lang="en-US" sz="2400">
                <a:cs typeface="Times New Roman" pitchFamily="18" charset="0"/>
              </a:rPr>
              <a:t>Java Is Interpreted</a:t>
            </a:r>
            <a:r>
              <a:rPr lang="en-US" sz="2400"/>
              <a:t> </a:t>
            </a:r>
          </a:p>
          <a:p>
            <a:r>
              <a:rPr lang="en-US" sz="2400">
                <a:cs typeface="Times New Roman" pitchFamily="18" charset="0"/>
              </a:rPr>
              <a:t>Java Is Robust</a:t>
            </a:r>
            <a:r>
              <a:rPr lang="en-US" sz="2400"/>
              <a:t> </a:t>
            </a:r>
          </a:p>
          <a:p>
            <a:r>
              <a:rPr lang="en-US" sz="2400">
                <a:cs typeface="Times New Roman" pitchFamily="18" charset="0"/>
              </a:rPr>
              <a:t>Java Is Secure</a:t>
            </a:r>
            <a:r>
              <a:rPr lang="en-US" sz="2400"/>
              <a:t> </a:t>
            </a:r>
          </a:p>
          <a:p>
            <a:r>
              <a:rPr lang="en-US" sz="2400">
                <a:cs typeface="Times New Roman" pitchFamily="18" charset="0"/>
              </a:rPr>
              <a:t>Java Is Architecture-Neutral</a:t>
            </a:r>
            <a:r>
              <a:rPr lang="en-US" sz="2400"/>
              <a:t> </a:t>
            </a:r>
          </a:p>
          <a:p>
            <a:r>
              <a:rPr lang="en-US" sz="2400">
                <a:cs typeface="Times New Roman" pitchFamily="18" charset="0"/>
              </a:rPr>
              <a:t>Java Is Portable</a:t>
            </a:r>
            <a:r>
              <a:rPr lang="en-US" sz="2400"/>
              <a:t> </a:t>
            </a:r>
          </a:p>
          <a:p>
            <a:r>
              <a:rPr lang="en-US" sz="2400">
                <a:cs typeface="Times New Roman" pitchFamily="18" charset="0"/>
              </a:rPr>
              <a:t>Java's Performance</a:t>
            </a:r>
            <a:r>
              <a:rPr lang="en-US" sz="2400"/>
              <a:t> </a:t>
            </a:r>
          </a:p>
          <a:p>
            <a:r>
              <a:rPr lang="en-US" sz="2400">
                <a:cs typeface="Times New Roman" pitchFamily="18" charset="0"/>
              </a:rPr>
              <a:t>Java Is Multithreaded</a:t>
            </a:r>
            <a:r>
              <a:rPr lang="en-US" sz="2400"/>
              <a:t> </a:t>
            </a:r>
          </a:p>
          <a:p>
            <a:r>
              <a:rPr lang="en-US" sz="2400">
                <a:cs typeface="Times New Roman" pitchFamily="18" charset="0"/>
              </a:rPr>
              <a:t>Java Is Dynamic</a:t>
            </a:r>
            <a:r>
              <a:rPr lang="en-US" sz="2400"/>
              <a:t> </a:t>
            </a:r>
          </a:p>
        </p:txBody>
      </p:sp>
      <p:sp>
        <p:nvSpPr>
          <p:cNvPr id="222212" name="Text Box 4"/>
          <p:cNvSpPr txBox="1">
            <a:spLocks noChangeArrowheads="1"/>
          </p:cNvSpPr>
          <p:nvPr/>
        </p:nvSpPr>
        <p:spPr bwMode="auto">
          <a:xfrm>
            <a:off x="4343400" y="990600"/>
            <a:ext cx="45720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rgbClr val="FF9900"/>
                </a:solidFill>
                <a:cs typeface="Times New Roman" pitchFamily="18" charset="0"/>
              </a:rPr>
              <a:t>Distributed computing involves several computers working together on a network. Java is designed to make distributed computing easy. Since networking capability is inherently integrated into Java, writing network programs is like sending and receiving data to and from a file.</a:t>
            </a:r>
            <a:r>
              <a:rPr lang="en-US" sz="2000">
                <a:solidFill>
                  <a:srgbClr val="FF9900"/>
                </a:solidFill>
                <a:latin typeface="Courier New" pitchFamily="49" charset="0"/>
                <a:cs typeface="Courier New" pitchFamily="49" charset="0"/>
              </a:rPr>
              <a:t> </a:t>
            </a:r>
          </a:p>
        </p:txBody>
      </p:sp>
      <p:sp>
        <p:nvSpPr>
          <p:cNvPr id="225286" name="Rectangle 1030"/>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a:t>Companion Website</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3CF9550E-4912-4C12-A4CE-A2F22A1E6F98}" type="slidenum">
              <a:rPr lang="en-US"/>
              <a:pPr/>
              <a:t>27</a:t>
            </a:fld>
            <a:endParaRPr lang="en-US"/>
          </a:p>
        </p:txBody>
      </p:sp>
      <p:sp>
        <p:nvSpPr>
          <p:cNvPr id="223234" name="Rectangle 2"/>
          <p:cNvSpPr>
            <a:spLocks noGrp="1" noChangeArrowheads="1"/>
          </p:cNvSpPr>
          <p:nvPr>
            <p:ph type="title"/>
          </p:nvPr>
        </p:nvSpPr>
        <p:spPr>
          <a:xfrm>
            <a:off x="685800" y="228600"/>
            <a:ext cx="7924800" cy="609600"/>
          </a:xfrm>
        </p:spPr>
        <p:txBody>
          <a:bodyPr/>
          <a:lstStyle/>
          <a:p>
            <a:r>
              <a:rPr lang="en-US"/>
              <a:t>Characteristics of Java</a:t>
            </a:r>
          </a:p>
        </p:txBody>
      </p:sp>
      <p:sp>
        <p:nvSpPr>
          <p:cNvPr id="223235" name="Rectangle 3"/>
          <p:cNvSpPr>
            <a:spLocks noGrp="1" noChangeArrowheads="1"/>
          </p:cNvSpPr>
          <p:nvPr>
            <p:ph type="body" idx="1"/>
          </p:nvPr>
        </p:nvSpPr>
        <p:spPr>
          <a:xfrm>
            <a:off x="304800" y="990600"/>
            <a:ext cx="4038600" cy="5257800"/>
          </a:xfrm>
        </p:spPr>
        <p:txBody>
          <a:bodyPr/>
          <a:lstStyle/>
          <a:p>
            <a:r>
              <a:rPr lang="en-US" sz="2400">
                <a:cs typeface="Times New Roman" pitchFamily="18" charset="0"/>
              </a:rPr>
              <a:t>Java Is Simple </a:t>
            </a:r>
          </a:p>
          <a:p>
            <a:r>
              <a:rPr lang="en-US" sz="2400">
                <a:cs typeface="Times New Roman" pitchFamily="18" charset="0"/>
              </a:rPr>
              <a:t>Java Is Object-Oriented</a:t>
            </a:r>
            <a:r>
              <a:rPr lang="en-US" sz="2400"/>
              <a:t> </a:t>
            </a:r>
          </a:p>
          <a:p>
            <a:r>
              <a:rPr lang="en-US" sz="2400">
                <a:cs typeface="Times New Roman" pitchFamily="18" charset="0"/>
              </a:rPr>
              <a:t>Java Is Distributed </a:t>
            </a:r>
          </a:p>
          <a:p>
            <a:r>
              <a:rPr lang="en-US" sz="2400">
                <a:solidFill>
                  <a:srgbClr val="FF9900"/>
                </a:solidFill>
                <a:cs typeface="Times New Roman" pitchFamily="18" charset="0"/>
              </a:rPr>
              <a:t>Java Is Interpreted</a:t>
            </a:r>
            <a:r>
              <a:rPr lang="en-US" sz="2400"/>
              <a:t> </a:t>
            </a:r>
          </a:p>
          <a:p>
            <a:r>
              <a:rPr lang="en-US" sz="2400">
                <a:cs typeface="Times New Roman" pitchFamily="18" charset="0"/>
              </a:rPr>
              <a:t>Java Is Robust</a:t>
            </a:r>
            <a:r>
              <a:rPr lang="en-US" sz="2400"/>
              <a:t> </a:t>
            </a:r>
          </a:p>
          <a:p>
            <a:r>
              <a:rPr lang="en-US" sz="2400">
                <a:cs typeface="Times New Roman" pitchFamily="18" charset="0"/>
              </a:rPr>
              <a:t>Java Is Secure</a:t>
            </a:r>
            <a:r>
              <a:rPr lang="en-US" sz="2400"/>
              <a:t> </a:t>
            </a:r>
          </a:p>
          <a:p>
            <a:r>
              <a:rPr lang="en-US" sz="2400">
                <a:cs typeface="Times New Roman" pitchFamily="18" charset="0"/>
              </a:rPr>
              <a:t>Java Is Architecture-Neutral</a:t>
            </a:r>
            <a:r>
              <a:rPr lang="en-US" sz="2400"/>
              <a:t> </a:t>
            </a:r>
          </a:p>
          <a:p>
            <a:r>
              <a:rPr lang="en-US" sz="2400">
                <a:cs typeface="Times New Roman" pitchFamily="18" charset="0"/>
              </a:rPr>
              <a:t>Java Is Portable</a:t>
            </a:r>
            <a:r>
              <a:rPr lang="en-US" sz="2400"/>
              <a:t> </a:t>
            </a:r>
          </a:p>
          <a:p>
            <a:r>
              <a:rPr lang="en-US" sz="2400">
                <a:cs typeface="Times New Roman" pitchFamily="18" charset="0"/>
              </a:rPr>
              <a:t>Java's Performance</a:t>
            </a:r>
            <a:r>
              <a:rPr lang="en-US" sz="2400"/>
              <a:t> </a:t>
            </a:r>
          </a:p>
          <a:p>
            <a:r>
              <a:rPr lang="en-US" sz="2400">
                <a:cs typeface="Times New Roman" pitchFamily="18" charset="0"/>
              </a:rPr>
              <a:t>Java Is Multithreaded</a:t>
            </a:r>
            <a:r>
              <a:rPr lang="en-US" sz="2400"/>
              <a:t> </a:t>
            </a:r>
          </a:p>
          <a:p>
            <a:r>
              <a:rPr lang="en-US" sz="2400">
                <a:cs typeface="Times New Roman" pitchFamily="18" charset="0"/>
              </a:rPr>
              <a:t>Java Is Dynamic</a:t>
            </a:r>
            <a:r>
              <a:rPr lang="en-US" sz="2400"/>
              <a:t> </a:t>
            </a:r>
          </a:p>
        </p:txBody>
      </p:sp>
      <p:sp>
        <p:nvSpPr>
          <p:cNvPr id="223236" name="Text Box 4"/>
          <p:cNvSpPr txBox="1">
            <a:spLocks noChangeArrowheads="1"/>
          </p:cNvSpPr>
          <p:nvPr/>
        </p:nvSpPr>
        <p:spPr bwMode="auto">
          <a:xfrm>
            <a:off x="4343400" y="990600"/>
            <a:ext cx="45720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rgbClr val="FF9900"/>
                </a:solidFill>
                <a:cs typeface="Times New Roman" pitchFamily="18" charset="0"/>
              </a:rPr>
              <a:t>You need an interpreter to run Java programs. The programs are compiled into the Java Virtual Machine code called bytecode. The bytecode is machine-independent and can run on any machine that has a Java interpreter, which is part of the Java Virtual Machine (JVM). </a:t>
            </a:r>
          </a:p>
        </p:txBody>
      </p:sp>
      <p:sp>
        <p:nvSpPr>
          <p:cNvPr id="224262" name="Rectangle 1030"/>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a:t>Companion Website</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EB265A53-7DD6-4DE8-A310-16BAB31CC811}" type="slidenum">
              <a:rPr lang="en-US"/>
              <a:pPr/>
              <a:t>28</a:t>
            </a:fld>
            <a:endParaRPr lang="en-US"/>
          </a:p>
        </p:txBody>
      </p:sp>
      <p:sp>
        <p:nvSpPr>
          <p:cNvPr id="224258" name="Rectangle 2"/>
          <p:cNvSpPr>
            <a:spLocks noGrp="1" noChangeArrowheads="1"/>
          </p:cNvSpPr>
          <p:nvPr>
            <p:ph type="title"/>
          </p:nvPr>
        </p:nvSpPr>
        <p:spPr>
          <a:xfrm>
            <a:off x="685800" y="228600"/>
            <a:ext cx="7924800" cy="609600"/>
          </a:xfrm>
        </p:spPr>
        <p:txBody>
          <a:bodyPr/>
          <a:lstStyle/>
          <a:p>
            <a:r>
              <a:rPr lang="en-US"/>
              <a:t>Characteristics of Java</a:t>
            </a:r>
          </a:p>
        </p:txBody>
      </p:sp>
      <p:sp>
        <p:nvSpPr>
          <p:cNvPr id="224259" name="Rectangle 3"/>
          <p:cNvSpPr>
            <a:spLocks noGrp="1" noChangeArrowheads="1"/>
          </p:cNvSpPr>
          <p:nvPr>
            <p:ph type="body" idx="1"/>
          </p:nvPr>
        </p:nvSpPr>
        <p:spPr>
          <a:xfrm>
            <a:off x="304800" y="990600"/>
            <a:ext cx="4038600" cy="5257800"/>
          </a:xfrm>
        </p:spPr>
        <p:txBody>
          <a:bodyPr/>
          <a:lstStyle/>
          <a:p>
            <a:r>
              <a:rPr lang="en-US" sz="2400">
                <a:cs typeface="Times New Roman" pitchFamily="18" charset="0"/>
              </a:rPr>
              <a:t>Java Is Simple </a:t>
            </a:r>
          </a:p>
          <a:p>
            <a:r>
              <a:rPr lang="en-US" sz="2400">
                <a:cs typeface="Times New Roman" pitchFamily="18" charset="0"/>
              </a:rPr>
              <a:t>Java Is Object-Oriented</a:t>
            </a:r>
            <a:r>
              <a:rPr lang="en-US" sz="2400"/>
              <a:t> </a:t>
            </a:r>
          </a:p>
          <a:p>
            <a:r>
              <a:rPr lang="en-US" sz="2400">
                <a:cs typeface="Times New Roman" pitchFamily="18" charset="0"/>
              </a:rPr>
              <a:t>Java Is Distributed </a:t>
            </a:r>
          </a:p>
          <a:p>
            <a:r>
              <a:rPr lang="en-US" sz="2400">
                <a:cs typeface="Times New Roman" pitchFamily="18" charset="0"/>
              </a:rPr>
              <a:t>Java Is Interpreted </a:t>
            </a:r>
          </a:p>
          <a:p>
            <a:r>
              <a:rPr lang="en-US" sz="2400">
                <a:solidFill>
                  <a:srgbClr val="FF9900"/>
                </a:solidFill>
                <a:cs typeface="Times New Roman" pitchFamily="18" charset="0"/>
              </a:rPr>
              <a:t>Java Is Robust</a:t>
            </a:r>
            <a:r>
              <a:rPr lang="en-US" sz="2400"/>
              <a:t> </a:t>
            </a:r>
          </a:p>
          <a:p>
            <a:r>
              <a:rPr lang="en-US" sz="2400">
                <a:cs typeface="Times New Roman" pitchFamily="18" charset="0"/>
              </a:rPr>
              <a:t>Java Is Secure</a:t>
            </a:r>
            <a:r>
              <a:rPr lang="en-US" sz="2400"/>
              <a:t> </a:t>
            </a:r>
          </a:p>
          <a:p>
            <a:r>
              <a:rPr lang="en-US" sz="2400">
                <a:cs typeface="Times New Roman" pitchFamily="18" charset="0"/>
              </a:rPr>
              <a:t>Java Is Architecture-Neutral</a:t>
            </a:r>
            <a:r>
              <a:rPr lang="en-US" sz="2400"/>
              <a:t> </a:t>
            </a:r>
          </a:p>
          <a:p>
            <a:r>
              <a:rPr lang="en-US" sz="2400">
                <a:cs typeface="Times New Roman" pitchFamily="18" charset="0"/>
              </a:rPr>
              <a:t>Java Is Portable</a:t>
            </a:r>
            <a:r>
              <a:rPr lang="en-US" sz="2400"/>
              <a:t> </a:t>
            </a:r>
          </a:p>
          <a:p>
            <a:r>
              <a:rPr lang="en-US" sz="2400">
                <a:cs typeface="Times New Roman" pitchFamily="18" charset="0"/>
              </a:rPr>
              <a:t>Java's Performance</a:t>
            </a:r>
            <a:r>
              <a:rPr lang="en-US" sz="2400"/>
              <a:t> </a:t>
            </a:r>
          </a:p>
          <a:p>
            <a:r>
              <a:rPr lang="en-US" sz="2400">
                <a:cs typeface="Times New Roman" pitchFamily="18" charset="0"/>
              </a:rPr>
              <a:t>Java Is Multithreaded</a:t>
            </a:r>
            <a:r>
              <a:rPr lang="en-US" sz="2400"/>
              <a:t> </a:t>
            </a:r>
          </a:p>
          <a:p>
            <a:r>
              <a:rPr lang="en-US" sz="2400">
                <a:cs typeface="Times New Roman" pitchFamily="18" charset="0"/>
              </a:rPr>
              <a:t>Java Is Dynamic</a:t>
            </a:r>
            <a:r>
              <a:rPr lang="en-US" sz="2400"/>
              <a:t> </a:t>
            </a:r>
          </a:p>
        </p:txBody>
      </p:sp>
      <p:sp>
        <p:nvSpPr>
          <p:cNvPr id="224260" name="Text Box 4"/>
          <p:cNvSpPr txBox="1">
            <a:spLocks noChangeArrowheads="1"/>
          </p:cNvSpPr>
          <p:nvPr/>
        </p:nvSpPr>
        <p:spPr bwMode="auto">
          <a:xfrm>
            <a:off x="4343400" y="990600"/>
            <a:ext cx="457200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rgbClr val="FF9900"/>
                </a:solidFill>
                <a:cs typeface="Times New Roman" pitchFamily="18" charset="0"/>
              </a:rPr>
              <a:t>Java compilers can detect many problems that would first show up at execution time in other languages. </a:t>
            </a:r>
          </a:p>
          <a:p>
            <a:endParaRPr lang="en-US" sz="2000">
              <a:solidFill>
                <a:srgbClr val="FF9900"/>
              </a:solidFill>
              <a:cs typeface="Times New Roman" pitchFamily="18" charset="0"/>
            </a:endParaRPr>
          </a:p>
          <a:p>
            <a:r>
              <a:rPr lang="en-US" sz="2000">
                <a:solidFill>
                  <a:srgbClr val="FF9900"/>
                </a:solidFill>
                <a:cs typeface="Times New Roman" pitchFamily="18" charset="0"/>
              </a:rPr>
              <a:t>Java has eliminated certain types of error-prone programming constructs found in other languages. </a:t>
            </a:r>
          </a:p>
          <a:p>
            <a:endParaRPr lang="en-US" sz="2000">
              <a:solidFill>
                <a:srgbClr val="FF9900"/>
              </a:solidFill>
              <a:cs typeface="Times New Roman" pitchFamily="18" charset="0"/>
            </a:endParaRPr>
          </a:p>
          <a:p>
            <a:r>
              <a:rPr lang="en-US" sz="2000">
                <a:solidFill>
                  <a:srgbClr val="FF9900"/>
                </a:solidFill>
                <a:cs typeface="Times New Roman" pitchFamily="18" charset="0"/>
              </a:rPr>
              <a:t>Java has a runtime exception-handling feature to provide programming support for robustness. </a:t>
            </a:r>
          </a:p>
        </p:txBody>
      </p:sp>
      <p:sp>
        <p:nvSpPr>
          <p:cNvPr id="267267" name="Rectangle 3"/>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a:t>Companion Website</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1320675E-AB57-460D-AF0E-82E69507B745}" type="slidenum">
              <a:rPr lang="en-US"/>
              <a:pPr/>
              <a:t>29</a:t>
            </a:fld>
            <a:endParaRPr lang="en-US"/>
          </a:p>
        </p:txBody>
      </p:sp>
      <p:sp>
        <p:nvSpPr>
          <p:cNvPr id="225282" name="Rectangle 2"/>
          <p:cNvSpPr>
            <a:spLocks noGrp="1" noChangeArrowheads="1"/>
          </p:cNvSpPr>
          <p:nvPr>
            <p:ph type="title"/>
          </p:nvPr>
        </p:nvSpPr>
        <p:spPr>
          <a:xfrm>
            <a:off x="685800" y="228600"/>
            <a:ext cx="7924800" cy="609600"/>
          </a:xfrm>
        </p:spPr>
        <p:txBody>
          <a:bodyPr/>
          <a:lstStyle/>
          <a:p>
            <a:r>
              <a:rPr lang="en-US"/>
              <a:t>Characteristics of Java</a:t>
            </a:r>
          </a:p>
        </p:txBody>
      </p:sp>
      <p:sp>
        <p:nvSpPr>
          <p:cNvPr id="225283" name="Rectangle 3"/>
          <p:cNvSpPr>
            <a:spLocks noGrp="1" noChangeArrowheads="1"/>
          </p:cNvSpPr>
          <p:nvPr>
            <p:ph type="body" idx="1"/>
          </p:nvPr>
        </p:nvSpPr>
        <p:spPr>
          <a:xfrm>
            <a:off x="304800" y="990600"/>
            <a:ext cx="4038600" cy="5257800"/>
          </a:xfrm>
        </p:spPr>
        <p:txBody>
          <a:bodyPr/>
          <a:lstStyle/>
          <a:p>
            <a:r>
              <a:rPr lang="en-US" sz="2400">
                <a:cs typeface="Times New Roman" pitchFamily="18" charset="0"/>
              </a:rPr>
              <a:t>Java Is Simple </a:t>
            </a:r>
          </a:p>
          <a:p>
            <a:r>
              <a:rPr lang="en-US" sz="2400">
                <a:cs typeface="Times New Roman" pitchFamily="18" charset="0"/>
              </a:rPr>
              <a:t>Java Is Object-Oriented</a:t>
            </a:r>
            <a:r>
              <a:rPr lang="en-US" sz="2400"/>
              <a:t> </a:t>
            </a:r>
          </a:p>
          <a:p>
            <a:r>
              <a:rPr lang="en-US" sz="2400">
                <a:cs typeface="Times New Roman" pitchFamily="18" charset="0"/>
              </a:rPr>
              <a:t>Java Is Distributed </a:t>
            </a:r>
          </a:p>
          <a:p>
            <a:r>
              <a:rPr lang="en-US" sz="2400">
                <a:cs typeface="Times New Roman" pitchFamily="18" charset="0"/>
              </a:rPr>
              <a:t>Java Is Interpreted </a:t>
            </a:r>
          </a:p>
          <a:p>
            <a:r>
              <a:rPr lang="en-US" sz="2400">
                <a:cs typeface="Times New Roman" pitchFamily="18" charset="0"/>
              </a:rPr>
              <a:t>Java Is Robust</a:t>
            </a:r>
            <a:r>
              <a:rPr lang="en-US" sz="2400"/>
              <a:t> </a:t>
            </a:r>
          </a:p>
          <a:p>
            <a:r>
              <a:rPr lang="en-US" sz="2400">
                <a:solidFill>
                  <a:srgbClr val="FF9900"/>
                </a:solidFill>
                <a:cs typeface="Times New Roman" pitchFamily="18" charset="0"/>
              </a:rPr>
              <a:t>Java Is Secure</a:t>
            </a:r>
            <a:r>
              <a:rPr lang="en-US" sz="2400"/>
              <a:t> </a:t>
            </a:r>
          </a:p>
          <a:p>
            <a:r>
              <a:rPr lang="en-US" sz="2400">
                <a:cs typeface="Times New Roman" pitchFamily="18" charset="0"/>
              </a:rPr>
              <a:t>Java Is Architecture-Neutral</a:t>
            </a:r>
            <a:r>
              <a:rPr lang="en-US" sz="2400"/>
              <a:t> </a:t>
            </a:r>
          </a:p>
          <a:p>
            <a:r>
              <a:rPr lang="en-US" sz="2400">
                <a:cs typeface="Times New Roman" pitchFamily="18" charset="0"/>
              </a:rPr>
              <a:t>Java Is Portable</a:t>
            </a:r>
            <a:r>
              <a:rPr lang="en-US" sz="2400"/>
              <a:t> </a:t>
            </a:r>
          </a:p>
          <a:p>
            <a:r>
              <a:rPr lang="en-US" sz="2400">
                <a:cs typeface="Times New Roman" pitchFamily="18" charset="0"/>
              </a:rPr>
              <a:t>Java's Performance</a:t>
            </a:r>
            <a:r>
              <a:rPr lang="en-US" sz="2400"/>
              <a:t> </a:t>
            </a:r>
          </a:p>
          <a:p>
            <a:r>
              <a:rPr lang="en-US" sz="2400">
                <a:cs typeface="Times New Roman" pitchFamily="18" charset="0"/>
              </a:rPr>
              <a:t>Java Is Multithreaded</a:t>
            </a:r>
            <a:r>
              <a:rPr lang="en-US" sz="2400"/>
              <a:t> </a:t>
            </a:r>
          </a:p>
          <a:p>
            <a:r>
              <a:rPr lang="en-US" sz="2400">
                <a:cs typeface="Times New Roman" pitchFamily="18" charset="0"/>
              </a:rPr>
              <a:t>Java Is Dynamic</a:t>
            </a:r>
            <a:r>
              <a:rPr lang="en-US" sz="2400"/>
              <a:t> </a:t>
            </a:r>
          </a:p>
        </p:txBody>
      </p:sp>
      <p:sp>
        <p:nvSpPr>
          <p:cNvPr id="225284" name="Text Box 4"/>
          <p:cNvSpPr txBox="1">
            <a:spLocks noChangeArrowheads="1"/>
          </p:cNvSpPr>
          <p:nvPr/>
        </p:nvSpPr>
        <p:spPr bwMode="auto">
          <a:xfrm>
            <a:off x="3505200" y="2590800"/>
            <a:ext cx="457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rgbClr val="FF9900"/>
                </a:solidFill>
                <a:cs typeface="Times New Roman" pitchFamily="18" charset="0"/>
              </a:rPr>
              <a:t>Java implements several security mechanisms to protect your system against harm caused by stray programs. </a:t>
            </a:r>
          </a:p>
        </p:txBody>
      </p:sp>
      <p:sp>
        <p:nvSpPr>
          <p:cNvPr id="266243" name="Rectangle 3"/>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a:t>Companion Website</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9B324209-6237-4EA8-BD2F-246651731D38}" type="slidenum">
              <a:rPr lang="en-US"/>
              <a:pPr/>
              <a:t>3</a:t>
            </a:fld>
            <a:endParaRPr lang="en-US"/>
          </a:p>
        </p:txBody>
      </p:sp>
      <p:sp>
        <p:nvSpPr>
          <p:cNvPr id="156674" name="Rectangle 2"/>
          <p:cNvSpPr>
            <a:spLocks noGrp="1" noChangeArrowheads="1"/>
          </p:cNvSpPr>
          <p:nvPr>
            <p:ph type="title"/>
          </p:nvPr>
        </p:nvSpPr>
        <p:spPr>
          <a:xfrm>
            <a:off x="685800" y="304800"/>
            <a:ext cx="7772400" cy="914400"/>
          </a:xfrm>
        </p:spPr>
        <p:txBody>
          <a:bodyPr/>
          <a:lstStyle/>
          <a:p>
            <a:r>
              <a:rPr lang="en-US"/>
              <a:t>What is a Computer?</a:t>
            </a:r>
          </a:p>
        </p:txBody>
      </p:sp>
      <p:sp>
        <p:nvSpPr>
          <p:cNvPr id="156678" name="Rectangle 6"/>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56679" name="Text Box 7"/>
          <p:cNvSpPr txBox="1">
            <a:spLocks noChangeArrowheads="1"/>
          </p:cNvSpPr>
          <p:nvPr/>
        </p:nvSpPr>
        <p:spPr bwMode="auto">
          <a:xfrm>
            <a:off x="304800" y="1447800"/>
            <a:ext cx="8153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cs typeface="Times New Roman" pitchFamily="18" charset="0"/>
              </a:rPr>
              <a:t>A computer consists of a CPU, memory, hard disk, floppy disk, monitor, printer, and communication devices</a:t>
            </a:r>
            <a:r>
              <a:rPr lang="en-US"/>
              <a:t>.</a:t>
            </a:r>
          </a:p>
        </p:txBody>
      </p:sp>
      <p:sp>
        <p:nvSpPr>
          <p:cNvPr id="156681" name="Rectangle 9"/>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56683" name="Rectangle 11"/>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69992" name="Rectangle 1032"/>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69991" name="Object 1031"/>
          <p:cNvGraphicFramePr>
            <a:graphicFrameLocks noChangeAspect="1"/>
          </p:cNvGraphicFramePr>
          <p:nvPr/>
        </p:nvGraphicFramePr>
        <p:xfrm>
          <a:off x="152400" y="3352800"/>
          <a:ext cx="8839200" cy="2200275"/>
        </p:xfrm>
        <a:graphic>
          <a:graphicData uri="http://schemas.openxmlformats.org/presentationml/2006/ole">
            <mc:AlternateContent xmlns:mc="http://schemas.openxmlformats.org/markup-compatibility/2006">
              <mc:Choice xmlns:v="urn:schemas-microsoft-com:vml" Requires="v">
                <p:oleObj spid="_x0000_s169993" name="Picture" r:id="rId4" imgW="5087112" imgH="1261872" progId="Word.Picture.8">
                  <p:embed/>
                </p:oleObj>
              </mc:Choice>
              <mc:Fallback>
                <p:oleObj name="Picture" r:id="rId4" imgW="5087112" imgH="1261872" progId="Word.Picture.8">
                  <p:embed/>
                  <p:pic>
                    <p:nvPicPr>
                      <p:cNvPr id="0" name="Object 10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3352800"/>
                        <a:ext cx="8839200" cy="2200275"/>
                      </a:xfrm>
                      <a:prstGeom prst="rect">
                        <a:avLst/>
                      </a:prstGeom>
                      <a:solidFill>
                        <a:schemeClr val="tx1"/>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15F20C39-9E0A-47FC-A46B-EF32B17324A4}" type="slidenum">
              <a:rPr lang="en-US"/>
              <a:pPr/>
              <a:t>30</a:t>
            </a:fld>
            <a:endParaRPr lang="en-US"/>
          </a:p>
        </p:txBody>
      </p:sp>
      <p:sp>
        <p:nvSpPr>
          <p:cNvPr id="226306" name="Rectangle 2"/>
          <p:cNvSpPr>
            <a:spLocks noGrp="1" noChangeArrowheads="1"/>
          </p:cNvSpPr>
          <p:nvPr>
            <p:ph type="title"/>
          </p:nvPr>
        </p:nvSpPr>
        <p:spPr>
          <a:xfrm>
            <a:off x="685800" y="228600"/>
            <a:ext cx="7924800" cy="609600"/>
          </a:xfrm>
        </p:spPr>
        <p:txBody>
          <a:bodyPr/>
          <a:lstStyle/>
          <a:p>
            <a:r>
              <a:rPr lang="en-US"/>
              <a:t>Characteristics of Java</a:t>
            </a:r>
          </a:p>
        </p:txBody>
      </p:sp>
      <p:sp>
        <p:nvSpPr>
          <p:cNvPr id="226307" name="Rectangle 3"/>
          <p:cNvSpPr>
            <a:spLocks noGrp="1" noChangeArrowheads="1"/>
          </p:cNvSpPr>
          <p:nvPr>
            <p:ph type="body" idx="1"/>
          </p:nvPr>
        </p:nvSpPr>
        <p:spPr>
          <a:xfrm>
            <a:off x="304800" y="990600"/>
            <a:ext cx="4038600" cy="5257800"/>
          </a:xfrm>
        </p:spPr>
        <p:txBody>
          <a:bodyPr/>
          <a:lstStyle/>
          <a:p>
            <a:r>
              <a:rPr lang="en-US" sz="2400">
                <a:cs typeface="Times New Roman" pitchFamily="18" charset="0"/>
              </a:rPr>
              <a:t>Java Is Simple </a:t>
            </a:r>
          </a:p>
          <a:p>
            <a:r>
              <a:rPr lang="en-US" sz="2400">
                <a:cs typeface="Times New Roman" pitchFamily="18" charset="0"/>
              </a:rPr>
              <a:t>Java Is Object-Oriented</a:t>
            </a:r>
            <a:r>
              <a:rPr lang="en-US" sz="2400"/>
              <a:t> </a:t>
            </a:r>
          </a:p>
          <a:p>
            <a:r>
              <a:rPr lang="en-US" sz="2400">
                <a:cs typeface="Times New Roman" pitchFamily="18" charset="0"/>
              </a:rPr>
              <a:t>Java Is Distributed </a:t>
            </a:r>
          </a:p>
          <a:p>
            <a:r>
              <a:rPr lang="en-US" sz="2400">
                <a:cs typeface="Times New Roman" pitchFamily="18" charset="0"/>
              </a:rPr>
              <a:t>Java Is Interpreted </a:t>
            </a:r>
          </a:p>
          <a:p>
            <a:r>
              <a:rPr lang="en-US" sz="2400">
                <a:cs typeface="Times New Roman" pitchFamily="18" charset="0"/>
              </a:rPr>
              <a:t>Java Is Robust</a:t>
            </a:r>
            <a:r>
              <a:rPr lang="en-US" sz="2400"/>
              <a:t> </a:t>
            </a:r>
          </a:p>
          <a:p>
            <a:r>
              <a:rPr lang="en-US" sz="2400">
                <a:cs typeface="Times New Roman" pitchFamily="18" charset="0"/>
              </a:rPr>
              <a:t>Java Is Secure </a:t>
            </a:r>
          </a:p>
          <a:p>
            <a:r>
              <a:rPr lang="en-US" sz="2400">
                <a:solidFill>
                  <a:srgbClr val="FF9900"/>
                </a:solidFill>
                <a:cs typeface="Times New Roman" pitchFamily="18" charset="0"/>
              </a:rPr>
              <a:t>Java Is Architecture-Neutral</a:t>
            </a:r>
            <a:r>
              <a:rPr lang="en-US" sz="2400"/>
              <a:t> </a:t>
            </a:r>
          </a:p>
          <a:p>
            <a:r>
              <a:rPr lang="en-US" sz="2400">
                <a:cs typeface="Times New Roman" pitchFamily="18" charset="0"/>
              </a:rPr>
              <a:t>Java Is Portable</a:t>
            </a:r>
            <a:r>
              <a:rPr lang="en-US" sz="2400"/>
              <a:t> </a:t>
            </a:r>
          </a:p>
          <a:p>
            <a:r>
              <a:rPr lang="en-US" sz="2400">
                <a:cs typeface="Times New Roman" pitchFamily="18" charset="0"/>
              </a:rPr>
              <a:t>Java's Performance</a:t>
            </a:r>
            <a:r>
              <a:rPr lang="en-US" sz="2400"/>
              <a:t> </a:t>
            </a:r>
          </a:p>
          <a:p>
            <a:r>
              <a:rPr lang="en-US" sz="2400">
                <a:cs typeface="Times New Roman" pitchFamily="18" charset="0"/>
              </a:rPr>
              <a:t>Java Is Multithreaded</a:t>
            </a:r>
            <a:r>
              <a:rPr lang="en-US" sz="2400"/>
              <a:t> </a:t>
            </a:r>
          </a:p>
          <a:p>
            <a:r>
              <a:rPr lang="en-US" sz="2400">
                <a:cs typeface="Times New Roman" pitchFamily="18" charset="0"/>
              </a:rPr>
              <a:t>Java Is Dynamic</a:t>
            </a:r>
            <a:r>
              <a:rPr lang="en-US" sz="2400"/>
              <a:t> </a:t>
            </a:r>
          </a:p>
        </p:txBody>
      </p:sp>
      <p:sp>
        <p:nvSpPr>
          <p:cNvPr id="226308" name="Text Box 4"/>
          <p:cNvSpPr txBox="1">
            <a:spLocks noChangeArrowheads="1"/>
          </p:cNvSpPr>
          <p:nvPr/>
        </p:nvSpPr>
        <p:spPr bwMode="auto">
          <a:xfrm>
            <a:off x="4419600" y="3657600"/>
            <a:ext cx="45720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rgbClr val="FF9900"/>
                </a:solidFill>
                <a:latin typeface="Book Antiqua" pitchFamily="18" charset="0"/>
                <a:cs typeface="Times New Roman" pitchFamily="18" charset="0"/>
              </a:rPr>
              <a:t>Write once, run anywhere</a:t>
            </a:r>
          </a:p>
          <a:p>
            <a:endParaRPr lang="en-US" sz="2000">
              <a:solidFill>
                <a:srgbClr val="FF9900"/>
              </a:solidFill>
              <a:latin typeface="Book Antiqua" pitchFamily="18" charset="0"/>
              <a:cs typeface="Times New Roman" pitchFamily="18" charset="0"/>
            </a:endParaRPr>
          </a:p>
          <a:p>
            <a:r>
              <a:rPr lang="en-US" sz="2000">
                <a:solidFill>
                  <a:srgbClr val="FF9900"/>
                </a:solidFill>
                <a:latin typeface="Book Antiqua" pitchFamily="18" charset="0"/>
                <a:cs typeface="Times New Roman" pitchFamily="18" charset="0"/>
              </a:rPr>
              <a:t>With a Java Virtual Machine (JVM), you can write one program that will run on any platform.</a:t>
            </a:r>
          </a:p>
        </p:txBody>
      </p:sp>
      <p:sp>
        <p:nvSpPr>
          <p:cNvPr id="265219" name="Rectangle 3"/>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a:t>Companion Website</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175857B2-88F0-41F9-B8D6-8D28490A5025}" type="slidenum">
              <a:rPr lang="en-US"/>
              <a:pPr/>
              <a:t>31</a:t>
            </a:fld>
            <a:endParaRPr lang="en-US"/>
          </a:p>
        </p:txBody>
      </p:sp>
      <p:sp>
        <p:nvSpPr>
          <p:cNvPr id="227330" name="Rectangle 2"/>
          <p:cNvSpPr>
            <a:spLocks noGrp="1" noChangeArrowheads="1"/>
          </p:cNvSpPr>
          <p:nvPr>
            <p:ph type="title"/>
          </p:nvPr>
        </p:nvSpPr>
        <p:spPr>
          <a:xfrm>
            <a:off x="685800" y="228600"/>
            <a:ext cx="7924800" cy="609600"/>
          </a:xfrm>
        </p:spPr>
        <p:txBody>
          <a:bodyPr/>
          <a:lstStyle/>
          <a:p>
            <a:r>
              <a:rPr lang="en-US"/>
              <a:t>Characteristics of Java</a:t>
            </a:r>
          </a:p>
        </p:txBody>
      </p:sp>
      <p:sp>
        <p:nvSpPr>
          <p:cNvPr id="227331" name="Rectangle 3"/>
          <p:cNvSpPr>
            <a:spLocks noGrp="1" noChangeArrowheads="1"/>
          </p:cNvSpPr>
          <p:nvPr>
            <p:ph type="body" idx="1"/>
          </p:nvPr>
        </p:nvSpPr>
        <p:spPr>
          <a:xfrm>
            <a:off x="304800" y="990600"/>
            <a:ext cx="4038600" cy="5257800"/>
          </a:xfrm>
        </p:spPr>
        <p:txBody>
          <a:bodyPr/>
          <a:lstStyle/>
          <a:p>
            <a:r>
              <a:rPr lang="en-US" sz="2400">
                <a:cs typeface="Times New Roman" pitchFamily="18" charset="0"/>
              </a:rPr>
              <a:t>Java Is Simple </a:t>
            </a:r>
          </a:p>
          <a:p>
            <a:r>
              <a:rPr lang="en-US" sz="2400">
                <a:cs typeface="Times New Roman" pitchFamily="18" charset="0"/>
              </a:rPr>
              <a:t>Java Is Object-Oriented</a:t>
            </a:r>
            <a:r>
              <a:rPr lang="en-US" sz="2400"/>
              <a:t> </a:t>
            </a:r>
          </a:p>
          <a:p>
            <a:r>
              <a:rPr lang="en-US" sz="2400">
                <a:cs typeface="Times New Roman" pitchFamily="18" charset="0"/>
              </a:rPr>
              <a:t>Java Is Distributed </a:t>
            </a:r>
          </a:p>
          <a:p>
            <a:r>
              <a:rPr lang="en-US" sz="2400">
                <a:cs typeface="Times New Roman" pitchFamily="18" charset="0"/>
              </a:rPr>
              <a:t>Java Is Interpreted </a:t>
            </a:r>
          </a:p>
          <a:p>
            <a:r>
              <a:rPr lang="en-US" sz="2400">
                <a:cs typeface="Times New Roman" pitchFamily="18" charset="0"/>
              </a:rPr>
              <a:t>Java Is Robust</a:t>
            </a:r>
            <a:r>
              <a:rPr lang="en-US" sz="2400"/>
              <a:t> </a:t>
            </a:r>
          </a:p>
          <a:p>
            <a:r>
              <a:rPr lang="en-US" sz="2400">
                <a:cs typeface="Times New Roman" pitchFamily="18" charset="0"/>
              </a:rPr>
              <a:t>Java Is Secure </a:t>
            </a:r>
          </a:p>
          <a:p>
            <a:r>
              <a:rPr lang="en-US" sz="2400">
                <a:cs typeface="Times New Roman" pitchFamily="18" charset="0"/>
              </a:rPr>
              <a:t>Java Is Architecture-Neutral</a:t>
            </a:r>
            <a:r>
              <a:rPr lang="en-US" sz="2400"/>
              <a:t> </a:t>
            </a:r>
          </a:p>
          <a:p>
            <a:r>
              <a:rPr lang="en-US" sz="2400">
                <a:solidFill>
                  <a:srgbClr val="FF9900"/>
                </a:solidFill>
                <a:cs typeface="Times New Roman" pitchFamily="18" charset="0"/>
              </a:rPr>
              <a:t>Java Is Portable</a:t>
            </a:r>
            <a:r>
              <a:rPr lang="en-US" sz="2400"/>
              <a:t> </a:t>
            </a:r>
          </a:p>
          <a:p>
            <a:r>
              <a:rPr lang="en-US" sz="2400">
                <a:cs typeface="Times New Roman" pitchFamily="18" charset="0"/>
              </a:rPr>
              <a:t>Java's Performance</a:t>
            </a:r>
            <a:r>
              <a:rPr lang="en-US" sz="2400"/>
              <a:t> </a:t>
            </a:r>
          </a:p>
          <a:p>
            <a:r>
              <a:rPr lang="en-US" sz="2400">
                <a:cs typeface="Times New Roman" pitchFamily="18" charset="0"/>
              </a:rPr>
              <a:t>Java Is Multithreaded</a:t>
            </a:r>
            <a:r>
              <a:rPr lang="en-US" sz="2400"/>
              <a:t> </a:t>
            </a:r>
          </a:p>
          <a:p>
            <a:r>
              <a:rPr lang="en-US" sz="2400">
                <a:cs typeface="Times New Roman" pitchFamily="18" charset="0"/>
              </a:rPr>
              <a:t>Java Is Dynamic</a:t>
            </a:r>
            <a:r>
              <a:rPr lang="en-US" sz="2400"/>
              <a:t> </a:t>
            </a:r>
          </a:p>
        </p:txBody>
      </p:sp>
      <p:sp>
        <p:nvSpPr>
          <p:cNvPr id="227332" name="Text Box 4"/>
          <p:cNvSpPr txBox="1">
            <a:spLocks noChangeArrowheads="1"/>
          </p:cNvSpPr>
          <p:nvPr/>
        </p:nvSpPr>
        <p:spPr bwMode="auto">
          <a:xfrm>
            <a:off x="3962400" y="4114800"/>
            <a:ext cx="4572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rgbClr val="FF9900"/>
                </a:solidFill>
                <a:latin typeface="Book Antiqua" pitchFamily="18" charset="0"/>
                <a:cs typeface="Times New Roman" pitchFamily="18" charset="0"/>
              </a:rPr>
              <a:t>Because Java is architecture neutral, Java programs are portable. They can be run on any platform without being recompiled. </a:t>
            </a:r>
          </a:p>
        </p:txBody>
      </p:sp>
      <p:sp>
        <p:nvSpPr>
          <p:cNvPr id="264195" name="Rectangle 3"/>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a:t>Companion Website</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0B3F7C15-99AC-4E07-A510-8474A81FDB71}" type="slidenum">
              <a:rPr lang="en-US"/>
              <a:pPr/>
              <a:t>32</a:t>
            </a:fld>
            <a:endParaRPr lang="en-US"/>
          </a:p>
        </p:txBody>
      </p:sp>
      <p:sp>
        <p:nvSpPr>
          <p:cNvPr id="228354" name="Rectangle 2"/>
          <p:cNvSpPr>
            <a:spLocks noGrp="1" noChangeArrowheads="1"/>
          </p:cNvSpPr>
          <p:nvPr>
            <p:ph type="title"/>
          </p:nvPr>
        </p:nvSpPr>
        <p:spPr>
          <a:xfrm>
            <a:off x="685800" y="228600"/>
            <a:ext cx="7924800" cy="609600"/>
          </a:xfrm>
        </p:spPr>
        <p:txBody>
          <a:bodyPr/>
          <a:lstStyle/>
          <a:p>
            <a:r>
              <a:rPr lang="en-US"/>
              <a:t>Characteristics of Java</a:t>
            </a:r>
          </a:p>
        </p:txBody>
      </p:sp>
      <p:sp>
        <p:nvSpPr>
          <p:cNvPr id="228355" name="Rectangle 3"/>
          <p:cNvSpPr>
            <a:spLocks noGrp="1" noChangeArrowheads="1"/>
          </p:cNvSpPr>
          <p:nvPr>
            <p:ph type="body" idx="1"/>
          </p:nvPr>
        </p:nvSpPr>
        <p:spPr>
          <a:xfrm>
            <a:off x="304800" y="990600"/>
            <a:ext cx="4038600" cy="5257800"/>
          </a:xfrm>
        </p:spPr>
        <p:txBody>
          <a:bodyPr/>
          <a:lstStyle/>
          <a:p>
            <a:r>
              <a:rPr lang="en-US" sz="2400">
                <a:cs typeface="Times New Roman" pitchFamily="18" charset="0"/>
              </a:rPr>
              <a:t>Java Is Simple </a:t>
            </a:r>
          </a:p>
          <a:p>
            <a:r>
              <a:rPr lang="en-US" sz="2400">
                <a:cs typeface="Times New Roman" pitchFamily="18" charset="0"/>
              </a:rPr>
              <a:t>Java Is Object-Oriented</a:t>
            </a:r>
            <a:r>
              <a:rPr lang="en-US" sz="2400"/>
              <a:t> </a:t>
            </a:r>
          </a:p>
          <a:p>
            <a:r>
              <a:rPr lang="en-US" sz="2400">
                <a:cs typeface="Times New Roman" pitchFamily="18" charset="0"/>
              </a:rPr>
              <a:t>Java Is Distributed </a:t>
            </a:r>
          </a:p>
          <a:p>
            <a:r>
              <a:rPr lang="en-US" sz="2400">
                <a:cs typeface="Times New Roman" pitchFamily="18" charset="0"/>
              </a:rPr>
              <a:t>Java Is Interpreted </a:t>
            </a:r>
          </a:p>
          <a:p>
            <a:r>
              <a:rPr lang="en-US" sz="2400">
                <a:cs typeface="Times New Roman" pitchFamily="18" charset="0"/>
              </a:rPr>
              <a:t>Java Is Robust</a:t>
            </a:r>
            <a:r>
              <a:rPr lang="en-US" sz="2400"/>
              <a:t> </a:t>
            </a:r>
          </a:p>
          <a:p>
            <a:r>
              <a:rPr lang="en-US" sz="2400">
                <a:cs typeface="Times New Roman" pitchFamily="18" charset="0"/>
              </a:rPr>
              <a:t>Java Is Secure </a:t>
            </a:r>
          </a:p>
          <a:p>
            <a:r>
              <a:rPr lang="en-US" sz="2400">
                <a:cs typeface="Times New Roman" pitchFamily="18" charset="0"/>
              </a:rPr>
              <a:t>Java Is Architecture-Neutral</a:t>
            </a:r>
            <a:r>
              <a:rPr lang="en-US" sz="2400"/>
              <a:t> </a:t>
            </a:r>
          </a:p>
          <a:p>
            <a:r>
              <a:rPr lang="en-US" sz="2400">
                <a:cs typeface="Times New Roman" pitchFamily="18" charset="0"/>
              </a:rPr>
              <a:t>Java Is Portable</a:t>
            </a:r>
            <a:r>
              <a:rPr lang="en-US" sz="2400"/>
              <a:t> </a:t>
            </a:r>
          </a:p>
          <a:p>
            <a:r>
              <a:rPr lang="en-US" sz="2400">
                <a:solidFill>
                  <a:srgbClr val="FF9900"/>
                </a:solidFill>
                <a:cs typeface="Times New Roman" pitchFamily="18" charset="0"/>
              </a:rPr>
              <a:t>Java's Performance</a:t>
            </a:r>
            <a:r>
              <a:rPr lang="en-US" sz="2400"/>
              <a:t> </a:t>
            </a:r>
          </a:p>
          <a:p>
            <a:r>
              <a:rPr lang="en-US" sz="2400">
                <a:cs typeface="Times New Roman" pitchFamily="18" charset="0"/>
              </a:rPr>
              <a:t>Java Is Multithreaded</a:t>
            </a:r>
            <a:r>
              <a:rPr lang="en-US" sz="2400"/>
              <a:t> </a:t>
            </a:r>
          </a:p>
          <a:p>
            <a:r>
              <a:rPr lang="en-US" sz="2400">
                <a:cs typeface="Times New Roman" pitchFamily="18" charset="0"/>
              </a:rPr>
              <a:t>Java Is Dynamic</a:t>
            </a:r>
            <a:r>
              <a:rPr lang="en-US" sz="2400"/>
              <a:t> </a:t>
            </a:r>
          </a:p>
        </p:txBody>
      </p:sp>
      <p:sp>
        <p:nvSpPr>
          <p:cNvPr id="228356" name="Text Box 4"/>
          <p:cNvSpPr txBox="1">
            <a:spLocks noChangeArrowheads="1"/>
          </p:cNvSpPr>
          <p:nvPr/>
        </p:nvSpPr>
        <p:spPr bwMode="auto">
          <a:xfrm>
            <a:off x="3962400" y="4114800"/>
            <a:ext cx="4572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rgbClr val="FF9900"/>
                </a:solidFill>
                <a:latin typeface="Book Antiqua" pitchFamily="18" charset="0"/>
                <a:cs typeface="Times New Roman" pitchFamily="18" charset="0"/>
              </a:rPr>
              <a:t>Java</a:t>
            </a:r>
            <a:r>
              <a:rPr lang="en-US" sz="2000">
                <a:solidFill>
                  <a:srgbClr val="FF9900"/>
                </a:solidFill>
                <a:latin typeface="Times New Roman"/>
                <a:cs typeface="Times New Roman" pitchFamily="18" charset="0"/>
              </a:rPr>
              <a:t>’</a:t>
            </a:r>
            <a:r>
              <a:rPr lang="en-US" sz="2000">
                <a:solidFill>
                  <a:srgbClr val="FF9900"/>
                </a:solidFill>
                <a:latin typeface="Book Antiqua" pitchFamily="18" charset="0"/>
                <a:cs typeface="Times New Roman" pitchFamily="18" charset="0"/>
              </a:rPr>
              <a:t>s performance Because Java is architecture neutral, Java programs are portable. They can be run on any platform without being recompiled. </a:t>
            </a:r>
          </a:p>
        </p:txBody>
      </p:sp>
      <p:sp>
        <p:nvSpPr>
          <p:cNvPr id="263171" name="Rectangle 3"/>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a:t>Companion Website</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CEABEDEE-FB82-4CBA-810A-AAF8058114F9}" type="slidenum">
              <a:rPr lang="en-US"/>
              <a:pPr/>
              <a:t>33</a:t>
            </a:fld>
            <a:endParaRPr lang="en-US"/>
          </a:p>
        </p:txBody>
      </p:sp>
      <p:sp>
        <p:nvSpPr>
          <p:cNvPr id="229378" name="Rectangle 2"/>
          <p:cNvSpPr>
            <a:spLocks noGrp="1" noChangeArrowheads="1"/>
          </p:cNvSpPr>
          <p:nvPr>
            <p:ph type="title"/>
          </p:nvPr>
        </p:nvSpPr>
        <p:spPr>
          <a:xfrm>
            <a:off x="685800" y="228600"/>
            <a:ext cx="7924800" cy="609600"/>
          </a:xfrm>
        </p:spPr>
        <p:txBody>
          <a:bodyPr/>
          <a:lstStyle/>
          <a:p>
            <a:r>
              <a:rPr lang="en-US"/>
              <a:t>Characteristics of Java</a:t>
            </a:r>
          </a:p>
        </p:txBody>
      </p:sp>
      <p:sp>
        <p:nvSpPr>
          <p:cNvPr id="229379" name="Rectangle 3"/>
          <p:cNvSpPr>
            <a:spLocks noGrp="1" noChangeArrowheads="1"/>
          </p:cNvSpPr>
          <p:nvPr>
            <p:ph type="body" idx="1"/>
          </p:nvPr>
        </p:nvSpPr>
        <p:spPr>
          <a:xfrm>
            <a:off x="304800" y="990600"/>
            <a:ext cx="4038600" cy="5257800"/>
          </a:xfrm>
        </p:spPr>
        <p:txBody>
          <a:bodyPr/>
          <a:lstStyle/>
          <a:p>
            <a:r>
              <a:rPr lang="en-US" sz="2400">
                <a:cs typeface="Times New Roman" pitchFamily="18" charset="0"/>
              </a:rPr>
              <a:t>Java Is Simple </a:t>
            </a:r>
          </a:p>
          <a:p>
            <a:r>
              <a:rPr lang="en-US" sz="2400">
                <a:cs typeface="Times New Roman" pitchFamily="18" charset="0"/>
              </a:rPr>
              <a:t>Java Is Object-Oriented</a:t>
            </a:r>
            <a:r>
              <a:rPr lang="en-US" sz="2400"/>
              <a:t> </a:t>
            </a:r>
          </a:p>
          <a:p>
            <a:r>
              <a:rPr lang="en-US" sz="2400">
                <a:cs typeface="Times New Roman" pitchFamily="18" charset="0"/>
              </a:rPr>
              <a:t>Java Is Distributed </a:t>
            </a:r>
          </a:p>
          <a:p>
            <a:r>
              <a:rPr lang="en-US" sz="2400">
                <a:cs typeface="Times New Roman" pitchFamily="18" charset="0"/>
              </a:rPr>
              <a:t>Java Is Interpreted </a:t>
            </a:r>
          </a:p>
          <a:p>
            <a:r>
              <a:rPr lang="en-US" sz="2400">
                <a:cs typeface="Times New Roman" pitchFamily="18" charset="0"/>
              </a:rPr>
              <a:t>Java Is Robust</a:t>
            </a:r>
            <a:r>
              <a:rPr lang="en-US" sz="2400"/>
              <a:t> </a:t>
            </a:r>
          </a:p>
          <a:p>
            <a:r>
              <a:rPr lang="en-US" sz="2400">
                <a:cs typeface="Times New Roman" pitchFamily="18" charset="0"/>
              </a:rPr>
              <a:t>Java Is Secure </a:t>
            </a:r>
          </a:p>
          <a:p>
            <a:r>
              <a:rPr lang="en-US" sz="2400">
                <a:cs typeface="Times New Roman" pitchFamily="18" charset="0"/>
              </a:rPr>
              <a:t>Java Is Architecture-Neutral</a:t>
            </a:r>
            <a:r>
              <a:rPr lang="en-US" sz="2400"/>
              <a:t> </a:t>
            </a:r>
          </a:p>
          <a:p>
            <a:r>
              <a:rPr lang="en-US" sz="2400">
                <a:cs typeface="Times New Roman" pitchFamily="18" charset="0"/>
              </a:rPr>
              <a:t>Java Is Portable</a:t>
            </a:r>
            <a:r>
              <a:rPr lang="en-US" sz="2400"/>
              <a:t> </a:t>
            </a:r>
          </a:p>
          <a:p>
            <a:r>
              <a:rPr lang="en-US" sz="2400">
                <a:cs typeface="Times New Roman" pitchFamily="18" charset="0"/>
              </a:rPr>
              <a:t>Java's Performance</a:t>
            </a:r>
            <a:r>
              <a:rPr lang="en-US" sz="2400"/>
              <a:t> </a:t>
            </a:r>
          </a:p>
          <a:p>
            <a:r>
              <a:rPr lang="en-US" sz="2400">
                <a:solidFill>
                  <a:srgbClr val="FF9900"/>
                </a:solidFill>
                <a:cs typeface="Times New Roman" pitchFamily="18" charset="0"/>
              </a:rPr>
              <a:t>Java Is Multithreaded</a:t>
            </a:r>
            <a:r>
              <a:rPr lang="en-US" sz="2400"/>
              <a:t> </a:t>
            </a:r>
          </a:p>
          <a:p>
            <a:r>
              <a:rPr lang="en-US" sz="2400">
                <a:cs typeface="Times New Roman" pitchFamily="18" charset="0"/>
              </a:rPr>
              <a:t>Java Is Dynamic</a:t>
            </a:r>
            <a:r>
              <a:rPr lang="en-US" sz="2400"/>
              <a:t> </a:t>
            </a:r>
          </a:p>
        </p:txBody>
      </p:sp>
      <p:sp>
        <p:nvSpPr>
          <p:cNvPr id="229380" name="Text Box 4"/>
          <p:cNvSpPr txBox="1">
            <a:spLocks noChangeArrowheads="1"/>
          </p:cNvSpPr>
          <p:nvPr/>
        </p:nvSpPr>
        <p:spPr bwMode="auto">
          <a:xfrm>
            <a:off x="3733800" y="4724400"/>
            <a:ext cx="5029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rgbClr val="FF9900"/>
                </a:solidFill>
                <a:latin typeface="Book Antiqua" pitchFamily="18" charset="0"/>
                <a:cs typeface="Times New Roman" pitchFamily="18" charset="0"/>
              </a:rPr>
              <a:t>Multithread programming is smoothly integrated in Java, whereas in other languages you have to call procedures specific to the operating system to enable multithreading.</a:t>
            </a:r>
          </a:p>
        </p:txBody>
      </p:sp>
      <p:sp>
        <p:nvSpPr>
          <p:cNvPr id="262147" name="Rectangle 3"/>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a:t>Companion Website</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94DDDA1A-5D16-420F-A2E2-161CD61799AE}" type="slidenum">
              <a:rPr lang="en-US"/>
              <a:pPr/>
              <a:t>34</a:t>
            </a:fld>
            <a:endParaRPr lang="en-US"/>
          </a:p>
        </p:txBody>
      </p:sp>
      <p:sp>
        <p:nvSpPr>
          <p:cNvPr id="230402" name="Rectangle 2"/>
          <p:cNvSpPr>
            <a:spLocks noGrp="1" noChangeArrowheads="1"/>
          </p:cNvSpPr>
          <p:nvPr>
            <p:ph type="title"/>
          </p:nvPr>
        </p:nvSpPr>
        <p:spPr>
          <a:xfrm>
            <a:off x="685800" y="228600"/>
            <a:ext cx="7924800" cy="609600"/>
          </a:xfrm>
        </p:spPr>
        <p:txBody>
          <a:bodyPr/>
          <a:lstStyle/>
          <a:p>
            <a:r>
              <a:rPr lang="en-US"/>
              <a:t>Characteristics of Java</a:t>
            </a:r>
          </a:p>
        </p:txBody>
      </p:sp>
      <p:sp>
        <p:nvSpPr>
          <p:cNvPr id="230403" name="Rectangle 3"/>
          <p:cNvSpPr>
            <a:spLocks noGrp="1" noChangeArrowheads="1"/>
          </p:cNvSpPr>
          <p:nvPr>
            <p:ph type="body" idx="1"/>
          </p:nvPr>
        </p:nvSpPr>
        <p:spPr>
          <a:xfrm>
            <a:off x="304800" y="990600"/>
            <a:ext cx="4038600" cy="5257800"/>
          </a:xfrm>
        </p:spPr>
        <p:txBody>
          <a:bodyPr/>
          <a:lstStyle/>
          <a:p>
            <a:r>
              <a:rPr lang="en-US" sz="2400">
                <a:cs typeface="Times New Roman" pitchFamily="18" charset="0"/>
              </a:rPr>
              <a:t>Java Is Simple </a:t>
            </a:r>
          </a:p>
          <a:p>
            <a:r>
              <a:rPr lang="en-US" sz="2400">
                <a:cs typeface="Times New Roman" pitchFamily="18" charset="0"/>
              </a:rPr>
              <a:t>Java Is Object-Oriented</a:t>
            </a:r>
            <a:r>
              <a:rPr lang="en-US" sz="2400"/>
              <a:t> </a:t>
            </a:r>
          </a:p>
          <a:p>
            <a:r>
              <a:rPr lang="en-US" sz="2400">
                <a:cs typeface="Times New Roman" pitchFamily="18" charset="0"/>
              </a:rPr>
              <a:t>Java Is Distributed </a:t>
            </a:r>
          </a:p>
          <a:p>
            <a:r>
              <a:rPr lang="en-US" sz="2400">
                <a:cs typeface="Times New Roman" pitchFamily="18" charset="0"/>
              </a:rPr>
              <a:t>Java Is Interpreted </a:t>
            </a:r>
          </a:p>
          <a:p>
            <a:r>
              <a:rPr lang="en-US" sz="2400">
                <a:cs typeface="Times New Roman" pitchFamily="18" charset="0"/>
              </a:rPr>
              <a:t>Java Is Robust</a:t>
            </a:r>
            <a:r>
              <a:rPr lang="en-US" sz="2400"/>
              <a:t> </a:t>
            </a:r>
          </a:p>
          <a:p>
            <a:r>
              <a:rPr lang="en-US" sz="2400">
                <a:cs typeface="Times New Roman" pitchFamily="18" charset="0"/>
              </a:rPr>
              <a:t>Java Is Secure </a:t>
            </a:r>
          </a:p>
          <a:p>
            <a:r>
              <a:rPr lang="en-US" sz="2400">
                <a:cs typeface="Times New Roman" pitchFamily="18" charset="0"/>
              </a:rPr>
              <a:t>Java Is Architecture-Neutral</a:t>
            </a:r>
            <a:r>
              <a:rPr lang="en-US" sz="2400"/>
              <a:t> </a:t>
            </a:r>
          </a:p>
          <a:p>
            <a:r>
              <a:rPr lang="en-US" sz="2400">
                <a:cs typeface="Times New Roman" pitchFamily="18" charset="0"/>
              </a:rPr>
              <a:t>Java Is Portable</a:t>
            </a:r>
            <a:r>
              <a:rPr lang="en-US" sz="2400"/>
              <a:t> </a:t>
            </a:r>
          </a:p>
          <a:p>
            <a:r>
              <a:rPr lang="en-US" sz="2400">
                <a:cs typeface="Times New Roman" pitchFamily="18" charset="0"/>
              </a:rPr>
              <a:t>Java's Performance</a:t>
            </a:r>
            <a:r>
              <a:rPr lang="en-US" sz="2400"/>
              <a:t> </a:t>
            </a:r>
          </a:p>
          <a:p>
            <a:r>
              <a:rPr lang="en-US" sz="2400">
                <a:cs typeface="Times New Roman" pitchFamily="18" charset="0"/>
              </a:rPr>
              <a:t>Java Is Multithreaded</a:t>
            </a:r>
            <a:r>
              <a:rPr lang="en-US" sz="2400"/>
              <a:t> </a:t>
            </a:r>
          </a:p>
          <a:p>
            <a:r>
              <a:rPr lang="en-US" sz="2400">
                <a:solidFill>
                  <a:srgbClr val="FF9900"/>
                </a:solidFill>
                <a:cs typeface="Times New Roman" pitchFamily="18" charset="0"/>
              </a:rPr>
              <a:t>Java Is Dynamic</a:t>
            </a:r>
            <a:r>
              <a:rPr lang="en-US" sz="2400"/>
              <a:t> </a:t>
            </a:r>
          </a:p>
        </p:txBody>
      </p:sp>
      <p:sp>
        <p:nvSpPr>
          <p:cNvPr id="230404" name="Text Box 4"/>
          <p:cNvSpPr txBox="1">
            <a:spLocks noChangeArrowheads="1"/>
          </p:cNvSpPr>
          <p:nvPr/>
        </p:nvSpPr>
        <p:spPr bwMode="auto">
          <a:xfrm>
            <a:off x="3810000" y="4495800"/>
            <a:ext cx="5029200" cy="177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solidFill>
                  <a:srgbClr val="FF9900"/>
                </a:solidFill>
                <a:latin typeface="Book Antiqua" pitchFamily="18" charset="0"/>
                <a:cs typeface="Times New Roman" pitchFamily="18" charset="0"/>
              </a:rPr>
              <a:t>Java was designed to adapt to an evolving environment. New code can be loaded on the fly without recompilation. There is no need for developers to create, and for users to install, major new software versions. New features can be incorporated transparently as needed.</a:t>
            </a:r>
            <a:r>
              <a:rPr lang="en-US" sz="2000">
                <a:solidFill>
                  <a:srgbClr val="FF9900"/>
                </a:solidFill>
                <a:latin typeface="Book Antiqua" pitchFamily="18" charset="0"/>
                <a:cs typeface="Times New Roman" pitchFamily="18" charset="0"/>
              </a:rPr>
              <a:t> </a:t>
            </a:r>
          </a:p>
        </p:txBody>
      </p:sp>
      <p:sp>
        <p:nvSpPr>
          <p:cNvPr id="261123" name="Rectangle 3"/>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a:t>Companion Website</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2C8C1E5-E220-49AF-9729-9BF39437D0FD}" type="slidenum">
              <a:rPr lang="en-US"/>
              <a:pPr/>
              <a:t>35</a:t>
            </a:fld>
            <a:endParaRPr lang="en-US"/>
          </a:p>
        </p:txBody>
      </p:sp>
      <p:sp>
        <p:nvSpPr>
          <p:cNvPr id="75778" name="Rectangle 2"/>
          <p:cNvSpPr>
            <a:spLocks noGrp="1" noChangeArrowheads="1"/>
          </p:cNvSpPr>
          <p:nvPr>
            <p:ph type="title"/>
          </p:nvPr>
        </p:nvSpPr>
        <p:spPr>
          <a:xfrm>
            <a:off x="685800" y="228600"/>
            <a:ext cx="7772400" cy="685800"/>
          </a:xfrm>
        </p:spPr>
        <p:txBody>
          <a:bodyPr/>
          <a:lstStyle/>
          <a:p>
            <a:r>
              <a:rPr lang="en-US"/>
              <a:t>JDK Versions</a:t>
            </a:r>
          </a:p>
        </p:txBody>
      </p:sp>
      <p:sp>
        <p:nvSpPr>
          <p:cNvPr id="75779" name="Rectangle 3"/>
          <p:cNvSpPr>
            <a:spLocks noGrp="1" noChangeArrowheads="1"/>
          </p:cNvSpPr>
          <p:nvPr>
            <p:ph type="body" idx="1"/>
          </p:nvPr>
        </p:nvSpPr>
        <p:spPr>
          <a:xfrm>
            <a:off x="381000" y="1143000"/>
            <a:ext cx="8305800" cy="5105400"/>
          </a:xfrm>
        </p:spPr>
        <p:txBody>
          <a:bodyPr/>
          <a:lstStyle/>
          <a:p>
            <a:pPr>
              <a:lnSpc>
                <a:spcPct val="90000"/>
              </a:lnSpc>
            </a:pPr>
            <a:r>
              <a:rPr lang="en-US" sz="3000"/>
              <a:t>JDK 1.02 (1995)</a:t>
            </a:r>
          </a:p>
          <a:p>
            <a:pPr>
              <a:lnSpc>
                <a:spcPct val="90000"/>
              </a:lnSpc>
            </a:pPr>
            <a:r>
              <a:rPr lang="en-US" sz="3000"/>
              <a:t>JDK 1.1 (1996)</a:t>
            </a:r>
          </a:p>
          <a:p>
            <a:pPr>
              <a:lnSpc>
                <a:spcPct val="90000"/>
              </a:lnSpc>
            </a:pPr>
            <a:r>
              <a:rPr lang="en-US" sz="3000"/>
              <a:t>JDK 1.2 (1998)</a:t>
            </a:r>
          </a:p>
          <a:p>
            <a:pPr>
              <a:lnSpc>
                <a:spcPct val="90000"/>
              </a:lnSpc>
            </a:pPr>
            <a:r>
              <a:rPr lang="en-US" sz="3000"/>
              <a:t>JDK 1.3 (2000)</a:t>
            </a:r>
          </a:p>
          <a:p>
            <a:pPr>
              <a:lnSpc>
                <a:spcPct val="90000"/>
              </a:lnSpc>
            </a:pPr>
            <a:r>
              <a:rPr lang="en-US" sz="3000"/>
              <a:t>JDK 1.4 (2002)</a:t>
            </a:r>
          </a:p>
          <a:p>
            <a:pPr>
              <a:lnSpc>
                <a:spcPct val="90000"/>
              </a:lnSpc>
            </a:pPr>
            <a:r>
              <a:rPr lang="en-US" sz="3000"/>
              <a:t>JDK 1.5 (2004) a. k. a. JDK 5 or Java 5</a:t>
            </a:r>
          </a:p>
          <a:p>
            <a:pPr>
              <a:lnSpc>
                <a:spcPct val="90000"/>
              </a:lnSpc>
            </a:pPr>
            <a:r>
              <a:rPr lang="en-US" sz="3000"/>
              <a:t>JDK 1.6 (2006) a. k. a. JDK 6 or Java 6</a:t>
            </a:r>
          </a:p>
          <a:p>
            <a:pPr>
              <a:lnSpc>
                <a:spcPct val="90000"/>
              </a:lnSpc>
            </a:pPr>
            <a:r>
              <a:rPr lang="en-US" sz="3000"/>
              <a:t>JDK 1.7 (possibly 2010) a. k. a. JDK 7 or Java 7</a:t>
            </a:r>
          </a:p>
          <a:p>
            <a:pPr>
              <a:lnSpc>
                <a:spcPct val="90000"/>
              </a:lnSpc>
            </a:pPr>
            <a:endParaRPr lang="en-US" sz="3000"/>
          </a:p>
          <a:p>
            <a:pPr>
              <a:lnSpc>
                <a:spcPct val="90000"/>
              </a:lnSpc>
            </a:pPr>
            <a:endParaRPr lang="en-US" sz="300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2E12A662-4A37-4919-9869-603763A9411F}" type="slidenum">
              <a:rPr lang="en-US"/>
              <a:pPr/>
              <a:t>36</a:t>
            </a:fld>
            <a:endParaRPr lang="en-US"/>
          </a:p>
        </p:txBody>
      </p:sp>
      <p:sp>
        <p:nvSpPr>
          <p:cNvPr id="141314" name="Rectangle 2"/>
          <p:cNvSpPr>
            <a:spLocks noGrp="1" noChangeArrowheads="1"/>
          </p:cNvSpPr>
          <p:nvPr>
            <p:ph type="title"/>
          </p:nvPr>
        </p:nvSpPr>
        <p:spPr>
          <a:xfrm>
            <a:off x="685800" y="228600"/>
            <a:ext cx="7772400" cy="609600"/>
          </a:xfrm>
        </p:spPr>
        <p:txBody>
          <a:bodyPr/>
          <a:lstStyle/>
          <a:p>
            <a:r>
              <a:rPr lang="en-US"/>
              <a:t>JDK Editions</a:t>
            </a:r>
          </a:p>
        </p:txBody>
      </p:sp>
      <p:sp>
        <p:nvSpPr>
          <p:cNvPr id="141315" name="Rectangle 3"/>
          <p:cNvSpPr>
            <a:spLocks noGrp="1" noChangeArrowheads="1"/>
          </p:cNvSpPr>
          <p:nvPr>
            <p:ph type="body" idx="1"/>
          </p:nvPr>
        </p:nvSpPr>
        <p:spPr>
          <a:xfrm>
            <a:off x="228600" y="1066800"/>
            <a:ext cx="8763000" cy="5257800"/>
          </a:xfrm>
        </p:spPr>
        <p:txBody>
          <a:bodyPr/>
          <a:lstStyle/>
          <a:p>
            <a:r>
              <a:rPr lang="en-US" sz="3000">
                <a:latin typeface="Palatino" pitchFamily="18" charset="0"/>
                <a:cs typeface="Times New Roman" pitchFamily="18" charset="0"/>
              </a:rPr>
              <a:t>Java Standard Edition (J2SE)</a:t>
            </a:r>
          </a:p>
          <a:p>
            <a:pPr lvl="1"/>
            <a:r>
              <a:rPr lang="en-US" sz="2500">
                <a:latin typeface="Palatino" pitchFamily="18" charset="0"/>
                <a:cs typeface="Times New Roman" pitchFamily="18" charset="0"/>
              </a:rPr>
              <a:t>J2SE can be used to develop client-side standalone applications or applets.</a:t>
            </a:r>
          </a:p>
          <a:p>
            <a:r>
              <a:rPr lang="en-US" sz="3000">
                <a:latin typeface="Palatino" pitchFamily="18" charset="0"/>
                <a:cs typeface="Times New Roman" pitchFamily="18" charset="0"/>
              </a:rPr>
              <a:t>Java Enterprise Edition (J2EE)</a:t>
            </a:r>
          </a:p>
          <a:p>
            <a:pPr lvl="1"/>
            <a:r>
              <a:rPr lang="en-US" sz="2500">
                <a:latin typeface="Palatino" pitchFamily="18" charset="0"/>
                <a:cs typeface="Times New Roman" pitchFamily="18" charset="0"/>
              </a:rPr>
              <a:t>J2EE can be used to develop server-side applications such as Java servlets and Java ServerPages. </a:t>
            </a:r>
          </a:p>
          <a:p>
            <a:r>
              <a:rPr lang="en-US" sz="3000">
                <a:latin typeface="Palatino" pitchFamily="18" charset="0"/>
                <a:cs typeface="Times New Roman" pitchFamily="18" charset="0"/>
              </a:rPr>
              <a:t>Java Micro Edition (J2ME). </a:t>
            </a:r>
          </a:p>
          <a:p>
            <a:pPr lvl="1"/>
            <a:r>
              <a:rPr lang="en-US" sz="2500">
                <a:latin typeface="Palatino" pitchFamily="18" charset="0"/>
                <a:cs typeface="Times New Roman" pitchFamily="18" charset="0"/>
              </a:rPr>
              <a:t>J2ME can be used to develop applications for mobile devices such as cell phones. </a:t>
            </a:r>
          </a:p>
          <a:p>
            <a:pPr>
              <a:buFont typeface="Monotype Sorts" pitchFamily="2" charset="2"/>
              <a:buNone/>
            </a:pPr>
            <a:r>
              <a:rPr lang="en-US" sz="3000">
                <a:latin typeface="Palatino" pitchFamily="18" charset="0"/>
                <a:cs typeface="Times New Roman" pitchFamily="18" charset="0"/>
              </a:rPr>
              <a:t>This book uses J2SE to introduce Java programming.</a:t>
            </a:r>
            <a:r>
              <a:rPr lang="en-US" sz="3000"/>
              <a:t> </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693E240-D027-4889-95AF-F9AEDA2B9B3A}" type="slidenum">
              <a:rPr lang="en-US"/>
              <a:pPr/>
              <a:t>37</a:t>
            </a:fld>
            <a:endParaRPr lang="en-US"/>
          </a:p>
        </p:txBody>
      </p:sp>
      <p:sp>
        <p:nvSpPr>
          <p:cNvPr id="98306" name="Rectangle 2"/>
          <p:cNvSpPr>
            <a:spLocks noGrp="1" noChangeArrowheads="1"/>
          </p:cNvSpPr>
          <p:nvPr>
            <p:ph type="title"/>
          </p:nvPr>
        </p:nvSpPr>
        <p:spPr>
          <a:xfrm>
            <a:off x="685800" y="304800"/>
            <a:ext cx="7772400" cy="762000"/>
          </a:xfrm>
        </p:spPr>
        <p:txBody>
          <a:bodyPr/>
          <a:lstStyle/>
          <a:p>
            <a:r>
              <a:rPr lang="en-US"/>
              <a:t>Popular Java IDEs</a:t>
            </a:r>
          </a:p>
        </p:txBody>
      </p:sp>
      <p:sp>
        <p:nvSpPr>
          <p:cNvPr id="98307" name="Rectangle 3"/>
          <p:cNvSpPr>
            <a:spLocks noGrp="1" noChangeArrowheads="1"/>
          </p:cNvSpPr>
          <p:nvPr>
            <p:ph type="body" idx="1"/>
          </p:nvPr>
        </p:nvSpPr>
        <p:spPr>
          <a:xfrm>
            <a:off x="457200" y="1371600"/>
            <a:ext cx="8229600" cy="4419600"/>
          </a:xfrm>
        </p:spPr>
        <p:txBody>
          <a:bodyPr/>
          <a:lstStyle/>
          <a:p>
            <a:pPr>
              <a:lnSpc>
                <a:spcPct val="90000"/>
              </a:lnSpc>
            </a:pPr>
            <a:r>
              <a:rPr lang="en-US" sz="3000"/>
              <a:t>NetBeans Open Source by Sun </a:t>
            </a:r>
          </a:p>
          <a:p>
            <a:pPr>
              <a:lnSpc>
                <a:spcPct val="90000"/>
              </a:lnSpc>
              <a:spcBef>
                <a:spcPct val="50000"/>
              </a:spcBef>
            </a:pPr>
            <a:r>
              <a:rPr lang="en-US" sz="3000"/>
              <a:t>Eclipse Open Source by IBM </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8670EC6A-C43A-4F94-BBD7-815B0D4AC5FF}" type="slidenum">
              <a:rPr lang="en-US"/>
              <a:pPr/>
              <a:t>38</a:t>
            </a:fld>
            <a:endParaRPr lang="en-US"/>
          </a:p>
        </p:txBody>
      </p:sp>
      <p:sp>
        <p:nvSpPr>
          <p:cNvPr id="129026" name="Rectangle 2"/>
          <p:cNvSpPr>
            <a:spLocks noGrp="1" noChangeArrowheads="1"/>
          </p:cNvSpPr>
          <p:nvPr>
            <p:ph type="title"/>
          </p:nvPr>
        </p:nvSpPr>
        <p:spPr>
          <a:xfrm>
            <a:off x="685800" y="152400"/>
            <a:ext cx="7772400" cy="609600"/>
          </a:xfrm>
          <a:noFill/>
          <a:ln/>
        </p:spPr>
        <p:txBody>
          <a:bodyPr/>
          <a:lstStyle/>
          <a:p>
            <a:r>
              <a:rPr lang="en-US"/>
              <a:t>A Simple Java Program</a:t>
            </a:r>
            <a:endParaRPr lang="en-US">
              <a:solidFill>
                <a:schemeClr val="tx1"/>
              </a:solidFill>
            </a:endParaRPr>
          </a:p>
        </p:txBody>
      </p:sp>
      <p:sp>
        <p:nvSpPr>
          <p:cNvPr id="129027" name="Rectangle 3"/>
          <p:cNvSpPr>
            <a:spLocks noGrp="1" noChangeArrowheads="1"/>
          </p:cNvSpPr>
          <p:nvPr>
            <p:ph type="body" idx="1"/>
          </p:nvPr>
        </p:nvSpPr>
        <p:spPr>
          <a:xfrm>
            <a:off x="457200" y="1676400"/>
            <a:ext cx="8305800" cy="2590800"/>
          </a:xfrm>
          <a:solidFill>
            <a:schemeClr val="tx1"/>
          </a:solidFill>
          <a:ln>
            <a:solidFill>
              <a:schemeClr val="bg2"/>
            </a:solidFill>
            <a:miter lim="800000"/>
            <a:headEnd/>
            <a:tailEnd/>
          </a:ln>
        </p:spPr>
        <p:txBody>
          <a:bodyPr/>
          <a:lstStyle/>
          <a:p>
            <a:pPr>
              <a:buFont typeface="Monotype Sorts" pitchFamily="2" charset="2"/>
              <a:buNone/>
            </a:pPr>
            <a:r>
              <a:rPr lang="en-US" sz="2400">
                <a:solidFill>
                  <a:schemeClr val="bg2"/>
                </a:solidFill>
                <a:latin typeface="Courier New" pitchFamily="49" charset="0"/>
              </a:rPr>
              <a:t>//This program prints Welcome to Java! </a:t>
            </a:r>
          </a:p>
          <a:p>
            <a:pPr>
              <a:spcBef>
                <a:spcPct val="0"/>
              </a:spcBef>
              <a:buFont typeface="Monotype Sorts" pitchFamily="2" charset="2"/>
              <a:buNone/>
            </a:pPr>
            <a:r>
              <a:rPr lang="en-US" sz="2400">
                <a:solidFill>
                  <a:schemeClr val="bg2"/>
                </a:solidFill>
                <a:latin typeface="Courier New" pitchFamily="49" charset="0"/>
              </a:rPr>
              <a:t>public class Welcome {	</a:t>
            </a:r>
          </a:p>
          <a:p>
            <a:pPr>
              <a:spcBef>
                <a:spcPct val="0"/>
              </a:spcBef>
              <a:buFont typeface="Monotype Sorts" pitchFamily="2" charset="2"/>
              <a:buNone/>
            </a:pPr>
            <a:r>
              <a:rPr lang="en-US" sz="2400">
                <a:solidFill>
                  <a:schemeClr val="bg2"/>
                </a:solidFill>
                <a:latin typeface="Courier New" pitchFamily="49" charset="0"/>
              </a:rPr>
              <a:t>  public static void main(String[] args) { </a:t>
            </a:r>
          </a:p>
          <a:p>
            <a:pPr>
              <a:spcBef>
                <a:spcPct val="0"/>
              </a:spcBef>
              <a:buFont typeface="Monotype Sorts" pitchFamily="2" charset="2"/>
              <a:buNone/>
            </a:pPr>
            <a:r>
              <a:rPr lang="en-US" sz="2400">
                <a:solidFill>
                  <a:schemeClr val="bg2"/>
                </a:solidFill>
                <a:latin typeface="Courier New" pitchFamily="49" charset="0"/>
              </a:rPr>
              <a:t>    System.out.println("Welcome to Java!");</a:t>
            </a:r>
          </a:p>
          <a:p>
            <a:pPr>
              <a:spcBef>
                <a:spcPct val="0"/>
              </a:spcBef>
              <a:buFont typeface="Monotype Sorts" pitchFamily="2" charset="2"/>
              <a:buNone/>
            </a:pPr>
            <a:r>
              <a:rPr lang="en-US" sz="2400">
                <a:solidFill>
                  <a:schemeClr val="bg2"/>
                </a:solidFill>
                <a:latin typeface="Courier New" pitchFamily="49" charset="0"/>
              </a:rPr>
              <a:t>  }</a:t>
            </a:r>
          </a:p>
          <a:p>
            <a:pPr>
              <a:spcBef>
                <a:spcPct val="0"/>
              </a:spcBef>
              <a:buFont typeface="Monotype Sorts" pitchFamily="2" charset="2"/>
              <a:buNone/>
            </a:pPr>
            <a:r>
              <a:rPr lang="en-US" sz="2400">
                <a:solidFill>
                  <a:schemeClr val="bg2"/>
                </a:solidFill>
                <a:latin typeface="Courier New" pitchFamily="49" charset="0"/>
              </a:rPr>
              <a:t>}</a:t>
            </a:r>
            <a:endParaRPr lang="en-US" sz="2800">
              <a:solidFill>
                <a:schemeClr val="bg2"/>
              </a:solidFill>
            </a:endParaRPr>
          </a:p>
        </p:txBody>
      </p:sp>
      <p:sp>
        <p:nvSpPr>
          <p:cNvPr id="129028" name="AutoShape 4">
            <a:hlinkClick r:id="rId3" action="ppaction://program" highlightClick="1"/>
          </p:cNvPr>
          <p:cNvSpPr>
            <a:spLocks noChangeArrowheads="1"/>
          </p:cNvSpPr>
          <p:nvPr/>
        </p:nvSpPr>
        <p:spPr bwMode="auto">
          <a:xfrm>
            <a:off x="533400" y="5257800"/>
            <a:ext cx="1143000" cy="533400"/>
          </a:xfrm>
          <a:prstGeom prst="actionButtonBlank">
            <a:avLst/>
          </a:prstGeom>
          <a:solidFill>
            <a:srgbClr val="38A1BA"/>
          </a:solidFill>
          <a:ln>
            <a:noFill/>
          </a:ln>
          <a:effectLst>
            <a:prstShdw prst="shdw17" dist="17961" dir="2700000">
              <a:srgbClr val="38A1BA">
                <a:gamma/>
                <a:shade val="60000"/>
                <a:invGamma/>
              </a:srgb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atin typeface="Book Antiqua" pitchFamily="18" charset="0"/>
              </a:rPr>
              <a:t>Run</a:t>
            </a:r>
            <a:endParaRPr lang="en-US"/>
          </a:p>
        </p:txBody>
      </p:sp>
      <p:sp>
        <p:nvSpPr>
          <p:cNvPr id="129029" name="AutoShape 5">
            <a:hlinkClick r:id="" action="ppaction://noaction" highlightClick="1"/>
          </p:cNvPr>
          <p:cNvSpPr>
            <a:spLocks noChangeArrowheads="1"/>
          </p:cNvSpPr>
          <p:nvPr/>
        </p:nvSpPr>
        <p:spPr bwMode="auto">
          <a:xfrm>
            <a:off x="533400" y="4572000"/>
            <a:ext cx="16002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solidFill>
                  <a:schemeClr val="accent1"/>
                </a:solidFill>
                <a:latin typeface="Book Antiqua" pitchFamily="18" charset="0"/>
                <a:hlinkClick r:id="rId4" action="ppaction://program"/>
              </a:rPr>
              <a:t>Welcome</a:t>
            </a:r>
            <a:endParaRPr lang="en-US">
              <a:solidFill>
                <a:schemeClr val="accent1"/>
              </a:solidFill>
            </a:endParaRPr>
          </a:p>
        </p:txBody>
      </p:sp>
      <p:sp>
        <p:nvSpPr>
          <p:cNvPr id="129034" name="Text Box 10"/>
          <p:cNvSpPr txBox="1">
            <a:spLocks noChangeArrowheads="1"/>
          </p:cNvSpPr>
          <p:nvPr/>
        </p:nvSpPr>
        <p:spPr bwMode="auto">
          <a:xfrm>
            <a:off x="457200" y="990600"/>
            <a:ext cx="3505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tx2"/>
              </a:buClr>
              <a:buSzPct val="75000"/>
              <a:buFont typeface="Monotype Sorts" pitchFamily="2" charset="2"/>
              <a:buNone/>
            </a:pPr>
            <a:r>
              <a:rPr lang="en-US" sz="3600">
                <a:solidFill>
                  <a:schemeClr val="tx2"/>
                </a:solidFill>
              </a:rPr>
              <a:t>Listing 1.1</a:t>
            </a:r>
            <a:endParaRPr lang="en-US"/>
          </a:p>
        </p:txBody>
      </p:sp>
      <p:sp>
        <p:nvSpPr>
          <p:cNvPr id="129035" name="Rectangle 11"/>
          <p:cNvSpPr>
            <a:spLocks noChangeArrowheads="1"/>
          </p:cNvSpPr>
          <p:nvPr/>
        </p:nvSpPr>
        <p:spPr bwMode="auto">
          <a:xfrm>
            <a:off x="2362200" y="4495800"/>
            <a:ext cx="6400800" cy="17526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115888" indent="-115888">
              <a:lnSpc>
                <a:spcPct val="90000"/>
              </a:lnSpc>
              <a:spcBef>
                <a:spcPct val="20000"/>
              </a:spcBef>
              <a:buClr>
                <a:schemeClr val="tx2"/>
              </a:buClr>
              <a:buSzPct val="75000"/>
              <a:buFont typeface="Monotype Sorts" pitchFamily="2" charset="2"/>
              <a:buNone/>
            </a:pPr>
            <a:r>
              <a:rPr lang="en-US" sz="2000"/>
              <a:t>IMPORTANT NOTE: (1) To enable the buttons, you must download the entire slide file </a:t>
            </a:r>
            <a:r>
              <a:rPr lang="en-US" sz="2000" i="1"/>
              <a:t>slide.zip</a:t>
            </a:r>
            <a:r>
              <a:rPr lang="en-US" sz="2000"/>
              <a:t> and unzip the files into a directory (e.g., c:\slide) . (2) You must have installed JDK and set JDK’s bin directory in your environment path (e.g., c:\Program Files\java\jdk1.6.0_14\bin in your environment path. </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33FA9CF1-D635-4FB2-9570-3D52353CFB32}" type="slidenum">
              <a:rPr lang="en-US"/>
              <a:pPr/>
              <a:t>39</a:t>
            </a:fld>
            <a:endParaRPr lang="en-US"/>
          </a:p>
        </p:txBody>
      </p:sp>
      <p:sp>
        <p:nvSpPr>
          <p:cNvPr id="231426" name="Rectangle 2"/>
          <p:cNvSpPr>
            <a:spLocks noGrp="1" noChangeArrowheads="1"/>
          </p:cNvSpPr>
          <p:nvPr>
            <p:ph type="title"/>
          </p:nvPr>
        </p:nvSpPr>
        <p:spPr>
          <a:xfrm>
            <a:off x="228600" y="228600"/>
            <a:ext cx="8534400" cy="609600"/>
          </a:xfrm>
        </p:spPr>
        <p:txBody>
          <a:bodyPr/>
          <a:lstStyle/>
          <a:p>
            <a:r>
              <a:rPr lang="en-US"/>
              <a:t>Creating and Editing Using NotePad</a:t>
            </a:r>
          </a:p>
        </p:txBody>
      </p:sp>
      <p:sp>
        <p:nvSpPr>
          <p:cNvPr id="231427" name="Rectangle 3"/>
          <p:cNvSpPr>
            <a:spLocks noGrp="1" noChangeArrowheads="1"/>
          </p:cNvSpPr>
          <p:nvPr>
            <p:ph type="body" idx="1"/>
          </p:nvPr>
        </p:nvSpPr>
        <p:spPr>
          <a:xfrm>
            <a:off x="228600" y="1066800"/>
            <a:ext cx="4724400" cy="1600200"/>
          </a:xfrm>
        </p:spPr>
        <p:txBody>
          <a:bodyPr/>
          <a:lstStyle/>
          <a:p>
            <a:pPr>
              <a:lnSpc>
                <a:spcPct val="90000"/>
              </a:lnSpc>
              <a:buFont typeface="Monotype Sorts" pitchFamily="2" charset="2"/>
              <a:buNone/>
            </a:pPr>
            <a:r>
              <a:rPr lang="en-US" sz="3000">
                <a:latin typeface="Palatino" pitchFamily="18" charset="0"/>
                <a:cs typeface="Times New Roman" pitchFamily="18" charset="0"/>
              </a:rPr>
              <a:t>To use NotePad, type </a:t>
            </a:r>
          </a:p>
          <a:p>
            <a:pPr lvl="1">
              <a:lnSpc>
                <a:spcPct val="90000"/>
              </a:lnSpc>
              <a:buFontTx/>
              <a:buNone/>
            </a:pPr>
            <a:r>
              <a:rPr lang="en-US" sz="3000">
                <a:latin typeface="Palatino" pitchFamily="18" charset="0"/>
                <a:cs typeface="Times New Roman" pitchFamily="18" charset="0"/>
              </a:rPr>
              <a:t>notepad Welcome.java </a:t>
            </a:r>
          </a:p>
          <a:p>
            <a:pPr>
              <a:lnSpc>
                <a:spcPct val="90000"/>
              </a:lnSpc>
              <a:buFont typeface="Monotype Sorts" pitchFamily="2" charset="2"/>
              <a:buNone/>
            </a:pPr>
            <a:r>
              <a:rPr lang="en-US" sz="3000">
                <a:latin typeface="Palatino" pitchFamily="18" charset="0"/>
                <a:cs typeface="Times New Roman" pitchFamily="18" charset="0"/>
              </a:rPr>
              <a:t>from the DOS prompt.</a:t>
            </a:r>
          </a:p>
        </p:txBody>
      </p:sp>
      <p:pic>
        <p:nvPicPr>
          <p:cNvPr id="2314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219200"/>
            <a:ext cx="3962400" cy="117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14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352800"/>
            <a:ext cx="5867400" cy="189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1431" name="Line 7"/>
          <p:cNvSpPr>
            <a:spLocks noChangeShapeType="1"/>
          </p:cNvSpPr>
          <p:nvPr/>
        </p:nvSpPr>
        <p:spPr bwMode="auto">
          <a:xfrm>
            <a:off x="2514600" y="1447800"/>
            <a:ext cx="1066800" cy="19812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1432" name="Line 8"/>
          <p:cNvSpPr>
            <a:spLocks noChangeShapeType="1"/>
          </p:cNvSpPr>
          <p:nvPr/>
        </p:nvSpPr>
        <p:spPr bwMode="auto">
          <a:xfrm>
            <a:off x="4648200" y="1828800"/>
            <a:ext cx="381000" cy="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42E0F9BC-9DA5-4D7B-9335-001BB0DA48DC}" type="slidenum">
              <a:rPr lang="en-US"/>
              <a:pPr/>
              <a:t>4</a:t>
            </a:fld>
            <a:endParaRPr lang="en-US"/>
          </a:p>
        </p:txBody>
      </p:sp>
      <p:sp>
        <p:nvSpPr>
          <p:cNvPr id="200706" name="Rectangle 1026"/>
          <p:cNvSpPr>
            <a:spLocks noGrp="1" noChangeArrowheads="1"/>
          </p:cNvSpPr>
          <p:nvPr>
            <p:ph type="title"/>
          </p:nvPr>
        </p:nvSpPr>
        <p:spPr>
          <a:xfrm>
            <a:off x="685800" y="285750"/>
            <a:ext cx="7772400" cy="628650"/>
          </a:xfrm>
        </p:spPr>
        <p:txBody>
          <a:bodyPr/>
          <a:lstStyle/>
          <a:p>
            <a:r>
              <a:rPr lang="en-US" sz="4000"/>
              <a:t>CPU</a:t>
            </a:r>
          </a:p>
        </p:txBody>
      </p:sp>
      <p:sp>
        <p:nvSpPr>
          <p:cNvPr id="200707" name="Rectangle 1027"/>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00708" name="Text Box 1028"/>
          <p:cNvSpPr txBox="1">
            <a:spLocks noChangeArrowheads="1"/>
          </p:cNvSpPr>
          <p:nvPr/>
        </p:nvSpPr>
        <p:spPr bwMode="auto">
          <a:xfrm>
            <a:off x="304800" y="1066800"/>
            <a:ext cx="86106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cs typeface="Courier New" pitchFamily="49" charset="0"/>
              </a:rPr>
              <a:t>The central processing unit (CPU) is the brain of a computer. It retrieves instructions from memory and executes them. The CPU speed is measured in megahertz (MHz), with 1 megahertz equaling 1 million pulses per second. The speed of the CPU has been improved continuously. If you buy a PC now, you can get an Intel Pentium 4 Processor at 3 gigahertz (1 gigahertz is 1000 megahertz).</a:t>
            </a:r>
          </a:p>
        </p:txBody>
      </p:sp>
      <p:sp>
        <p:nvSpPr>
          <p:cNvPr id="200709" name="Rectangle 1029"/>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00710" name="Rectangle 1030"/>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200712" name="Object 1032"/>
          <p:cNvGraphicFramePr>
            <a:graphicFrameLocks noChangeAspect="1"/>
          </p:cNvGraphicFramePr>
          <p:nvPr>
            <p:ph idx="1"/>
          </p:nvPr>
        </p:nvGraphicFramePr>
        <p:xfrm>
          <a:off x="306388" y="3657600"/>
          <a:ext cx="8455025" cy="2098675"/>
        </p:xfrm>
        <a:graphic>
          <a:graphicData uri="http://schemas.openxmlformats.org/presentationml/2006/ole">
            <mc:AlternateContent xmlns:mc="http://schemas.openxmlformats.org/markup-compatibility/2006">
              <mc:Choice xmlns:v="urn:schemas-microsoft-com:vml" Requires="v">
                <p:oleObj spid="_x0000_s200714" name="Picture" r:id="rId4" imgW="5078880" imgH="1261080" progId="Word.Picture.8">
                  <p:embed/>
                </p:oleObj>
              </mc:Choice>
              <mc:Fallback>
                <p:oleObj name="Picture" r:id="rId4" imgW="5078880" imgH="1261080" progId="Word.Picture.8">
                  <p:embed/>
                  <p:pic>
                    <p:nvPicPr>
                      <p:cNvPr id="0" name="Object 10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388" y="3657600"/>
                        <a:ext cx="8455025" cy="209867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0A04415E-7467-4308-BA0B-64A89A21E07E}" type="slidenum">
              <a:rPr lang="en-US"/>
              <a:pPr/>
              <a:t>40</a:t>
            </a:fld>
            <a:endParaRPr lang="en-US"/>
          </a:p>
        </p:txBody>
      </p:sp>
      <p:sp>
        <p:nvSpPr>
          <p:cNvPr id="232450" name="Rectangle 2"/>
          <p:cNvSpPr>
            <a:spLocks noGrp="1" noChangeArrowheads="1"/>
          </p:cNvSpPr>
          <p:nvPr>
            <p:ph type="title"/>
          </p:nvPr>
        </p:nvSpPr>
        <p:spPr>
          <a:xfrm>
            <a:off x="228600" y="228600"/>
            <a:ext cx="8763000" cy="533400"/>
          </a:xfrm>
        </p:spPr>
        <p:txBody>
          <a:bodyPr/>
          <a:lstStyle/>
          <a:p>
            <a:r>
              <a:rPr lang="en-US"/>
              <a:t>Creating and Editing Using WordPad</a:t>
            </a:r>
          </a:p>
        </p:txBody>
      </p:sp>
      <p:sp>
        <p:nvSpPr>
          <p:cNvPr id="232451" name="Rectangle 3"/>
          <p:cNvSpPr>
            <a:spLocks noGrp="1" noChangeArrowheads="1"/>
          </p:cNvSpPr>
          <p:nvPr>
            <p:ph type="body" idx="1"/>
          </p:nvPr>
        </p:nvSpPr>
        <p:spPr>
          <a:xfrm>
            <a:off x="228600" y="1066800"/>
            <a:ext cx="4724400" cy="1600200"/>
          </a:xfrm>
        </p:spPr>
        <p:txBody>
          <a:bodyPr/>
          <a:lstStyle/>
          <a:p>
            <a:pPr>
              <a:lnSpc>
                <a:spcPct val="90000"/>
              </a:lnSpc>
              <a:buFont typeface="Monotype Sorts" pitchFamily="2" charset="2"/>
              <a:buNone/>
            </a:pPr>
            <a:r>
              <a:rPr lang="en-US" sz="3000">
                <a:latin typeface="Palatino" pitchFamily="18" charset="0"/>
                <a:cs typeface="Times New Roman" pitchFamily="18" charset="0"/>
              </a:rPr>
              <a:t>To use WordPad, type </a:t>
            </a:r>
          </a:p>
          <a:p>
            <a:pPr lvl="1">
              <a:lnSpc>
                <a:spcPct val="90000"/>
              </a:lnSpc>
              <a:buFontTx/>
              <a:buNone/>
            </a:pPr>
            <a:r>
              <a:rPr lang="en-US" sz="3000">
                <a:latin typeface="Palatino" pitchFamily="18" charset="0"/>
                <a:cs typeface="Times New Roman" pitchFamily="18" charset="0"/>
              </a:rPr>
              <a:t>write Welcome.java </a:t>
            </a:r>
          </a:p>
          <a:p>
            <a:pPr>
              <a:lnSpc>
                <a:spcPct val="90000"/>
              </a:lnSpc>
              <a:buFont typeface="Monotype Sorts" pitchFamily="2" charset="2"/>
              <a:buNone/>
            </a:pPr>
            <a:r>
              <a:rPr lang="en-US" sz="3000">
                <a:latin typeface="Palatino" pitchFamily="18" charset="0"/>
                <a:cs typeface="Times New Roman" pitchFamily="18" charset="0"/>
              </a:rPr>
              <a:t>from the DOS prompt.</a:t>
            </a:r>
          </a:p>
        </p:txBody>
      </p:sp>
      <p:pic>
        <p:nvPicPr>
          <p:cNvPr id="2324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295400"/>
            <a:ext cx="35052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24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124200"/>
            <a:ext cx="6096000" cy="275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2456" name="Line 8"/>
          <p:cNvSpPr>
            <a:spLocks noChangeShapeType="1"/>
          </p:cNvSpPr>
          <p:nvPr/>
        </p:nvSpPr>
        <p:spPr bwMode="auto">
          <a:xfrm>
            <a:off x="4114800" y="1828800"/>
            <a:ext cx="990600" cy="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2457" name="Line 9"/>
          <p:cNvSpPr>
            <a:spLocks noChangeShapeType="1"/>
          </p:cNvSpPr>
          <p:nvPr/>
        </p:nvSpPr>
        <p:spPr bwMode="auto">
          <a:xfrm>
            <a:off x="2514600" y="1447800"/>
            <a:ext cx="1066800" cy="17526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93CF1DF7-0B59-44DC-B175-B109F91ACDA6}" type="slidenum">
              <a:rPr lang="en-US"/>
              <a:pPr/>
              <a:t>41</a:t>
            </a:fld>
            <a:endParaRPr lang="en-US"/>
          </a:p>
        </p:txBody>
      </p:sp>
      <p:sp>
        <p:nvSpPr>
          <p:cNvPr id="7170" name="Rectangle 2"/>
          <p:cNvSpPr>
            <a:spLocks noGrp="1" noChangeArrowheads="1"/>
          </p:cNvSpPr>
          <p:nvPr>
            <p:ph type="title"/>
          </p:nvPr>
        </p:nvSpPr>
        <p:spPr>
          <a:xfrm>
            <a:off x="3886200" y="152400"/>
            <a:ext cx="5105400" cy="685800"/>
          </a:xfrm>
          <a:noFill/>
          <a:ln/>
        </p:spPr>
        <p:txBody>
          <a:bodyPr/>
          <a:lstStyle/>
          <a:p>
            <a:r>
              <a:rPr lang="en-US" sz="3000"/>
              <a:t>Creating, Compiling, and Running Programs</a:t>
            </a:r>
            <a:endParaRPr lang="en-US" sz="3000">
              <a:solidFill>
                <a:schemeClr val="tx1"/>
              </a:solidFill>
              <a:latin typeface="Book Antiqua" pitchFamily="18" charset="0"/>
            </a:endParaRPr>
          </a:p>
        </p:txBody>
      </p:sp>
      <p:sp>
        <p:nvSpPr>
          <p:cNvPr id="7177" name="Rectangle 9"/>
          <p:cNvSpPr>
            <a:spLocks noChangeArrowheads="1"/>
          </p:cNvSpPr>
          <p:nvPr/>
        </p:nvSpPr>
        <p:spPr bwMode="auto">
          <a:xfrm>
            <a:off x="3200400" y="198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7179" name="Rectangle 11"/>
          <p:cNvSpPr>
            <a:spLocks noChangeArrowheads="1"/>
          </p:cNvSpPr>
          <p:nvPr/>
        </p:nvSpPr>
        <p:spPr bwMode="auto">
          <a:xfrm>
            <a:off x="3200400" y="1295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7181" name="Rectangle 13"/>
          <p:cNvSpPr>
            <a:spLocks noChangeArrowheads="1"/>
          </p:cNvSpPr>
          <p:nvPr/>
        </p:nvSpPr>
        <p:spPr bwMode="auto">
          <a:xfrm>
            <a:off x="2571750" y="1428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7180" name="Object 12"/>
          <p:cNvGraphicFramePr>
            <a:graphicFrameLocks noChangeAspect="1"/>
          </p:cNvGraphicFramePr>
          <p:nvPr/>
        </p:nvGraphicFramePr>
        <p:xfrm>
          <a:off x="1143000" y="533400"/>
          <a:ext cx="6324600" cy="6324600"/>
        </p:xfrm>
        <a:graphic>
          <a:graphicData uri="http://schemas.openxmlformats.org/presentationml/2006/ole">
            <mc:AlternateContent xmlns:mc="http://schemas.openxmlformats.org/markup-compatibility/2006">
              <mc:Choice xmlns:v="urn:schemas-microsoft-com:vml" Requires="v">
                <p:oleObj spid="_x0000_s257026" name="Picture" r:id="rId3" imgW="4000680" imgH="4000680" progId="Word.Picture.8">
                  <p:embed/>
                </p:oleObj>
              </mc:Choice>
              <mc:Fallback>
                <p:oleObj name="Picture" r:id="rId3" imgW="4000680" imgH="4000680" progId="Word.Picture.8">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533400"/>
                        <a:ext cx="6324600" cy="632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3" name="Rectangle 15"/>
          <p:cNvSpPr>
            <a:spLocks noChangeArrowheads="1"/>
          </p:cNvSpPr>
          <p:nvPr/>
        </p:nvSpPr>
        <p:spPr bwMode="auto">
          <a:xfrm>
            <a:off x="2657475" y="2790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7182"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304800"/>
            <a:ext cx="3276600" cy="1092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B8AB4517-FAF0-4CBB-B085-F68D43840A1D}" type="slidenum">
              <a:rPr lang="en-US"/>
              <a:pPr/>
              <a:t>42</a:t>
            </a:fld>
            <a:endParaRPr lang="en-US"/>
          </a:p>
        </p:txBody>
      </p:sp>
      <p:sp>
        <p:nvSpPr>
          <p:cNvPr id="185346" name="Rectangle 1026"/>
          <p:cNvSpPr>
            <a:spLocks noGrp="1" noChangeArrowheads="1"/>
          </p:cNvSpPr>
          <p:nvPr>
            <p:ph type="title"/>
          </p:nvPr>
        </p:nvSpPr>
        <p:spPr>
          <a:xfrm>
            <a:off x="685800" y="228600"/>
            <a:ext cx="7772400" cy="533400"/>
          </a:xfrm>
        </p:spPr>
        <p:txBody>
          <a:bodyPr/>
          <a:lstStyle/>
          <a:p>
            <a:r>
              <a:rPr lang="en-US"/>
              <a:t>Compiling Java Source Code</a:t>
            </a:r>
          </a:p>
        </p:txBody>
      </p:sp>
      <p:sp>
        <p:nvSpPr>
          <p:cNvPr id="185347" name="Rectangle 1027"/>
          <p:cNvSpPr>
            <a:spLocks noGrp="1" noChangeArrowheads="1"/>
          </p:cNvSpPr>
          <p:nvPr>
            <p:ph type="body" idx="1"/>
          </p:nvPr>
        </p:nvSpPr>
        <p:spPr>
          <a:xfrm>
            <a:off x="228600" y="838200"/>
            <a:ext cx="8915400" cy="3200400"/>
          </a:xfrm>
        </p:spPr>
        <p:txBody>
          <a:bodyPr/>
          <a:lstStyle/>
          <a:p>
            <a:pPr marL="0" indent="0">
              <a:lnSpc>
                <a:spcPct val="90000"/>
              </a:lnSpc>
              <a:buFont typeface="Monotype Sorts" pitchFamily="2" charset="2"/>
              <a:buNone/>
            </a:pPr>
            <a:r>
              <a:rPr lang="en-US" sz="2400">
                <a:cs typeface="Times New Roman" pitchFamily="18" charset="0"/>
              </a:rPr>
              <a:t>You can port a source program to any machine with appropriate compilers. The source program must be recompiled, however, because the object program can only run on a specific machine. Nowadays computers are networked to work together. Java was designed to run object programs on any platform. With Java, you write the program once, and compile the source program into a special type of object code, known as </a:t>
            </a:r>
            <a:r>
              <a:rPr lang="en-US" sz="2400" i="1">
                <a:cs typeface="Times New Roman" pitchFamily="18" charset="0"/>
              </a:rPr>
              <a:t>bytecode</a:t>
            </a:r>
            <a:r>
              <a:rPr lang="en-US" sz="2400">
                <a:cs typeface="Times New Roman" pitchFamily="18" charset="0"/>
              </a:rPr>
              <a:t>. The bytecode can then run on any computer with a Java Virtual Machine, as shown below. Java Virtual Machine is a software that interprets Java bytecode. </a:t>
            </a:r>
          </a:p>
        </p:txBody>
      </p:sp>
      <p:sp>
        <p:nvSpPr>
          <p:cNvPr id="185348" name="Rectangle 1028"/>
          <p:cNvSpPr>
            <a:spLocks noChangeArrowheads="1"/>
          </p:cNvSpPr>
          <p:nvPr/>
        </p:nvSpPr>
        <p:spPr bwMode="auto">
          <a:xfrm>
            <a:off x="2238375"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5351" name="Rectangle 1031"/>
          <p:cNvSpPr>
            <a:spLocks noChangeArrowheads="1"/>
          </p:cNvSpPr>
          <p:nvPr/>
        </p:nvSpPr>
        <p:spPr bwMode="auto">
          <a:xfrm>
            <a:off x="3657600" y="2586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185350" name="Object 1030"/>
          <p:cNvGraphicFramePr>
            <a:graphicFrameLocks noChangeAspect="1"/>
          </p:cNvGraphicFramePr>
          <p:nvPr/>
        </p:nvGraphicFramePr>
        <p:xfrm>
          <a:off x="3276600" y="3810000"/>
          <a:ext cx="2971800" cy="2740025"/>
        </p:xfrm>
        <a:graphic>
          <a:graphicData uri="http://schemas.openxmlformats.org/presentationml/2006/ole">
            <mc:AlternateContent xmlns:mc="http://schemas.openxmlformats.org/markup-compatibility/2006">
              <mc:Choice xmlns:v="urn:schemas-microsoft-com:vml" Requires="v">
                <p:oleObj spid="_x0000_s185352" r:id="rId3" imgW="1824228" imgH="1687068" progId="Word.Picture.8">
                  <p:embed/>
                </p:oleObj>
              </mc:Choice>
              <mc:Fallback>
                <p:oleObj r:id="rId3" imgW="1824228" imgH="1687068" progId="Word.Picture.8">
                  <p:embed/>
                  <p:pic>
                    <p:nvPicPr>
                      <p:cNvPr id="0" name="Object 10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810000"/>
                        <a:ext cx="2971800" cy="274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6620A2F2-AEFE-4E8F-9A95-3A68D11284CB}" type="slidenum">
              <a:rPr lang="en-US"/>
              <a:pPr/>
              <a:t>43</a:t>
            </a:fld>
            <a:endParaRPr lang="en-US"/>
          </a:p>
        </p:txBody>
      </p:sp>
      <p:sp>
        <p:nvSpPr>
          <p:cNvPr id="284681" name="Rectangle 9"/>
          <p:cNvSpPr>
            <a:spLocks noChangeArrowheads="1"/>
          </p:cNvSpPr>
          <p:nvPr/>
        </p:nvSpPr>
        <p:spPr bwMode="auto">
          <a:xfrm>
            <a:off x="457200" y="2362200"/>
            <a:ext cx="8305800" cy="2590800"/>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buClr>
                <a:schemeClr val="tx2"/>
              </a:buClr>
              <a:buSzPct val="75000"/>
              <a:buFont typeface="Monotype Sorts" pitchFamily="2" charset="2"/>
              <a:buNone/>
            </a:pPr>
            <a:r>
              <a:rPr lang="en-US">
                <a:solidFill>
                  <a:schemeClr val="bg2"/>
                </a:solidFill>
                <a:latin typeface="Courier New" pitchFamily="49" charset="0"/>
              </a:rPr>
              <a:t>//This program prints Welcome to Java! </a:t>
            </a:r>
          </a:p>
          <a:p>
            <a:pPr marL="342900" indent="-342900">
              <a:buClr>
                <a:schemeClr val="tx2"/>
              </a:buClr>
              <a:buSzPct val="75000"/>
              <a:buFont typeface="Monotype Sorts" pitchFamily="2" charset="2"/>
              <a:buNone/>
            </a:pPr>
            <a:r>
              <a:rPr lang="en-US">
                <a:solidFill>
                  <a:schemeClr val="bg2"/>
                </a:solidFill>
                <a:latin typeface="Courier New" pitchFamily="49" charset="0"/>
              </a:rPr>
              <a:t>public class Welcome {	</a:t>
            </a:r>
          </a:p>
          <a:p>
            <a:pPr marL="342900" indent="-342900">
              <a:buClr>
                <a:schemeClr val="tx2"/>
              </a:buClr>
              <a:buSzPct val="75000"/>
              <a:buFont typeface="Monotype Sorts" pitchFamily="2" charset="2"/>
              <a:buNone/>
            </a:pPr>
            <a:r>
              <a:rPr lang="en-US">
                <a:solidFill>
                  <a:schemeClr val="bg2"/>
                </a:solidFill>
                <a:latin typeface="Courier New" pitchFamily="49" charset="0"/>
              </a:rPr>
              <a:t>  public static void main(String[] args) { </a:t>
            </a:r>
          </a:p>
          <a:p>
            <a:pPr marL="342900" indent="-342900">
              <a:buClr>
                <a:schemeClr val="tx2"/>
              </a:buClr>
              <a:buSzPct val="75000"/>
              <a:buFont typeface="Monotype Sorts" pitchFamily="2" charset="2"/>
              <a:buNone/>
            </a:pPr>
            <a:r>
              <a:rPr lang="en-US">
                <a:solidFill>
                  <a:schemeClr val="bg2"/>
                </a:solidFill>
                <a:latin typeface="Courier New" pitchFamily="49" charset="0"/>
              </a:rPr>
              <a:t>    System.out.println("Welcome to Java!");</a:t>
            </a:r>
          </a:p>
          <a:p>
            <a:pPr marL="342900" indent="-342900">
              <a:buClr>
                <a:schemeClr val="tx2"/>
              </a:buClr>
              <a:buSzPct val="75000"/>
              <a:buFont typeface="Monotype Sorts" pitchFamily="2" charset="2"/>
              <a:buNone/>
            </a:pPr>
            <a:r>
              <a:rPr lang="en-US">
                <a:solidFill>
                  <a:schemeClr val="bg2"/>
                </a:solidFill>
                <a:latin typeface="Courier New" pitchFamily="49" charset="0"/>
              </a:rPr>
              <a:t>  }</a:t>
            </a:r>
          </a:p>
          <a:p>
            <a:pPr marL="342900" indent="-342900">
              <a:buClr>
                <a:schemeClr val="tx2"/>
              </a:buClr>
              <a:buSzPct val="75000"/>
              <a:buFont typeface="Monotype Sorts" pitchFamily="2" charset="2"/>
              <a:buNone/>
            </a:pPr>
            <a:r>
              <a:rPr lang="en-US">
                <a:solidFill>
                  <a:schemeClr val="bg2"/>
                </a:solidFill>
                <a:latin typeface="Courier New" pitchFamily="49" charset="0"/>
              </a:rPr>
              <a:t>}</a:t>
            </a:r>
            <a:endParaRPr lang="en-US" sz="2800">
              <a:solidFill>
                <a:schemeClr val="bg2"/>
              </a:solidFill>
            </a:endParaRPr>
          </a:p>
        </p:txBody>
      </p:sp>
      <p:sp>
        <p:nvSpPr>
          <p:cNvPr id="284674" name="Rectangle 2"/>
          <p:cNvSpPr>
            <a:spLocks noGrp="1" noChangeArrowheads="1"/>
          </p:cNvSpPr>
          <p:nvPr>
            <p:ph type="title"/>
          </p:nvPr>
        </p:nvSpPr>
        <p:spPr>
          <a:xfrm>
            <a:off x="685800" y="457200"/>
            <a:ext cx="7772400" cy="533400"/>
          </a:xfrm>
          <a:noFill/>
          <a:ln/>
        </p:spPr>
        <p:txBody>
          <a:bodyPr/>
          <a:lstStyle/>
          <a:p>
            <a:r>
              <a:rPr lang="en-US" sz="4300"/>
              <a:t>Trace a Program Execution</a:t>
            </a:r>
          </a:p>
        </p:txBody>
      </p:sp>
      <p:sp>
        <p:nvSpPr>
          <p:cNvPr id="284678" name="Rectangle 6"/>
          <p:cNvSpPr>
            <a:spLocks noChangeArrowheads="1"/>
          </p:cNvSpPr>
          <p:nvPr/>
        </p:nvSpPr>
        <p:spPr bwMode="auto">
          <a:xfrm>
            <a:off x="838200" y="3124200"/>
            <a:ext cx="7086600" cy="3714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79" name="AutoShape 7"/>
          <p:cNvSpPr>
            <a:spLocks noChangeArrowheads="1"/>
          </p:cNvSpPr>
          <p:nvPr/>
        </p:nvSpPr>
        <p:spPr bwMode="auto">
          <a:xfrm>
            <a:off x="5943600" y="1219200"/>
            <a:ext cx="2490788" cy="615950"/>
          </a:xfrm>
          <a:prstGeom prst="wedgeRoundRectCallout">
            <a:avLst>
              <a:gd name="adj1" fmla="val -101944"/>
              <a:gd name="adj2" fmla="val 270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800"/>
              <a:t>Enter main method</a:t>
            </a:r>
          </a:p>
        </p:txBody>
      </p:sp>
      <p:sp>
        <p:nvSpPr>
          <p:cNvPr id="284680"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solidFill>
                  <a:schemeClr val="bg2"/>
                </a:solidFill>
                <a:latin typeface="Forte"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4679"/>
                                        </p:tgtEl>
                                        <p:attrNameLst>
                                          <p:attrName>style.visibility</p:attrName>
                                        </p:attrNameLst>
                                      </p:cBhvr>
                                      <p:to>
                                        <p:strVal val="visible"/>
                                      </p:to>
                                    </p:set>
                                    <p:anim calcmode="lin" valueType="num">
                                      <p:cBhvr additive="base">
                                        <p:cTn id="7" dur="500" fill="hold"/>
                                        <p:tgtEl>
                                          <p:spTgt spid="284679"/>
                                        </p:tgtEl>
                                        <p:attrNameLst>
                                          <p:attrName>ppt_x</p:attrName>
                                        </p:attrNameLst>
                                      </p:cBhvr>
                                      <p:tavLst>
                                        <p:tav tm="0">
                                          <p:val>
                                            <p:strVal val="0-#ppt_w/2"/>
                                          </p:val>
                                        </p:tav>
                                        <p:tav tm="100000">
                                          <p:val>
                                            <p:strVal val="#ppt_x"/>
                                          </p:val>
                                        </p:tav>
                                      </p:tavLst>
                                    </p:anim>
                                    <p:anim calcmode="lin" valueType="num">
                                      <p:cBhvr additive="base">
                                        <p:cTn id="8" dur="500" fill="hold"/>
                                        <p:tgtEl>
                                          <p:spTgt spid="2846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52C8B65D-B6FE-493E-A633-4CEE0E0C32F7}" type="slidenum">
              <a:rPr lang="en-US"/>
              <a:pPr/>
              <a:t>44</a:t>
            </a:fld>
            <a:endParaRPr lang="en-US"/>
          </a:p>
        </p:txBody>
      </p:sp>
      <p:sp>
        <p:nvSpPr>
          <p:cNvPr id="286722" name="Rectangle 2"/>
          <p:cNvSpPr>
            <a:spLocks noChangeArrowheads="1"/>
          </p:cNvSpPr>
          <p:nvPr/>
        </p:nvSpPr>
        <p:spPr bwMode="auto">
          <a:xfrm>
            <a:off x="457200" y="2362200"/>
            <a:ext cx="8305800" cy="2590800"/>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buClr>
                <a:schemeClr val="tx2"/>
              </a:buClr>
              <a:buSzPct val="75000"/>
              <a:buFont typeface="Monotype Sorts" pitchFamily="2" charset="2"/>
              <a:buNone/>
            </a:pPr>
            <a:r>
              <a:rPr lang="en-US">
                <a:solidFill>
                  <a:schemeClr val="bg2"/>
                </a:solidFill>
                <a:latin typeface="Courier New" pitchFamily="49" charset="0"/>
              </a:rPr>
              <a:t>//This program prints Welcome to Java! </a:t>
            </a:r>
          </a:p>
          <a:p>
            <a:pPr marL="342900" indent="-342900">
              <a:buClr>
                <a:schemeClr val="tx2"/>
              </a:buClr>
              <a:buSzPct val="75000"/>
              <a:buFont typeface="Monotype Sorts" pitchFamily="2" charset="2"/>
              <a:buNone/>
            </a:pPr>
            <a:r>
              <a:rPr lang="en-US">
                <a:solidFill>
                  <a:schemeClr val="bg2"/>
                </a:solidFill>
                <a:latin typeface="Courier New" pitchFamily="49" charset="0"/>
              </a:rPr>
              <a:t>public class Welcome {	</a:t>
            </a:r>
          </a:p>
          <a:p>
            <a:pPr marL="342900" indent="-342900">
              <a:buClr>
                <a:schemeClr val="tx2"/>
              </a:buClr>
              <a:buSzPct val="75000"/>
              <a:buFont typeface="Monotype Sorts" pitchFamily="2" charset="2"/>
              <a:buNone/>
            </a:pPr>
            <a:r>
              <a:rPr lang="en-US">
                <a:solidFill>
                  <a:schemeClr val="bg2"/>
                </a:solidFill>
                <a:latin typeface="Courier New" pitchFamily="49" charset="0"/>
              </a:rPr>
              <a:t>  public static void main(String[] args) { </a:t>
            </a:r>
          </a:p>
          <a:p>
            <a:pPr marL="342900" indent="-342900">
              <a:buClr>
                <a:schemeClr val="tx2"/>
              </a:buClr>
              <a:buSzPct val="75000"/>
              <a:buFont typeface="Monotype Sorts" pitchFamily="2" charset="2"/>
              <a:buNone/>
            </a:pPr>
            <a:r>
              <a:rPr lang="en-US">
                <a:solidFill>
                  <a:schemeClr val="bg2"/>
                </a:solidFill>
                <a:latin typeface="Courier New" pitchFamily="49" charset="0"/>
              </a:rPr>
              <a:t>    System.out.println("Welcome to Java!");</a:t>
            </a:r>
          </a:p>
          <a:p>
            <a:pPr marL="342900" indent="-342900">
              <a:buClr>
                <a:schemeClr val="tx2"/>
              </a:buClr>
              <a:buSzPct val="75000"/>
              <a:buFont typeface="Monotype Sorts" pitchFamily="2" charset="2"/>
              <a:buNone/>
            </a:pPr>
            <a:r>
              <a:rPr lang="en-US">
                <a:solidFill>
                  <a:schemeClr val="bg2"/>
                </a:solidFill>
                <a:latin typeface="Courier New" pitchFamily="49" charset="0"/>
              </a:rPr>
              <a:t>  }</a:t>
            </a:r>
          </a:p>
          <a:p>
            <a:pPr marL="342900" indent="-342900">
              <a:buClr>
                <a:schemeClr val="tx2"/>
              </a:buClr>
              <a:buSzPct val="75000"/>
              <a:buFont typeface="Monotype Sorts" pitchFamily="2" charset="2"/>
              <a:buNone/>
            </a:pPr>
            <a:r>
              <a:rPr lang="en-US">
                <a:solidFill>
                  <a:schemeClr val="bg2"/>
                </a:solidFill>
                <a:latin typeface="Courier New" pitchFamily="49" charset="0"/>
              </a:rPr>
              <a:t>}</a:t>
            </a:r>
            <a:endParaRPr lang="en-US" sz="2800">
              <a:solidFill>
                <a:schemeClr val="bg2"/>
              </a:solidFill>
            </a:endParaRPr>
          </a:p>
        </p:txBody>
      </p:sp>
      <p:sp>
        <p:nvSpPr>
          <p:cNvPr id="286723" name="Rectangle 3"/>
          <p:cNvSpPr>
            <a:spLocks noGrp="1" noChangeArrowheads="1"/>
          </p:cNvSpPr>
          <p:nvPr>
            <p:ph type="title"/>
          </p:nvPr>
        </p:nvSpPr>
        <p:spPr>
          <a:xfrm>
            <a:off x="685800" y="381000"/>
            <a:ext cx="7772400" cy="533400"/>
          </a:xfrm>
          <a:noFill/>
          <a:ln/>
        </p:spPr>
        <p:txBody>
          <a:bodyPr/>
          <a:lstStyle/>
          <a:p>
            <a:r>
              <a:rPr lang="en-US" sz="4300"/>
              <a:t>Trace a Program Execution</a:t>
            </a:r>
          </a:p>
        </p:txBody>
      </p:sp>
      <p:sp>
        <p:nvSpPr>
          <p:cNvPr id="286724" name="Rectangle 4"/>
          <p:cNvSpPr>
            <a:spLocks noChangeArrowheads="1"/>
          </p:cNvSpPr>
          <p:nvPr/>
        </p:nvSpPr>
        <p:spPr bwMode="auto">
          <a:xfrm>
            <a:off x="1219200" y="3505200"/>
            <a:ext cx="7162800" cy="3714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25" name="AutoShape 5"/>
          <p:cNvSpPr>
            <a:spLocks noChangeArrowheads="1"/>
          </p:cNvSpPr>
          <p:nvPr/>
        </p:nvSpPr>
        <p:spPr bwMode="auto">
          <a:xfrm>
            <a:off x="5943600" y="1219200"/>
            <a:ext cx="2490788" cy="615950"/>
          </a:xfrm>
          <a:prstGeom prst="wedgeRoundRectCallout">
            <a:avLst>
              <a:gd name="adj1" fmla="val -107491"/>
              <a:gd name="adj2" fmla="val 32525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800"/>
              <a:t>Execute statement</a:t>
            </a:r>
          </a:p>
        </p:txBody>
      </p:sp>
      <p:sp>
        <p:nvSpPr>
          <p:cNvPr id="286726" name="Rectangle 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solidFill>
                  <a:schemeClr val="bg2"/>
                </a:solidFill>
                <a:latin typeface="Forte"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6725"/>
                                        </p:tgtEl>
                                        <p:attrNameLst>
                                          <p:attrName>style.visibility</p:attrName>
                                        </p:attrNameLst>
                                      </p:cBhvr>
                                      <p:to>
                                        <p:strVal val="visible"/>
                                      </p:to>
                                    </p:set>
                                    <p:anim calcmode="lin" valueType="num">
                                      <p:cBhvr additive="base">
                                        <p:cTn id="7" dur="500" fill="hold"/>
                                        <p:tgtEl>
                                          <p:spTgt spid="286725"/>
                                        </p:tgtEl>
                                        <p:attrNameLst>
                                          <p:attrName>ppt_x</p:attrName>
                                        </p:attrNameLst>
                                      </p:cBhvr>
                                      <p:tavLst>
                                        <p:tav tm="0">
                                          <p:val>
                                            <p:strVal val="0-#ppt_w/2"/>
                                          </p:val>
                                        </p:tav>
                                        <p:tav tm="100000">
                                          <p:val>
                                            <p:strVal val="#ppt_x"/>
                                          </p:val>
                                        </p:tav>
                                      </p:tavLst>
                                    </p:anim>
                                    <p:anim calcmode="lin" valueType="num">
                                      <p:cBhvr additive="base">
                                        <p:cTn id="8" dur="500" fill="hold"/>
                                        <p:tgtEl>
                                          <p:spTgt spid="2867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FC182117-5585-4987-ABA7-A8E4C1B91912}" type="slidenum">
              <a:rPr lang="en-US"/>
              <a:pPr/>
              <a:t>45</a:t>
            </a:fld>
            <a:endParaRPr lang="en-US"/>
          </a:p>
        </p:txBody>
      </p:sp>
      <p:sp>
        <p:nvSpPr>
          <p:cNvPr id="287746" name="Rectangle 2"/>
          <p:cNvSpPr>
            <a:spLocks noChangeArrowheads="1"/>
          </p:cNvSpPr>
          <p:nvPr/>
        </p:nvSpPr>
        <p:spPr bwMode="auto">
          <a:xfrm>
            <a:off x="457200" y="2362200"/>
            <a:ext cx="8305800" cy="2590800"/>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buClr>
                <a:schemeClr val="tx2"/>
              </a:buClr>
              <a:buSzPct val="75000"/>
              <a:buFont typeface="Monotype Sorts" pitchFamily="2" charset="2"/>
              <a:buNone/>
            </a:pPr>
            <a:r>
              <a:rPr lang="en-US">
                <a:solidFill>
                  <a:schemeClr val="bg2"/>
                </a:solidFill>
                <a:latin typeface="Courier New" pitchFamily="49" charset="0"/>
              </a:rPr>
              <a:t>//This program prints Welcome to Java! </a:t>
            </a:r>
          </a:p>
          <a:p>
            <a:pPr marL="342900" indent="-342900">
              <a:buClr>
                <a:schemeClr val="tx2"/>
              </a:buClr>
              <a:buSzPct val="75000"/>
              <a:buFont typeface="Monotype Sorts" pitchFamily="2" charset="2"/>
              <a:buNone/>
            </a:pPr>
            <a:r>
              <a:rPr lang="en-US">
                <a:solidFill>
                  <a:schemeClr val="bg2"/>
                </a:solidFill>
                <a:latin typeface="Courier New" pitchFamily="49" charset="0"/>
              </a:rPr>
              <a:t>public class Welcome {	</a:t>
            </a:r>
          </a:p>
          <a:p>
            <a:pPr marL="342900" indent="-342900">
              <a:buClr>
                <a:schemeClr val="tx2"/>
              </a:buClr>
              <a:buSzPct val="75000"/>
              <a:buFont typeface="Monotype Sorts" pitchFamily="2" charset="2"/>
              <a:buNone/>
            </a:pPr>
            <a:r>
              <a:rPr lang="en-US">
                <a:solidFill>
                  <a:schemeClr val="bg2"/>
                </a:solidFill>
                <a:latin typeface="Courier New" pitchFamily="49" charset="0"/>
              </a:rPr>
              <a:t>  public static void main(String[] args) { </a:t>
            </a:r>
          </a:p>
          <a:p>
            <a:pPr marL="342900" indent="-342900">
              <a:buClr>
                <a:schemeClr val="tx2"/>
              </a:buClr>
              <a:buSzPct val="75000"/>
              <a:buFont typeface="Monotype Sorts" pitchFamily="2" charset="2"/>
              <a:buNone/>
            </a:pPr>
            <a:r>
              <a:rPr lang="en-US">
                <a:solidFill>
                  <a:schemeClr val="bg2"/>
                </a:solidFill>
                <a:latin typeface="Courier New" pitchFamily="49" charset="0"/>
              </a:rPr>
              <a:t>    System.out.println("Welcome to Java!");</a:t>
            </a:r>
          </a:p>
          <a:p>
            <a:pPr marL="342900" indent="-342900">
              <a:buClr>
                <a:schemeClr val="tx2"/>
              </a:buClr>
              <a:buSzPct val="75000"/>
              <a:buFont typeface="Monotype Sorts" pitchFamily="2" charset="2"/>
              <a:buNone/>
            </a:pPr>
            <a:r>
              <a:rPr lang="en-US">
                <a:solidFill>
                  <a:schemeClr val="bg2"/>
                </a:solidFill>
                <a:latin typeface="Courier New" pitchFamily="49" charset="0"/>
              </a:rPr>
              <a:t>  }</a:t>
            </a:r>
          </a:p>
          <a:p>
            <a:pPr marL="342900" indent="-342900">
              <a:buClr>
                <a:schemeClr val="tx2"/>
              </a:buClr>
              <a:buSzPct val="75000"/>
              <a:buFont typeface="Monotype Sorts" pitchFamily="2" charset="2"/>
              <a:buNone/>
            </a:pPr>
            <a:r>
              <a:rPr lang="en-US">
                <a:solidFill>
                  <a:schemeClr val="bg2"/>
                </a:solidFill>
                <a:latin typeface="Courier New" pitchFamily="49" charset="0"/>
              </a:rPr>
              <a:t>}</a:t>
            </a:r>
            <a:endParaRPr lang="en-US" sz="2800">
              <a:solidFill>
                <a:schemeClr val="bg2"/>
              </a:solidFill>
            </a:endParaRPr>
          </a:p>
        </p:txBody>
      </p:sp>
      <p:sp>
        <p:nvSpPr>
          <p:cNvPr id="287747" name="Rectangle 3"/>
          <p:cNvSpPr>
            <a:spLocks noGrp="1" noChangeArrowheads="1"/>
          </p:cNvSpPr>
          <p:nvPr>
            <p:ph type="title"/>
          </p:nvPr>
        </p:nvSpPr>
        <p:spPr>
          <a:xfrm>
            <a:off x="685800" y="381000"/>
            <a:ext cx="7772400" cy="533400"/>
          </a:xfrm>
          <a:noFill/>
          <a:ln/>
        </p:spPr>
        <p:txBody>
          <a:bodyPr/>
          <a:lstStyle/>
          <a:p>
            <a:r>
              <a:rPr lang="en-US" sz="4300"/>
              <a:t>Trace a Program Execution</a:t>
            </a:r>
          </a:p>
        </p:txBody>
      </p:sp>
      <p:sp>
        <p:nvSpPr>
          <p:cNvPr id="287748" name="Rectangle 4"/>
          <p:cNvSpPr>
            <a:spLocks noChangeArrowheads="1"/>
          </p:cNvSpPr>
          <p:nvPr/>
        </p:nvSpPr>
        <p:spPr bwMode="auto">
          <a:xfrm>
            <a:off x="1219200" y="3505200"/>
            <a:ext cx="7162800" cy="3714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50" name="Rectangle 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solidFill>
                  <a:schemeClr val="bg2"/>
                </a:solidFill>
                <a:latin typeface="Forte" pitchFamily="66" charset="0"/>
              </a:rPr>
              <a:t>animation</a:t>
            </a:r>
          </a:p>
        </p:txBody>
      </p:sp>
      <p:sp>
        <p:nvSpPr>
          <p:cNvPr id="287752" name="Line 8"/>
          <p:cNvSpPr>
            <a:spLocks noChangeShapeType="1"/>
          </p:cNvSpPr>
          <p:nvPr/>
        </p:nvSpPr>
        <p:spPr bwMode="auto">
          <a:xfrm flipH="1">
            <a:off x="3962400" y="3810000"/>
            <a:ext cx="1219200" cy="1371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753" name="AutoShape 9"/>
          <p:cNvSpPr>
            <a:spLocks noChangeArrowheads="1"/>
          </p:cNvSpPr>
          <p:nvPr/>
        </p:nvSpPr>
        <p:spPr bwMode="auto">
          <a:xfrm>
            <a:off x="6096000" y="5410200"/>
            <a:ext cx="2687638" cy="692150"/>
          </a:xfrm>
          <a:prstGeom prst="wedgeRoundRectCallout">
            <a:avLst>
              <a:gd name="adj1" fmla="val -122829"/>
              <a:gd name="adj2" fmla="val -917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US" sz="1800"/>
              <a:t>print a message to the console</a:t>
            </a:r>
          </a:p>
        </p:txBody>
      </p:sp>
      <p:pic>
        <p:nvPicPr>
          <p:cNvPr id="28775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5257800"/>
            <a:ext cx="2073275" cy="103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87753"/>
                                        </p:tgtEl>
                                        <p:attrNameLst>
                                          <p:attrName>style.visibility</p:attrName>
                                        </p:attrNameLst>
                                      </p:cBhvr>
                                      <p:to>
                                        <p:strVal val="visible"/>
                                      </p:to>
                                    </p:set>
                                    <p:anim to="" calcmode="lin" valueType="num">
                                      <p:cBhvr>
                                        <p:cTn id="7" dur="1" fill="hold"/>
                                        <p:tgtEl>
                                          <p:spTgt spid="28775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5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8E90C321-DE6C-4627-92FC-2353DEB74C4C}" type="slidenum">
              <a:rPr lang="en-US"/>
              <a:pPr/>
              <a:t>46</a:t>
            </a:fld>
            <a:endParaRPr lang="en-US"/>
          </a:p>
        </p:txBody>
      </p:sp>
      <p:sp>
        <p:nvSpPr>
          <p:cNvPr id="292866" name="Rectangle 2"/>
          <p:cNvSpPr>
            <a:spLocks noGrp="1" noChangeArrowheads="1"/>
          </p:cNvSpPr>
          <p:nvPr>
            <p:ph type="title"/>
          </p:nvPr>
        </p:nvSpPr>
        <p:spPr>
          <a:xfrm>
            <a:off x="685800" y="152400"/>
            <a:ext cx="7772400" cy="609600"/>
          </a:xfrm>
          <a:noFill/>
          <a:ln/>
        </p:spPr>
        <p:txBody>
          <a:bodyPr/>
          <a:lstStyle/>
          <a:p>
            <a:r>
              <a:rPr lang="en-US"/>
              <a:t>Two More Simple Examples</a:t>
            </a:r>
            <a:endParaRPr lang="en-US">
              <a:solidFill>
                <a:schemeClr val="tx1"/>
              </a:solidFill>
            </a:endParaRPr>
          </a:p>
        </p:txBody>
      </p:sp>
      <p:sp>
        <p:nvSpPr>
          <p:cNvPr id="292868" name="AutoShape 4">
            <a:hlinkClick r:id="rId3" action="ppaction://program" highlightClick="1"/>
          </p:cNvPr>
          <p:cNvSpPr>
            <a:spLocks noChangeArrowheads="1"/>
          </p:cNvSpPr>
          <p:nvPr/>
        </p:nvSpPr>
        <p:spPr bwMode="auto">
          <a:xfrm>
            <a:off x="2819400" y="1752600"/>
            <a:ext cx="1143000" cy="533400"/>
          </a:xfrm>
          <a:prstGeom prst="actionButtonBlank">
            <a:avLst/>
          </a:prstGeom>
          <a:solidFill>
            <a:srgbClr val="38A1BA"/>
          </a:solidFill>
          <a:ln>
            <a:noFill/>
          </a:ln>
          <a:effectLst>
            <a:prstShdw prst="shdw17" dist="17961" dir="2700000">
              <a:srgbClr val="38A1BA">
                <a:gamma/>
                <a:shade val="60000"/>
                <a:invGamma/>
              </a:srgb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atin typeface="Book Antiqua" pitchFamily="18" charset="0"/>
              </a:rPr>
              <a:t>Run</a:t>
            </a:r>
            <a:endParaRPr lang="en-US"/>
          </a:p>
        </p:txBody>
      </p:sp>
      <p:sp>
        <p:nvSpPr>
          <p:cNvPr id="292869" name="AutoShape 5">
            <a:hlinkClick r:id="" action="ppaction://noaction" highlightClick="1"/>
          </p:cNvPr>
          <p:cNvSpPr>
            <a:spLocks noChangeArrowheads="1"/>
          </p:cNvSpPr>
          <p:nvPr/>
        </p:nvSpPr>
        <p:spPr bwMode="auto">
          <a:xfrm>
            <a:off x="914400" y="1752600"/>
            <a:ext cx="16002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solidFill>
                  <a:schemeClr val="accent1"/>
                </a:solidFill>
                <a:latin typeface="Book Antiqua" pitchFamily="18" charset="0"/>
                <a:hlinkClick r:id="rId4" action="ppaction://program"/>
              </a:rPr>
              <a:t>Welcome1</a:t>
            </a:r>
            <a:endParaRPr lang="en-US">
              <a:solidFill>
                <a:schemeClr val="accent1"/>
              </a:solidFill>
            </a:endParaRPr>
          </a:p>
        </p:txBody>
      </p:sp>
      <p:sp>
        <p:nvSpPr>
          <p:cNvPr id="292873" name="AutoShape 9">
            <a:hlinkClick r:id="rId5" action="ppaction://program" highlightClick="1"/>
          </p:cNvPr>
          <p:cNvSpPr>
            <a:spLocks noChangeArrowheads="1"/>
          </p:cNvSpPr>
          <p:nvPr/>
        </p:nvSpPr>
        <p:spPr bwMode="auto">
          <a:xfrm>
            <a:off x="4191000" y="3505200"/>
            <a:ext cx="1143000" cy="533400"/>
          </a:xfrm>
          <a:prstGeom prst="actionButtonBlank">
            <a:avLst/>
          </a:prstGeom>
          <a:solidFill>
            <a:srgbClr val="38A1BA"/>
          </a:solidFill>
          <a:ln>
            <a:noFill/>
          </a:ln>
          <a:effectLst>
            <a:prstShdw prst="shdw17" dist="17961" dir="2700000">
              <a:srgbClr val="38A1BA">
                <a:gamma/>
                <a:shade val="60000"/>
                <a:invGamma/>
              </a:srgb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atin typeface="Book Antiqua" pitchFamily="18" charset="0"/>
              </a:rPr>
              <a:t>Run</a:t>
            </a:r>
            <a:endParaRPr lang="en-US"/>
          </a:p>
        </p:txBody>
      </p:sp>
      <p:sp>
        <p:nvSpPr>
          <p:cNvPr id="292874" name="AutoShape 10">
            <a:hlinkClick r:id="" action="ppaction://noaction" highlightClick="1"/>
          </p:cNvPr>
          <p:cNvSpPr>
            <a:spLocks noChangeArrowheads="1"/>
          </p:cNvSpPr>
          <p:nvPr/>
        </p:nvSpPr>
        <p:spPr bwMode="auto">
          <a:xfrm>
            <a:off x="838200" y="3505200"/>
            <a:ext cx="28956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solidFill>
                  <a:schemeClr val="accent1"/>
                </a:solidFill>
                <a:latin typeface="Book Antiqua" pitchFamily="18" charset="0"/>
                <a:hlinkClick r:id="rId6" action="ppaction://program"/>
              </a:rPr>
              <a:t>ComputeExpression</a:t>
            </a:r>
            <a:endParaRPr lang="en-US">
              <a:solidFill>
                <a:schemeClr val="accent1"/>
              </a:solidFill>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03331DBC-DF88-46FB-9AB0-411C84DDD97A}" type="slidenum">
              <a:rPr lang="en-US"/>
              <a:pPr/>
              <a:t>47</a:t>
            </a:fld>
            <a:endParaRPr lang="en-US"/>
          </a:p>
        </p:txBody>
      </p:sp>
      <p:sp>
        <p:nvSpPr>
          <p:cNvPr id="167938" name="Rectangle 2"/>
          <p:cNvSpPr>
            <a:spLocks noGrp="1" noChangeArrowheads="1"/>
          </p:cNvSpPr>
          <p:nvPr>
            <p:ph type="title"/>
          </p:nvPr>
        </p:nvSpPr>
        <p:spPr>
          <a:xfrm>
            <a:off x="1828800" y="152400"/>
            <a:ext cx="6172200" cy="1143000"/>
          </a:xfrm>
          <a:noFill/>
          <a:ln/>
        </p:spPr>
        <p:txBody>
          <a:bodyPr/>
          <a:lstStyle/>
          <a:p>
            <a:r>
              <a:rPr lang="en-US"/>
              <a:t>Supplements on the Companion Website</a:t>
            </a:r>
            <a:endParaRPr lang="en-US">
              <a:solidFill>
                <a:schemeClr val="tx1"/>
              </a:solidFill>
            </a:endParaRPr>
          </a:p>
        </p:txBody>
      </p:sp>
      <p:sp>
        <p:nvSpPr>
          <p:cNvPr id="167939" name="Rectangle 3"/>
          <p:cNvSpPr>
            <a:spLocks noGrp="1" noChangeArrowheads="1"/>
          </p:cNvSpPr>
          <p:nvPr>
            <p:ph type="body" idx="1"/>
          </p:nvPr>
        </p:nvSpPr>
        <p:spPr>
          <a:xfrm>
            <a:off x="457200" y="1600200"/>
            <a:ext cx="8382000" cy="4724400"/>
          </a:xfrm>
          <a:noFill/>
          <a:ln/>
        </p:spPr>
        <p:txBody>
          <a:bodyPr/>
          <a:lstStyle/>
          <a:p>
            <a:r>
              <a:rPr lang="en-US" sz="3400"/>
              <a:t>See Supplement I.B for installing and configuring JDK</a:t>
            </a:r>
          </a:p>
          <a:p>
            <a:r>
              <a:rPr lang="en-US" sz="3400"/>
              <a:t>See Supplement I.C for compiling and running Java from the command window for details</a:t>
            </a:r>
          </a:p>
          <a:p>
            <a:pPr>
              <a:buFont typeface="Monotype Sorts" pitchFamily="2" charset="2"/>
              <a:buNone/>
            </a:pPr>
            <a:endParaRPr lang="en-US" sz="3400"/>
          </a:p>
          <a:p>
            <a:pPr>
              <a:buFont typeface="Monotype Sorts" pitchFamily="2" charset="2"/>
              <a:buNone/>
            </a:pPr>
            <a:r>
              <a:rPr lang="en-US" sz="3400"/>
              <a:t>www.cs.armstrong.edu/liang/intro8e</a:t>
            </a:r>
          </a:p>
        </p:txBody>
      </p:sp>
      <p:sp>
        <p:nvSpPr>
          <p:cNvPr id="167941" name="Rectangle 5"/>
          <p:cNvSpPr>
            <a:spLocks noChangeArrowheads="1"/>
          </p:cNvSpPr>
          <p:nvPr/>
        </p:nvSpPr>
        <p:spPr bwMode="auto">
          <a:xfrm>
            <a:off x="2381250" y="2233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56002" name="Rectangle 2"/>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a:t>Companion Website</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AAF6C1B3-BA72-4685-A9B7-BA99B169147E}" type="slidenum">
              <a:rPr lang="en-US"/>
              <a:pPr/>
              <a:t>48</a:t>
            </a:fld>
            <a:endParaRPr lang="en-US"/>
          </a:p>
        </p:txBody>
      </p:sp>
      <p:sp>
        <p:nvSpPr>
          <p:cNvPr id="233474" name="Rectangle 2"/>
          <p:cNvSpPr>
            <a:spLocks noGrp="1" noChangeArrowheads="1"/>
          </p:cNvSpPr>
          <p:nvPr>
            <p:ph type="title"/>
          </p:nvPr>
        </p:nvSpPr>
        <p:spPr>
          <a:xfrm>
            <a:off x="1371600" y="152400"/>
            <a:ext cx="7010400" cy="1143000"/>
          </a:xfrm>
          <a:noFill/>
          <a:ln/>
        </p:spPr>
        <p:txBody>
          <a:bodyPr/>
          <a:lstStyle/>
          <a:p>
            <a:r>
              <a:rPr lang="en-US"/>
              <a:t>Compiling and Running Java from the Command Window</a:t>
            </a:r>
            <a:endParaRPr lang="en-US">
              <a:solidFill>
                <a:schemeClr val="tx1"/>
              </a:solidFill>
            </a:endParaRPr>
          </a:p>
        </p:txBody>
      </p:sp>
      <p:sp>
        <p:nvSpPr>
          <p:cNvPr id="233475" name="Rectangle 3"/>
          <p:cNvSpPr>
            <a:spLocks noGrp="1" noChangeArrowheads="1"/>
          </p:cNvSpPr>
          <p:nvPr>
            <p:ph type="body" idx="1"/>
          </p:nvPr>
        </p:nvSpPr>
        <p:spPr>
          <a:xfrm>
            <a:off x="457200" y="1524000"/>
            <a:ext cx="8382000" cy="4800600"/>
          </a:xfrm>
          <a:noFill/>
          <a:ln/>
        </p:spPr>
        <p:txBody>
          <a:bodyPr/>
          <a:lstStyle/>
          <a:p>
            <a:r>
              <a:rPr lang="en-US" sz="3400"/>
              <a:t>Set path to JDK bin directory</a:t>
            </a:r>
          </a:p>
          <a:p>
            <a:pPr lvl="1"/>
            <a:r>
              <a:rPr lang="en-US" sz="3000"/>
              <a:t>set path=c:\Program Files\java\jdk1.6.0\bin</a:t>
            </a:r>
          </a:p>
          <a:p>
            <a:r>
              <a:rPr lang="en-US" sz="3400"/>
              <a:t>Set classpath to include the current directory</a:t>
            </a:r>
          </a:p>
          <a:p>
            <a:pPr lvl="1"/>
            <a:r>
              <a:rPr lang="en-US" sz="3000"/>
              <a:t>set classpath=.</a:t>
            </a:r>
          </a:p>
          <a:p>
            <a:r>
              <a:rPr lang="en-US" sz="3400"/>
              <a:t>Compile</a:t>
            </a:r>
          </a:p>
          <a:p>
            <a:pPr lvl="1"/>
            <a:r>
              <a:rPr lang="en-US" sz="3000"/>
              <a:t>javac Welcome.java</a:t>
            </a:r>
          </a:p>
          <a:p>
            <a:r>
              <a:rPr lang="en-US" sz="3400"/>
              <a:t>Run</a:t>
            </a:r>
          </a:p>
          <a:p>
            <a:pPr lvl="1"/>
            <a:r>
              <a:rPr lang="en-US" sz="3000"/>
              <a:t>java Welcome</a:t>
            </a:r>
          </a:p>
        </p:txBody>
      </p:sp>
      <p:sp>
        <p:nvSpPr>
          <p:cNvPr id="233476" name="Rectangle 4"/>
          <p:cNvSpPr>
            <a:spLocks noChangeArrowheads="1"/>
          </p:cNvSpPr>
          <p:nvPr/>
        </p:nvSpPr>
        <p:spPr bwMode="auto">
          <a:xfrm>
            <a:off x="2381250" y="2233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2334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657600"/>
            <a:ext cx="4381500" cy="2390775"/>
          </a:xfrm>
          <a:prstGeom prst="rect">
            <a:avLst/>
          </a:prstGeom>
          <a:noFill/>
          <a:extLst>
            <a:ext uri="{909E8E84-426E-40DD-AFC4-6F175D3DCCD1}">
              <a14:hiddenFill xmlns:a14="http://schemas.microsoft.com/office/drawing/2010/main">
                <a:solidFill>
                  <a:srgbClr val="FFFFFF"/>
                </a:solidFill>
              </a14:hiddenFill>
            </a:ext>
          </a:extLst>
        </p:spPr>
      </p:pic>
      <p:sp>
        <p:nvSpPr>
          <p:cNvPr id="233478" name="Rectangle 6"/>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a:t>Companion Website</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5096988D-4851-43C9-913A-6593E0F3B521}" type="slidenum">
              <a:rPr lang="en-US"/>
              <a:pPr/>
              <a:t>49</a:t>
            </a:fld>
            <a:endParaRPr lang="en-US"/>
          </a:p>
        </p:txBody>
      </p:sp>
      <p:sp>
        <p:nvSpPr>
          <p:cNvPr id="169986" name="Rectangle 2"/>
          <p:cNvSpPr>
            <a:spLocks noGrp="1" noChangeArrowheads="1"/>
          </p:cNvSpPr>
          <p:nvPr>
            <p:ph type="title"/>
          </p:nvPr>
        </p:nvSpPr>
        <p:spPr>
          <a:xfrm>
            <a:off x="685800" y="152400"/>
            <a:ext cx="7848600" cy="1143000"/>
          </a:xfrm>
          <a:noFill/>
          <a:ln/>
        </p:spPr>
        <p:txBody>
          <a:bodyPr/>
          <a:lstStyle/>
          <a:p>
            <a:r>
              <a:rPr lang="en-US"/>
              <a:t>Compiling and Running Java from TextPad</a:t>
            </a:r>
            <a:endParaRPr lang="en-US">
              <a:solidFill>
                <a:schemeClr val="tx1"/>
              </a:solidFill>
            </a:endParaRPr>
          </a:p>
        </p:txBody>
      </p:sp>
      <p:sp>
        <p:nvSpPr>
          <p:cNvPr id="169987" name="Rectangle 3"/>
          <p:cNvSpPr>
            <a:spLocks noGrp="1" noChangeArrowheads="1"/>
          </p:cNvSpPr>
          <p:nvPr>
            <p:ph type="body" idx="1"/>
          </p:nvPr>
        </p:nvSpPr>
        <p:spPr>
          <a:xfrm>
            <a:off x="457200" y="1524000"/>
            <a:ext cx="8382000" cy="609600"/>
          </a:xfrm>
          <a:noFill/>
          <a:ln/>
        </p:spPr>
        <p:txBody>
          <a:bodyPr/>
          <a:lstStyle/>
          <a:p>
            <a:r>
              <a:rPr lang="en-US" sz="3000"/>
              <a:t>See Supplement II.A on the Website for details</a:t>
            </a:r>
          </a:p>
        </p:txBody>
      </p:sp>
      <p:sp>
        <p:nvSpPr>
          <p:cNvPr id="169989" name="Rectangle 5"/>
          <p:cNvSpPr>
            <a:spLocks noChangeArrowheads="1"/>
          </p:cNvSpPr>
          <p:nvPr/>
        </p:nvSpPr>
        <p:spPr bwMode="auto">
          <a:xfrm>
            <a:off x="1800225" y="2295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169988" name="Object 4"/>
          <p:cNvGraphicFramePr>
            <a:graphicFrameLocks noChangeAspect="1"/>
          </p:cNvGraphicFramePr>
          <p:nvPr/>
        </p:nvGraphicFramePr>
        <p:xfrm>
          <a:off x="457200" y="2514600"/>
          <a:ext cx="8229600" cy="3365500"/>
        </p:xfrm>
        <a:graphic>
          <a:graphicData uri="http://schemas.openxmlformats.org/presentationml/2006/ole">
            <mc:AlternateContent xmlns:mc="http://schemas.openxmlformats.org/markup-compatibility/2006">
              <mc:Choice xmlns:v="urn:schemas-microsoft-com:vml" Requires="v">
                <p:oleObj spid="_x0000_s254980" r:id="rId4" imgW="5546667" imgH="2263336" progId="Paint.Picture">
                  <p:embed/>
                </p:oleObj>
              </mc:Choice>
              <mc:Fallback>
                <p:oleObj r:id="rId4" imgW="5546667" imgH="2263336"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514600"/>
                        <a:ext cx="8229600" cy="336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4979" name="Rectangle 3"/>
          <p:cNvSpPr>
            <a:spLocks noChangeArrowheads="1"/>
          </p:cNvSpPr>
          <p:nvPr/>
        </p:nvSpPr>
        <p:spPr bwMode="auto">
          <a:xfrm>
            <a:off x="152400" y="762000"/>
            <a:ext cx="1371600" cy="533400"/>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a:t>Companion Website</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0F0F191F-E218-488F-A79C-E7F78E85EE9C}" type="slidenum">
              <a:rPr lang="en-US"/>
              <a:pPr/>
              <a:t>5</a:t>
            </a:fld>
            <a:endParaRPr lang="en-US"/>
          </a:p>
        </p:txBody>
      </p:sp>
      <p:sp>
        <p:nvSpPr>
          <p:cNvPr id="202754" name="Rectangle 1026"/>
          <p:cNvSpPr>
            <a:spLocks noGrp="1" noChangeArrowheads="1"/>
          </p:cNvSpPr>
          <p:nvPr>
            <p:ph type="title"/>
          </p:nvPr>
        </p:nvSpPr>
        <p:spPr>
          <a:xfrm>
            <a:off x="685800" y="285750"/>
            <a:ext cx="7772400" cy="628650"/>
          </a:xfrm>
        </p:spPr>
        <p:txBody>
          <a:bodyPr/>
          <a:lstStyle/>
          <a:p>
            <a:r>
              <a:rPr lang="en-US" sz="4000"/>
              <a:t>Memory</a:t>
            </a:r>
          </a:p>
        </p:txBody>
      </p:sp>
      <p:sp>
        <p:nvSpPr>
          <p:cNvPr id="202755" name="Rectangle 1027"/>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02756" name="Text Box 1028"/>
          <p:cNvSpPr txBox="1">
            <a:spLocks noChangeArrowheads="1"/>
          </p:cNvSpPr>
          <p:nvPr/>
        </p:nvSpPr>
        <p:spPr bwMode="auto">
          <a:xfrm>
            <a:off x="304800" y="1066800"/>
            <a:ext cx="86106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cs typeface="Courier New" pitchFamily="49" charset="0"/>
              </a:rPr>
              <a:t>Memory</a:t>
            </a:r>
            <a:r>
              <a:rPr lang="en-US">
                <a:cs typeface="Courier New" pitchFamily="49" charset="0"/>
              </a:rPr>
              <a:t> is to store data and program instructions for CPU to execute. A memory unit is an ordered sequence of bytes, each holds eight bits. A program and its data must be brought to memory before they can be executed. A memory byte is never empty, but its initial content may be meaningless to your program. The current content of a memory byte is lost whenever new information is placed in it.</a:t>
            </a:r>
          </a:p>
        </p:txBody>
      </p:sp>
      <p:sp>
        <p:nvSpPr>
          <p:cNvPr id="202757" name="Rectangle 1029"/>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02758" name="Rectangle 1030"/>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202760" name="Object 1032"/>
          <p:cNvGraphicFramePr>
            <a:graphicFrameLocks noChangeAspect="1"/>
          </p:cNvGraphicFramePr>
          <p:nvPr>
            <p:ph idx="1"/>
          </p:nvPr>
        </p:nvGraphicFramePr>
        <p:xfrm>
          <a:off x="306388" y="3657600"/>
          <a:ext cx="8378825" cy="2079625"/>
        </p:xfrm>
        <a:graphic>
          <a:graphicData uri="http://schemas.openxmlformats.org/presentationml/2006/ole">
            <mc:AlternateContent xmlns:mc="http://schemas.openxmlformats.org/markup-compatibility/2006">
              <mc:Choice xmlns:v="urn:schemas-microsoft-com:vml" Requires="v">
                <p:oleObj spid="_x0000_s202762" name="Picture" r:id="rId4" imgW="5078880" imgH="1261080" progId="Word.Picture.8">
                  <p:embed/>
                </p:oleObj>
              </mc:Choice>
              <mc:Fallback>
                <p:oleObj name="Picture" r:id="rId4" imgW="5078880" imgH="1261080" progId="Word.Picture.8">
                  <p:embed/>
                  <p:pic>
                    <p:nvPicPr>
                      <p:cNvPr id="0" name="Object 10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388" y="3657600"/>
                        <a:ext cx="8378825" cy="207962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F4F5602A-17F0-482B-A0BD-F3CB600F608F}" type="slidenum">
              <a:rPr lang="en-US"/>
              <a:pPr/>
              <a:t>50</a:t>
            </a:fld>
            <a:endParaRPr lang="en-US"/>
          </a:p>
        </p:txBody>
      </p:sp>
      <p:sp>
        <p:nvSpPr>
          <p:cNvPr id="172034" name="Rectangle 2"/>
          <p:cNvSpPr>
            <a:spLocks noGrp="1" noChangeArrowheads="1"/>
          </p:cNvSpPr>
          <p:nvPr>
            <p:ph type="title"/>
          </p:nvPr>
        </p:nvSpPr>
        <p:spPr>
          <a:xfrm>
            <a:off x="1600200" y="152400"/>
            <a:ext cx="6781800" cy="1143000"/>
          </a:xfrm>
          <a:noFill/>
          <a:ln/>
        </p:spPr>
        <p:txBody>
          <a:bodyPr/>
          <a:lstStyle/>
          <a:p>
            <a:r>
              <a:rPr lang="en-US"/>
              <a:t>Compiling and Running Java from JBuilder</a:t>
            </a:r>
            <a:endParaRPr lang="en-US">
              <a:solidFill>
                <a:schemeClr val="tx1"/>
              </a:solidFill>
            </a:endParaRPr>
          </a:p>
        </p:txBody>
      </p:sp>
      <p:sp>
        <p:nvSpPr>
          <p:cNvPr id="172035" name="Rectangle 3"/>
          <p:cNvSpPr>
            <a:spLocks noGrp="1" noChangeArrowheads="1"/>
          </p:cNvSpPr>
          <p:nvPr>
            <p:ph type="body" idx="1"/>
          </p:nvPr>
        </p:nvSpPr>
        <p:spPr>
          <a:xfrm>
            <a:off x="457200" y="1524000"/>
            <a:ext cx="8382000" cy="609600"/>
          </a:xfrm>
          <a:noFill/>
          <a:ln/>
        </p:spPr>
        <p:txBody>
          <a:bodyPr/>
          <a:lstStyle/>
          <a:p>
            <a:r>
              <a:rPr lang="en-US" sz="3000"/>
              <a:t>See Supplement II.H on the Website for details</a:t>
            </a:r>
          </a:p>
        </p:txBody>
      </p:sp>
      <p:sp>
        <p:nvSpPr>
          <p:cNvPr id="172036" name="Rectangle 4"/>
          <p:cNvSpPr>
            <a:spLocks noChangeArrowheads="1"/>
          </p:cNvSpPr>
          <p:nvPr/>
        </p:nvSpPr>
        <p:spPr bwMode="auto">
          <a:xfrm>
            <a:off x="1800225" y="2295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72040" name="Rectangle 8"/>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a:t>Companion Website</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BFE8E520-7509-4EB1-B337-7DB9DC8F69E4}" type="slidenum">
              <a:rPr lang="en-US"/>
              <a:pPr/>
              <a:t>51</a:t>
            </a:fld>
            <a:endParaRPr lang="en-US"/>
          </a:p>
        </p:txBody>
      </p:sp>
      <p:sp>
        <p:nvSpPr>
          <p:cNvPr id="174082" name="Rectangle 2"/>
          <p:cNvSpPr>
            <a:spLocks noGrp="1" noChangeArrowheads="1"/>
          </p:cNvSpPr>
          <p:nvPr>
            <p:ph type="title"/>
          </p:nvPr>
        </p:nvSpPr>
        <p:spPr>
          <a:xfrm>
            <a:off x="1447800" y="152400"/>
            <a:ext cx="6400800" cy="1143000"/>
          </a:xfrm>
          <a:noFill/>
          <a:ln/>
        </p:spPr>
        <p:txBody>
          <a:bodyPr/>
          <a:lstStyle/>
          <a:p>
            <a:r>
              <a:rPr lang="en-US"/>
              <a:t>Compiling and Running Java from NetBeans</a:t>
            </a:r>
            <a:endParaRPr lang="en-US">
              <a:solidFill>
                <a:schemeClr val="tx1"/>
              </a:solidFill>
            </a:endParaRPr>
          </a:p>
        </p:txBody>
      </p:sp>
      <p:sp>
        <p:nvSpPr>
          <p:cNvPr id="174083" name="Rectangle 3"/>
          <p:cNvSpPr>
            <a:spLocks noGrp="1" noChangeArrowheads="1"/>
          </p:cNvSpPr>
          <p:nvPr>
            <p:ph type="body" idx="1"/>
          </p:nvPr>
        </p:nvSpPr>
        <p:spPr>
          <a:xfrm>
            <a:off x="457200" y="1524000"/>
            <a:ext cx="8382000" cy="609600"/>
          </a:xfrm>
          <a:noFill/>
          <a:ln/>
        </p:spPr>
        <p:txBody>
          <a:bodyPr/>
          <a:lstStyle/>
          <a:p>
            <a:r>
              <a:rPr lang="en-US" sz="3000"/>
              <a:t>See Supplement I.D on the Website for details</a:t>
            </a:r>
          </a:p>
        </p:txBody>
      </p:sp>
      <p:sp>
        <p:nvSpPr>
          <p:cNvPr id="174084" name="Rectangle 4"/>
          <p:cNvSpPr>
            <a:spLocks noChangeArrowheads="1"/>
          </p:cNvSpPr>
          <p:nvPr/>
        </p:nvSpPr>
        <p:spPr bwMode="auto">
          <a:xfrm>
            <a:off x="1800225" y="2295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74088" name="Rectangle 8"/>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a:t>Companion Website</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423F25D-F643-40E8-A580-14561180F6D7}" type="slidenum">
              <a:rPr lang="en-US"/>
              <a:pPr/>
              <a:t>52</a:t>
            </a:fld>
            <a:endParaRPr lang="en-US"/>
          </a:p>
        </p:txBody>
      </p:sp>
      <p:sp>
        <p:nvSpPr>
          <p:cNvPr id="6146" name="Rectangle 2"/>
          <p:cNvSpPr>
            <a:spLocks noGrp="1" noChangeArrowheads="1"/>
          </p:cNvSpPr>
          <p:nvPr>
            <p:ph type="title"/>
          </p:nvPr>
        </p:nvSpPr>
        <p:spPr>
          <a:xfrm>
            <a:off x="685800" y="0"/>
            <a:ext cx="7772400" cy="1428750"/>
          </a:xfrm>
          <a:noFill/>
          <a:ln/>
        </p:spPr>
        <p:txBody>
          <a:bodyPr/>
          <a:lstStyle/>
          <a:p>
            <a:r>
              <a:rPr lang="en-US"/>
              <a:t>Anatomy of a Java Program</a:t>
            </a:r>
            <a:endParaRPr lang="en-US">
              <a:solidFill>
                <a:schemeClr val="tx1"/>
              </a:solidFill>
            </a:endParaRPr>
          </a:p>
        </p:txBody>
      </p:sp>
      <p:sp>
        <p:nvSpPr>
          <p:cNvPr id="6147" name="Rectangle 3"/>
          <p:cNvSpPr>
            <a:spLocks noGrp="1" noChangeArrowheads="1"/>
          </p:cNvSpPr>
          <p:nvPr>
            <p:ph type="body" idx="1"/>
          </p:nvPr>
        </p:nvSpPr>
        <p:spPr>
          <a:xfrm>
            <a:off x="457200" y="1295400"/>
            <a:ext cx="8382000" cy="5029200"/>
          </a:xfrm>
          <a:noFill/>
          <a:ln/>
        </p:spPr>
        <p:txBody>
          <a:bodyPr/>
          <a:lstStyle/>
          <a:p>
            <a:r>
              <a:rPr lang="en-US" sz="3400"/>
              <a:t>Comments</a:t>
            </a:r>
          </a:p>
          <a:p>
            <a:r>
              <a:rPr lang="en-US" sz="3400"/>
              <a:t>Reserved words</a:t>
            </a:r>
          </a:p>
          <a:p>
            <a:r>
              <a:rPr lang="en-US" sz="3400"/>
              <a:t>Modifiers</a:t>
            </a:r>
          </a:p>
          <a:p>
            <a:r>
              <a:rPr lang="en-US" sz="3400"/>
              <a:t>Statements</a:t>
            </a:r>
          </a:p>
          <a:p>
            <a:r>
              <a:rPr lang="en-US" sz="3400"/>
              <a:t>Blocks</a:t>
            </a:r>
          </a:p>
          <a:p>
            <a:r>
              <a:rPr lang="en-US" sz="3400"/>
              <a:t>Classes</a:t>
            </a:r>
          </a:p>
          <a:p>
            <a:r>
              <a:rPr lang="en-US" sz="3400"/>
              <a:t>Methods</a:t>
            </a:r>
          </a:p>
          <a:p>
            <a:r>
              <a:rPr lang="en-US" sz="3400"/>
              <a:t>The main method</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64390273-AB32-4775-A2D1-111BB0F86BDE}" type="slidenum">
              <a:rPr lang="en-US"/>
              <a:pPr/>
              <a:t>53</a:t>
            </a:fld>
            <a:endParaRPr lang="en-US"/>
          </a:p>
        </p:txBody>
      </p:sp>
      <p:sp>
        <p:nvSpPr>
          <p:cNvPr id="112642" name="Rectangle 2"/>
          <p:cNvSpPr>
            <a:spLocks noGrp="1" noChangeArrowheads="1"/>
          </p:cNvSpPr>
          <p:nvPr>
            <p:ph type="title"/>
          </p:nvPr>
        </p:nvSpPr>
        <p:spPr>
          <a:xfrm>
            <a:off x="685800" y="0"/>
            <a:ext cx="7772400" cy="1428750"/>
          </a:xfrm>
          <a:noFill/>
          <a:ln/>
        </p:spPr>
        <p:txBody>
          <a:bodyPr/>
          <a:lstStyle/>
          <a:p>
            <a:r>
              <a:rPr lang="en-US"/>
              <a:t>Comments</a:t>
            </a:r>
            <a:endParaRPr lang="en-US">
              <a:solidFill>
                <a:schemeClr val="tx1"/>
              </a:solidFill>
            </a:endParaRPr>
          </a:p>
        </p:txBody>
      </p:sp>
      <p:sp>
        <p:nvSpPr>
          <p:cNvPr id="112643" name="Rectangle 3"/>
          <p:cNvSpPr>
            <a:spLocks noGrp="1" noChangeArrowheads="1"/>
          </p:cNvSpPr>
          <p:nvPr>
            <p:ph type="body" idx="1"/>
          </p:nvPr>
        </p:nvSpPr>
        <p:spPr>
          <a:xfrm>
            <a:off x="152400" y="1905000"/>
            <a:ext cx="8991600" cy="2057400"/>
          </a:xfrm>
          <a:noFill/>
          <a:ln/>
        </p:spPr>
        <p:txBody>
          <a:bodyPr/>
          <a:lstStyle/>
          <a:p>
            <a:pPr marL="0" indent="0">
              <a:buFont typeface="Monotype Sorts" pitchFamily="2" charset="2"/>
              <a:buNone/>
            </a:pPr>
            <a:r>
              <a:rPr lang="en-US" sz="3000" i="1"/>
              <a:t>Line comment</a:t>
            </a:r>
            <a:r>
              <a:rPr lang="en-US" sz="3000"/>
              <a:t>: A line comment is preceded by two slashes (//) in a line.</a:t>
            </a:r>
          </a:p>
          <a:p>
            <a:pPr marL="0" indent="0">
              <a:buFont typeface="Monotype Sorts" pitchFamily="2" charset="2"/>
              <a:buNone/>
            </a:pPr>
            <a:r>
              <a:rPr lang="en-US" sz="3000" i="1"/>
              <a:t>Paragraph comment</a:t>
            </a:r>
            <a:r>
              <a:rPr lang="en-US" sz="3000"/>
              <a:t>: A paragraph comment is enclosed between /* and */ in one or multiple lines. </a:t>
            </a:r>
          </a:p>
        </p:txBody>
      </p:sp>
      <p:sp>
        <p:nvSpPr>
          <p:cNvPr id="252930" name="Rectangle 2"/>
          <p:cNvSpPr>
            <a:spLocks noChangeArrowheads="1"/>
          </p:cNvSpPr>
          <p:nvPr/>
        </p:nvSpPr>
        <p:spPr bwMode="auto">
          <a:xfrm>
            <a:off x="152400" y="4191000"/>
            <a:ext cx="89916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spcBef>
                <a:spcPct val="20000"/>
              </a:spcBef>
              <a:buClr>
                <a:schemeClr val="tx2"/>
              </a:buClr>
              <a:buSzPct val="75000"/>
              <a:buFont typeface="Monotype Sorts" pitchFamily="2" charset="2"/>
              <a:buNone/>
            </a:pPr>
            <a:r>
              <a:rPr lang="en-US" sz="3200" i="1"/>
              <a:t>javadoc comment</a:t>
            </a:r>
            <a:r>
              <a:rPr lang="en-US" sz="3200"/>
              <a:t>: javadoc comments begin with </a:t>
            </a:r>
            <a:r>
              <a:rPr lang="en-US" sz="3200" u="sng"/>
              <a:t>/**</a:t>
            </a:r>
            <a:r>
              <a:rPr lang="en-US" sz="3200"/>
              <a:t> and end with </a:t>
            </a:r>
            <a:r>
              <a:rPr lang="en-US" sz="3200" u="sng"/>
              <a:t>*/</a:t>
            </a:r>
            <a:r>
              <a:rPr lang="en-US" sz="3200"/>
              <a:t>. They are used for documenting classes, data, and methods. They can be extracted into an HTML file using JDK's </a:t>
            </a:r>
            <a:r>
              <a:rPr lang="en-US" sz="3200" u="sng"/>
              <a:t>javadoc</a:t>
            </a:r>
            <a:r>
              <a:rPr lang="en-US" sz="3200"/>
              <a:t> command. </a:t>
            </a:r>
          </a:p>
        </p:txBody>
      </p:sp>
      <p:sp>
        <p:nvSpPr>
          <p:cNvPr id="252931" name="Rectangle 3"/>
          <p:cNvSpPr>
            <a:spLocks noChangeArrowheads="1"/>
          </p:cNvSpPr>
          <p:nvPr/>
        </p:nvSpPr>
        <p:spPr bwMode="auto">
          <a:xfrm>
            <a:off x="152400" y="1066800"/>
            <a:ext cx="8991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spcBef>
                <a:spcPct val="20000"/>
              </a:spcBef>
              <a:buClr>
                <a:schemeClr val="tx2"/>
              </a:buClr>
              <a:buSzPct val="75000"/>
              <a:buFont typeface="Monotype Sorts" pitchFamily="2" charset="2"/>
              <a:buNone/>
            </a:pPr>
            <a:r>
              <a:rPr lang="en-US" sz="3000"/>
              <a:t>Three types of comments in Java.</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B41865A5-9C54-406B-BB81-105EC775F0B6}" type="slidenum">
              <a:rPr lang="en-US"/>
              <a:pPr/>
              <a:t>54</a:t>
            </a:fld>
            <a:endParaRPr lang="en-US"/>
          </a:p>
        </p:txBody>
      </p:sp>
      <p:sp>
        <p:nvSpPr>
          <p:cNvPr id="114690" name="Rectangle 2"/>
          <p:cNvSpPr>
            <a:spLocks noGrp="1" noChangeArrowheads="1"/>
          </p:cNvSpPr>
          <p:nvPr>
            <p:ph type="title"/>
          </p:nvPr>
        </p:nvSpPr>
        <p:spPr>
          <a:xfrm>
            <a:off x="685800" y="0"/>
            <a:ext cx="7772400" cy="1428750"/>
          </a:xfrm>
          <a:noFill/>
          <a:ln/>
        </p:spPr>
        <p:txBody>
          <a:bodyPr/>
          <a:lstStyle/>
          <a:p>
            <a:r>
              <a:rPr lang="en-US"/>
              <a:t>Reserved Words</a:t>
            </a:r>
            <a:endParaRPr lang="en-US">
              <a:solidFill>
                <a:schemeClr val="tx1"/>
              </a:solidFill>
            </a:endParaRPr>
          </a:p>
        </p:txBody>
      </p:sp>
      <p:sp>
        <p:nvSpPr>
          <p:cNvPr id="114691" name="Rectangle 3"/>
          <p:cNvSpPr>
            <a:spLocks noGrp="1" noChangeArrowheads="1"/>
          </p:cNvSpPr>
          <p:nvPr>
            <p:ph type="body" idx="1"/>
          </p:nvPr>
        </p:nvSpPr>
        <p:spPr>
          <a:xfrm>
            <a:off x="152400" y="1524000"/>
            <a:ext cx="8991600" cy="4876800"/>
          </a:xfrm>
          <a:noFill/>
          <a:ln/>
        </p:spPr>
        <p:txBody>
          <a:bodyPr/>
          <a:lstStyle/>
          <a:p>
            <a:pPr marL="0" indent="0">
              <a:buFont typeface="Monotype Sorts" pitchFamily="2" charset="2"/>
              <a:buNone/>
            </a:pPr>
            <a:r>
              <a:rPr lang="en-US" sz="3000"/>
              <a:t>Reserved words or keywords are words that have a specific meaning to the compiler and cannot be used for other purposes in the program. For example, when the compiler sees the word class, it understands that the word after class is the name for the class. Other reserved words in Listing 1.1 are public, static, and void. Their use will be introduced later in the book.</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8E46539-6FA7-4D78-BB78-A3E477E2EF7B}" type="slidenum">
              <a:rPr lang="en-US"/>
              <a:pPr/>
              <a:t>55</a:t>
            </a:fld>
            <a:endParaRPr lang="en-US"/>
          </a:p>
        </p:txBody>
      </p:sp>
      <p:sp>
        <p:nvSpPr>
          <p:cNvPr id="116738" name="Rectangle 2"/>
          <p:cNvSpPr>
            <a:spLocks noGrp="1" noChangeArrowheads="1"/>
          </p:cNvSpPr>
          <p:nvPr>
            <p:ph type="title"/>
          </p:nvPr>
        </p:nvSpPr>
        <p:spPr>
          <a:xfrm>
            <a:off x="685800" y="0"/>
            <a:ext cx="7772400" cy="1428750"/>
          </a:xfrm>
          <a:noFill/>
          <a:ln/>
        </p:spPr>
        <p:txBody>
          <a:bodyPr/>
          <a:lstStyle/>
          <a:p>
            <a:r>
              <a:rPr lang="en-US"/>
              <a:t>Modifiers</a:t>
            </a:r>
            <a:endParaRPr lang="en-US">
              <a:solidFill>
                <a:schemeClr val="tx1"/>
              </a:solidFill>
            </a:endParaRPr>
          </a:p>
        </p:txBody>
      </p:sp>
      <p:sp>
        <p:nvSpPr>
          <p:cNvPr id="116739" name="Rectangle 3"/>
          <p:cNvSpPr>
            <a:spLocks noGrp="1" noChangeArrowheads="1"/>
          </p:cNvSpPr>
          <p:nvPr>
            <p:ph type="body" idx="1"/>
          </p:nvPr>
        </p:nvSpPr>
        <p:spPr>
          <a:xfrm>
            <a:off x="304800" y="1371600"/>
            <a:ext cx="8534400" cy="4876800"/>
          </a:xfrm>
          <a:noFill/>
          <a:ln/>
        </p:spPr>
        <p:txBody>
          <a:bodyPr/>
          <a:lstStyle/>
          <a:p>
            <a:pPr marL="0" indent="0">
              <a:buFont typeface="Monotype Sorts" pitchFamily="2" charset="2"/>
              <a:buNone/>
            </a:pPr>
            <a:r>
              <a:rPr lang="en-US" sz="3000"/>
              <a:t>Java uses certain reserved words called modifiers that specify the properties of the data, methods, and classes and how they can be used. Examples of modifiers are public and static. Other modifiers are private, final, abstract, and protected. A public datum, method, or class can be accessed by other programs. A private datum or method cannot be accessed by other programs. Modifiers are discussed in Chapter 6, “Objects and Classes.” </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290B3D1-5606-4FA0-BE38-2AF2C10A9F8A}" type="slidenum">
              <a:rPr lang="en-US"/>
              <a:pPr/>
              <a:t>56</a:t>
            </a:fld>
            <a:endParaRPr lang="en-US"/>
          </a:p>
        </p:txBody>
      </p:sp>
      <p:sp>
        <p:nvSpPr>
          <p:cNvPr id="118786" name="Rectangle 2"/>
          <p:cNvSpPr>
            <a:spLocks noGrp="1" noChangeArrowheads="1"/>
          </p:cNvSpPr>
          <p:nvPr>
            <p:ph type="title"/>
          </p:nvPr>
        </p:nvSpPr>
        <p:spPr>
          <a:xfrm>
            <a:off x="685800" y="0"/>
            <a:ext cx="7772400" cy="1428750"/>
          </a:xfrm>
          <a:noFill/>
          <a:ln/>
        </p:spPr>
        <p:txBody>
          <a:bodyPr/>
          <a:lstStyle/>
          <a:p>
            <a:r>
              <a:rPr lang="en-US"/>
              <a:t>Statements</a:t>
            </a:r>
            <a:endParaRPr lang="en-US">
              <a:solidFill>
                <a:schemeClr val="tx1"/>
              </a:solidFill>
            </a:endParaRPr>
          </a:p>
        </p:txBody>
      </p:sp>
      <p:sp>
        <p:nvSpPr>
          <p:cNvPr id="118787" name="Rectangle 3"/>
          <p:cNvSpPr>
            <a:spLocks noGrp="1" noChangeArrowheads="1"/>
          </p:cNvSpPr>
          <p:nvPr>
            <p:ph type="body" idx="1"/>
          </p:nvPr>
        </p:nvSpPr>
        <p:spPr>
          <a:xfrm>
            <a:off x="152400" y="1371600"/>
            <a:ext cx="8991600" cy="5029200"/>
          </a:xfrm>
          <a:noFill/>
          <a:ln/>
        </p:spPr>
        <p:txBody>
          <a:bodyPr/>
          <a:lstStyle/>
          <a:p>
            <a:pPr marL="0" indent="0">
              <a:buFont typeface="Monotype Sorts" pitchFamily="2" charset="2"/>
              <a:buNone/>
            </a:pPr>
            <a:r>
              <a:rPr lang="en-US" sz="3000"/>
              <a:t>A statement represents an action or a sequence of actions. The statement System.out.println("Welcome to Java!") in the program in Listing 1.1 is a statement to display the greeting "Welcome to Java!" Every statement in Java ends with a semicolon (;).</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11"/>
          </p:nvPr>
        </p:nvSpPr>
        <p:spPr/>
        <p:txBody>
          <a:bodyPr/>
          <a:lstStyle/>
          <a:p>
            <a:fld id="{68F970FC-18CD-4A18-AD03-E97552863C9A}" type="slidenum">
              <a:rPr lang="en-US"/>
              <a:pPr/>
              <a:t>57</a:t>
            </a:fld>
            <a:endParaRPr lang="en-US"/>
          </a:p>
        </p:txBody>
      </p:sp>
      <p:sp>
        <p:nvSpPr>
          <p:cNvPr id="109570" name="Rectangle 2"/>
          <p:cNvSpPr>
            <a:spLocks noGrp="1" noChangeArrowheads="1"/>
          </p:cNvSpPr>
          <p:nvPr>
            <p:ph type="title"/>
          </p:nvPr>
        </p:nvSpPr>
        <p:spPr>
          <a:xfrm>
            <a:off x="685800" y="152400"/>
            <a:ext cx="7772400" cy="533400"/>
          </a:xfrm>
          <a:noFill/>
          <a:ln/>
        </p:spPr>
        <p:txBody>
          <a:bodyPr/>
          <a:lstStyle/>
          <a:p>
            <a:r>
              <a:rPr lang="en-US"/>
              <a:t>Blocks</a:t>
            </a:r>
          </a:p>
        </p:txBody>
      </p:sp>
      <p:sp>
        <p:nvSpPr>
          <p:cNvPr id="109571" name="Rectangle 3"/>
          <p:cNvSpPr>
            <a:spLocks noChangeArrowheads="1"/>
          </p:cNvSpPr>
          <p:nvPr/>
        </p:nvSpPr>
        <p:spPr bwMode="auto">
          <a:xfrm>
            <a:off x="2027238" y="1795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09573" name="Rectangle 5"/>
          <p:cNvSpPr>
            <a:spLocks noChangeArrowheads="1"/>
          </p:cNvSpPr>
          <p:nvPr/>
        </p:nvSpPr>
        <p:spPr bwMode="auto">
          <a:xfrm>
            <a:off x="1943100" y="1882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09574" name="Rectangle 6"/>
          <p:cNvSpPr>
            <a:spLocks noChangeArrowheads="1"/>
          </p:cNvSpPr>
          <p:nvPr/>
        </p:nvSpPr>
        <p:spPr bwMode="auto">
          <a:xfrm>
            <a:off x="194310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09575" name="Rectangle 7"/>
          <p:cNvSpPr>
            <a:spLocks noChangeArrowheads="1"/>
          </p:cNvSpPr>
          <p:nvPr/>
        </p:nvSpPr>
        <p:spPr bwMode="auto">
          <a:xfrm>
            <a:off x="2438400" y="198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09576" name="Rectangle 8"/>
          <p:cNvSpPr>
            <a:spLocks noChangeArrowheads="1"/>
          </p:cNvSpPr>
          <p:nvPr/>
        </p:nvSpPr>
        <p:spPr bwMode="auto">
          <a:xfrm>
            <a:off x="2655888" y="1428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09577" name="Rectangle 9"/>
          <p:cNvSpPr>
            <a:spLocks noChangeArrowheads="1"/>
          </p:cNvSpPr>
          <p:nvPr/>
        </p:nvSpPr>
        <p:spPr bwMode="auto">
          <a:xfrm>
            <a:off x="2743200"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09580" name="Rectangle 12"/>
          <p:cNvSpPr>
            <a:spLocks noChangeArrowheads="1"/>
          </p:cNvSpPr>
          <p:nvPr/>
        </p:nvSpPr>
        <p:spPr bwMode="auto">
          <a:xfrm>
            <a:off x="2400300" y="2705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09582" name="Text Box 14"/>
          <p:cNvSpPr txBox="1">
            <a:spLocks noChangeArrowheads="1"/>
          </p:cNvSpPr>
          <p:nvPr/>
        </p:nvSpPr>
        <p:spPr bwMode="auto">
          <a:xfrm>
            <a:off x="228600" y="1066800"/>
            <a:ext cx="86868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000"/>
              <a:t>A pair of braces in a program forms a block that groups components of a program.</a:t>
            </a:r>
            <a:r>
              <a:rPr lang="en-US" sz="4000">
                <a:solidFill>
                  <a:schemeClr val="tx2"/>
                </a:solidFill>
                <a:latin typeface="Courier" charset="0"/>
                <a:cs typeface="Times New Roman" pitchFamily="18" charset="0"/>
              </a:rPr>
              <a:t> </a:t>
            </a:r>
          </a:p>
        </p:txBody>
      </p:sp>
      <p:sp>
        <p:nvSpPr>
          <p:cNvPr id="109584" name="Rectangle 16"/>
          <p:cNvSpPr>
            <a:spLocks noChangeArrowheads="1"/>
          </p:cNvSpPr>
          <p:nvPr/>
        </p:nvSpPr>
        <p:spPr bwMode="auto">
          <a:xfrm>
            <a:off x="24003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109583" name="Object 15"/>
          <p:cNvGraphicFramePr>
            <a:graphicFrameLocks noChangeAspect="1"/>
          </p:cNvGraphicFramePr>
          <p:nvPr/>
        </p:nvGraphicFramePr>
        <p:xfrm>
          <a:off x="-533400" y="3276600"/>
          <a:ext cx="9677400" cy="2036763"/>
        </p:xfrm>
        <a:graphic>
          <a:graphicData uri="http://schemas.openxmlformats.org/presentationml/2006/ole">
            <mc:AlternateContent xmlns:mc="http://schemas.openxmlformats.org/markup-compatibility/2006">
              <mc:Choice xmlns:v="urn:schemas-microsoft-com:vml" Requires="v">
                <p:oleObj spid="_x0000_s247810" r:id="rId3" imgW="4343400" imgH="914400" progId="Word.Picture.8">
                  <p:embed/>
                </p:oleObj>
              </mc:Choice>
              <mc:Fallback>
                <p:oleObj r:id="rId3" imgW="4343400" imgH="914400" progId="Word.Picture.8">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276600"/>
                        <a:ext cx="9677400" cy="203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7711F74-F4B1-4C1F-A5DB-F47311C66B46}" type="slidenum">
              <a:rPr lang="en-US"/>
              <a:pPr/>
              <a:t>58</a:t>
            </a:fld>
            <a:endParaRPr lang="en-US"/>
          </a:p>
        </p:txBody>
      </p:sp>
      <p:sp>
        <p:nvSpPr>
          <p:cNvPr id="120834" name="Rectangle 2"/>
          <p:cNvSpPr>
            <a:spLocks noGrp="1" noChangeArrowheads="1"/>
          </p:cNvSpPr>
          <p:nvPr>
            <p:ph type="title"/>
          </p:nvPr>
        </p:nvSpPr>
        <p:spPr>
          <a:xfrm>
            <a:off x="685800" y="0"/>
            <a:ext cx="7772400" cy="1428750"/>
          </a:xfrm>
          <a:noFill/>
          <a:ln/>
        </p:spPr>
        <p:txBody>
          <a:bodyPr/>
          <a:lstStyle/>
          <a:p>
            <a:r>
              <a:rPr lang="en-US"/>
              <a:t>Classes</a:t>
            </a:r>
            <a:endParaRPr lang="en-US">
              <a:solidFill>
                <a:schemeClr val="tx1"/>
              </a:solidFill>
            </a:endParaRPr>
          </a:p>
        </p:txBody>
      </p:sp>
      <p:sp>
        <p:nvSpPr>
          <p:cNvPr id="120835" name="Rectangle 3"/>
          <p:cNvSpPr>
            <a:spLocks noGrp="1" noChangeArrowheads="1"/>
          </p:cNvSpPr>
          <p:nvPr>
            <p:ph type="body" idx="1"/>
          </p:nvPr>
        </p:nvSpPr>
        <p:spPr>
          <a:xfrm>
            <a:off x="152400" y="1371600"/>
            <a:ext cx="8991600" cy="5029200"/>
          </a:xfrm>
          <a:noFill/>
          <a:ln/>
        </p:spPr>
        <p:txBody>
          <a:bodyPr/>
          <a:lstStyle/>
          <a:p>
            <a:pPr marL="0" indent="0">
              <a:buFont typeface="Monotype Sorts" pitchFamily="2" charset="2"/>
              <a:buNone/>
            </a:pPr>
            <a:r>
              <a:rPr lang="en-US" sz="3000"/>
              <a:t>The class is the essential Java construct. A class is a template or blueprint for objects. To program in Java, you must understand classes and be able to write and use them. The mystery of the class will continue to be unveiled throughout this book. For now, though, understand that a program is defined by using one or more classes. </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25F6B8CA-1765-4FCF-843A-D4B480BB20A1}" type="slidenum">
              <a:rPr lang="en-US"/>
              <a:pPr/>
              <a:t>59</a:t>
            </a:fld>
            <a:endParaRPr lang="en-US"/>
          </a:p>
        </p:txBody>
      </p:sp>
      <p:sp>
        <p:nvSpPr>
          <p:cNvPr id="124930" name="Rectangle 2"/>
          <p:cNvSpPr>
            <a:spLocks noGrp="1" noChangeArrowheads="1"/>
          </p:cNvSpPr>
          <p:nvPr>
            <p:ph type="title"/>
          </p:nvPr>
        </p:nvSpPr>
        <p:spPr>
          <a:xfrm>
            <a:off x="685800" y="0"/>
            <a:ext cx="7772400" cy="1428750"/>
          </a:xfrm>
          <a:noFill/>
          <a:ln/>
        </p:spPr>
        <p:txBody>
          <a:bodyPr/>
          <a:lstStyle/>
          <a:p>
            <a:r>
              <a:rPr lang="en-US"/>
              <a:t>Methods</a:t>
            </a:r>
            <a:endParaRPr lang="en-US">
              <a:solidFill>
                <a:schemeClr val="tx1"/>
              </a:solidFill>
            </a:endParaRPr>
          </a:p>
        </p:txBody>
      </p:sp>
      <p:sp>
        <p:nvSpPr>
          <p:cNvPr id="124931" name="Rectangle 3"/>
          <p:cNvSpPr>
            <a:spLocks noGrp="1" noChangeArrowheads="1"/>
          </p:cNvSpPr>
          <p:nvPr>
            <p:ph type="body" idx="1"/>
          </p:nvPr>
        </p:nvSpPr>
        <p:spPr>
          <a:xfrm>
            <a:off x="152400" y="1143000"/>
            <a:ext cx="8991600" cy="5486400"/>
          </a:xfrm>
          <a:noFill/>
          <a:ln/>
        </p:spPr>
        <p:txBody>
          <a:bodyPr/>
          <a:lstStyle/>
          <a:p>
            <a:pPr marL="0" indent="0">
              <a:buFont typeface="Monotype Sorts" pitchFamily="2" charset="2"/>
              <a:buNone/>
            </a:pPr>
            <a:r>
              <a:rPr lang="en-US" sz="3000"/>
              <a:t>What is System.out.println? It is a method: a collection of statements that performs a sequence of operations to display a message on the console. It can be used even without fully understanding the details of how it works. It is used by invoking a statement with a string argument. The string argument is enclosed within parentheses. In this case, the argument is "Welcome to Java!" You can call the same println method with a different argument to print a different message. </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B8D38055-FA77-4F97-B193-648CD7EC7A8E}" type="slidenum">
              <a:rPr lang="en-US"/>
              <a:pPr/>
              <a:t>6</a:t>
            </a:fld>
            <a:endParaRPr lang="en-US"/>
          </a:p>
        </p:txBody>
      </p:sp>
      <p:sp>
        <p:nvSpPr>
          <p:cNvPr id="73730" name="Rectangle 2"/>
          <p:cNvSpPr>
            <a:spLocks noGrp="1" noChangeArrowheads="1"/>
          </p:cNvSpPr>
          <p:nvPr>
            <p:ph type="title"/>
          </p:nvPr>
        </p:nvSpPr>
        <p:spPr>
          <a:xfrm>
            <a:off x="685800" y="228600"/>
            <a:ext cx="7772400" cy="762000"/>
          </a:xfrm>
        </p:spPr>
        <p:txBody>
          <a:bodyPr/>
          <a:lstStyle/>
          <a:p>
            <a:r>
              <a:rPr lang="en-US"/>
              <a:t>How Data is Stored?</a:t>
            </a:r>
          </a:p>
        </p:txBody>
      </p:sp>
      <p:sp>
        <p:nvSpPr>
          <p:cNvPr id="73731" name="Rectangle 3"/>
          <p:cNvSpPr>
            <a:spLocks noGrp="1" noChangeArrowheads="1"/>
          </p:cNvSpPr>
          <p:nvPr>
            <p:ph type="body" idx="1"/>
          </p:nvPr>
        </p:nvSpPr>
        <p:spPr>
          <a:xfrm>
            <a:off x="228600" y="990600"/>
            <a:ext cx="4800600" cy="5257800"/>
          </a:xfrm>
        </p:spPr>
        <p:txBody>
          <a:bodyPr/>
          <a:lstStyle/>
          <a:p>
            <a:pPr marL="0" indent="0">
              <a:lnSpc>
                <a:spcPct val="90000"/>
              </a:lnSpc>
              <a:buFont typeface="Monotype Sorts" pitchFamily="2" charset="2"/>
              <a:buNone/>
            </a:pPr>
            <a:r>
              <a:rPr lang="en-US" sz="2000">
                <a:cs typeface="Times New Roman" pitchFamily="18" charset="0"/>
              </a:rPr>
              <a:t>Data of various kinds, such as numbers, characters, and strings, are encoded as a series of bits (zeros and ones). Computers use zeros and ones because digital devices have two stable states, which are referred to as </a:t>
            </a:r>
            <a:r>
              <a:rPr lang="en-US" sz="2000" i="1">
                <a:cs typeface="Times New Roman" pitchFamily="18" charset="0"/>
              </a:rPr>
              <a:t>zero</a:t>
            </a:r>
            <a:r>
              <a:rPr lang="en-US" sz="2000">
                <a:cs typeface="Times New Roman" pitchFamily="18" charset="0"/>
              </a:rPr>
              <a:t> and </a:t>
            </a:r>
            <a:r>
              <a:rPr lang="en-US" sz="2000" i="1">
                <a:cs typeface="Times New Roman" pitchFamily="18" charset="0"/>
              </a:rPr>
              <a:t>one</a:t>
            </a:r>
            <a:r>
              <a:rPr lang="en-US" sz="2000">
                <a:cs typeface="Times New Roman" pitchFamily="18" charset="0"/>
              </a:rPr>
              <a:t> by convention. The programmers need not to be concerned about the encoding and decoding of data, which is performed automatically by the system based on the encoding scheme. The encoding scheme varies. For example, character ‘J’ is represented by 01001010 in one byte. A small number such as three can be stored in a single byte. If computer needs to store a large number that cannot fit into a single byte, it uses a number of adjacent bytes. No two data can share or split a same byte. A byte is the minimum storage unit.</a:t>
            </a:r>
          </a:p>
        </p:txBody>
      </p:sp>
      <p:sp>
        <p:nvSpPr>
          <p:cNvPr id="73734" name="Rectangle 6"/>
          <p:cNvSpPr>
            <a:spLocks noChangeArrowheads="1"/>
          </p:cNvSpPr>
          <p:nvPr/>
        </p:nvSpPr>
        <p:spPr bwMode="auto">
          <a:xfrm>
            <a:off x="3162300" y="2371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73733" name="Object 5"/>
          <p:cNvGraphicFramePr>
            <a:graphicFrameLocks noChangeAspect="1"/>
          </p:cNvGraphicFramePr>
          <p:nvPr/>
        </p:nvGraphicFramePr>
        <p:xfrm>
          <a:off x="5029200" y="1828800"/>
          <a:ext cx="4114800" cy="3086100"/>
        </p:xfrm>
        <a:graphic>
          <a:graphicData uri="http://schemas.openxmlformats.org/presentationml/2006/ole">
            <mc:AlternateContent xmlns:mc="http://schemas.openxmlformats.org/markup-compatibility/2006">
              <mc:Choice xmlns:v="urn:schemas-microsoft-com:vml" Requires="v">
                <p:oleObj spid="_x0000_s73735" r:id="rId3" imgW="2820924" imgH="2115312" progId="Word.Picture.8">
                  <p:embed/>
                </p:oleObj>
              </mc:Choice>
              <mc:Fallback>
                <p:oleObj r:id="rId3" imgW="2820924" imgH="2115312"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1828800"/>
                        <a:ext cx="4114800" cy="3086100"/>
                      </a:xfrm>
                      <a:prstGeom prst="rect">
                        <a:avLst/>
                      </a:prstGeom>
                      <a:solidFill>
                        <a:schemeClr val="tx1"/>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D89A695-6756-4615-886A-785FAB92584F}" type="slidenum">
              <a:rPr lang="en-US"/>
              <a:pPr/>
              <a:t>60</a:t>
            </a:fld>
            <a:endParaRPr lang="en-US"/>
          </a:p>
        </p:txBody>
      </p:sp>
      <p:sp>
        <p:nvSpPr>
          <p:cNvPr id="126978" name="Rectangle 2"/>
          <p:cNvSpPr>
            <a:spLocks noGrp="1" noChangeArrowheads="1"/>
          </p:cNvSpPr>
          <p:nvPr>
            <p:ph type="title"/>
          </p:nvPr>
        </p:nvSpPr>
        <p:spPr>
          <a:xfrm>
            <a:off x="685800" y="0"/>
            <a:ext cx="7772400" cy="1428750"/>
          </a:xfrm>
          <a:noFill/>
          <a:ln/>
        </p:spPr>
        <p:txBody>
          <a:bodyPr/>
          <a:lstStyle/>
          <a:p>
            <a:r>
              <a:rPr lang="en-US"/>
              <a:t>main Method</a:t>
            </a:r>
            <a:endParaRPr lang="en-US">
              <a:solidFill>
                <a:schemeClr val="tx1"/>
              </a:solidFill>
            </a:endParaRPr>
          </a:p>
        </p:txBody>
      </p:sp>
      <p:sp>
        <p:nvSpPr>
          <p:cNvPr id="126979" name="Rectangle 3"/>
          <p:cNvSpPr>
            <a:spLocks noGrp="1" noChangeArrowheads="1"/>
          </p:cNvSpPr>
          <p:nvPr>
            <p:ph type="body" idx="1"/>
          </p:nvPr>
        </p:nvSpPr>
        <p:spPr>
          <a:xfrm>
            <a:off x="152400" y="1143000"/>
            <a:ext cx="8991600" cy="5486400"/>
          </a:xfrm>
          <a:noFill/>
          <a:ln/>
        </p:spPr>
        <p:txBody>
          <a:bodyPr/>
          <a:lstStyle/>
          <a:p>
            <a:pPr marL="0" indent="0">
              <a:buFont typeface="Monotype Sorts" pitchFamily="2" charset="2"/>
              <a:buNone/>
            </a:pPr>
            <a:r>
              <a:rPr lang="en-US" sz="3000"/>
              <a:t>The main method provides the control of program flow. The Java interpreter executes the application by invoking the main method. </a:t>
            </a:r>
          </a:p>
          <a:p>
            <a:pPr marL="0" indent="0">
              <a:buFont typeface="Monotype Sorts" pitchFamily="2" charset="2"/>
              <a:buNone/>
            </a:pPr>
            <a:r>
              <a:rPr lang="en-US" sz="3000"/>
              <a:t> </a:t>
            </a:r>
          </a:p>
          <a:p>
            <a:pPr marL="0" indent="0">
              <a:buFont typeface="Monotype Sorts" pitchFamily="2" charset="2"/>
              <a:buNone/>
            </a:pPr>
            <a:r>
              <a:rPr lang="en-US" sz="3000"/>
              <a:t>The main method looks like this:</a:t>
            </a:r>
          </a:p>
          <a:p>
            <a:pPr marL="0" indent="0" algn="just">
              <a:buFont typeface="Monotype Sorts" pitchFamily="2" charset="2"/>
              <a:buNone/>
            </a:pPr>
            <a:r>
              <a:rPr lang="en-US" sz="3600">
                <a:solidFill>
                  <a:schemeClr val="tx2"/>
                </a:solidFill>
                <a:latin typeface="Courier" charset="0"/>
                <a:cs typeface="Times New Roman" pitchFamily="18" charset="0"/>
              </a:rPr>
              <a:t> </a:t>
            </a:r>
            <a:endParaRPr lang="en-US" sz="3600">
              <a:solidFill>
                <a:schemeClr val="tx2"/>
              </a:solidFill>
              <a:latin typeface="Book Antiqua" pitchFamily="18" charset="0"/>
              <a:cs typeface="Times New Roman" pitchFamily="18" charset="0"/>
            </a:endParaRPr>
          </a:p>
          <a:p>
            <a:pPr marL="0" indent="0">
              <a:buFont typeface="Monotype Sorts" pitchFamily="2" charset="2"/>
              <a:buNone/>
            </a:pPr>
            <a:r>
              <a:rPr lang="en-US" sz="3000"/>
              <a:t>public static void main(String[] args) {</a:t>
            </a:r>
          </a:p>
          <a:p>
            <a:pPr marL="0" indent="0">
              <a:buFont typeface="Monotype Sorts" pitchFamily="2" charset="2"/>
              <a:buNone/>
            </a:pPr>
            <a:r>
              <a:rPr lang="en-US" sz="3000"/>
              <a:t>  // Statements;</a:t>
            </a:r>
          </a:p>
          <a:p>
            <a:pPr marL="0" indent="0">
              <a:buFont typeface="Monotype Sorts" pitchFamily="2" charset="2"/>
              <a:buNone/>
            </a:pPr>
            <a:r>
              <a:rPr lang="en-US" sz="3000"/>
              <a:t>}</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9BD5261B-0EA9-4FE9-9300-AAA7567FC3B6}" type="slidenum">
              <a:rPr lang="en-US"/>
              <a:pPr/>
              <a:t>61</a:t>
            </a:fld>
            <a:endParaRPr lang="en-US"/>
          </a:p>
        </p:txBody>
      </p:sp>
      <p:sp>
        <p:nvSpPr>
          <p:cNvPr id="110594" name="Rectangle 2"/>
          <p:cNvSpPr>
            <a:spLocks noGrp="1" noChangeArrowheads="1"/>
          </p:cNvSpPr>
          <p:nvPr>
            <p:ph type="title"/>
          </p:nvPr>
        </p:nvSpPr>
        <p:spPr>
          <a:xfrm>
            <a:off x="685800" y="0"/>
            <a:ext cx="7772400" cy="1428750"/>
          </a:xfrm>
          <a:noFill/>
          <a:ln/>
        </p:spPr>
        <p:txBody>
          <a:bodyPr/>
          <a:lstStyle/>
          <a:p>
            <a:r>
              <a:rPr lang="en-US"/>
              <a:t>Displaying Text in a Message Dialog Box</a:t>
            </a:r>
            <a:endParaRPr lang="en-US">
              <a:solidFill>
                <a:schemeClr val="tx1"/>
              </a:solidFill>
            </a:endParaRPr>
          </a:p>
        </p:txBody>
      </p:sp>
      <p:sp>
        <p:nvSpPr>
          <p:cNvPr id="110595" name="Rectangle 3"/>
          <p:cNvSpPr>
            <a:spLocks noGrp="1" noChangeArrowheads="1"/>
          </p:cNvSpPr>
          <p:nvPr>
            <p:ph type="body" idx="1"/>
          </p:nvPr>
        </p:nvSpPr>
        <p:spPr>
          <a:xfrm>
            <a:off x="457200" y="1600200"/>
            <a:ext cx="8305800" cy="3962400"/>
          </a:xfrm>
          <a:noFill/>
          <a:ln/>
        </p:spPr>
        <p:txBody>
          <a:bodyPr/>
          <a:lstStyle/>
          <a:p>
            <a:pPr marL="0" indent="0">
              <a:buFont typeface="Monotype Sorts" pitchFamily="2" charset="2"/>
              <a:buNone/>
            </a:pPr>
            <a:r>
              <a:rPr lang="en-US" sz="3000"/>
              <a:t>you can use the showMessageDialog method in the JOptionPane class. JOptionPane is one of the many predefined classes in the Java system, which can be reused rather than “reinventing the wheel.” </a:t>
            </a:r>
          </a:p>
        </p:txBody>
      </p:sp>
      <p:sp>
        <p:nvSpPr>
          <p:cNvPr id="110601" name="AutoShape 9">
            <a:hlinkClick r:id="rId3" action="ppaction://program" highlightClick="1"/>
          </p:cNvPr>
          <p:cNvSpPr>
            <a:spLocks noChangeArrowheads="1"/>
          </p:cNvSpPr>
          <p:nvPr/>
        </p:nvSpPr>
        <p:spPr bwMode="auto">
          <a:xfrm>
            <a:off x="609600" y="5181600"/>
            <a:ext cx="1143000" cy="533400"/>
          </a:xfrm>
          <a:prstGeom prst="actionButtonBlank">
            <a:avLst/>
          </a:prstGeom>
          <a:solidFill>
            <a:srgbClr val="38A1BA"/>
          </a:solidFill>
          <a:ln>
            <a:noFill/>
          </a:ln>
          <a:effectLst>
            <a:prstShdw prst="shdw17" dist="17961" dir="2700000">
              <a:srgbClr val="38A1BA">
                <a:gamma/>
                <a:shade val="60000"/>
                <a:invGamma/>
              </a:srgb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atin typeface="Book Antiqua" pitchFamily="18" charset="0"/>
              </a:rPr>
              <a:t>Run</a:t>
            </a:r>
            <a:endParaRPr lang="en-US"/>
          </a:p>
        </p:txBody>
      </p:sp>
      <p:sp>
        <p:nvSpPr>
          <p:cNvPr id="110602" name="AutoShape 10">
            <a:hlinkClick r:id="" action="ppaction://noaction" highlightClick="1"/>
          </p:cNvPr>
          <p:cNvSpPr>
            <a:spLocks noChangeArrowheads="1"/>
          </p:cNvSpPr>
          <p:nvPr/>
        </p:nvSpPr>
        <p:spPr bwMode="auto">
          <a:xfrm>
            <a:off x="609600" y="4419600"/>
            <a:ext cx="45720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solidFill>
                  <a:schemeClr val="accent1"/>
                </a:solidFill>
                <a:latin typeface="Book Antiqua" pitchFamily="18" charset="0"/>
                <a:hlinkClick r:id="rId4" action="ppaction://program"/>
              </a:rPr>
              <a:t>WelcomeInMessageDialogBox</a:t>
            </a:r>
            <a:endParaRPr lang="en-US">
              <a:solidFill>
                <a:schemeClr val="accent1"/>
              </a:solidFill>
            </a:endParaRPr>
          </a:p>
        </p:txBody>
      </p:sp>
      <p:sp>
        <p:nvSpPr>
          <p:cNvPr id="243714" name="Rectangle 2"/>
          <p:cNvSpPr>
            <a:spLocks noChangeArrowheads="1"/>
          </p:cNvSpPr>
          <p:nvPr/>
        </p:nvSpPr>
        <p:spPr bwMode="auto">
          <a:xfrm>
            <a:off x="2895600" y="5334000"/>
            <a:ext cx="6019800" cy="9906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115888" indent="-115888">
              <a:lnSpc>
                <a:spcPct val="90000"/>
              </a:lnSpc>
              <a:spcBef>
                <a:spcPct val="20000"/>
              </a:spcBef>
              <a:buClr>
                <a:schemeClr val="tx2"/>
              </a:buClr>
              <a:buSzPct val="75000"/>
              <a:buFont typeface="Monotype Sorts" pitchFamily="2" charset="2"/>
              <a:buNone/>
            </a:pPr>
            <a:r>
              <a:rPr lang="en-US" sz="2000"/>
              <a:t>IMPORTANT NOTE: To enable the buttons, you must download the entire slide file </a:t>
            </a:r>
            <a:r>
              <a:rPr lang="en-US" sz="2000" i="1"/>
              <a:t>slide.zip</a:t>
            </a:r>
            <a:r>
              <a:rPr lang="en-US" sz="2000"/>
              <a:t> and unzip the files into a directory (e.g., c:\slide) . </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A0C60BF0-B266-428C-B30C-0E5FBA91CDFD}" type="slidenum">
              <a:rPr lang="en-US"/>
              <a:pPr/>
              <a:t>62</a:t>
            </a:fld>
            <a:endParaRPr lang="en-US"/>
          </a:p>
        </p:txBody>
      </p:sp>
      <p:sp>
        <p:nvSpPr>
          <p:cNvPr id="131074" name="Rectangle 2"/>
          <p:cNvSpPr>
            <a:spLocks noGrp="1" noChangeArrowheads="1"/>
          </p:cNvSpPr>
          <p:nvPr>
            <p:ph type="title"/>
          </p:nvPr>
        </p:nvSpPr>
        <p:spPr>
          <a:xfrm>
            <a:off x="685800" y="0"/>
            <a:ext cx="7772400" cy="1428750"/>
          </a:xfrm>
          <a:noFill/>
          <a:ln/>
        </p:spPr>
        <p:txBody>
          <a:bodyPr/>
          <a:lstStyle/>
          <a:p>
            <a:r>
              <a:rPr lang="en-US"/>
              <a:t>The showMessageDialog Method </a:t>
            </a:r>
          </a:p>
        </p:txBody>
      </p:sp>
      <p:sp>
        <p:nvSpPr>
          <p:cNvPr id="131075" name="Rectangle 3"/>
          <p:cNvSpPr>
            <a:spLocks noGrp="1" noChangeArrowheads="1"/>
          </p:cNvSpPr>
          <p:nvPr>
            <p:ph type="body" idx="1"/>
          </p:nvPr>
        </p:nvSpPr>
        <p:spPr>
          <a:xfrm>
            <a:off x="457200" y="1295400"/>
            <a:ext cx="8229600" cy="2057400"/>
          </a:xfrm>
          <a:noFill/>
          <a:ln/>
        </p:spPr>
        <p:txBody>
          <a:bodyPr/>
          <a:lstStyle/>
          <a:p>
            <a:pPr marL="0" indent="0">
              <a:lnSpc>
                <a:spcPct val="90000"/>
              </a:lnSpc>
              <a:buFont typeface="Monotype Sorts" pitchFamily="2" charset="2"/>
              <a:buNone/>
            </a:pPr>
            <a:r>
              <a:rPr lang="en-US" sz="3000"/>
              <a:t>JOptionPane.showMessageDialog(null, </a:t>
            </a:r>
          </a:p>
          <a:p>
            <a:pPr marL="0" indent="0">
              <a:lnSpc>
                <a:spcPct val="90000"/>
              </a:lnSpc>
              <a:buFont typeface="Monotype Sorts" pitchFamily="2" charset="2"/>
              <a:buNone/>
            </a:pPr>
            <a:r>
              <a:rPr lang="en-US" sz="3000"/>
              <a:t>  "Welcome to Java!",</a:t>
            </a:r>
          </a:p>
          <a:p>
            <a:pPr marL="0" indent="0">
              <a:lnSpc>
                <a:spcPct val="90000"/>
              </a:lnSpc>
              <a:buFont typeface="Monotype Sorts" pitchFamily="2" charset="2"/>
              <a:buNone/>
            </a:pPr>
            <a:r>
              <a:rPr lang="en-US" sz="3000"/>
              <a:t>  "Display Message",    </a:t>
            </a:r>
          </a:p>
          <a:p>
            <a:pPr marL="0" indent="0">
              <a:lnSpc>
                <a:spcPct val="90000"/>
              </a:lnSpc>
              <a:buFont typeface="Monotype Sorts" pitchFamily="2" charset="2"/>
              <a:buNone/>
            </a:pPr>
            <a:r>
              <a:rPr lang="en-US" sz="3000"/>
              <a:t>  JOptionPane.INFORMATION_MESSAGE);</a:t>
            </a:r>
          </a:p>
        </p:txBody>
      </p:sp>
      <p:sp>
        <p:nvSpPr>
          <p:cNvPr id="131079" name="Rectangle 7"/>
          <p:cNvSpPr>
            <a:spLocks noChangeArrowheads="1"/>
          </p:cNvSpPr>
          <p:nvPr/>
        </p:nvSpPr>
        <p:spPr bwMode="auto">
          <a:xfrm>
            <a:off x="3543300" y="2617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2426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581400"/>
            <a:ext cx="3705225"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81" name="Line 9"/>
          <p:cNvSpPr>
            <a:spLocks noChangeShapeType="1"/>
          </p:cNvSpPr>
          <p:nvPr/>
        </p:nvSpPr>
        <p:spPr bwMode="auto">
          <a:xfrm>
            <a:off x="1752600" y="2133600"/>
            <a:ext cx="1905000" cy="2286000"/>
          </a:xfrm>
          <a:prstGeom prst="line">
            <a:avLst/>
          </a:prstGeom>
          <a:noFill/>
          <a:ln w="28575">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82" name="Line 10"/>
          <p:cNvSpPr>
            <a:spLocks noChangeShapeType="1"/>
          </p:cNvSpPr>
          <p:nvPr/>
        </p:nvSpPr>
        <p:spPr bwMode="auto">
          <a:xfrm>
            <a:off x="2743200" y="2743200"/>
            <a:ext cx="914400" cy="990600"/>
          </a:xfrm>
          <a:prstGeom prst="line">
            <a:avLst/>
          </a:prstGeom>
          <a:noFill/>
          <a:ln w="28575">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83" name="Line 11"/>
          <p:cNvSpPr>
            <a:spLocks noChangeShapeType="1"/>
          </p:cNvSpPr>
          <p:nvPr/>
        </p:nvSpPr>
        <p:spPr bwMode="auto">
          <a:xfrm flipH="1">
            <a:off x="3048000" y="3200400"/>
            <a:ext cx="2514600" cy="1295400"/>
          </a:xfrm>
          <a:prstGeom prst="line">
            <a:avLst/>
          </a:prstGeom>
          <a:noFill/>
          <a:ln w="28575">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1081"/>
                                        </p:tgtEl>
                                        <p:attrNameLst>
                                          <p:attrName>style.visibility</p:attrName>
                                        </p:attrNameLst>
                                      </p:cBhvr>
                                      <p:to>
                                        <p:strVal val="visible"/>
                                      </p:to>
                                    </p:set>
                                    <p:anim calcmode="lin" valueType="num">
                                      <p:cBhvr additive="base">
                                        <p:cTn id="7" dur="500" fill="hold"/>
                                        <p:tgtEl>
                                          <p:spTgt spid="131081"/>
                                        </p:tgtEl>
                                        <p:attrNameLst>
                                          <p:attrName>ppt_x</p:attrName>
                                        </p:attrNameLst>
                                      </p:cBhvr>
                                      <p:tavLst>
                                        <p:tav tm="0">
                                          <p:val>
                                            <p:strVal val="0-#ppt_w/2"/>
                                          </p:val>
                                        </p:tav>
                                        <p:tav tm="100000">
                                          <p:val>
                                            <p:strVal val="#ppt_x"/>
                                          </p:val>
                                        </p:tav>
                                      </p:tavLst>
                                    </p:anim>
                                    <p:anim calcmode="lin" valueType="num">
                                      <p:cBhvr additive="base">
                                        <p:cTn id="8" dur="500" fill="hold"/>
                                        <p:tgtEl>
                                          <p:spTgt spid="13108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1082"/>
                                        </p:tgtEl>
                                        <p:attrNameLst>
                                          <p:attrName>style.visibility</p:attrName>
                                        </p:attrNameLst>
                                      </p:cBhvr>
                                      <p:to>
                                        <p:strVal val="visible"/>
                                      </p:to>
                                    </p:set>
                                    <p:anim calcmode="lin" valueType="num">
                                      <p:cBhvr additive="base">
                                        <p:cTn id="13" dur="500" fill="hold"/>
                                        <p:tgtEl>
                                          <p:spTgt spid="131082"/>
                                        </p:tgtEl>
                                        <p:attrNameLst>
                                          <p:attrName>ppt_x</p:attrName>
                                        </p:attrNameLst>
                                      </p:cBhvr>
                                      <p:tavLst>
                                        <p:tav tm="0">
                                          <p:val>
                                            <p:strVal val="0-#ppt_w/2"/>
                                          </p:val>
                                        </p:tav>
                                        <p:tav tm="100000">
                                          <p:val>
                                            <p:strVal val="#ppt_x"/>
                                          </p:val>
                                        </p:tav>
                                      </p:tavLst>
                                    </p:anim>
                                    <p:anim calcmode="lin" valueType="num">
                                      <p:cBhvr additive="base">
                                        <p:cTn id="14" dur="500" fill="hold"/>
                                        <p:tgtEl>
                                          <p:spTgt spid="13108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1083"/>
                                        </p:tgtEl>
                                        <p:attrNameLst>
                                          <p:attrName>style.visibility</p:attrName>
                                        </p:attrNameLst>
                                      </p:cBhvr>
                                      <p:to>
                                        <p:strVal val="visible"/>
                                      </p:to>
                                    </p:set>
                                    <p:anim calcmode="lin" valueType="num">
                                      <p:cBhvr additive="base">
                                        <p:cTn id="19" dur="500" fill="hold"/>
                                        <p:tgtEl>
                                          <p:spTgt spid="131083"/>
                                        </p:tgtEl>
                                        <p:attrNameLst>
                                          <p:attrName>ppt_x</p:attrName>
                                        </p:attrNameLst>
                                      </p:cBhvr>
                                      <p:tavLst>
                                        <p:tav tm="0">
                                          <p:val>
                                            <p:strVal val="0-#ppt_w/2"/>
                                          </p:val>
                                        </p:tav>
                                        <p:tav tm="100000">
                                          <p:val>
                                            <p:strVal val="#ppt_x"/>
                                          </p:val>
                                        </p:tav>
                                      </p:tavLst>
                                    </p:anim>
                                    <p:anim calcmode="lin" valueType="num">
                                      <p:cBhvr additive="base">
                                        <p:cTn id="20" dur="500" fill="hold"/>
                                        <p:tgtEl>
                                          <p:spTgt spid="1310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81" grpId="0" animBg="1"/>
      <p:bldP spid="131082" grpId="0" animBg="1"/>
      <p:bldP spid="13108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F0D99C6-C105-447F-BE6B-5D9F59AA1294}" type="slidenum">
              <a:rPr lang="en-US"/>
              <a:pPr/>
              <a:t>63</a:t>
            </a:fld>
            <a:endParaRPr lang="en-US"/>
          </a:p>
        </p:txBody>
      </p:sp>
      <p:sp>
        <p:nvSpPr>
          <p:cNvPr id="133122" name="Rectangle 2"/>
          <p:cNvSpPr>
            <a:spLocks noGrp="1" noChangeArrowheads="1"/>
          </p:cNvSpPr>
          <p:nvPr>
            <p:ph type="title"/>
          </p:nvPr>
        </p:nvSpPr>
        <p:spPr>
          <a:xfrm>
            <a:off x="685800" y="228600"/>
            <a:ext cx="7772400" cy="609600"/>
          </a:xfrm>
          <a:noFill/>
          <a:ln/>
        </p:spPr>
        <p:txBody>
          <a:bodyPr/>
          <a:lstStyle/>
          <a:p>
            <a:r>
              <a:rPr lang="en-US"/>
              <a:t>Two Ways to Invoke the Method</a:t>
            </a:r>
          </a:p>
        </p:txBody>
      </p:sp>
      <p:sp>
        <p:nvSpPr>
          <p:cNvPr id="133123" name="Rectangle 3"/>
          <p:cNvSpPr>
            <a:spLocks noGrp="1" noChangeArrowheads="1"/>
          </p:cNvSpPr>
          <p:nvPr>
            <p:ph type="body" idx="1"/>
          </p:nvPr>
        </p:nvSpPr>
        <p:spPr>
          <a:xfrm>
            <a:off x="228600" y="990600"/>
            <a:ext cx="8686800" cy="5562600"/>
          </a:xfrm>
          <a:noFill/>
          <a:ln/>
        </p:spPr>
        <p:txBody>
          <a:bodyPr/>
          <a:lstStyle/>
          <a:p>
            <a:pPr marL="0" indent="0">
              <a:buFont typeface="Monotype Sorts" pitchFamily="2" charset="2"/>
              <a:buNone/>
            </a:pPr>
            <a:r>
              <a:rPr lang="en-US" sz="3000"/>
              <a:t>There are several ways to use the showMessageDialog method. For the time being, all you need to know are two ways to invoke it.</a:t>
            </a:r>
          </a:p>
          <a:p>
            <a:pPr marL="0" indent="0">
              <a:buFont typeface="Monotype Sorts" pitchFamily="2" charset="2"/>
              <a:buNone/>
            </a:pPr>
            <a:r>
              <a:rPr lang="en-US" sz="3000"/>
              <a:t>One is to use a statement as shown in the example:</a:t>
            </a:r>
          </a:p>
          <a:p>
            <a:pPr lvl="1">
              <a:buFontTx/>
              <a:buNone/>
            </a:pPr>
            <a:r>
              <a:rPr lang="en-US" sz="2600">
                <a:solidFill>
                  <a:srgbClr val="FF7C80"/>
                </a:solidFill>
              </a:rPr>
              <a:t>JOptionPane.showMessageDialog(null, x, </a:t>
            </a:r>
          </a:p>
          <a:p>
            <a:pPr lvl="1">
              <a:buFontTx/>
              <a:buNone/>
            </a:pPr>
            <a:r>
              <a:rPr lang="en-US" sz="2600">
                <a:solidFill>
                  <a:srgbClr val="FF7C80"/>
                </a:solidFill>
              </a:rPr>
              <a:t>  y, JOptionPane.INFORMATION_MESSAGE);</a:t>
            </a:r>
          </a:p>
          <a:p>
            <a:pPr marL="0" indent="0">
              <a:buFont typeface="Monotype Sorts" pitchFamily="2" charset="2"/>
              <a:buNone/>
            </a:pPr>
            <a:r>
              <a:rPr lang="en-US" sz="3000"/>
              <a:t>where x is a string for the text to be displayed, and y is a string for the title of the message dialog box.</a:t>
            </a:r>
          </a:p>
          <a:p>
            <a:pPr marL="0" indent="0">
              <a:buFont typeface="Monotype Sorts" pitchFamily="2" charset="2"/>
              <a:buNone/>
            </a:pPr>
            <a:r>
              <a:rPr lang="en-US" sz="3000"/>
              <a:t>The other is to use a statement like this:</a:t>
            </a:r>
          </a:p>
          <a:p>
            <a:pPr lvl="1">
              <a:buFontTx/>
              <a:buNone/>
            </a:pPr>
            <a:r>
              <a:rPr lang="en-US" sz="2600">
                <a:solidFill>
                  <a:srgbClr val="FF7C80"/>
                </a:solidFill>
              </a:rPr>
              <a:t>JOptionPane.showMessageDialog(null, x);</a:t>
            </a:r>
          </a:p>
          <a:p>
            <a:pPr marL="0" indent="0">
              <a:buFont typeface="Monotype Sorts" pitchFamily="2" charset="2"/>
              <a:buNone/>
            </a:pPr>
            <a:r>
              <a:rPr lang="en-US" sz="3000"/>
              <a:t>where x is a string for the text to be displayed.</a:t>
            </a:r>
          </a:p>
        </p:txBody>
      </p:sp>
      <p:sp>
        <p:nvSpPr>
          <p:cNvPr id="133124" name="Rectangle 4"/>
          <p:cNvSpPr>
            <a:spLocks noChangeArrowheads="1"/>
          </p:cNvSpPr>
          <p:nvPr/>
        </p:nvSpPr>
        <p:spPr bwMode="auto">
          <a:xfrm>
            <a:off x="3543300" y="2617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D11D75BD-A129-46FC-BAA5-9977D3D64493}" type="slidenum">
              <a:rPr lang="en-US"/>
              <a:pPr/>
              <a:t>7</a:t>
            </a:fld>
            <a:endParaRPr lang="en-US"/>
          </a:p>
        </p:txBody>
      </p:sp>
      <p:sp>
        <p:nvSpPr>
          <p:cNvPr id="204802" name="Rectangle 2"/>
          <p:cNvSpPr>
            <a:spLocks noGrp="1" noChangeArrowheads="1"/>
          </p:cNvSpPr>
          <p:nvPr>
            <p:ph type="title"/>
          </p:nvPr>
        </p:nvSpPr>
        <p:spPr>
          <a:xfrm>
            <a:off x="685800" y="285750"/>
            <a:ext cx="7772400" cy="628650"/>
          </a:xfrm>
        </p:spPr>
        <p:txBody>
          <a:bodyPr/>
          <a:lstStyle/>
          <a:p>
            <a:r>
              <a:rPr lang="en-US" sz="4000"/>
              <a:t>Storage Devices</a:t>
            </a:r>
          </a:p>
        </p:txBody>
      </p:sp>
      <p:sp>
        <p:nvSpPr>
          <p:cNvPr id="204803" name="Rectangle 3"/>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04804" name="Text Box 4"/>
          <p:cNvSpPr txBox="1">
            <a:spLocks noChangeArrowheads="1"/>
          </p:cNvSpPr>
          <p:nvPr/>
        </p:nvSpPr>
        <p:spPr bwMode="auto">
          <a:xfrm>
            <a:off x="304800" y="1066800"/>
            <a:ext cx="8610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cs typeface="Courier New" pitchFamily="49" charset="0"/>
              </a:rPr>
              <a:t>Memory is volatile, because information is lost when the power is off. Programs and data are permanently stored on storage devices and are moved to memory when the computer actually uses them. There are three main types of storage devices:Disk drives (hard disks and floppy disks), CD drives (CD-R and CD-RW), and Tape drives.</a:t>
            </a:r>
          </a:p>
        </p:txBody>
      </p:sp>
      <p:sp>
        <p:nvSpPr>
          <p:cNvPr id="204805" name="Rectangle 5"/>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04806" name="Rectangle 6"/>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204808" name="Object 8"/>
          <p:cNvGraphicFramePr>
            <a:graphicFrameLocks noChangeAspect="1"/>
          </p:cNvGraphicFramePr>
          <p:nvPr>
            <p:ph idx="1"/>
          </p:nvPr>
        </p:nvGraphicFramePr>
        <p:xfrm>
          <a:off x="382588" y="3733800"/>
          <a:ext cx="8455025" cy="2098675"/>
        </p:xfrm>
        <a:graphic>
          <a:graphicData uri="http://schemas.openxmlformats.org/presentationml/2006/ole">
            <mc:AlternateContent xmlns:mc="http://schemas.openxmlformats.org/markup-compatibility/2006">
              <mc:Choice xmlns:v="urn:schemas-microsoft-com:vml" Requires="v">
                <p:oleObj spid="_x0000_s204810" name="Picture" r:id="rId4" imgW="5078880" imgH="1261080" progId="Word.Picture.8">
                  <p:embed/>
                </p:oleObj>
              </mc:Choice>
              <mc:Fallback>
                <p:oleObj name="Picture" r:id="rId4" imgW="5078880" imgH="1261080" progId="Word.Picture.8">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588" y="3733800"/>
                        <a:ext cx="8455025" cy="209867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80AF881A-B24A-4E57-B1C0-37F91F8647EB}" type="slidenum">
              <a:rPr lang="en-US"/>
              <a:pPr/>
              <a:t>8</a:t>
            </a:fld>
            <a:endParaRPr lang="en-US"/>
          </a:p>
        </p:txBody>
      </p:sp>
      <p:sp>
        <p:nvSpPr>
          <p:cNvPr id="206850" name="Rectangle 1026"/>
          <p:cNvSpPr>
            <a:spLocks noGrp="1" noChangeArrowheads="1"/>
          </p:cNvSpPr>
          <p:nvPr>
            <p:ph type="title"/>
          </p:nvPr>
        </p:nvSpPr>
        <p:spPr>
          <a:xfrm>
            <a:off x="685800" y="285750"/>
            <a:ext cx="7772400" cy="552450"/>
          </a:xfrm>
        </p:spPr>
        <p:txBody>
          <a:bodyPr/>
          <a:lstStyle/>
          <a:p>
            <a:r>
              <a:rPr lang="en-US" sz="4000"/>
              <a:t>Output Devices: Monitor</a:t>
            </a:r>
          </a:p>
        </p:txBody>
      </p:sp>
      <p:sp>
        <p:nvSpPr>
          <p:cNvPr id="206851" name="Rectangle 1027"/>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06852" name="Text Box 1028"/>
          <p:cNvSpPr txBox="1">
            <a:spLocks noChangeArrowheads="1"/>
          </p:cNvSpPr>
          <p:nvPr/>
        </p:nvSpPr>
        <p:spPr bwMode="auto">
          <a:xfrm>
            <a:off x="304800" y="1066800"/>
            <a:ext cx="8610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cs typeface="Courier New" pitchFamily="49" charset="0"/>
              </a:rPr>
              <a:t>The monitor displays information (text and graphics). The resolution and dot pitch determine the quality of the display.</a:t>
            </a:r>
            <a:r>
              <a:rPr lang="en-US">
                <a:latin typeface="Courier New" pitchFamily="49" charset="0"/>
                <a:cs typeface="Courier New" pitchFamily="49" charset="0"/>
              </a:rPr>
              <a:t>  </a:t>
            </a:r>
          </a:p>
        </p:txBody>
      </p:sp>
      <p:sp>
        <p:nvSpPr>
          <p:cNvPr id="206853" name="Rectangle 1029"/>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06854" name="Rectangle 1030"/>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206856" name="Object 1032"/>
          <p:cNvGraphicFramePr>
            <a:graphicFrameLocks noChangeAspect="1"/>
          </p:cNvGraphicFramePr>
          <p:nvPr>
            <p:ph idx="1"/>
          </p:nvPr>
        </p:nvGraphicFramePr>
        <p:xfrm>
          <a:off x="304800" y="2895600"/>
          <a:ext cx="8532813" cy="2117725"/>
        </p:xfrm>
        <a:graphic>
          <a:graphicData uri="http://schemas.openxmlformats.org/presentationml/2006/ole">
            <mc:AlternateContent xmlns:mc="http://schemas.openxmlformats.org/markup-compatibility/2006">
              <mc:Choice xmlns:v="urn:schemas-microsoft-com:vml" Requires="v">
                <p:oleObj spid="_x0000_s206858" name="Picture" r:id="rId4" imgW="5078880" imgH="1261080" progId="Word.Picture.8">
                  <p:embed/>
                </p:oleObj>
              </mc:Choice>
              <mc:Fallback>
                <p:oleObj name="Picture" r:id="rId4" imgW="5078880" imgH="1261080" progId="Word.Picture.8">
                  <p:embed/>
                  <p:pic>
                    <p:nvPicPr>
                      <p:cNvPr id="0" name="Object 10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895600"/>
                        <a:ext cx="8532813" cy="211772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A5FE28EA-F439-4801-95AC-279756DC5C46}" type="slidenum">
              <a:rPr lang="en-US"/>
              <a:pPr/>
              <a:t>9</a:t>
            </a:fld>
            <a:endParaRPr lang="en-US"/>
          </a:p>
        </p:txBody>
      </p:sp>
      <p:sp>
        <p:nvSpPr>
          <p:cNvPr id="208898" name="Rectangle 1026"/>
          <p:cNvSpPr>
            <a:spLocks noGrp="1" noChangeArrowheads="1"/>
          </p:cNvSpPr>
          <p:nvPr>
            <p:ph type="title"/>
          </p:nvPr>
        </p:nvSpPr>
        <p:spPr>
          <a:xfrm>
            <a:off x="304800" y="304800"/>
            <a:ext cx="8534400" cy="457200"/>
          </a:xfrm>
        </p:spPr>
        <p:txBody>
          <a:bodyPr/>
          <a:lstStyle/>
          <a:p>
            <a:r>
              <a:rPr lang="en-US"/>
              <a:t>Monitor Resolution and Dot Pitch</a:t>
            </a:r>
          </a:p>
        </p:txBody>
      </p:sp>
      <p:sp>
        <p:nvSpPr>
          <p:cNvPr id="208899" name="Rectangle 1027"/>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08900" name="Text Box 1028"/>
          <p:cNvSpPr txBox="1">
            <a:spLocks noChangeArrowheads="1"/>
          </p:cNvSpPr>
          <p:nvPr/>
        </p:nvSpPr>
        <p:spPr bwMode="auto">
          <a:xfrm>
            <a:off x="1600200" y="1066800"/>
            <a:ext cx="75438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cs typeface="Courier New" pitchFamily="49" charset="0"/>
              </a:rPr>
              <a:t>The </a:t>
            </a:r>
            <a:r>
              <a:rPr lang="en-US" i="1">
                <a:cs typeface="Courier New" pitchFamily="49" charset="0"/>
              </a:rPr>
              <a:t>resolution</a:t>
            </a:r>
            <a:r>
              <a:rPr lang="en-US">
                <a:cs typeface="Courier New" pitchFamily="49" charset="0"/>
              </a:rPr>
              <a:t> specifies the number of pixels per square inch. Pixels (short for “picture elements”) are tiny dots that form an image on the screen.  The resolution can be set manually.  The higher the resolution, the sharper and clearer the image is.  However, the image may be very small if you set high resolution on a small screen monitor. PC monitors are usually 15-inch, 17-inch, 19-inch, or 21-inch. For a 15-inch monitor, a comfortable resolution setting would be 640</a:t>
            </a:r>
            <a:r>
              <a:rPr lang="en-US">
                <a:cs typeface="Courier New" pitchFamily="49" charset="0"/>
                <a:sym typeface="Symbol" pitchFamily="18" charset="2"/>
              </a:rPr>
              <a:t></a:t>
            </a:r>
            <a:r>
              <a:rPr lang="en-US">
                <a:cs typeface="Courier New" pitchFamily="49" charset="0"/>
              </a:rPr>
              <a:t>480 (307,200 pixels).</a:t>
            </a:r>
          </a:p>
        </p:txBody>
      </p:sp>
      <p:sp>
        <p:nvSpPr>
          <p:cNvPr id="208901" name="Rectangle 1029"/>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08902" name="Rectangle 1030"/>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08904" name="Text Box 1032"/>
          <p:cNvSpPr txBox="1">
            <a:spLocks noChangeArrowheads="1"/>
          </p:cNvSpPr>
          <p:nvPr/>
        </p:nvSpPr>
        <p:spPr bwMode="auto">
          <a:xfrm>
            <a:off x="152400" y="10668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cs typeface="Courier New" pitchFamily="49" charset="0"/>
              </a:rPr>
              <a:t>resolution</a:t>
            </a:r>
            <a:endParaRPr lang="en-US">
              <a:cs typeface="Courier New" pitchFamily="49" charset="0"/>
            </a:endParaRPr>
          </a:p>
        </p:txBody>
      </p:sp>
      <p:sp>
        <p:nvSpPr>
          <p:cNvPr id="208905" name="Text Box 1033"/>
          <p:cNvSpPr txBox="1">
            <a:spLocks noChangeArrowheads="1"/>
          </p:cNvSpPr>
          <p:nvPr/>
        </p:nvSpPr>
        <p:spPr bwMode="auto">
          <a:xfrm>
            <a:off x="1600200" y="4648200"/>
            <a:ext cx="7543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cs typeface="Courier New" pitchFamily="49" charset="0"/>
              </a:rPr>
              <a:t>The </a:t>
            </a:r>
            <a:r>
              <a:rPr lang="en-US" i="1">
                <a:cs typeface="Courier New" pitchFamily="49" charset="0"/>
              </a:rPr>
              <a:t>dot pitch</a:t>
            </a:r>
            <a:r>
              <a:rPr lang="en-US">
                <a:cs typeface="Courier New" pitchFamily="49" charset="0"/>
              </a:rPr>
              <a:t> is the amount of space between pixels. The smaller the dot pitch, the better the display.</a:t>
            </a:r>
            <a:r>
              <a:rPr lang="en-US">
                <a:solidFill>
                  <a:schemeClr val="tx2"/>
                </a:solidFill>
                <a:latin typeface="Courier New" pitchFamily="49" charset="0"/>
                <a:cs typeface="Courier New" pitchFamily="49" charset="0"/>
              </a:rPr>
              <a:t> </a:t>
            </a:r>
          </a:p>
        </p:txBody>
      </p:sp>
      <p:sp>
        <p:nvSpPr>
          <p:cNvPr id="208906" name="Text Box 1034"/>
          <p:cNvSpPr txBox="1">
            <a:spLocks noChangeArrowheads="1"/>
          </p:cNvSpPr>
          <p:nvPr/>
        </p:nvSpPr>
        <p:spPr bwMode="auto">
          <a:xfrm>
            <a:off x="152400" y="46482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cs typeface="Courier New" pitchFamily="49" charset="0"/>
              </a:rPr>
              <a:t>dot pitch</a:t>
            </a:r>
            <a:endParaRPr lang="en-US">
              <a:cs typeface="Courier New" pitchFamily="49"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International">
  <a:themeElements>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6381</TotalTime>
  <Words>3658</Words>
  <Application>Microsoft Office PowerPoint</Application>
  <PresentationFormat>On-screen Show (4:3)</PresentationFormat>
  <Paragraphs>476</Paragraphs>
  <Slides>63</Slides>
  <Notes>30</Notes>
  <HiddenSlides>0</HiddenSlides>
  <MMClips>0</MMClips>
  <ScaleCrop>false</ScaleCrop>
  <HeadingPairs>
    <vt:vector size="10"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63</vt:i4>
      </vt:variant>
      <vt:variant>
        <vt:lpstr>Custom Shows</vt:lpstr>
      </vt:variant>
      <vt:variant>
        <vt:i4>1</vt:i4>
      </vt:variant>
    </vt:vector>
  </HeadingPairs>
  <TitlesOfParts>
    <vt:vector size="76" baseType="lpstr">
      <vt:lpstr>Times New Roman</vt:lpstr>
      <vt:lpstr>Monotype Sorts</vt:lpstr>
      <vt:lpstr>Arial</vt:lpstr>
      <vt:lpstr>Courier New</vt:lpstr>
      <vt:lpstr>Symbol</vt:lpstr>
      <vt:lpstr>Book Antiqua</vt:lpstr>
      <vt:lpstr>Palatino</vt:lpstr>
      <vt:lpstr>Forte</vt:lpstr>
      <vt:lpstr>Courier</vt:lpstr>
      <vt:lpstr>International</vt:lpstr>
      <vt:lpstr>Microsoft Word Picture</vt:lpstr>
      <vt:lpstr>Bitmap Image</vt:lpstr>
      <vt:lpstr>Chapter 1 Introduction to Computers, Programs, and Java</vt:lpstr>
      <vt:lpstr>Objectives</vt:lpstr>
      <vt:lpstr>What is a Computer?</vt:lpstr>
      <vt:lpstr>CPU</vt:lpstr>
      <vt:lpstr>Memory</vt:lpstr>
      <vt:lpstr>How Data is Stored?</vt:lpstr>
      <vt:lpstr>Storage Devices</vt:lpstr>
      <vt:lpstr>Output Devices: Monitor</vt:lpstr>
      <vt:lpstr>Monitor Resolution and Dot Pitch</vt:lpstr>
      <vt:lpstr>Communication Devices</vt:lpstr>
      <vt:lpstr>Programs</vt:lpstr>
      <vt:lpstr>Programming Languages</vt:lpstr>
      <vt:lpstr>Programming Languages</vt:lpstr>
      <vt:lpstr>Programming Languages</vt:lpstr>
      <vt:lpstr>Popular High-Level Languages</vt:lpstr>
      <vt:lpstr>Compiling Source Code</vt:lpstr>
      <vt:lpstr>Operating Systems</vt:lpstr>
      <vt:lpstr>Why Java?</vt:lpstr>
      <vt:lpstr>Java, Web, and Beyond</vt:lpstr>
      <vt:lpstr>Examples of Java’s Versatility (Applets)</vt:lpstr>
      <vt:lpstr>PDA and Cell Phone</vt:lpstr>
      <vt:lpstr>Java’s History</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JDK Versions</vt:lpstr>
      <vt:lpstr>JDK Editions</vt:lpstr>
      <vt:lpstr>Popular Java IDEs</vt:lpstr>
      <vt:lpstr>A Simple Java Program</vt:lpstr>
      <vt:lpstr>Creating and Editing Using NotePad</vt:lpstr>
      <vt:lpstr>Creating and Editing Using WordPad</vt:lpstr>
      <vt:lpstr>Creating, Compiling, and Running Programs</vt:lpstr>
      <vt:lpstr>Compiling Java Source Code</vt:lpstr>
      <vt:lpstr>Trace a Program Execution</vt:lpstr>
      <vt:lpstr>Trace a Program Execution</vt:lpstr>
      <vt:lpstr>Trace a Program Execution</vt:lpstr>
      <vt:lpstr>Two More Simple Examples</vt:lpstr>
      <vt:lpstr>Supplements on the Companion Website</vt:lpstr>
      <vt:lpstr>Compiling and Running Java from the Command Window</vt:lpstr>
      <vt:lpstr>Compiling and Running Java from TextPad</vt:lpstr>
      <vt:lpstr>Compiling and Running Java from JBuilder</vt:lpstr>
      <vt:lpstr>Compiling and Running Java from NetBeans</vt:lpstr>
      <vt:lpstr>Anatomy of a Java Program</vt:lpstr>
      <vt:lpstr>Comments</vt:lpstr>
      <vt:lpstr>Reserved Words</vt:lpstr>
      <vt:lpstr>Modifiers</vt:lpstr>
      <vt:lpstr>Statements</vt:lpstr>
      <vt:lpstr>Blocks</vt:lpstr>
      <vt:lpstr>Classes</vt:lpstr>
      <vt:lpstr>Methods</vt:lpstr>
      <vt:lpstr>main Method</vt:lpstr>
      <vt:lpstr>Displaying Text in a Message Dialog Box</vt:lpstr>
      <vt:lpstr>The showMessageDialog Method </vt:lpstr>
      <vt:lpstr>Two Ways to Invoke the Method</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Java</dc:title>
  <dc:creator>Y. Daniel Liang</dc:creator>
  <cp:lastModifiedBy>hasan adil</cp:lastModifiedBy>
  <cp:revision>194</cp:revision>
  <cp:lastPrinted>1998-02-24T16:19:51Z</cp:lastPrinted>
  <dcterms:created xsi:type="dcterms:W3CDTF">1995-06-10T17:31:50Z</dcterms:created>
  <dcterms:modified xsi:type="dcterms:W3CDTF">2013-06-10T03:22:44Z</dcterms:modified>
</cp:coreProperties>
</file>