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345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265" r:id="rId15"/>
    <p:sldId id="315" r:id="rId16"/>
    <p:sldId id="266" r:id="rId17"/>
    <p:sldId id="316" r:id="rId18"/>
    <p:sldId id="326" r:id="rId19"/>
    <p:sldId id="323" r:id="rId20"/>
    <p:sldId id="268" r:id="rId21"/>
    <p:sldId id="327" r:id="rId22"/>
    <p:sldId id="331" r:id="rId23"/>
    <p:sldId id="332" r:id="rId24"/>
    <p:sldId id="333" r:id="rId25"/>
    <p:sldId id="347" r:id="rId26"/>
    <p:sldId id="330" r:id="rId27"/>
    <p:sldId id="269" r:id="rId28"/>
    <p:sldId id="270" r:id="rId29"/>
    <p:sldId id="317" r:id="rId30"/>
    <p:sldId id="318" r:id="rId31"/>
    <p:sldId id="319" r:id="rId32"/>
    <p:sldId id="320" r:id="rId33"/>
    <p:sldId id="324" r:id="rId34"/>
    <p:sldId id="325" r:id="rId35"/>
    <p:sldId id="321" r:id="rId36"/>
    <p:sldId id="32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8046" autoAdjust="0"/>
  </p:normalViewPr>
  <p:slideViewPr>
    <p:cSldViewPr>
      <p:cViewPr varScale="1">
        <p:scale>
          <a:sx n="72" d="100"/>
          <a:sy n="72" d="100"/>
        </p:scale>
        <p:origin x="-11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6E0E-E216-4F82-8E86-94F3B620B25C}" type="datetimeFigureOut">
              <a:rPr lang="en-US" smtClean="0"/>
              <a:pPr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8AF0A-8F1D-499E-872E-2C66C79C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AF0A-8F1D-499E-872E-2C66C79CE3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B7DF3-3EC7-45C9-B272-9AB8CA57E847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9A3A-3D06-444E-A3CE-5EDA777469A7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0BE7-BE9A-49B7-BE18-DA61220AA5C4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C9FE-9508-4FD4-8090-56E02ABB7C9D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F04B8-603B-49B2-8159-246218A10CAD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892DE-60AD-4DB9-8178-55656BD23897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EA47-56EB-4B0C-8FFF-20DBB1BD041B}" type="datetime1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A98E-9529-4D44-9E53-3ACF185553B8}" type="datetime1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F16D-F29B-439A-90FE-17CBF1C70DE6}" type="datetime1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330-2CDE-48E0-94B3-3CBD8DDB3E71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AA29-A806-4E0B-864C-0BDC1076BB3D}" type="datetime1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EE24-DF01-4820-864F-454102825539}" type="datetime1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2AEF6-A042-4DA6-A3E1-F04AAE1E39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Classes &amp;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4038600" cy="6096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800" dirty="0"/>
              <a:t>Object Oriented Programming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1600" y="4572000"/>
            <a:ext cx="38100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Prepared by:</a:t>
            </a:r>
            <a:r>
              <a:rPr lang="en-US" sz="2000" dirty="0"/>
              <a:t> </a:t>
            </a:r>
            <a:r>
              <a:rPr lang="en-US" sz="2000" dirty="0" smtClean="0"/>
              <a:t>Mehak Usmani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62800" y="381000"/>
            <a:ext cx="1600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r">
              <a:spcBef>
                <a:spcPct val="20000"/>
              </a:spcBef>
            </a:pPr>
            <a:r>
              <a:rPr lang="en-US" sz="2400" u="sng" dirty="0" smtClean="0">
                <a:solidFill>
                  <a:schemeClr val="tx1">
                    <a:tint val="75000"/>
                  </a:schemeClr>
                </a:solidFill>
              </a:rPr>
              <a:t>Lecture # 6</a:t>
            </a:r>
            <a:endParaRPr kumimoji="0" lang="en-US" sz="2400" b="0" i="0" u="sng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Abstraction As the Basis for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Our </a:t>
            </a:r>
            <a:r>
              <a:rPr lang="en-US" sz="2000" dirty="0"/>
              <a:t>decisions of inclusion versus elimination when </a:t>
            </a:r>
            <a:r>
              <a:rPr lang="en-US" sz="2000" dirty="0" smtClean="0"/>
              <a:t>building a </a:t>
            </a:r>
            <a:r>
              <a:rPr lang="en-US" sz="2000" dirty="0"/>
              <a:t>software system must be made within the context of the overall purpose and </a:t>
            </a:r>
            <a:r>
              <a:rPr lang="en-US" sz="2000" b="1" dirty="0"/>
              <a:t>domain</a:t>
            </a:r>
            <a:r>
              <a:rPr lang="en-US" sz="2000" dirty="0"/>
              <a:t>, or </a:t>
            </a:r>
            <a:r>
              <a:rPr lang="en-US" sz="2000" dirty="0" smtClean="0"/>
              <a:t>subject matter </a:t>
            </a:r>
            <a:r>
              <a:rPr lang="en-US" sz="2000" dirty="0"/>
              <a:t>focus, of the future system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	Example</a:t>
            </a:r>
            <a:r>
              <a:rPr lang="en-US" sz="2000" dirty="0"/>
              <a:t>: </a:t>
            </a:r>
            <a:r>
              <a:rPr lang="en-US" sz="2000" dirty="0" smtClean="0"/>
              <a:t>Representing </a:t>
            </a:r>
            <a:r>
              <a:rPr lang="en-US" sz="2000" dirty="0"/>
              <a:t>a person in a software </a:t>
            </a:r>
            <a:r>
              <a:rPr lang="en-US" sz="2000" dirty="0" smtClean="0"/>
              <a:t>system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 smtClean="0"/>
              <a:t>Modeling </a:t>
            </a:r>
            <a:r>
              <a:rPr lang="en-US" sz="2000" dirty="0" smtClean="0"/>
              <a:t>is </a:t>
            </a:r>
            <a:r>
              <a:rPr lang="en-US" sz="2000" dirty="0"/>
              <a:t>the process by which we develop a pattern for something to be </a:t>
            </a:r>
            <a:r>
              <a:rPr lang="en-US" sz="2000" dirty="0" smtClean="0"/>
              <a:t>made. An </a:t>
            </a:r>
            <a:r>
              <a:rPr lang="en-US" sz="2000" dirty="0"/>
              <a:t>object model of a software system is such a </a:t>
            </a:r>
            <a:r>
              <a:rPr lang="en-US" sz="2000" dirty="0" smtClean="0"/>
              <a:t>pattern.</a:t>
            </a:r>
          </a:p>
          <a:p>
            <a:r>
              <a:rPr lang="en-US" sz="2000" dirty="0" smtClean="0"/>
              <a:t>Modeling </a:t>
            </a:r>
            <a:r>
              <a:rPr lang="en-US" sz="2000" dirty="0"/>
              <a:t>and abstraction go hand in hand, because a model is essentially a physical or graphical portrayal of an abstraction; before we can model something effectively, we must have determined the essential details of the subject to be modeled.</a:t>
            </a:r>
          </a:p>
        </p:txBody>
      </p:sp>
    </p:spTree>
    <p:extLst>
      <p:ext uri="{BB962C8B-B14F-4D97-AF65-F5344CB8AC3E}">
        <p14:creationId xmlns:p14="http://schemas.microsoft.com/office/powerpoint/2010/main" val="26125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of Abstractions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87" y="2438400"/>
            <a:ext cx="5390866" cy="3734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621378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Technique </a:t>
            </a:r>
            <a:r>
              <a:rPr lang="en-US" dirty="0"/>
              <a:t>of comparing features to find an abstraction that is similar enough to be reused successfully is known as pattern matching and </a:t>
            </a:r>
            <a:r>
              <a:rPr lang="en-US" dirty="0" smtClean="0"/>
              <a:t>reuse.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Many possibilities</a:t>
            </a:r>
          </a:p>
          <a:p>
            <a:r>
              <a:rPr lang="en-US" sz="2000" dirty="0" smtClean="0"/>
              <a:t>Never a single “best” model</a:t>
            </a:r>
          </a:p>
          <a:p>
            <a:r>
              <a:rPr lang="en-US" sz="2000" dirty="0" smtClean="0"/>
              <a:t>However, there is a thing as an “incorrect” model</a:t>
            </a:r>
          </a:p>
          <a:p>
            <a:r>
              <a:rPr lang="en-US" sz="2000" dirty="0" smtClean="0"/>
              <a:t>No acid test to determine the validity of a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2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What Does It Take to Be a Successful Object Modeler?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/>
              <a:t>Insight into the problem </a:t>
            </a:r>
            <a:r>
              <a:rPr lang="en-US" sz="2000" i="1" dirty="0" smtClean="0"/>
              <a:t>domain</a:t>
            </a:r>
          </a:p>
          <a:p>
            <a:r>
              <a:rPr lang="en-US" sz="2000" i="1" dirty="0" smtClean="0"/>
              <a:t>Creativity</a:t>
            </a:r>
            <a:endParaRPr lang="en-US" sz="2000" dirty="0" smtClean="0"/>
          </a:p>
          <a:p>
            <a:r>
              <a:rPr lang="en-US" sz="2000" i="1" dirty="0"/>
              <a:t>Good listening </a:t>
            </a:r>
            <a:r>
              <a:rPr lang="en-US" sz="2000" i="1" dirty="0" smtClean="0"/>
              <a:t>skills</a:t>
            </a:r>
          </a:p>
          <a:p>
            <a:r>
              <a:rPr lang="en-US" sz="2000" i="1" dirty="0"/>
              <a:t>Good observational </a:t>
            </a:r>
            <a:r>
              <a:rPr lang="en-US" sz="2000" i="1" dirty="0" smtClean="0"/>
              <a:t>skills</a:t>
            </a:r>
          </a:p>
          <a:p>
            <a:r>
              <a:rPr lang="en-US" sz="2000" dirty="0"/>
              <a:t>organized </a:t>
            </a:r>
            <a:r>
              <a:rPr lang="en-US" sz="2000" i="1" dirty="0" smtClean="0"/>
              <a:t>process</a:t>
            </a:r>
          </a:p>
          <a:p>
            <a:r>
              <a:rPr lang="en-US" sz="2000" dirty="0"/>
              <a:t>way to </a:t>
            </a:r>
            <a:r>
              <a:rPr lang="en-US" sz="2000" i="1" dirty="0" smtClean="0"/>
              <a:t>communicate(UML)</a:t>
            </a:r>
          </a:p>
          <a:p>
            <a:r>
              <a:rPr lang="en-US" sz="2000" i="1" dirty="0"/>
              <a:t>software </a:t>
            </a:r>
            <a:r>
              <a:rPr lang="en-US" sz="2000" i="1" dirty="0" smtClean="0"/>
              <a:t>tool </a:t>
            </a:r>
            <a:r>
              <a:rPr lang="en-US" sz="2000" dirty="0" smtClean="0"/>
              <a:t>for automation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78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A class defines the properties and behaviors for objects. </a:t>
            </a:r>
          </a:p>
          <a:p>
            <a:r>
              <a:rPr lang="en-US" sz="2000" i="1" dirty="0" smtClean="0"/>
              <a:t>In OOP terminology we say, class of an object contains collection of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smtClean="0"/>
              <a:t>Methods &amp;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smtClean="0"/>
              <a:t>Data.</a:t>
            </a:r>
          </a:p>
          <a:p>
            <a:r>
              <a:rPr lang="en-US" sz="2000" dirty="0" smtClean="0"/>
              <a:t>Classes are structures that defines objects. </a:t>
            </a:r>
          </a:p>
          <a:p>
            <a:r>
              <a:rPr lang="en-US" sz="2000" dirty="0" smtClean="0"/>
              <a:t>A class is a template, blueprint, or contract that defines what an object’s data fields and methods will be.</a:t>
            </a:r>
          </a:p>
          <a:p>
            <a:r>
              <a:rPr lang="en-US" sz="2000" dirty="0" smtClean="0"/>
              <a:t>A Java class uses variables to define properties and methods to define actions.</a:t>
            </a:r>
          </a:p>
          <a:p>
            <a:r>
              <a:rPr lang="en-US" sz="2000" dirty="0" smtClean="0"/>
              <a:t>A class is a programmer-defined type and is a reference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class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52599"/>
            <a:ext cx="3481387" cy="436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2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</a:t>
            </a:r>
            <a:r>
              <a:rPr lang="en-US" sz="2000" i="1" dirty="0" smtClean="0"/>
              <a:t>object </a:t>
            </a:r>
            <a:r>
              <a:rPr lang="en-US" sz="2000" dirty="0" smtClean="0"/>
              <a:t>represents</a:t>
            </a:r>
            <a:r>
              <a:rPr lang="en-US" sz="2000" i="1" dirty="0" smtClean="0"/>
              <a:t> </a:t>
            </a:r>
            <a:r>
              <a:rPr lang="en-US" sz="2000" dirty="0" smtClean="0"/>
              <a:t>an entity in the real world that can be distinctly identified. An object has a unique identity, state, and behavior.</a:t>
            </a:r>
          </a:p>
          <a:p>
            <a:r>
              <a:rPr lang="en-US" sz="2000" dirty="0" smtClean="0"/>
              <a:t>Examples:</a:t>
            </a:r>
            <a:br>
              <a:rPr lang="en-US" sz="2000" dirty="0" smtClean="0"/>
            </a:br>
            <a:r>
              <a:rPr lang="en-US" sz="2000" dirty="0" smtClean="0"/>
              <a:t>a student, a desk, a circle, a button, and a loan. 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state</a:t>
            </a:r>
            <a:r>
              <a:rPr lang="en-US" sz="2000" dirty="0" smtClean="0"/>
              <a:t> of an object (also known as its properties or attributes) is represented by data fields with their current values.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/>
              <a:t>behavior</a:t>
            </a:r>
            <a:r>
              <a:rPr lang="en-US" sz="2000" dirty="0" smtClean="0"/>
              <a:t> of an object (also known as its actions) is defined by methods.</a:t>
            </a:r>
          </a:p>
          <a:p>
            <a:r>
              <a:rPr lang="en-US" sz="2000" dirty="0" smtClean="0"/>
              <a:t>An object is an </a:t>
            </a:r>
            <a:r>
              <a:rPr lang="en-US" sz="2000" b="1" dirty="0" smtClean="0"/>
              <a:t>instance</a:t>
            </a:r>
            <a:r>
              <a:rPr lang="en-US" sz="2000" dirty="0" smtClean="0"/>
              <a:t> of a class. Many instances can be created from a single class.</a:t>
            </a:r>
          </a:p>
          <a:p>
            <a:r>
              <a:rPr lang="en-US" sz="2000" dirty="0" smtClean="0"/>
              <a:t>The terms </a:t>
            </a:r>
            <a:r>
              <a:rPr lang="en-US" sz="2000" i="1" dirty="0" smtClean="0"/>
              <a:t>object and instance are often interchangeable.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bject</a:t>
            </a:r>
            <a:r>
              <a:rPr lang="en-US" i="1" dirty="0" smtClean="0"/>
              <a:t>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 </a:t>
            </a:r>
            <a:r>
              <a:rPr lang="en-US" sz="2000" noProof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noProof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i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ClassName();</a:t>
            </a:r>
          </a:p>
          <a:p>
            <a:pPr marL="0" indent="0">
              <a:buNone/>
            </a:pPr>
            <a:endParaRPr lang="en-US" sz="2000" noProof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noProof="1" smtClean="0">
                <a:cs typeface="Courier New" panose="02070309020205020404" pitchFamily="49" charset="0"/>
              </a:rPr>
              <a:t>or simply</a:t>
            </a:r>
          </a:p>
          <a:p>
            <a:pPr marL="0" indent="0"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 </a:t>
            </a:r>
            <a:r>
              <a:rPr lang="en-US" sz="2000" noProof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i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ClassName();</a:t>
            </a:r>
          </a:p>
          <a:p>
            <a:pPr marL="0" indent="0"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noProof="1" smtClean="0">
                <a:cs typeface="Courier New" panose="02070309020205020404" pitchFamily="49" charset="0"/>
              </a:rPr>
              <a:t>or with parameters in constructor</a:t>
            </a:r>
          </a:p>
          <a:p>
            <a:pPr marL="0" indent="0">
              <a:buNone/>
            </a:pP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 </a:t>
            </a:r>
            <a:r>
              <a:rPr lang="en-US" sz="2000" noProof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object_name</a:t>
            </a: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i="1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noProof="1" smtClean="0">
                <a:latin typeface="Courier New" panose="02070309020205020404" pitchFamily="49" charset="0"/>
                <a:cs typeface="Courier New" panose="02070309020205020404" pitchFamily="49" charset="0"/>
              </a:rPr>
              <a:t> ClassName(type parameter);</a:t>
            </a:r>
            <a:endParaRPr lang="en-US" sz="20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 between Class &amp;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smtClean="0"/>
              <a:t>Classes are definitions for objects and objects are created from classes.</a:t>
            </a:r>
          </a:p>
          <a:p>
            <a:r>
              <a:rPr lang="en-US" sz="2000" dirty="0"/>
              <a:t>A class creates a new </a:t>
            </a:r>
            <a:r>
              <a:rPr lang="en-US" sz="2000" i="1" dirty="0"/>
              <a:t>data type </a:t>
            </a:r>
            <a:r>
              <a:rPr lang="en-US" sz="2000" dirty="0"/>
              <a:t>that can be used to create </a:t>
            </a:r>
            <a:r>
              <a:rPr lang="en-US" sz="2000" dirty="0" smtClean="0"/>
              <a:t>objects.</a:t>
            </a:r>
          </a:p>
          <a:p>
            <a:r>
              <a:rPr lang="en-US" sz="2000" dirty="0" smtClean="0"/>
              <a:t>The relationship between classes and objects is analogous to that between a recipe and dish prepared by it.</a:t>
            </a:r>
          </a:p>
          <a:p>
            <a:r>
              <a:rPr lang="en-US" sz="2000" dirty="0" smtClean="0"/>
              <a:t>Many objects can be created from the same class and they </a:t>
            </a:r>
            <a:r>
              <a:rPr lang="en-US" sz="2000" b="1" dirty="0" smtClean="0"/>
              <a:t>all</a:t>
            </a:r>
            <a:r>
              <a:rPr lang="en-US" sz="2000" dirty="0" smtClean="0"/>
              <a:t> will share the class's methods and properties. The objects will still be different because they may have different values assigned to their properties.</a:t>
            </a:r>
            <a:endParaRPr lang="en-US" sz="2000" b="1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 descr="Image result for Relationship between Class &amp; Obje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038600"/>
            <a:ext cx="3533775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new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i="1" dirty="0"/>
              <a:t>new</a:t>
            </a:r>
            <a:r>
              <a:rPr lang="en-US" sz="2000" dirty="0"/>
              <a:t> operator dynamically allocates memory for an object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has this general form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i="1" dirty="0"/>
              <a:t>new</a:t>
            </a:r>
            <a:r>
              <a:rPr lang="en-US" sz="2000" dirty="0"/>
              <a:t> allocates memory for </a:t>
            </a:r>
            <a:r>
              <a:rPr lang="en-US" sz="2000" dirty="0" smtClean="0"/>
              <a:t>an </a:t>
            </a:r>
            <a:r>
              <a:rPr lang="en-US" sz="2000" dirty="0"/>
              <a:t>object during run </a:t>
            </a:r>
            <a:r>
              <a:rPr lang="en-US" sz="2000" dirty="0" smtClean="0"/>
              <a:t>time.</a:t>
            </a:r>
          </a:p>
          <a:p>
            <a:r>
              <a:rPr lang="en-US" sz="2000" dirty="0"/>
              <a:t>The advantage of this approach is that </a:t>
            </a:r>
            <a:r>
              <a:rPr lang="en-US" sz="2000" dirty="0" smtClean="0"/>
              <a:t>a program </a:t>
            </a:r>
            <a:r>
              <a:rPr lang="en-US" sz="2000" dirty="0"/>
              <a:t>can create as many or as few objects as it needs during the </a:t>
            </a:r>
            <a:r>
              <a:rPr lang="en-US" sz="2000" dirty="0" smtClean="0"/>
              <a:t>execution. </a:t>
            </a:r>
            <a:r>
              <a:rPr lang="en-US" sz="2000" dirty="0"/>
              <a:t>However, since memory is finite, it is possible that </a:t>
            </a:r>
            <a:r>
              <a:rPr lang="en-US" sz="2000" i="1" dirty="0"/>
              <a:t>new</a:t>
            </a:r>
            <a:r>
              <a:rPr lang="en-US" sz="2000" dirty="0"/>
              <a:t> will not be able to allocate memory for an object because insufficient memory exists. If this happens, a run-time exception will occur.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385689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92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Object Modeling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Class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Object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Relation between Class and Object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Writing program using classes and objects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Constructors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Types of Constructors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 smtClean="0"/>
          </a:p>
          <a:p>
            <a:pPr marL="857250" lvl="1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3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–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/>
              <a:t>circle</a:t>
            </a:r>
            <a:r>
              <a:rPr lang="en-US" sz="2000" dirty="0" smtClean="0"/>
              <a:t> object has a data field </a:t>
            </a:r>
            <a:r>
              <a:rPr lang="en-US" sz="2000" b="1" dirty="0" smtClean="0"/>
              <a:t>radius</a:t>
            </a:r>
            <a:r>
              <a:rPr lang="en-US" sz="2000" dirty="0" smtClean="0"/>
              <a:t>, which is the property that characterizes a circle. Similarly methods can be defined like </a:t>
            </a:r>
            <a:r>
              <a:rPr lang="en-US" sz="2000" b="1" dirty="0" err="1" smtClean="0"/>
              <a:t>getArea</a:t>
            </a:r>
            <a:r>
              <a:rPr lang="en-US" sz="2000" b="1" dirty="0" smtClean="0"/>
              <a:t>()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getPerimeter</a:t>
            </a:r>
            <a:r>
              <a:rPr lang="en-US" sz="2000" b="1" dirty="0" smtClean="0"/>
              <a:t>() </a:t>
            </a:r>
            <a:r>
              <a:rPr lang="en-US" sz="2000" dirty="0" smtClean="0"/>
              <a:t>for circle objects.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19400"/>
            <a:ext cx="7295101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Classes and objects can be represented using UML notation.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86000"/>
            <a:ext cx="65280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34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0600" y="414517"/>
            <a:ext cx="7162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// Define the circle class with one variable and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two methods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class 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Circle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   double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radius=10;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   double </a:t>
            </a:r>
            <a:r>
              <a:rPr lang="en-US" altLang="en-US" sz="2000" dirty="0" err="1">
                <a:latin typeface="Courier New" panose="02070309020205020404" pitchFamily="49" charset="0"/>
              </a:rPr>
              <a:t>getArea</a:t>
            </a:r>
            <a:r>
              <a:rPr lang="en-US" altLang="en-US" sz="2000" dirty="0">
                <a:latin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   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       return radius * radius * </a:t>
            </a:r>
            <a:r>
              <a:rPr lang="en-US" altLang="en-US" sz="2000" dirty="0" err="1">
                <a:latin typeface="Courier New" panose="02070309020205020404" pitchFamily="49" charset="0"/>
              </a:rPr>
              <a:t>Math.PI</a:t>
            </a:r>
            <a:r>
              <a:rPr lang="en-US" altLang="en-US" sz="2000" dirty="0"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urier New" panose="02070309020205020404" pitchFamily="49" charset="0"/>
              </a:rPr>
              <a:t> 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double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getPerimeter</a:t>
            </a:r>
            <a:r>
              <a:rPr lang="en-US" altLang="en-US" sz="2000" dirty="0" smtClean="0">
                <a:latin typeface="Courier New" panose="02070309020205020404" pitchFamily="49" charset="0"/>
              </a:rPr>
              <a:t>()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urier New" panose="02070309020205020404" pitchFamily="49" charset="0"/>
              </a:rPr>
              <a:t>   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urier New" panose="02070309020205020404" pitchFamily="49" charset="0"/>
              </a:rPr>
              <a:t>       return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2 * </a:t>
            </a:r>
            <a:r>
              <a:rPr lang="en-US" altLang="en-US" sz="2000" dirty="0">
                <a:latin typeface="Courier New" panose="02070309020205020404" pitchFamily="49" charset="0"/>
              </a:rPr>
              <a:t>radius * </a:t>
            </a:r>
            <a:r>
              <a:rPr lang="en-US" altLang="en-US" sz="2000" dirty="0" err="1">
                <a:latin typeface="Courier New" panose="02070309020205020404" pitchFamily="49" charset="0"/>
              </a:rPr>
              <a:t>Math.PI</a:t>
            </a:r>
            <a:r>
              <a:rPr lang="en-US" altLang="en-US" sz="2000" dirty="0">
                <a:latin typeface="Courier New" panose="02070309020205020404" pitchFamily="49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ourier New" panose="020703090202050204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72082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5C3672-3EE2-43EA-BD58-AAF3AF42B290}" type="slidenum">
              <a:rPr lang="en-US">
                <a:solidFill>
                  <a:srgbClr val="FFFFFF"/>
                </a:solidFill>
              </a:rPr>
              <a:pPr/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600200"/>
          </a:xfrm>
        </p:spPr>
        <p:txBody>
          <a:bodyPr>
            <a:normAutofit/>
          </a:bodyPr>
          <a:lstStyle/>
          <a:p>
            <a:r>
              <a:rPr lang="en-US" sz="3600" dirty="0"/>
              <a:t>Declaring/Creating </a:t>
            </a:r>
            <a:r>
              <a:rPr lang="en-US" sz="3600" dirty="0" smtClean="0"/>
              <a:t>Objects in Single </a:t>
            </a:r>
            <a:r>
              <a:rPr lang="en-US" sz="3600" dirty="0"/>
              <a:t>Step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429500" cy="25908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ClassName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</a:rPr>
              <a:t>objectRefVar</a:t>
            </a:r>
            <a:r>
              <a:rPr lang="en-US" sz="2000" dirty="0">
                <a:latin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</a:rPr>
              <a:t>ClassName</a:t>
            </a:r>
            <a:r>
              <a:rPr lang="en-US" sz="2000" dirty="0">
                <a:latin typeface="Courier New" panose="02070309020205020404" pitchFamily="49" charset="0"/>
              </a:rPr>
              <a:t>();</a:t>
            </a:r>
          </a:p>
          <a:p>
            <a:endParaRPr lang="en-US" sz="2400" dirty="0" smtClean="0"/>
          </a:p>
          <a:p>
            <a:endParaRPr lang="en-US" sz="2400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sz="2000" dirty="0">
                <a:latin typeface="Courier New" panose="02070309020205020404" pitchFamily="49" charset="0"/>
              </a:rPr>
              <a:t>Circle </a:t>
            </a:r>
            <a:r>
              <a:rPr lang="en-US" sz="2000" b="1" dirty="0" smtClean="0">
                <a:latin typeface="Courier New" panose="02070309020205020404" pitchFamily="49" charset="0"/>
              </a:rPr>
              <a:t>myCircle </a:t>
            </a:r>
            <a:r>
              <a:rPr lang="en-US" sz="2000" dirty="0" smtClean="0">
                <a:latin typeface="Courier New" panose="02070309020205020404" pitchFamily="49" charset="0"/>
              </a:rPr>
              <a:t>= </a:t>
            </a:r>
            <a:r>
              <a:rPr lang="en-US" sz="2000" dirty="0">
                <a:latin typeface="Courier New" panose="02070309020205020404" pitchFamily="49" charset="0"/>
              </a:rPr>
              <a:t>new Circle();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876261" y="3829878"/>
            <a:ext cx="19431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4733337" y="428707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4800600" y="2968627"/>
            <a:ext cx="17255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</a:rPr>
              <a:t>Create an object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3646418" y="3525078"/>
            <a:ext cx="2857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 flipH="1">
            <a:off x="3189218" y="3525078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521534" y="3049144"/>
            <a:ext cx="21985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Assign object reference</a:t>
            </a:r>
            <a:r>
              <a:rPr lang="en-US" sz="2400" dirty="0"/>
              <a:t>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994289" y="4764157"/>
            <a:ext cx="16126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Creat</a:t>
            </a:r>
            <a:r>
              <a:rPr lang="en-US" dirty="0" smtClean="0"/>
              <a:t>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A64240-3996-4BB4-9F47-963D7193E9D2}" type="slidenum">
              <a:rPr lang="en-US">
                <a:solidFill>
                  <a:srgbClr val="FFFFFF"/>
                </a:solidFill>
              </a:rPr>
              <a:pPr/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0"/>
            <a:ext cx="5829300" cy="1428750"/>
          </a:xfrm>
        </p:spPr>
        <p:txBody>
          <a:bodyPr/>
          <a:lstStyle/>
          <a:p>
            <a:r>
              <a:rPr lang="en-US"/>
              <a:t>Accessing Objects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696200" cy="4114800"/>
          </a:xfrm>
        </p:spPr>
        <p:txBody>
          <a:bodyPr>
            <a:normAutofit/>
          </a:bodyPr>
          <a:lstStyle/>
          <a:p>
            <a:r>
              <a:rPr lang="en-US" sz="2000" dirty="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>
                <a:latin typeface="Courier New" panose="02070309020205020404" pitchFamily="49" charset="0"/>
              </a:rPr>
              <a:t>objectRefVar.data</a:t>
            </a:r>
            <a:endParaRPr lang="en-US" sz="2000" dirty="0"/>
          </a:p>
          <a:p>
            <a:pPr>
              <a:buFont typeface="Monotype Sorts" pitchFamily="2" charset="2"/>
              <a:buNone/>
            </a:pPr>
            <a:r>
              <a:rPr lang="en-US" sz="2000" i="1" dirty="0">
                <a:latin typeface="Book Antiqua" panose="02040602050305030304" pitchFamily="18" charset="0"/>
              </a:rPr>
              <a:t>        e.g., </a:t>
            </a:r>
            <a:r>
              <a:rPr lang="en-US" sz="1800" dirty="0" err="1">
                <a:latin typeface="Courier New" panose="02070309020205020404" pitchFamily="49" charset="0"/>
              </a:rPr>
              <a:t>myCircle.radius</a:t>
            </a:r>
            <a:endParaRPr lang="en-US" sz="2000" i="1" dirty="0">
              <a:latin typeface="Book Antiqua" panose="02040602050305030304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000" dirty="0"/>
          </a:p>
          <a:p>
            <a:r>
              <a:rPr lang="en-US" sz="2000" dirty="0"/>
              <a:t>Invoking the object’s method:</a:t>
            </a:r>
          </a:p>
          <a:p>
            <a:pPr>
              <a:buFont typeface="Monotype Sorts" pitchFamily="2" charset="2"/>
              <a:buNone/>
            </a:pPr>
            <a:r>
              <a:rPr lang="en-US" sz="2000" dirty="0"/>
              <a:t>       </a:t>
            </a:r>
            <a:r>
              <a:rPr lang="en-US" sz="2000" dirty="0" err="1">
                <a:latin typeface="Courier New" panose="02070309020205020404" pitchFamily="49" charset="0"/>
              </a:rPr>
              <a:t>objectRefVar.methodName</a:t>
            </a:r>
            <a:r>
              <a:rPr lang="en-US" sz="2000" dirty="0">
                <a:latin typeface="Courier New" panose="02070309020205020404" pitchFamily="49" charset="0"/>
              </a:rPr>
              <a:t>(arguments)</a:t>
            </a:r>
            <a:endParaRPr lang="en-US" sz="2000" dirty="0"/>
          </a:p>
          <a:p>
            <a:pPr>
              <a:buFont typeface="Monotype Sorts" pitchFamily="2" charset="2"/>
              <a:buNone/>
            </a:pPr>
            <a:r>
              <a:rPr lang="en-US" sz="2000" i="1" dirty="0">
                <a:latin typeface="Book Antiqua" panose="02040602050305030304" pitchFamily="18" charset="0"/>
              </a:rPr>
              <a:t>       e.g., </a:t>
            </a:r>
            <a:r>
              <a:rPr lang="en-US" sz="1800" dirty="0" err="1">
                <a:latin typeface="Courier New" panose="02070309020205020404" pitchFamily="49" charset="0"/>
              </a:rPr>
              <a:t>myCircle.getArea</a:t>
            </a:r>
            <a:r>
              <a:rPr lang="en-US" sz="1800" dirty="0"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735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60960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Calling Circle class via object: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4772"/>
            <a:ext cx="7157629" cy="33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5715000" cy="512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609600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the circle class: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36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5715000" cy="512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609600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the circle class: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867400" y="3124200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What’s missing?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5715000" cy="512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800" y="609600"/>
            <a:ext cx="301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Implementing the circle class: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257800" y="3124200"/>
            <a:ext cx="342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It does not have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main method.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536"/>
            <a:ext cx="8229600" cy="497006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 </a:t>
            </a:r>
            <a:r>
              <a:rPr lang="en-US" sz="2000" i="1" dirty="0" smtClean="0"/>
              <a:t>constructor</a:t>
            </a:r>
            <a:r>
              <a:rPr lang="en-US" sz="2000" dirty="0" smtClean="0"/>
              <a:t> is invoked to create an object using the </a:t>
            </a:r>
            <a:r>
              <a:rPr lang="en-US" sz="2000" i="1" dirty="0" smtClean="0"/>
              <a:t>new</a:t>
            </a:r>
            <a:r>
              <a:rPr lang="en-US" sz="2000" dirty="0" smtClean="0"/>
              <a:t> operator.</a:t>
            </a:r>
          </a:p>
          <a:p>
            <a:r>
              <a:rPr lang="en-US" sz="2000" dirty="0" smtClean="0"/>
              <a:t>Constructors are a special kind of method. </a:t>
            </a:r>
          </a:p>
          <a:p>
            <a:r>
              <a:rPr lang="en-US" sz="2000" dirty="0" smtClean="0"/>
              <a:t>They have three </a:t>
            </a:r>
            <a:r>
              <a:rPr lang="en-US" sz="2000" b="1" dirty="0" smtClean="0"/>
              <a:t>properties</a:t>
            </a:r>
            <a:r>
              <a:rPr lang="en-US" sz="2000" dirty="0" smtClean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A constructor must have the same name as the class itself.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Constructors do not have a return type—not even void.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Constructors are invoked when an object is created. Constructors play the role of initializing objects.</a:t>
            </a:r>
          </a:p>
          <a:p>
            <a:r>
              <a:rPr lang="en-US" sz="2000" dirty="0"/>
              <a:t>A constructor initializes an object immediately upon creation</a:t>
            </a:r>
            <a:r>
              <a:rPr lang="en-US" sz="2000" dirty="0" smtClean="0"/>
              <a:t>. </a:t>
            </a:r>
            <a:r>
              <a:rPr lang="en-US" sz="2000" dirty="0"/>
              <a:t>Once defined, the constructor is automatically called immediately after the object is </a:t>
            </a:r>
            <a:r>
              <a:rPr lang="en-US" sz="2000" dirty="0" smtClean="0"/>
              <a:t>created.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implicit return type of a </a:t>
            </a:r>
            <a:r>
              <a:rPr lang="en-US" sz="2000" dirty="0" smtClean="0"/>
              <a:t>constructor </a:t>
            </a:r>
            <a:r>
              <a:rPr lang="en-US" sz="2000" dirty="0"/>
              <a:t>is the class type </a:t>
            </a:r>
            <a:r>
              <a:rPr lang="en-US" sz="2000" dirty="0" smtClean="0"/>
              <a:t>itself therefore it does not allow to return any other thing</a:t>
            </a:r>
            <a:endParaRPr lang="en-US" sz="2000" dirty="0"/>
          </a:p>
          <a:p>
            <a:r>
              <a:rPr lang="en-US" sz="2000" dirty="0" smtClean="0"/>
              <a:t>To construct an object from a class, invoke a constructor of the class using the </a:t>
            </a:r>
            <a:r>
              <a:rPr lang="en-US" sz="2000" b="1" dirty="0" smtClean="0"/>
              <a:t>new </a:t>
            </a:r>
            <a:r>
              <a:rPr lang="en-US" sz="2000" dirty="0" smtClean="0"/>
              <a:t>operator, as follows: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400" i="1" dirty="0" smtClean="0">
                <a:latin typeface="Cordia New" pitchFamily="34" charset="-34"/>
                <a:cs typeface="Cordia New" pitchFamily="34" charset="-34"/>
              </a:rPr>
              <a:t>new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400" dirty="0" err="1" smtClean="0">
                <a:latin typeface="Cordia New" pitchFamily="34" charset="-34"/>
                <a:cs typeface="Cordia New" pitchFamily="34" charset="-34"/>
              </a:rPr>
              <a:t>ClassName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(arguments);</a:t>
            </a:r>
            <a:endParaRPr lang="en-US" sz="20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Simplification Through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we’re innately skilled </a:t>
            </a:r>
            <a:r>
              <a:rPr lang="en-US" sz="2000" dirty="0"/>
              <a:t>at </a:t>
            </a:r>
            <a:r>
              <a:rPr lang="en-US" sz="2000" b="1" dirty="0"/>
              <a:t>abstraction</a:t>
            </a:r>
            <a:r>
              <a:rPr lang="en-US" sz="2000" dirty="0"/>
              <a:t>, a process that involves recognizing and focusing on the important </a:t>
            </a:r>
            <a:r>
              <a:rPr lang="en-US" sz="2000" dirty="0" smtClean="0"/>
              <a:t>characteristics of </a:t>
            </a:r>
            <a:r>
              <a:rPr lang="en-US" sz="2000" dirty="0"/>
              <a:t>a situation or object, and filtering out or ignoring all of the unessential </a:t>
            </a:r>
            <a:r>
              <a:rPr lang="en-US" sz="2000" dirty="0" smtClean="0"/>
              <a:t>details</a:t>
            </a:r>
          </a:p>
          <a:p>
            <a:r>
              <a:rPr lang="en-US" sz="2000" dirty="0" smtClean="0"/>
              <a:t>Consider the example of a road map</a:t>
            </a:r>
          </a:p>
          <a:p>
            <a:r>
              <a:rPr lang="en-US" sz="2000" dirty="0" smtClean="0"/>
              <a:t>Consider a landscape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567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16764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it a valid constructor for class </a:t>
            </a:r>
            <a:r>
              <a:rPr lang="en-US" sz="2000" b="1" dirty="0" smtClean="0"/>
              <a:t>Circle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039" y="2438400"/>
            <a:ext cx="2711161" cy="73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1524000"/>
            <a:ext cx="7772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is a method, not a constructor.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Constructor does not have a return type.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is a common mistake to put the </a:t>
            </a:r>
            <a:r>
              <a:rPr lang="en-US" sz="2000" b="1" dirty="0" smtClean="0"/>
              <a:t>void </a:t>
            </a:r>
            <a:r>
              <a:rPr lang="en-US" sz="2000" dirty="0" smtClean="0"/>
              <a:t>keyword in front of a constructor.</a:t>
            </a:r>
          </a:p>
          <a:p>
            <a:pPr>
              <a:buFont typeface="Arial" pitchFamily="34" charset="0"/>
              <a:buChar char="•"/>
            </a:pPr>
            <a:endParaRPr lang="en-US" sz="2000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35545"/>
            <a:ext cx="1835509" cy="66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35545"/>
            <a:ext cx="2362200" cy="641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3934918" y="3505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There are following types of constructors: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200" b="1" dirty="0" smtClean="0"/>
              <a:t>Non-Parameterized </a:t>
            </a:r>
            <a:r>
              <a:rPr lang="en-US" sz="2200" b="1" dirty="0"/>
              <a:t>constructor </a:t>
            </a:r>
            <a:br>
              <a:rPr lang="en-US" sz="2200" b="1" dirty="0"/>
            </a:br>
            <a:r>
              <a:rPr lang="en-US" sz="2200" dirty="0"/>
              <a:t>A class may provides a constructor without arguments. Such a constructor is referred to as a non-parameterized or no-argument constructor</a:t>
            </a:r>
            <a:r>
              <a:rPr lang="en-US" sz="2200" dirty="0" smtClean="0"/>
              <a:t>.</a:t>
            </a:r>
            <a:br>
              <a:rPr lang="en-US" sz="2200" dirty="0" smtClean="0"/>
            </a:br>
            <a:r>
              <a:rPr lang="en-US" sz="2200" b="1" dirty="0"/>
              <a:t>Syntax</a:t>
            </a:r>
            <a:r>
              <a:rPr lang="en-US" sz="2200" dirty="0"/>
              <a:t>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&gt;(){}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2200" b="1" dirty="0" smtClean="0"/>
              <a:t>Parameterized </a:t>
            </a:r>
            <a:r>
              <a:rPr lang="en-US" sz="2200" b="1" dirty="0"/>
              <a:t>constructor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dirty="0" smtClean="0"/>
              <a:t> A constructor that have parameters is known as parameterized constructor. It is used to provide different values to the distinct objects.</a:t>
            </a:r>
            <a:br>
              <a:rPr lang="en-US" sz="2200" dirty="0" smtClean="0"/>
            </a:br>
            <a:r>
              <a:rPr lang="en-US" sz="2200" dirty="0" smtClean="0"/>
              <a:t> </a:t>
            </a:r>
            <a:r>
              <a:rPr lang="en-US" sz="2200" b="1" dirty="0" smtClean="0"/>
              <a:t>Syntax</a:t>
            </a:r>
            <a:r>
              <a:rPr lang="en-US" sz="2200" dirty="0" smtClean="0"/>
              <a:t>: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&gt;(type parameter_name ){}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US" sz="2200" b="1" dirty="0"/>
              <a:t>Default constructor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i="1" dirty="0"/>
              <a:t> </a:t>
            </a:r>
            <a:r>
              <a:rPr lang="en-US" sz="2200" dirty="0"/>
              <a:t>A class may be defined without constructors. In this case, a public no-</a:t>
            </a:r>
            <a:r>
              <a:rPr lang="en-US" sz="2200" dirty="0" err="1"/>
              <a:t>arg</a:t>
            </a:r>
            <a:r>
              <a:rPr lang="en-US" sz="2200" dirty="0"/>
              <a:t> constructor with an empty body is implicitly defined in the class called default </a:t>
            </a:r>
            <a:r>
              <a:rPr lang="en-US" sz="2200" dirty="0" smtClean="0"/>
              <a:t>constructor.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Non-Parameterized Constructor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2637"/>
            <a:ext cx="4454111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1752600"/>
            <a:ext cx="423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Defining a </a:t>
            </a:r>
            <a:r>
              <a:rPr lang="en-US" b="1" dirty="0"/>
              <a:t>Non-Parameterized Constructor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6511" y="1765532"/>
            <a:ext cx="406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Calling a </a:t>
            </a:r>
            <a:r>
              <a:rPr lang="en-US" b="1" dirty="0"/>
              <a:t>Non-Parameterized Constructor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72637"/>
            <a:ext cx="4278806" cy="126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506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95169"/>
            <a:ext cx="39909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1752600"/>
            <a:ext cx="376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Defining a Parameterized Constructor</a:t>
            </a:r>
            <a:endParaRPr lang="en-US" b="1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40659"/>
            <a:ext cx="4143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29200" y="1765532"/>
            <a:ext cx="359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Calling a </a:t>
            </a:r>
            <a:r>
              <a:rPr lang="en-US" b="1" dirty="0"/>
              <a:t>Parameterized </a:t>
            </a:r>
            <a:r>
              <a:rPr lang="en-US" b="1" dirty="0" smtClean="0"/>
              <a:t>Constructor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4822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Constructor overloading is a technique in Java in which a class can have any number of constructors that differ in parameter lists.</a:t>
            </a:r>
          </a:p>
          <a:p>
            <a:r>
              <a:rPr lang="en-US" sz="2000" dirty="0" smtClean="0"/>
              <a:t>The compiler differentiates these constructors by taking into account the number of parameters in the list and their type.</a:t>
            </a:r>
          </a:p>
          <a:p>
            <a:r>
              <a:rPr lang="en-US" sz="2000" u="sng" dirty="0" smtClean="0"/>
              <a:t>A class may be defined without constructors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default constructor, </a:t>
            </a:r>
            <a:r>
              <a:rPr lang="en-US" sz="2000" dirty="0" smtClean="0"/>
              <a:t>is provided automatically only if </a:t>
            </a:r>
            <a:r>
              <a:rPr lang="en-US" sz="2000" b="1" u="sng" dirty="0" smtClean="0"/>
              <a:t>no</a:t>
            </a:r>
            <a:r>
              <a:rPr lang="en-US" sz="2000" dirty="0" smtClean="0"/>
              <a:t> constructors are explicitly defined in the class.</a:t>
            </a:r>
          </a:p>
          <a:p>
            <a:r>
              <a:rPr lang="en-US" sz="2000" dirty="0" smtClean="0"/>
              <a:t>Constructor returns current class instance yet it does not have a return type.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Times New Roman"/>
                <a:cs typeface="Calibri"/>
              </a:rPr>
              <a:t>Constructor vs.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2AEF6-A042-4DA6-A3E1-F04AAE1E3944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1752600"/>
          <a:ext cx="8001000" cy="3997576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386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Times New Roman"/>
                          <a:cs typeface="Calibri"/>
                        </a:rPr>
                        <a:t>Constructor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libri"/>
                          <a:ea typeface="Times New Roman"/>
                          <a:cs typeface="Calibri"/>
                        </a:rPr>
                        <a:t>Method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34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>
                          <a:latin typeface="Calibri"/>
                          <a:ea typeface="Times New Roman"/>
                          <a:cs typeface="Calibri"/>
                        </a:rPr>
                        <a:t>Constructor is used to initialize the state of an object.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>
                          <a:latin typeface="Calibri"/>
                          <a:ea typeface="Times New Roman"/>
                          <a:cs typeface="Calibri"/>
                        </a:rPr>
                        <a:t>Method is used to expose behaviour of an object.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11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>
                          <a:latin typeface="Calibri"/>
                          <a:ea typeface="Times New Roman"/>
                          <a:cs typeface="Calibri"/>
                        </a:rPr>
                        <a:t>Constructor must not have return type.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>
                          <a:latin typeface="Calibri"/>
                          <a:ea typeface="Times New Roman"/>
                          <a:cs typeface="Calibri"/>
                        </a:rPr>
                        <a:t>Method must have return type.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211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>
                          <a:latin typeface="Calibri"/>
                          <a:ea typeface="Times New Roman"/>
                          <a:cs typeface="Calibri"/>
                        </a:rPr>
                        <a:t>Constructor is invoked implicitly.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>
                          <a:latin typeface="Calibri"/>
                          <a:ea typeface="Times New Roman"/>
                          <a:cs typeface="Calibri"/>
                        </a:rPr>
                        <a:t>Method is invoked explicitly.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4478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>
                          <a:latin typeface="Calibri"/>
                          <a:ea typeface="Times New Roman"/>
                          <a:cs typeface="Calibri"/>
                        </a:rPr>
                        <a:t>The java compiler provides a default constructor if you don't have any constructor.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>
                          <a:latin typeface="Calibri"/>
                          <a:ea typeface="Times New Roman"/>
                          <a:cs typeface="Calibri"/>
                        </a:rPr>
                        <a:t>Method is not provided by compiler in any case.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0345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>
                          <a:latin typeface="Calibri"/>
                          <a:ea typeface="Times New Roman"/>
                          <a:cs typeface="Calibri"/>
                        </a:rPr>
                        <a:t>Constructor name must be same as the class name.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>
                          <a:latin typeface="Calibri"/>
                          <a:ea typeface="Times New Roman"/>
                          <a:cs typeface="Calibri"/>
                        </a:rPr>
                        <a:t>Method name may or may not be same as class name.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Generalization Through Abstraction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631" y="1821207"/>
            <a:ext cx="3800475" cy="3295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12793" y="5441624"/>
            <a:ext cx="3202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u="none" strike="noStrike" baseline="0" dirty="0" smtClean="0">
                <a:latin typeface="Utopia-Italic"/>
              </a:rPr>
              <a:t>A generic abstraction of a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1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Organizing Abstractions into Classification Hierarchies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Human </a:t>
            </a:r>
            <a:r>
              <a:rPr lang="en-US" sz="1800" dirty="0"/>
              <a:t>beings </a:t>
            </a:r>
            <a:r>
              <a:rPr lang="en-US" sz="1800" dirty="0" smtClean="0"/>
              <a:t>systematically arrange </a:t>
            </a:r>
            <a:r>
              <a:rPr lang="en-US" sz="1800" dirty="0"/>
              <a:t>information into categories according to established criteria; this process is known </a:t>
            </a:r>
            <a:r>
              <a:rPr lang="en-US" sz="1800" dirty="0" smtClean="0"/>
              <a:t>as </a:t>
            </a:r>
            <a:r>
              <a:rPr lang="en-US" sz="1800" b="1" dirty="0" smtClean="0"/>
              <a:t>classification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In order for a natural object to be classified as an animal, it must </a:t>
            </a:r>
            <a:r>
              <a:rPr lang="en-US" sz="1800" dirty="0" smtClean="0"/>
              <a:t>satisfy the </a:t>
            </a:r>
            <a:r>
              <a:rPr lang="en-US" sz="1800" dirty="0"/>
              <a:t>following rules:</a:t>
            </a:r>
          </a:p>
          <a:p>
            <a:pPr marL="457200" lvl="1" indent="0">
              <a:buNone/>
            </a:pPr>
            <a:r>
              <a:rPr lang="en-US" sz="1800" dirty="0"/>
              <a:t>• It must be a living being.</a:t>
            </a:r>
          </a:p>
          <a:p>
            <a:pPr marL="457200" lvl="1" indent="0">
              <a:buNone/>
            </a:pPr>
            <a:r>
              <a:rPr lang="en-US" sz="1800" dirty="0"/>
              <a:t>• It must be capable of spontaneous movement.</a:t>
            </a:r>
          </a:p>
          <a:p>
            <a:pPr marL="457200" lvl="1" indent="0">
              <a:buNone/>
            </a:pPr>
            <a:r>
              <a:rPr lang="en-US" sz="1800" dirty="0"/>
              <a:t>• It must be capable of rapid motor response to </a:t>
            </a:r>
            <a:r>
              <a:rPr lang="en-US" sz="1800" dirty="0" smtClean="0"/>
              <a:t>stimulation.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rules for what constitutes a plant, on the other hand, are different:</a:t>
            </a:r>
          </a:p>
          <a:p>
            <a:pPr marL="457200" lvl="1" indent="0">
              <a:buNone/>
            </a:pPr>
            <a:r>
              <a:rPr lang="en-US" sz="1800" dirty="0"/>
              <a:t>• It must be a living being (same as for an animal).</a:t>
            </a:r>
          </a:p>
          <a:p>
            <a:pPr marL="457200" lvl="1" indent="0">
              <a:buNone/>
            </a:pPr>
            <a:r>
              <a:rPr lang="en-US" sz="1800" dirty="0"/>
              <a:t>• It must lack an obvious nervous system.</a:t>
            </a:r>
          </a:p>
          <a:p>
            <a:pPr marL="457200" lvl="1" indent="0">
              <a:buNone/>
            </a:pPr>
            <a:r>
              <a:rPr lang="en-US" sz="1800" dirty="0"/>
              <a:t>• It must possess cellulose cell walls.</a:t>
            </a:r>
          </a:p>
        </p:txBody>
      </p:sp>
    </p:spTree>
    <p:extLst>
      <p:ext uri="{BB962C8B-B14F-4D97-AF65-F5344CB8AC3E}">
        <p14:creationId xmlns:p14="http://schemas.microsoft.com/office/powerpoint/2010/main" val="42652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</a:t>
            </a:r>
            <a:r>
              <a:rPr lang="en-US" dirty="0"/>
              <a:t>hierarchy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74" y="1877479"/>
            <a:ext cx="5772914" cy="42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3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Bird?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Has feathers</a:t>
            </a:r>
          </a:p>
          <a:p>
            <a:pPr marL="0" indent="0">
              <a:buNone/>
            </a:pPr>
            <a:r>
              <a:rPr lang="en-US" sz="2000" dirty="0"/>
              <a:t>• Has wings</a:t>
            </a:r>
          </a:p>
          <a:p>
            <a:pPr marL="0" indent="0">
              <a:buNone/>
            </a:pPr>
            <a:r>
              <a:rPr lang="en-US" sz="2000" dirty="0"/>
              <a:t>• Lays eggs</a:t>
            </a:r>
          </a:p>
          <a:p>
            <a:pPr marL="0" indent="0">
              <a:buNone/>
            </a:pPr>
            <a:r>
              <a:rPr lang="en-US" sz="2000" dirty="0"/>
              <a:t>• Is capable of flying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70" y="1825626"/>
            <a:ext cx="4450556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1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some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Has feathers</a:t>
            </a:r>
          </a:p>
          <a:p>
            <a:pPr marL="0" indent="0">
              <a:buNone/>
            </a:pPr>
            <a:r>
              <a:rPr lang="en-US" sz="2000" dirty="0"/>
              <a:t>• Has wings</a:t>
            </a:r>
          </a:p>
          <a:p>
            <a:pPr marL="0" indent="0">
              <a:buNone/>
            </a:pPr>
            <a:r>
              <a:rPr lang="en-US" sz="2000" dirty="0"/>
              <a:t>• Lays eggs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22" y="1825625"/>
            <a:ext cx="4214813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refinements….?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Has feathers</a:t>
            </a:r>
          </a:p>
          <a:p>
            <a:pPr marL="0" indent="0">
              <a:buNone/>
            </a:pPr>
            <a:r>
              <a:rPr lang="en-US" sz="2000" dirty="0"/>
              <a:t>• Has </a:t>
            </a:r>
            <a:r>
              <a:rPr lang="en-US" sz="2000" dirty="0" smtClean="0"/>
              <a:t>wings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Or simply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Has wings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59" y="1662113"/>
            <a:ext cx="4186238" cy="4514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34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1384</Words>
  <Application>Microsoft Office PowerPoint</Application>
  <PresentationFormat>On-screen Show (4:3)</PresentationFormat>
  <Paragraphs>244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Classes &amp; Objects</vt:lpstr>
      <vt:lpstr>Content</vt:lpstr>
      <vt:lpstr>Simplification Through Abstraction</vt:lpstr>
      <vt:lpstr>Generalization Through Abstraction</vt:lpstr>
      <vt:lpstr>Organizing Abstractions into Classification Hierarchies</vt:lpstr>
      <vt:lpstr>Abstraction hierarchy</vt:lpstr>
      <vt:lpstr>What makes a Bird?</vt:lpstr>
      <vt:lpstr>Make some adjustments</vt:lpstr>
      <vt:lpstr>Some more refinements….?</vt:lpstr>
      <vt:lpstr>Abstraction As the Basis for Software Development</vt:lpstr>
      <vt:lpstr>Reuse of Abstractions</vt:lpstr>
      <vt:lpstr>Inherent Challenges</vt:lpstr>
      <vt:lpstr>What Does It Take to Be a Successful Object Modeler?</vt:lpstr>
      <vt:lpstr>Classes</vt:lpstr>
      <vt:lpstr>class Syntax</vt:lpstr>
      <vt:lpstr>Objects</vt:lpstr>
      <vt:lpstr>object Syntax</vt:lpstr>
      <vt:lpstr>Relation between Class &amp; Object</vt:lpstr>
      <vt:lpstr>new operator</vt:lpstr>
      <vt:lpstr>circle – an example</vt:lpstr>
      <vt:lpstr>UML Class Diagram</vt:lpstr>
      <vt:lpstr>PowerPoint Presentation</vt:lpstr>
      <vt:lpstr>Declaring/Creating Objects in Single Step</vt:lpstr>
      <vt:lpstr>Accessing Objects</vt:lpstr>
      <vt:lpstr>PowerPoint Presentation</vt:lpstr>
      <vt:lpstr>PowerPoint Presentation</vt:lpstr>
      <vt:lpstr>PowerPoint Presentation</vt:lpstr>
      <vt:lpstr>PowerPoint Presentation</vt:lpstr>
      <vt:lpstr>Constructor</vt:lpstr>
      <vt:lpstr>Constructor</vt:lpstr>
      <vt:lpstr>Constructor</vt:lpstr>
      <vt:lpstr>Constructor Types</vt:lpstr>
      <vt:lpstr>Non-Parameterized Constructor</vt:lpstr>
      <vt:lpstr>Parameterized Constructor</vt:lpstr>
      <vt:lpstr>Constructor Overloading</vt:lpstr>
      <vt:lpstr>Constructor vs.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mehak</dc:creator>
  <cp:lastModifiedBy>a</cp:lastModifiedBy>
  <cp:revision>462</cp:revision>
  <dcterms:created xsi:type="dcterms:W3CDTF">2016-09-04T12:01:02Z</dcterms:created>
  <dcterms:modified xsi:type="dcterms:W3CDTF">2018-02-19T07:28:09Z</dcterms:modified>
</cp:coreProperties>
</file>