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9" r:id="rId4"/>
    <p:sldId id="352" r:id="rId5"/>
    <p:sldId id="353" r:id="rId6"/>
    <p:sldId id="317" r:id="rId7"/>
    <p:sldId id="280" r:id="rId8"/>
    <p:sldId id="318" r:id="rId9"/>
    <p:sldId id="284" r:id="rId10"/>
    <p:sldId id="285" r:id="rId11"/>
    <p:sldId id="321" r:id="rId12"/>
    <p:sldId id="350" r:id="rId13"/>
    <p:sldId id="351" r:id="rId14"/>
    <p:sldId id="344" r:id="rId15"/>
    <p:sldId id="345" r:id="rId16"/>
    <p:sldId id="346" r:id="rId17"/>
    <p:sldId id="347" r:id="rId18"/>
    <p:sldId id="348" r:id="rId19"/>
    <p:sldId id="349" r:id="rId20"/>
    <p:sldId id="294" r:id="rId21"/>
    <p:sldId id="293" r:id="rId22"/>
    <p:sldId id="295" r:id="rId23"/>
    <p:sldId id="322" r:id="rId24"/>
    <p:sldId id="323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5699" autoAdjust="0"/>
  </p:normalViewPr>
  <p:slideViewPr>
    <p:cSldViewPr>
      <p:cViewPr varScale="1">
        <p:scale>
          <a:sx n="70" d="100"/>
          <a:sy n="70" d="100"/>
        </p:scale>
        <p:origin x="-12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6E0E-E216-4F82-8E86-94F3B620B25C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AF0A-8F1D-499E-872E-2C66C79C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 the date:</a:t>
            </a:r>
          </a:p>
          <a:p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SimpleDateFormat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String date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Date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AF0A-8F1D-499E-872E-2C66C79CE3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2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CA0C-DC40-4337-976D-674B8F46C158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0708-6E9E-4D25-8BDF-48E5DAEF2E3A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BA-C4BC-46FC-BB62-5F39A2F7B197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51E3-4EED-4FAB-98D2-21CB74C941D5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83D-AC67-4FA3-BFD6-5F7F22F7CE35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1679-ED5F-48D2-AB44-989FC6D24E56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0D1-A48E-487A-B651-E1E6A371B512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7DC4-0109-4BE3-B9F7-15AE5D0F03DA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4ADC-4E93-4D2A-A9D5-B6A6B9D3FF4A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3086-CBCC-41F4-B1AF-3842A9DA4167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02DD-D772-45CA-BE35-22A029CCEFF3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D384-F221-41D0-B324-9F7E5A7C5DE1}" type="datetime1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Reference Type &amp; Variable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4038600" cy="609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dirty="0"/>
              <a:t>Object Oriented Programming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1600" y="4572000"/>
            <a:ext cx="3810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Prepared by:</a:t>
            </a:r>
            <a:r>
              <a:rPr lang="en-US" sz="2000" dirty="0"/>
              <a:t> </a:t>
            </a:r>
            <a:r>
              <a:rPr lang="en-US" sz="2000" dirty="0" smtClean="0"/>
              <a:t>Mehak Usmani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62800" y="381000"/>
            <a:ext cx="1600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lang="en-US" sz="2400" u="sng" dirty="0" smtClean="0">
                <a:solidFill>
                  <a:schemeClr val="tx1">
                    <a:tint val="75000"/>
                  </a:schemeClr>
                </a:solidFill>
              </a:rPr>
              <a:t>Lecture # 8</a:t>
            </a:r>
            <a:endParaRPr kumimoji="0" lang="en-US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Variables of Primitive Types and Reference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you assign one variable to another, the other variable is set to the same value. </a:t>
            </a:r>
          </a:p>
          <a:p>
            <a:r>
              <a:rPr lang="en-US" sz="2000" dirty="0" smtClean="0"/>
              <a:t>For a variable of a primitive type, the real value of one variable is assigned to the other variable. </a:t>
            </a:r>
          </a:p>
          <a:p>
            <a:r>
              <a:rPr lang="en-US" sz="2000" dirty="0" smtClean="0"/>
              <a:t>For a variable of a reference type, the reference of one variable is assigned to the other variable.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719280"/>
            <a:ext cx="3191131" cy="2209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719280"/>
            <a:ext cx="5191125" cy="22147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object previously referenced by c1 is no longer useful and therefore is now known as </a:t>
            </a:r>
            <a:r>
              <a:rPr lang="en-US" sz="2000" b="1" dirty="0" smtClean="0"/>
              <a:t>garbage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Garbage occupies memory space, so the Java runtime system detects garbage and automatically reclaims the space it occupies. This process is called </a:t>
            </a:r>
            <a:r>
              <a:rPr lang="en-US" sz="2000" b="1" dirty="0" smtClean="0"/>
              <a:t>garbage collection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cs typeface="Times New Roman" pitchFamily="18" charset="0"/>
              </a:rPr>
              <a:t>If you know that an object is no longer needed, you can explicitly assign </a:t>
            </a:r>
            <a:r>
              <a:rPr lang="en-US" sz="2000" i="1" dirty="0" smtClean="0">
                <a:cs typeface="Times New Roman" pitchFamily="18" charset="0"/>
              </a:rPr>
              <a:t>null</a:t>
            </a:r>
            <a:r>
              <a:rPr lang="en-US" sz="2000" dirty="0" smtClean="0">
                <a:cs typeface="Times New Roman" pitchFamily="18" charset="0"/>
              </a:rPr>
              <a:t> to a reference variable for the object. The JVM will automatically collect the space if the object is not referenced by any variable</a:t>
            </a:r>
            <a:r>
              <a:rPr lang="en-US" sz="2000" dirty="0" smtClean="0">
                <a:latin typeface="Courier" charset="0"/>
                <a:cs typeface="Times New Roman" pitchFamily="18" charset="0"/>
              </a:rPr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null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If a data field of a reference type does not reference any object, the data field holds a special Java value, </a:t>
            </a:r>
            <a:r>
              <a:rPr lang="en-US" sz="2000" b="1" i="1" dirty="0" smtClean="0"/>
              <a:t>null.</a:t>
            </a:r>
            <a:br>
              <a:rPr lang="en-US" sz="2000" b="1" i="1" dirty="0" smtClean="0"/>
            </a:br>
            <a:r>
              <a:rPr lang="en-US" sz="2000" b="1" i="1" dirty="0" smtClean="0"/>
              <a:t/>
            </a:r>
            <a:br>
              <a:rPr lang="en-US" sz="2000" b="1" i="1" dirty="0" smtClean="0"/>
            </a:br>
            <a:endParaRPr lang="en-US" sz="2000" b="1" i="1" dirty="0" smtClean="0"/>
          </a:p>
          <a:p>
            <a:r>
              <a:rPr lang="en-US" sz="2000" i="1" dirty="0" smtClean="0"/>
              <a:t>null</a:t>
            </a:r>
            <a:r>
              <a:rPr lang="en-US" sz="2000" dirty="0" smtClean="0"/>
              <a:t> is a literal just like </a:t>
            </a:r>
            <a:r>
              <a:rPr lang="en-US" sz="2000" i="1" dirty="0" smtClean="0"/>
              <a:t>true</a:t>
            </a:r>
            <a:r>
              <a:rPr lang="en-US" sz="2000" dirty="0" smtClean="0"/>
              <a:t> and </a:t>
            </a:r>
            <a:r>
              <a:rPr lang="en-US" sz="2000" i="1" dirty="0" smtClean="0"/>
              <a:t>false</a:t>
            </a:r>
            <a:r>
              <a:rPr lang="en-US" sz="2000" dirty="0" smtClean="0"/>
              <a:t>. While true and false are Boolean literals, </a:t>
            </a:r>
            <a:r>
              <a:rPr lang="en-US" sz="2000" i="1" dirty="0" smtClean="0"/>
              <a:t>null</a:t>
            </a:r>
            <a:r>
              <a:rPr lang="en-US" sz="2000" dirty="0" smtClean="0"/>
              <a:t> is a literal for a reference type.</a:t>
            </a:r>
          </a:p>
          <a:p>
            <a:r>
              <a:rPr lang="en-US" sz="2000" dirty="0" smtClean="0"/>
              <a:t>The default value of a data field is </a:t>
            </a:r>
            <a:r>
              <a:rPr lang="en-US" sz="2000" b="1" dirty="0" smtClean="0"/>
              <a:t>null </a:t>
            </a:r>
            <a:r>
              <a:rPr lang="en-US" sz="2000" dirty="0" smtClean="0"/>
              <a:t>for a reference type.</a:t>
            </a:r>
          </a:p>
          <a:p>
            <a:r>
              <a:rPr lang="en-US" sz="2000" dirty="0" smtClean="0"/>
              <a:t>Java assigns </a:t>
            </a:r>
            <a:r>
              <a:rPr lang="en-US" sz="2000" b="1" dirty="0" smtClean="0"/>
              <a:t>no</a:t>
            </a:r>
            <a:r>
              <a:rPr lang="en-US" sz="2000" dirty="0" smtClean="0"/>
              <a:t> default value to a local variable inside a method.</a:t>
            </a:r>
            <a:br>
              <a:rPr lang="en-US" sz="2000" dirty="0" smtClean="0"/>
            </a:br>
            <a:endParaRPr lang="en-US" sz="2000" dirty="0" smtClean="0"/>
          </a:p>
          <a:p>
            <a:pPr marL="0" lvl="0" indent="0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FF99"/>
              </a:buClr>
              <a:buSzPct val="75000"/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public class Test {</a:t>
            </a:r>
            <a:endParaRPr lang="en-US" sz="1800" kern="0" dirty="0" smtClean="0">
              <a:solidFill>
                <a:srgbClr val="000000"/>
              </a:solidFill>
              <a:latin typeface="Courier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FF99"/>
              </a:buClr>
              <a:buSzPct val="75000"/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1800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800" kern="0" dirty="0" smtClean="0">
              <a:solidFill>
                <a:srgbClr val="000000"/>
              </a:solidFill>
              <a:latin typeface="Courier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FF99"/>
              </a:buClr>
              <a:buSzPct val="75000"/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x; // x has no default value</a:t>
            </a:r>
            <a:r>
              <a:rPr lang="en-US" sz="1800" kern="0" dirty="0" smtClean="0">
                <a:solidFill>
                  <a:srgbClr val="000000"/>
                </a:solidFill>
                <a:latin typeface="Courier" charset="0"/>
                <a:cs typeface="Times New Roman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FF99"/>
              </a:buClr>
              <a:buSzPct val="75000"/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("x is " + x); </a:t>
            </a:r>
            <a:r>
              <a:rPr lang="en-US" sz="1800" kern="0" dirty="0" smtClean="0">
                <a:solidFill>
                  <a:srgbClr val="000000"/>
                </a:solidFill>
                <a:latin typeface="Courier" charset="0"/>
                <a:cs typeface="Times New Roman" pitchFamily="18" charset="0"/>
              </a:rPr>
              <a:t>  // error</a:t>
            </a:r>
          </a:p>
          <a:p>
            <a:pPr marL="0" lvl="0" indent="0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FF99"/>
              </a:buClr>
              <a:buSzPct val="75000"/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kern="0" dirty="0" smtClean="0">
              <a:solidFill>
                <a:srgbClr val="000000"/>
              </a:solidFill>
              <a:latin typeface="Courier" charset="0"/>
              <a:cs typeface="Times New Roman" pitchFamily="18" charset="0"/>
            </a:endParaRPr>
          </a:p>
          <a:p>
            <a:pPr marL="0" lvl="0" indent="0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FF99"/>
              </a:buClr>
              <a:buSzPct val="75000"/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178776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89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NullPointerException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NullPointerException</a:t>
            </a:r>
            <a:r>
              <a:rPr lang="en-US" sz="2000" dirty="0" smtClean="0"/>
              <a:t> is a common runtime error. </a:t>
            </a:r>
          </a:p>
          <a:p>
            <a:r>
              <a:rPr lang="en-US" sz="2000" dirty="0" smtClean="0"/>
              <a:t>It occurs when you invoke a method on a reference variable with a null value. </a:t>
            </a:r>
          </a:p>
          <a:p>
            <a:r>
              <a:rPr lang="en-US" sz="2000" dirty="0" smtClean="0"/>
              <a:t>Make sure you assign an object reference to the variable before invoking the method through the reference variable.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wrong with each of the following programs?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1237350"/>
            <a:ext cx="4953000" cy="129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667000"/>
            <a:ext cx="4953000" cy="1544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343399"/>
            <a:ext cx="4953000" cy="2016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718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Classes from the Java Library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Java API contains a rich set of classes for developing Java programs.  </a:t>
            </a:r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Object class</a:t>
            </a:r>
            <a:r>
              <a:rPr lang="en-US" sz="2000" dirty="0" smtClean="0"/>
              <a:t> is the parent class of all the classes in java by default. It is the topmost class of java.</a:t>
            </a:r>
          </a:p>
          <a:p>
            <a:r>
              <a:rPr lang="en-US" sz="2000" dirty="0" smtClean="0"/>
              <a:t>Different classes are frequently used by Java developers, some of which are;</a:t>
            </a:r>
          </a:p>
          <a:p>
            <a:pPr lvl="1"/>
            <a:r>
              <a:rPr lang="en-US" sz="2000" dirty="0" smtClean="0"/>
              <a:t>The Date Class</a:t>
            </a:r>
          </a:p>
          <a:p>
            <a:pPr lvl="1"/>
            <a:r>
              <a:rPr lang="en-US" sz="2000" dirty="0" smtClean="0"/>
              <a:t>The Random Class</a:t>
            </a:r>
          </a:p>
          <a:p>
            <a:pPr lvl="1"/>
            <a:r>
              <a:rPr lang="en-US" sz="2000" dirty="0" smtClean="0"/>
              <a:t>The String Class</a:t>
            </a:r>
          </a:p>
          <a:p>
            <a:pPr lvl="1"/>
            <a:r>
              <a:rPr lang="en-US" sz="2000" dirty="0" smtClean="0"/>
              <a:t>Boolean </a:t>
            </a:r>
          </a:p>
          <a:p>
            <a:pPr lvl="1"/>
            <a:r>
              <a:rPr lang="en-US" sz="2000" dirty="0" smtClean="0"/>
              <a:t>Integer</a:t>
            </a:r>
          </a:p>
          <a:p>
            <a:pPr lvl="1"/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7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Java provides a system-independent encapsulation of date and time in the </a:t>
            </a:r>
            <a:r>
              <a:rPr lang="en-US" sz="2000" dirty="0" err="1" smtClean="0"/>
              <a:t>java.util.Date</a:t>
            </a:r>
            <a:r>
              <a:rPr lang="en-US" sz="2000" dirty="0" smtClean="0"/>
              <a:t> class.</a:t>
            </a:r>
          </a:p>
          <a:p>
            <a:r>
              <a:rPr lang="en-US" sz="2000" dirty="0" smtClean="0"/>
              <a:t>The no-</a:t>
            </a:r>
            <a:r>
              <a:rPr lang="en-US" sz="2000" dirty="0" err="1" smtClean="0"/>
              <a:t>arg</a:t>
            </a:r>
            <a:r>
              <a:rPr lang="en-US" sz="2000" dirty="0" smtClean="0"/>
              <a:t> constructor of the Date class can be used to create an instance for the current date and time. 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latin typeface="Courier"/>
              </a:rPr>
              <a:t>Date </a:t>
            </a:r>
            <a:r>
              <a:rPr lang="en-US" sz="2000" dirty="0" err="1" smtClean="0">
                <a:latin typeface="Courier"/>
              </a:rPr>
              <a:t>date</a:t>
            </a:r>
            <a:r>
              <a:rPr lang="en-US" sz="2000" dirty="0" smtClean="0">
                <a:latin typeface="Courier"/>
              </a:rPr>
              <a:t> = new Date();</a:t>
            </a:r>
          </a:p>
          <a:p>
            <a:endParaRPr lang="en-US" sz="2000" dirty="0" smtClean="0">
              <a:latin typeface="Courier"/>
            </a:endParaRP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getTime</a:t>
            </a:r>
            <a:r>
              <a:rPr lang="en-US" sz="2000" dirty="0" smtClean="0"/>
              <a:t>() method of Date class returns the elapsed time since January 1, 1970, GMT, and the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 method return the date and time as a string.</a:t>
            </a:r>
          </a:p>
          <a:p>
            <a:r>
              <a:rPr lang="en-US" sz="2000" dirty="0" smtClean="0"/>
              <a:t>The Date class has another constructor, Date(long </a:t>
            </a:r>
            <a:r>
              <a:rPr lang="en-US" sz="2000" dirty="0" err="1" smtClean="0"/>
              <a:t>elapseTime</a:t>
            </a:r>
            <a:r>
              <a:rPr lang="en-US" sz="2000" dirty="0" smtClean="0"/>
              <a:t>), which can be used to construct a Date object.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06166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7489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33528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Just like random function of Math class, there is another class called </a:t>
            </a:r>
            <a:r>
              <a:rPr lang="en-US" sz="2000" i="1" dirty="0" smtClean="0"/>
              <a:t>Random Class </a:t>
            </a:r>
            <a:r>
              <a:rPr lang="en-US" sz="2000" dirty="0" smtClean="0"/>
              <a:t>that can be used to generate random numbers. </a:t>
            </a:r>
          </a:p>
          <a:p>
            <a:r>
              <a:rPr lang="en-US" sz="2000" dirty="0" smtClean="0"/>
              <a:t>The class can generate a random int, long, double, float, and boolean value.</a:t>
            </a:r>
          </a:p>
          <a:p>
            <a:r>
              <a:rPr lang="en-US" sz="2000" dirty="0" smtClean="0"/>
              <a:t>The random object can be created with no-</a:t>
            </a:r>
            <a:r>
              <a:rPr lang="en-US" sz="2000" dirty="0" err="1" smtClean="0"/>
              <a:t>arg</a:t>
            </a:r>
            <a:r>
              <a:rPr lang="en-US" sz="2000" dirty="0" smtClean="0"/>
              <a:t> as well as parameterized constructor.</a:t>
            </a:r>
          </a:p>
          <a:p>
            <a:r>
              <a:rPr lang="en-US" sz="2000" dirty="0" smtClean="0"/>
              <a:t>The no-</a:t>
            </a:r>
            <a:r>
              <a:rPr lang="en-US" sz="2000" dirty="0" err="1" smtClean="0"/>
              <a:t>arg</a:t>
            </a:r>
            <a:r>
              <a:rPr lang="en-US" sz="2000" dirty="0" smtClean="0"/>
              <a:t> constructor creates a Random object using the current elapsed time as its seed. </a:t>
            </a:r>
          </a:p>
          <a:p>
            <a:r>
              <a:rPr lang="en-US" sz="2000" dirty="0" smtClean="0"/>
              <a:t>Random object can be created by specifying a seed .</a:t>
            </a:r>
          </a:p>
          <a:p>
            <a:r>
              <a:rPr lang="en-US" sz="2000" dirty="0" smtClean="0"/>
              <a:t>A </a:t>
            </a:r>
            <a:r>
              <a:rPr lang="en-US" sz="2000" b="1" dirty="0" smtClean="0"/>
              <a:t>seed</a:t>
            </a:r>
            <a:r>
              <a:rPr lang="en-US" sz="2000" dirty="0" smtClean="0"/>
              <a:t> is a number used to initialize a random number generator.</a:t>
            </a:r>
          </a:p>
          <a:p>
            <a:r>
              <a:rPr lang="en-US" sz="2000" dirty="0" smtClean="0"/>
              <a:t>If two Random objects have the same seed, they will generate identical sequences of numbers.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4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6705600" cy="250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0" y="4419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00600"/>
            <a:ext cx="7162800" cy="55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69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Reference Type &amp; </a:t>
            </a:r>
            <a:r>
              <a:rPr lang="en-US" sz="2000" dirty="0"/>
              <a:t>Reference </a:t>
            </a:r>
            <a:r>
              <a:rPr lang="en-US" sz="2000" dirty="0" smtClean="0"/>
              <a:t> Variable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Primitive </a:t>
            </a:r>
            <a:r>
              <a:rPr lang="en-US" sz="2000" dirty="0"/>
              <a:t>Types </a:t>
            </a:r>
            <a:r>
              <a:rPr lang="en-US" sz="2000" dirty="0" smtClean="0"/>
              <a:t>vs. Reference Types </a:t>
            </a:r>
            <a:r>
              <a:rPr lang="en-US" sz="2000" dirty="0"/>
              <a:t>Variables 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Java classes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Instance Variables and Methods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Static Variables and Methods</a:t>
            </a:r>
            <a:endParaRPr lang="en-US" sz="20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Instance</a:t>
            </a:r>
            <a:r>
              <a:rPr lang="en-US" sz="3600" dirty="0" smtClean="0"/>
              <a:t> Variables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data field in the class is known as an </a:t>
            </a:r>
            <a:r>
              <a:rPr lang="en-US" sz="2000" b="1" dirty="0" smtClean="0"/>
              <a:t>instance variable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method defines in the class are</a:t>
            </a:r>
            <a:r>
              <a:rPr lang="en-US" sz="2000" b="1" dirty="0" smtClean="0"/>
              <a:t> instance method</a:t>
            </a:r>
            <a:r>
              <a:rPr lang="en-US" sz="2000" dirty="0" smtClean="0"/>
              <a:t>.</a:t>
            </a:r>
          </a:p>
          <a:p>
            <a:r>
              <a:rPr lang="en-US" sz="2000" i="1" dirty="0" smtClean="0"/>
              <a:t>Instance variable or Instance method </a:t>
            </a:r>
            <a:r>
              <a:rPr lang="en-US" sz="2000" dirty="0" smtClean="0"/>
              <a:t>are dependent on a specific instance.</a:t>
            </a:r>
          </a:p>
          <a:p>
            <a:r>
              <a:rPr lang="en-US" sz="2000" dirty="0" smtClean="0"/>
              <a:t>Instance variable or instance method are non-static that means it cannot be access with class name only.</a:t>
            </a:r>
          </a:p>
          <a:p>
            <a:r>
              <a:rPr lang="en-US" sz="2000" dirty="0" smtClean="0"/>
              <a:t>It needs an object or instance to get accessed or invoked.</a:t>
            </a:r>
          </a:p>
          <a:p>
            <a:r>
              <a:rPr lang="en-US" sz="2000" dirty="0" smtClean="0"/>
              <a:t>An instance variable is tied to a specific instance of the class; it is not shared among objects of the same class.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static</a:t>
            </a:r>
            <a:r>
              <a:rPr lang="en-US" sz="3600" dirty="0" smtClean="0"/>
              <a:t> Variables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static variable </a:t>
            </a:r>
            <a:r>
              <a:rPr lang="en-US" sz="2000" dirty="0" smtClean="0"/>
              <a:t>is </a:t>
            </a:r>
            <a:r>
              <a:rPr lang="en-US" sz="2000" u="sng" dirty="0" smtClean="0"/>
              <a:t>shared</a:t>
            </a:r>
            <a:r>
              <a:rPr lang="en-US" sz="2000" dirty="0" smtClean="0"/>
              <a:t> by all objects of the class. </a:t>
            </a:r>
            <a:br>
              <a:rPr lang="en-US" sz="2000" dirty="0" smtClean="0"/>
            </a:br>
            <a:r>
              <a:rPr lang="en-US" sz="2000" dirty="0" smtClean="0">
                <a:latin typeface="Courier"/>
              </a:rPr>
              <a:t>	</a:t>
            </a:r>
            <a:r>
              <a:rPr lang="en-US" sz="2000" i="1" dirty="0" smtClean="0">
                <a:latin typeface="Courier"/>
              </a:rPr>
              <a:t>static</a:t>
            </a:r>
            <a:r>
              <a:rPr lang="en-US" sz="2000" dirty="0" smtClean="0">
                <a:latin typeface="Courier"/>
              </a:rPr>
              <a:t> int radius;</a:t>
            </a:r>
          </a:p>
          <a:p>
            <a:r>
              <a:rPr lang="en-US" sz="2000" dirty="0" smtClean="0"/>
              <a:t>Static variables (also called </a:t>
            </a:r>
            <a:r>
              <a:rPr lang="en-US" sz="2000" b="1" dirty="0" smtClean="0"/>
              <a:t>class variable) </a:t>
            </a:r>
            <a:r>
              <a:rPr lang="en-US" sz="2000" dirty="0" smtClean="0"/>
              <a:t>store values for the variables in a common memory location. Because of this common location, if one object changes the value of a static variable, all objects of the same class are affected.</a:t>
            </a:r>
          </a:p>
          <a:p>
            <a:r>
              <a:rPr lang="en-US" sz="2000" b="1" dirty="0" smtClean="0"/>
              <a:t>Static methods </a:t>
            </a:r>
            <a:r>
              <a:rPr lang="en-US" sz="2000" dirty="0" smtClean="0"/>
              <a:t>can be called without creating an instance of the class. 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latin typeface="Courier"/>
              </a:rPr>
              <a:t> </a:t>
            </a:r>
            <a:r>
              <a:rPr lang="en-US" sz="2000" i="1" dirty="0" smtClean="0">
                <a:latin typeface="Courier"/>
              </a:rPr>
              <a:t>static</a:t>
            </a:r>
            <a:r>
              <a:rPr lang="en-US" sz="2000" dirty="0" smtClean="0">
                <a:latin typeface="Courier"/>
              </a:rPr>
              <a:t> double </a:t>
            </a:r>
            <a:r>
              <a:rPr lang="en-US" sz="2000" dirty="0" err="1" smtClean="0">
                <a:latin typeface="Courier"/>
              </a:rPr>
              <a:t>getArea</a:t>
            </a:r>
            <a:r>
              <a:rPr lang="en-US" sz="2000" dirty="0" smtClean="0">
                <a:latin typeface="Courier"/>
              </a:rPr>
              <a:t>()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A static method cannot access instance members of the class.</a:t>
            </a:r>
          </a:p>
          <a:p>
            <a:r>
              <a:rPr lang="en-US" sz="2000" dirty="0" smtClean="0"/>
              <a:t>Static members can be directly invoked by the class.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	Example:  </a:t>
            </a:r>
            <a:r>
              <a:rPr lang="en-US" sz="2000" dirty="0" err="1">
                <a:latin typeface="Courier"/>
              </a:rPr>
              <a:t>Math.pow</a:t>
            </a:r>
            <a:r>
              <a:rPr lang="en-US" sz="2000" dirty="0">
                <a:latin typeface="Courier"/>
              </a:rPr>
              <a:t>(3, 2.5</a:t>
            </a:r>
            <a:r>
              <a:rPr lang="en-US" sz="2000" dirty="0" smtClean="0">
                <a:latin typeface="Courier"/>
              </a:rPr>
              <a:t>).</a:t>
            </a:r>
            <a:endParaRPr lang="en-US" sz="2000" dirty="0" smtClean="0"/>
          </a:p>
          <a:p>
            <a:r>
              <a:rPr lang="en-US" sz="2000" dirty="0" smtClean="0"/>
              <a:t>To declare a static variable or define a static method, put the modifier </a:t>
            </a:r>
            <a:r>
              <a:rPr lang="en-US" sz="2000" b="1" i="1" dirty="0" smtClean="0"/>
              <a:t>static</a:t>
            </a:r>
            <a:r>
              <a:rPr lang="en-US" sz="2000" dirty="0" smtClean="0"/>
              <a:t> in declaration.</a:t>
            </a:r>
            <a:endParaRPr lang="en-US" sz="20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Instance variables belong to the instances and have memory storage independent of one another. Static variables are shared by all the instances of the same class.</a:t>
            </a:r>
          </a:p>
          <a:p>
            <a:r>
              <a:rPr lang="en-US" sz="2000" dirty="0" smtClean="0"/>
              <a:t>static variables or methods are underlined in the UML diagram.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0"/>
            <a:ext cx="859509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static</a:t>
            </a:r>
            <a:r>
              <a:rPr lang="en-US" dirty="0" smtClean="0"/>
              <a:t> Constants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Constants in a class are shared by all objects of the class.</a:t>
            </a:r>
          </a:p>
          <a:p>
            <a:r>
              <a:rPr lang="en-US" sz="2000" dirty="0" smtClean="0"/>
              <a:t>Constants should be declared as </a:t>
            </a:r>
            <a:r>
              <a:rPr lang="en-US" sz="2000" i="1" dirty="0" smtClean="0"/>
              <a:t>final static.</a:t>
            </a:r>
          </a:p>
          <a:p>
            <a:r>
              <a:rPr lang="en-US" sz="2000" dirty="0" smtClean="0"/>
              <a:t>For example:</a:t>
            </a:r>
            <a:br>
              <a:rPr lang="en-US" sz="2000" dirty="0" smtClean="0"/>
            </a:br>
            <a:r>
              <a:rPr lang="en-US" sz="2000" dirty="0" smtClean="0"/>
              <a:t>The constant </a:t>
            </a:r>
            <a:r>
              <a:rPr lang="en-US" sz="2000" b="1" dirty="0" smtClean="0"/>
              <a:t>PI</a:t>
            </a:r>
            <a:r>
              <a:rPr lang="en-US" sz="2000" dirty="0" smtClean="0"/>
              <a:t> in the Math class is defined as:</a:t>
            </a:r>
            <a:br>
              <a:rPr lang="en-US" sz="2000" dirty="0" smtClean="0"/>
            </a:br>
            <a:r>
              <a:rPr lang="en-US" sz="2000" dirty="0" smtClean="0">
                <a:latin typeface="Courier"/>
              </a:rPr>
              <a:t> 	</a:t>
            </a:r>
            <a:r>
              <a:rPr lang="en-US" sz="2000" i="1" dirty="0" smtClean="0">
                <a:latin typeface="Courier"/>
              </a:rPr>
              <a:t>static</a:t>
            </a:r>
            <a:r>
              <a:rPr lang="en-US" sz="2000" dirty="0" smtClean="0">
                <a:latin typeface="Courier"/>
              </a:rPr>
              <a:t> </a:t>
            </a:r>
            <a:r>
              <a:rPr lang="en-US" sz="2000" i="1" dirty="0">
                <a:latin typeface="Courier"/>
              </a:rPr>
              <a:t>final </a:t>
            </a:r>
            <a:r>
              <a:rPr lang="en-US" sz="2000" dirty="0" smtClean="0">
                <a:latin typeface="Courier"/>
              </a:rPr>
              <a:t>double PI = 3.14159265358979323846;</a:t>
            </a:r>
            <a:br>
              <a:rPr lang="en-US" sz="2000" dirty="0" smtClean="0">
                <a:latin typeface="Courier"/>
              </a:rPr>
            </a:br>
            <a:endParaRPr lang="en-US" sz="2000" dirty="0" smtClean="0">
              <a:latin typeface="Courier"/>
            </a:endParaRPr>
          </a:p>
          <a:p>
            <a:r>
              <a:rPr lang="en-US" sz="2000" dirty="0" smtClean="0"/>
              <a:t>If any variable is declared as </a:t>
            </a:r>
            <a:r>
              <a:rPr lang="en-US" sz="2000" i="1" dirty="0" smtClean="0"/>
              <a:t>final</a:t>
            </a:r>
            <a:r>
              <a:rPr lang="en-US" sz="2000" dirty="0" smtClean="0"/>
              <a:t>, the value of final variable cannot  be changed. It will be a constant. </a:t>
            </a:r>
          </a:p>
          <a:p>
            <a:r>
              <a:rPr lang="en-US" sz="2000" dirty="0" smtClean="0"/>
              <a:t>Changing the value of such variable will give compile time error.</a:t>
            </a:r>
          </a:p>
        </p:txBody>
      </p:sp>
    </p:spTree>
    <p:extLst>
      <p:ext uri="{BB962C8B-B14F-4D97-AF65-F5344CB8AC3E}">
        <p14:creationId xmlns:p14="http://schemas.microsoft.com/office/powerpoint/2010/main" val="320184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6200"/>
            <a:ext cx="8915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vs.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instance method can invoke an instance or static method and access an instance or static data field. </a:t>
            </a:r>
          </a:p>
          <a:p>
            <a:r>
              <a:rPr lang="en-US" sz="2000" dirty="0" smtClean="0"/>
              <a:t>A static method can invoke a static method and access a static data field. However, a static method cannot invoke an instance method or access an instance data field, since static methods and static data fields don’t belong to a particular object. </a:t>
            </a:r>
          </a:p>
          <a:p>
            <a:r>
              <a:rPr lang="en-US" sz="2000" dirty="0" smtClean="0"/>
              <a:t>The relationship between static and instance members is summarized in the following diagram: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write a class with static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Class Name to invoke a static method and to access a static variable. This improves readability, because other programmers can easily recognize the static method and data in the class.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03021"/>
              </p:ext>
            </p:extLst>
          </p:nvPr>
        </p:nvGraphicFramePr>
        <p:xfrm>
          <a:off x="3429000" y="2971800"/>
          <a:ext cx="1600200" cy="135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1600200" cy="1350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 Variables and Reference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Simply, reference variable is an </a:t>
            </a:r>
            <a:r>
              <a:rPr lang="en-US" sz="2000" u="sng" dirty="0" smtClean="0"/>
              <a:t>object</a:t>
            </a:r>
            <a:r>
              <a:rPr lang="en-US" sz="2000" dirty="0" smtClean="0"/>
              <a:t> and reference type is a </a:t>
            </a:r>
            <a:r>
              <a:rPr lang="en-US" sz="2000" u="sng" dirty="0" smtClean="0"/>
              <a:t>class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Objects are accessed via object’s </a:t>
            </a:r>
            <a:r>
              <a:rPr lang="en-US" sz="2000" i="1" dirty="0" smtClean="0"/>
              <a:t>reference variables, which contain references to the </a:t>
            </a:r>
            <a:r>
              <a:rPr lang="en-US" sz="2000" dirty="0" smtClean="0"/>
              <a:t>objects.</a:t>
            </a:r>
          </a:p>
          <a:p>
            <a:r>
              <a:rPr lang="en-US" sz="2000" dirty="0" smtClean="0"/>
              <a:t>A class is a </a:t>
            </a:r>
            <a:r>
              <a:rPr lang="en-US" sz="2000" i="1" dirty="0" smtClean="0"/>
              <a:t>reference type, </a:t>
            </a:r>
            <a:r>
              <a:rPr lang="en-US" sz="2000" dirty="0" smtClean="0"/>
              <a:t>which means that a variable of the class type can reference an instance of the class.</a:t>
            </a:r>
          </a:p>
          <a:p>
            <a:r>
              <a:rPr lang="en-US" sz="2000" dirty="0" smtClean="0"/>
              <a:t>The following statement declares the variable myCircle to be of the Circle type: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Circle myCircle;</a:t>
            </a:r>
          </a:p>
          <a:p>
            <a:r>
              <a:rPr lang="en-US" sz="2000" dirty="0" smtClean="0"/>
              <a:t>The next statement creates an object and assigns its reference to myCircle: 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myCircle = </a:t>
            </a:r>
            <a:r>
              <a:rPr lang="en-US" sz="2000" b="1" i="1" dirty="0" smtClean="0"/>
              <a:t>new</a:t>
            </a:r>
            <a:r>
              <a:rPr lang="en-US" sz="2000" b="1" dirty="0" smtClean="0"/>
              <a:t> Circle();</a:t>
            </a:r>
          </a:p>
          <a:p>
            <a:r>
              <a:rPr lang="en-US" sz="2000" dirty="0" smtClean="0"/>
              <a:t>a single statement can combines the declaration of reference variable, the creation of an object, and the assigning of an object reference as;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Circle myCircle = </a:t>
            </a:r>
            <a:r>
              <a:rPr lang="en-US" sz="2000" b="1" i="1" dirty="0" smtClean="0"/>
              <a:t>new</a:t>
            </a:r>
            <a:r>
              <a:rPr lang="en-US" sz="2000" b="1" dirty="0" smtClean="0"/>
              <a:t> Circle();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&amp; Stack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 Heap space is used by java runtime to allocate memory to </a:t>
            </a:r>
            <a:r>
              <a:rPr lang="en-US" sz="2000" u="sng" dirty="0"/>
              <a:t>Objects</a:t>
            </a:r>
            <a:r>
              <a:rPr lang="en-US" sz="2000" dirty="0"/>
              <a:t> and JRE classes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Objects </a:t>
            </a:r>
            <a:r>
              <a:rPr lang="en-US" sz="2000" dirty="0"/>
              <a:t>are created in heap memory but method frames are stored in Stack memory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Garbage Collection runs on the heap </a:t>
            </a:r>
            <a:r>
              <a:rPr lang="en-US" sz="2000" dirty="0" smtClean="0"/>
              <a:t>memory.</a:t>
            </a:r>
          </a:p>
          <a:p>
            <a:r>
              <a:rPr lang="en-US" sz="2000" dirty="0" smtClean="0"/>
              <a:t>Stack contains </a:t>
            </a:r>
            <a:r>
              <a:rPr lang="en-US" sz="2000" dirty="0"/>
              <a:t>method specific values </a:t>
            </a:r>
            <a:r>
              <a:rPr lang="en-US" sz="2000" dirty="0" smtClean="0"/>
              <a:t>and references that </a:t>
            </a:r>
            <a:r>
              <a:rPr lang="en-US" sz="2000" dirty="0"/>
              <a:t>are </a:t>
            </a:r>
            <a:r>
              <a:rPr lang="en-US" sz="2000" dirty="0" smtClean="0"/>
              <a:t>short-lived. Stack implements LIFO.</a:t>
            </a:r>
          </a:p>
          <a:p>
            <a:r>
              <a:rPr lang="en-US" sz="2000" dirty="0" smtClean="0"/>
              <a:t>Heap </a:t>
            </a:r>
            <a:r>
              <a:rPr lang="en-US" sz="2000" dirty="0"/>
              <a:t>memory is shared by all threads of Java application but Stack memory is local to each thread. </a:t>
            </a:r>
            <a:endParaRPr lang="en-US" sz="2000" dirty="0" smtClean="0"/>
          </a:p>
          <a:p>
            <a:r>
              <a:rPr lang="en-US" sz="2000" dirty="0" smtClean="0"/>
              <a:t>Size </a:t>
            </a:r>
            <a:r>
              <a:rPr lang="en-US" sz="2000" dirty="0"/>
              <a:t>of heap space is much bigger than the small size of Stack in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&amp; Stack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7106" name="Picture 2" descr="https://i.stack.imgur.com/WOh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67301"/>
            <a:ext cx="6400800" cy="413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17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5029200" cy="26539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21552"/>
            <a:ext cx="208390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97752"/>
            <a:ext cx="53101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04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Reference Variables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221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Object or Reference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object reference variable that appears to hold an object actually contains a reference to that object. </a:t>
            </a:r>
          </a:p>
          <a:p>
            <a:r>
              <a:rPr lang="en-US" sz="2000" dirty="0" smtClean="0"/>
              <a:t>Strictly speaking, an object reference variable and an object are different, but most of the time the distinction can be ignored. </a:t>
            </a:r>
          </a:p>
          <a:p>
            <a:r>
              <a:rPr lang="en-US" sz="2000" dirty="0" smtClean="0"/>
              <a:t>Therefore, for simplicity, </a:t>
            </a:r>
            <a:r>
              <a:rPr lang="en-US" sz="2000" b="1" dirty="0" smtClean="0"/>
              <a:t>myCircle</a:t>
            </a:r>
            <a:r>
              <a:rPr lang="en-US" sz="2000" dirty="0" smtClean="0"/>
              <a:t> can be called a Circle object rather than use the longer-winded description that myCircle is a variable that contains a reference to a Circle object.</a:t>
            </a:r>
          </a:p>
          <a:p>
            <a:r>
              <a:rPr lang="en-US" sz="2000" dirty="0"/>
              <a:t>When you assign one object reference variable to another object reference variable, you are not creating a copy of the object, you are only making a copy of the reference.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Object or Reference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Object reference variables act </a:t>
            </a:r>
            <a:r>
              <a:rPr lang="en-US" sz="2000" dirty="0" smtClean="0"/>
              <a:t>differently </a:t>
            </a:r>
            <a:r>
              <a:rPr lang="en-US" sz="2000" dirty="0"/>
              <a:t>when an assignment takes </a:t>
            </a:r>
            <a:r>
              <a:rPr lang="en-US" sz="2000" dirty="0" smtClean="0"/>
              <a:t>place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Is b2 being </a:t>
            </a:r>
            <a:r>
              <a:rPr lang="en-US" sz="2000" b="1" dirty="0"/>
              <a:t>assigned a reference to a copy of the object referred to by </a:t>
            </a:r>
            <a:r>
              <a:rPr lang="en-US" sz="2000" b="1" dirty="0" smtClean="0"/>
              <a:t>b1?</a:t>
            </a:r>
            <a:br>
              <a:rPr lang="en-US" sz="2000" b="1" dirty="0" smtClean="0"/>
            </a:br>
            <a:r>
              <a:rPr lang="en-US" sz="2000" dirty="0"/>
              <a:t>No!</a:t>
            </a:r>
            <a:br>
              <a:rPr lang="en-US" sz="2000" dirty="0"/>
            </a:br>
            <a:r>
              <a:rPr lang="en-US" sz="2000" dirty="0" smtClean="0"/>
              <a:t>After this statement, </a:t>
            </a:r>
            <a:r>
              <a:rPr lang="en-US" sz="2000" dirty="0"/>
              <a:t>b1 and b2 will both refer to the same object. </a:t>
            </a:r>
            <a:r>
              <a:rPr lang="en-US" sz="2000" dirty="0" smtClean="0"/>
              <a:t>It will not allocate </a:t>
            </a:r>
            <a:r>
              <a:rPr lang="en-US" sz="2000" dirty="0"/>
              <a:t>any memory or copy any part of the original </a:t>
            </a:r>
            <a:r>
              <a:rPr lang="en-US" sz="2000" dirty="0" smtClean="0"/>
              <a:t>object.</a:t>
            </a:r>
          </a:p>
          <a:p>
            <a:r>
              <a:rPr lang="en-US" sz="2000" dirty="0" smtClean="0"/>
              <a:t>Any </a:t>
            </a:r>
            <a:r>
              <a:rPr lang="en-US" sz="2000" dirty="0"/>
              <a:t>changes made to the object through b2 will affect the object to which b1 is referring, since they are the same </a:t>
            </a:r>
            <a:r>
              <a:rPr lang="en-US" sz="2000" dirty="0" smtClean="0"/>
              <a:t>object.</a:t>
            </a:r>
          </a:p>
          <a:p>
            <a:r>
              <a:rPr lang="en-US" sz="2000" dirty="0" smtClean="0"/>
              <a:t>If b1 </a:t>
            </a:r>
            <a:r>
              <a:rPr lang="en-US" sz="2000" dirty="0"/>
              <a:t>has been set to </a:t>
            </a:r>
            <a:r>
              <a:rPr lang="en-US" sz="2000" i="1" dirty="0"/>
              <a:t>null</a:t>
            </a:r>
            <a:r>
              <a:rPr lang="en-US" sz="2000" dirty="0"/>
              <a:t>, </a:t>
            </a:r>
            <a:r>
              <a:rPr lang="en-US" sz="2000" dirty="0" smtClean="0"/>
              <a:t>b2 will </a:t>
            </a:r>
            <a:r>
              <a:rPr lang="en-US" sz="2000" dirty="0"/>
              <a:t>still </a:t>
            </a:r>
            <a:r>
              <a:rPr lang="en-US" sz="2000" dirty="0" smtClean="0"/>
              <a:t>points </a:t>
            </a:r>
            <a:r>
              <a:rPr lang="en-US" sz="2000" dirty="0"/>
              <a:t>to the original object.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95450"/>
            <a:ext cx="309067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98213"/>
            <a:ext cx="3478047" cy="151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38325"/>
            <a:ext cx="223701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86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Variables of Primitive Types and Reference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Every variable represents a memory location that holds a value.</a:t>
            </a:r>
          </a:p>
          <a:p>
            <a:r>
              <a:rPr lang="en-US" sz="2000" dirty="0" smtClean="0"/>
              <a:t>Declaring a variable is to tell the compiler what type of value the variable can hold.</a:t>
            </a:r>
          </a:p>
          <a:p>
            <a:r>
              <a:rPr lang="en-US" sz="2000" dirty="0" smtClean="0"/>
              <a:t>For a variable of a primitive type, the value is of the primitive type. </a:t>
            </a:r>
          </a:p>
          <a:p>
            <a:r>
              <a:rPr lang="en-US" sz="2000" dirty="0" smtClean="0"/>
              <a:t>For a variable of a reference type, the value is a reference to where an object is located.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703316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1257</Words>
  <Application>Microsoft Office PowerPoint</Application>
  <PresentationFormat>On-screen Show (4:3)</PresentationFormat>
  <Paragraphs>180</Paragraphs>
  <Slides>25</Slides>
  <Notes>1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Document</vt:lpstr>
      <vt:lpstr>Reference Type &amp; Variable</vt:lpstr>
      <vt:lpstr>Content</vt:lpstr>
      <vt:lpstr>Reference Variables and Reference Types</vt:lpstr>
      <vt:lpstr>Heap &amp; Stack Memory</vt:lpstr>
      <vt:lpstr>Heap &amp; Stack Memory</vt:lpstr>
      <vt:lpstr>Reference Variables</vt:lpstr>
      <vt:lpstr> Object or Reference variable</vt:lpstr>
      <vt:lpstr> Object or Reference variable</vt:lpstr>
      <vt:lpstr>Variables of Primitive Types and Reference Types</vt:lpstr>
      <vt:lpstr>Variables of Primitive Types and Reference Types</vt:lpstr>
      <vt:lpstr>Garbage collection</vt:lpstr>
      <vt:lpstr>null</vt:lpstr>
      <vt:lpstr>NullPointerException</vt:lpstr>
      <vt:lpstr>What is wrong with each of the following programs?</vt:lpstr>
      <vt:lpstr>Using Classes from the Java Library</vt:lpstr>
      <vt:lpstr>The Date Class</vt:lpstr>
      <vt:lpstr>The Date Class</vt:lpstr>
      <vt:lpstr>The Random Class</vt:lpstr>
      <vt:lpstr>The Random Class</vt:lpstr>
      <vt:lpstr>Instance Variables and Methods</vt:lpstr>
      <vt:lpstr>static Variables and Methods</vt:lpstr>
      <vt:lpstr>UML Notation</vt:lpstr>
      <vt:lpstr>static Constants</vt:lpstr>
      <vt:lpstr>Instance vs. static</vt:lpstr>
      <vt:lpstr>Let’s write a class with static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mehak</dc:creator>
  <cp:lastModifiedBy>admin</cp:lastModifiedBy>
  <cp:revision>443</cp:revision>
  <dcterms:created xsi:type="dcterms:W3CDTF">2016-09-04T12:01:02Z</dcterms:created>
  <dcterms:modified xsi:type="dcterms:W3CDTF">2018-02-19T09:59:11Z</dcterms:modified>
</cp:coreProperties>
</file>