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327" r:id="rId4"/>
    <p:sldId id="328" r:id="rId5"/>
    <p:sldId id="331" r:id="rId6"/>
    <p:sldId id="329" r:id="rId7"/>
    <p:sldId id="332" r:id="rId8"/>
    <p:sldId id="333" r:id="rId9"/>
    <p:sldId id="334" r:id="rId10"/>
    <p:sldId id="339" r:id="rId11"/>
    <p:sldId id="340" r:id="rId12"/>
    <p:sldId id="352" r:id="rId13"/>
    <p:sldId id="3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86323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6E0E-E216-4F82-8E86-94F3B620B25C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AF0A-8F1D-499E-872E-2C66C79C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2147-E5B7-4E99-BF76-A99FF628820D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C55D-1874-4E87-8EB2-4BCCEE94DAEF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D1F0-79EB-4C01-B0C4-45C5822396C7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E590-1B88-4638-92C5-397289DCD052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A59-2020-45DB-A4AE-AE520FFF510A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53D2-8AA0-4953-85FF-C19F98BB6B32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1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F056-F4BC-4F6F-822B-043401AB3FFF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4AC7-EC1D-4BB8-BC7B-0944C34F31E5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8CF5-1E20-4DA5-B63E-EDB26A05882C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A2D9-E1ED-4FCF-A161-7D0BE9F909C9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7B7-3F19-4E49-BC12-EB2E99DFA225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3AE1-347D-4B90-8006-EDF7B70A6710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A closer look at</a:t>
            </a:r>
            <a:br>
              <a:rPr lang="en-US" b="1" i="1" dirty="0" smtClean="0"/>
            </a:br>
            <a:r>
              <a:rPr lang="en-US" b="1" i="1" dirty="0" smtClean="0"/>
              <a:t>Methods &amp;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4038600" cy="609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dirty="0"/>
              <a:t>Object Oriented Programming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1600" y="4572000"/>
            <a:ext cx="3810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Prepared by:</a:t>
            </a:r>
            <a:r>
              <a:rPr lang="en-US" sz="2000" dirty="0"/>
              <a:t> </a:t>
            </a:r>
            <a:r>
              <a:rPr lang="en-US" sz="2000" dirty="0" smtClean="0"/>
              <a:t>Mehak Usmani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62800" y="381000"/>
            <a:ext cx="1600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lang="en-US" sz="2400" u="sng" dirty="0" smtClean="0">
                <a:solidFill>
                  <a:schemeClr val="tx1">
                    <a:tint val="75000"/>
                  </a:schemeClr>
                </a:solidFill>
              </a:rPr>
              <a:t>Lecture # 9</a:t>
            </a:r>
            <a:endParaRPr kumimoji="0" lang="en-US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53435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3055" y="2345323"/>
            <a:ext cx="158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i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55" y="2683877"/>
            <a:ext cx="34861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49379" y="3666530"/>
            <a:ext cx="318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object going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out-of-scope?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2649379" y="3350627"/>
            <a:ext cx="461962" cy="26303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>
            <a:normAutofit/>
          </a:bodyPr>
          <a:lstStyle/>
          <a:p>
            <a:r>
              <a:rPr lang="en-US" sz="2000" dirty="0"/>
              <a:t>A method can </a:t>
            </a:r>
            <a:r>
              <a:rPr lang="en-US" sz="2000" b="1" dirty="0"/>
              <a:t>return</a:t>
            </a:r>
            <a:r>
              <a:rPr lang="en-US" sz="2000" dirty="0"/>
              <a:t> any type of data, including class types that </a:t>
            </a:r>
            <a:r>
              <a:rPr lang="en-US" sz="2000" dirty="0" smtClean="0"/>
              <a:t>is created.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53435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3055" y="2345323"/>
            <a:ext cx="158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i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55" y="2683877"/>
            <a:ext cx="34861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49379" y="3666530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2649379" y="3350627"/>
            <a:ext cx="461962" cy="26303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3053" y="3666530"/>
            <a:ext cx="34861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object will continue to exist as long as there is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to it somewhere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program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When there are no references to it, the object will be reclaimed the next time garbage collection takes place.</a:t>
            </a:r>
          </a:p>
        </p:txBody>
      </p:sp>
    </p:spTree>
    <p:extLst>
      <p:ext uri="{BB962C8B-B14F-4D97-AF65-F5344CB8AC3E}">
        <p14:creationId xmlns:p14="http://schemas.microsoft.com/office/powerpoint/2010/main" val="37712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A2E120-7F75-4ECC-9762-50E7657B6078}" type="slidenum">
              <a:rPr lang="en-US">
                <a:solidFill>
                  <a:srgbClr val="FFFFFF"/>
                </a:solidFill>
              </a:rPr>
              <a:pPr/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81000"/>
            <a:ext cx="5829300" cy="914400"/>
          </a:xfrm>
        </p:spPr>
        <p:txBody>
          <a:bodyPr/>
          <a:lstStyle/>
          <a:p>
            <a:r>
              <a:rPr lang="en-US"/>
              <a:t>Array of Objects</a:t>
            </a:r>
            <a:endParaRPr lang="en-US">
              <a:hlinkClick r:id="rId2" action="ppaction://program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51054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Circle[] circleArray = new Circle[10];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anose="02020603050405020304" pitchFamily="18" charset="0"/>
              </a:rPr>
              <a:t> An array of objects is actually an </a:t>
            </a:r>
            <a:r>
              <a:rPr lang="en-US" sz="2000" i="1" dirty="0">
                <a:cs typeface="Times New Roman" panose="02020603050405020304" pitchFamily="18" charset="0"/>
              </a:rPr>
              <a:t>array of reference variables</a:t>
            </a:r>
            <a:r>
              <a:rPr lang="en-US" sz="2000" dirty="0">
                <a:cs typeface="Times New Roman" panose="02020603050405020304" pitchFamily="18" charset="0"/>
              </a:rPr>
              <a:t>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cs typeface="Times New Roman" panose="02020603050405020304" pitchFamily="18" charset="0"/>
              </a:rPr>
              <a:t>So </a:t>
            </a:r>
            <a:r>
              <a:rPr lang="en-US" sz="2000" dirty="0">
                <a:cs typeface="Times New Roman" panose="02020603050405020304" pitchFamily="18" charset="0"/>
              </a:rPr>
              <a:t>invoking circleArray[1].</a:t>
            </a:r>
            <a:r>
              <a:rPr lang="en-US" sz="2000" dirty="0" err="1">
                <a:cs typeface="Times New Roman" panose="02020603050405020304" pitchFamily="18" charset="0"/>
              </a:rPr>
              <a:t>getArea</a:t>
            </a:r>
            <a:r>
              <a:rPr lang="en-US" sz="2000" dirty="0">
                <a:cs typeface="Times New Roman" panose="02020603050405020304" pitchFamily="18" charset="0"/>
              </a:rPr>
              <a:t>() involves two levels of referencing as shown in the next figure.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Times New Roman" panose="02020603050405020304" pitchFamily="18" charset="0"/>
              </a:rPr>
              <a:t>circleArray </a:t>
            </a:r>
            <a:r>
              <a:rPr lang="en-US" sz="2000" dirty="0">
                <a:cs typeface="Times New Roman" panose="02020603050405020304" pitchFamily="18" charset="0"/>
              </a:rPr>
              <a:t>references to the entire array.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Times New Roman" panose="02020603050405020304" pitchFamily="18" charset="0"/>
              </a:rPr>
              <a:t>circleArray[1</a:t>
            </a:r>
            <a:r>
              <a:rPr lang="en-US" sz="2000" dirty="0">
                <a:cs typeface="Times New Roman" panose="02020603050405020304" pitchFamily="18" charset="0"/>
              </a:rPr>
              <a:t>] references to a Circle object.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94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F09BFF-CDA8-42E5-A459-1C8B0D3F818A}" type="slidenum">
              <a:rPr lang="en-US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81000"/>
            <a:ext cx="5829300" cy="914400"/>
          </a:xfrm>
        </p:spPr>
        <p:txBody>
          <a:bodyPr/>
          <a:lstStyle/>
          <a:p>
            <a:r>
              <a:rPr lang="en-US" dirty="0"/>
              <a:t>Array of </a:t>
            </a:r>
            <a:r>
              <a:rPr lang="en-US" dirty="0" smtClean="0"/>
              <a:t>Objects</a:t>
            </a:r>
            <a:endParaRPr lang="en-US" dirty="0">
              <a:hlinkClick r:id="rId3" action="ppaction://program"/>
            </a:endParaRP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3092054" y="2884490"/>
            <a:ext cx="685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706593"/>
              </p:ext>
            </p:extLst>
          </p:nvPr>
        </p:nvGraphicFramePr>
        <p:xfrm>
          <a:off x="1371600" y="2895600"/>
          <a:ext cx="6629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4" imgW="3944112" imgH="1086612" progId="Word.Picture.8">
                  <p:embed/>
                </p:oleObj>
              </mc:Choice>
              <mc:Fallback>
                <p:oleObj name="Picture" r:id="rId4" imgW="3944112" imgH="10866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6629400" cy="2438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82000" cy="51054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Circle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[] circleArray = new Circle[10];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Object </a:t>
            </a:r>
            <a:r>
              <a:rPr lang="en-US" sz="2000" dirty="0" smtClean="0"/>
              <a:t>as Parameter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Argument Types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Passing Objects to Methods  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Just </a:t>
            </a:r>
            <a:r>
              <a:rPr lang="en-US" sz="2000" dirty="0"/>
              <a:t>like using simple types </a:t>
            </a:r>
            <a:r>
              <a:rPr lang="en-US" sz="2000" dirty="0" smtClean="0"/>
              <a:t>as parameters, it </a:t>
            </a:r>
            <a:r>
              <a:rPr lang="en-US" sz="2000" dirty="0"/>
              <a:t>is both correct and common to pass </a:t>
            </a:r>
            <a:r>
              <a:rPr lang="en-US" sz="2000" b="1" dirty="0"/>
              <a:t>objects</a:t>
            </a:r>
            <a:r>
              <a:rPr lang="en-US" sz="2000" dirty="0"/>
              <a:t> to methods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598"/>
            <a:ext cx="4048125" cy="288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59361"/>
            <a:ext cx="4286250" cy="2152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 of the most common uses of object parameters involves </a:t>
            </a:r>
            <a:r>
              <a:rPr lang="en-US" sz="2000" b="1" dirty="0"/>
              <a:t>constructors</a:t>
            </a:r>
            <a:r>
              <a:rPr lang="en-US" sz="2000" dirty="0"/>
              <a:t>. Frequently, </a:t>
            </a:r>
            <a:r>
              <a:rPr lang="en-US" sz="2000" dirty="0" smtClean="0"/>
              <a:t>a construct is required to create a </a:t>
            </a:r>
            <a:r>
              <a:rPr lang="en-US" sz="2000" dirty="0"/>
              <a:t>new object </a:t>
            </a:r>
            <a:r>
              <a:rPr lang="en-US" sz="2000" dirty="0" smtClean="0"/>
              <a:t>that </a:t>
            </a:r>
            <a:r>
              <a:rPr lang="en-US" sz="2000" dirty="0"/>
              <a:t>it is initially the same as some </a:t>
            </a:r>
            <a:r>
              <a:rPr lang="en-US" sz="2000" dirty="0" smtClean="0"/>
              <a:t>existing object.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4987035" cy="345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5715000" cy="365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9800" y="2242457"/>
            <a:ext cx="3024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Volume of the </a:t>
            </a:r>
            <a:r>
              <a:rPr lang="en-US" dirty="0" smtClean="0"/>
              <a:t>mybox1 is </a:t>
            </a:r>
            <a:r>
              <a:rPr lang="en-US" dirty="0"/>
              <a:t>3000</a:t>
            </a:r>
          </a:p>
          <a:p>
            <a:r>
              <a:rPr lang="en-US" dirty="0" smtClean="0"/>
              <a:t>Volume of the clone is 3000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general, there are </a:t>
            </a:r>
            <a:r>
              <a:rPr lang="en-US" sz="2000" b="1" dirty="0" smtClean="0"/>
              <a:t>two </a:t>
            </a:r>
            <a:r>
              <a:rPr lang="en-US" sz="2000" dirty="0" smtClean="0"/>
              <a:t>ways </a:t>
            </a:r>
            <a:r>
              <a:rPr lang="en-US" sz="2000" dirty="0"/>
              <a:t>that a computer language can pass an argument to a subroutine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call-by-value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This </a:t>
            </a:r>
            <a:r>
              <a:rPr lang="en-US" sz="2000" dirty="0"/>
              <a:t>approach copies the value of an argument into the formal parameter of the </a:t>
            </a:r>
            <a:r>
              <a:rPr lang="en-US" sz="2000" dirty="0" smtClean="0"/>
              <a:t>method. </a:t>
            </a:r>
            <a:r>
              <a:rPr lang="en-US" sz="2000" dirty="0"/>
              <a:t>Therefore, changes made to the parameter of the method have </a:t>
            </a:r>
            <a:r>
              <a:rPr lang="en-US" sz="2000" u="sng" dirty="0"/>
              <a:t>no effect </a:t>
            </a:r>
            <a:r>
              <a:rPr lang="en-US" sz="2000" dirty="0"/>
              <a:t>on the argument. </a:t>
            </a:r>
            <a:endParaRPr lang="en-US" sz="2000" dirty="0" smtClean="0"/>
          </a:p>
          <a:p>
            <a:r>
              <a:rPr lang="en-US" sz="2000" b="1" dirty="0" smtClean="0"/>
              <a:t>call-by-reference</a:t>
            </a:r>
            <a:br>
              <a:rPr lang="en-US" sz="2000" b="1" dirty="0" smtClean="0"/>
            </a:br>
            <a:r>
              <a:rPr lang="en-US" sz="2000" dirty="0" smtClean="0"/>
              <a:t>In </a:t>
            </a:r>
            <a:r>
              <a:rPr lang="en-US" sz="2000" dirty="0"/>
              <a:t>this approach, a reference to an argument (not the value of the argument) is passed to the parameter. Inside the </a:t>
            </a:r>
            <a:r>
              <a:rPr lang="en-US" sz="2000" dirty="0" smtClean="0"/>
              <a:t>method, </a:t>
            </a:r>
            <a:r>
              <a:rPr lang="en-US" sz="2000" dirty="0"/>
              <a:t>this reference is used to access the actual argument specified in the call. This means that changes made to the parameter </a:t>
            </a:r>
            <a:r>
              <a:rPr lang="en-US" sz="2000" u="sng" dirty="0"/>
              <a:t>will affect </a:t>
            </a:r>
            <a:r>
              <a:rPr lang="en-US" sz="2000" dirty="0"/>
              <a:t>the argument used to call the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call-by-value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When a </a:t>
            </a:r>
            <a:r>
              <a:rPr lang="en-US" sz="2000" dirty="0"/>
              <a:t>primitive type </a:t>
            </a:r>
            <a:r>
              <a:rPr lang="en-US" sz="2000" dirty="0" smtClean="0"/>
              <a:t>argument is passed to </a:t>
            </a:r>
            <a:r>
              <a:rPr lang="en-US" sz="2000" dirty="0"/>
              <a:t>a method, it is passed by </a:t>
            </a:r>
            <a:r>
              <a:rPr lang="en-US" sz="2000" dirty="0" smtClean="0"/>
              <a:t>value.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2194560"/>
            <a:ext cx="47244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31" y="2502263"/>
            <a:ext cx="2914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70688" y="2115812"/>
            <a:ext cx="158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1373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call-by-reference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reference type argument is passed </a:t>
            </a:r>
            <a:r>
              <a:rPr lang="en-US" sz="2000" dirty="0"/>
              <a:t>to a method, the parameter that receives it will refer to the </a:t>
            </a:r>
            <a:r>
              <a:rPr lang="en-US" sz="2000" dirty="0" smtClean="0"/>
              <a:t>same object.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53911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15" y="2653397"/>
            <a:ext cx="3686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3055" y="2345323"/>
            <a:ext cx="158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31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>
            <a:normAutofit/>
          </a:bodyPr>
          <a:lstStyle/>
          <a:p>
            <a:r>
              <a:rPr lang="en-US" sz="2000" dirty="0"/>
              <a:t>A method can </a:t>
            </a:r>
            <a:r>
              <a:rPr lang="en-US" sz="2000" b="1" dirty="0"/>
              <a:t>return</a:t>
            </a:r>
            <a:r>
              <a:rPr lang="en-US" sz="2000" dirty="0"/>
              <a:t> any type of data, including class types that </a:t>
            </a:r>
            <a:r>
              <a:rPr lang="en-US" sz="2000" dirty="0" smtClean="0"/>
              <a:t>is created.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53435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3055" y="2345323"/>
            <a:ext cx="158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i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55" y="2683877"/>
            <a:ext cx="34861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2785</TotalTime>
  <Words>366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Picture</vt:lpstr>
      <vt:lpstr>A closer look at Methods &amp; Classes</vt:lpstr>
      <vt:lpstr>Content</vt:lpstr>
      <vt:lpstr>Objects as Parameters</vt:lpstr>
      <vt:lpstr>Objects as Parameters</vt:lpstr>
      <vt:lpstr>Objects as Parameters</vt:lpstr>
      <vt:lpstr>Argument Passing</vt:lpstr>
      <vt:lpstr>call-by-value</vt:lpstr>
      <vt:lpstr>call-by-reference</vt:lpstr>
      <vt:lpstr>Returning Objects</vt:lpstr>
      <vt:lpstr>Returning Objects</vt:lpstr>
      <vt:lpstr>Returning Objects</vt:lpstr>
      <vt:lpstr>Array of Objects</vt:lpstr>
      <vt:lpstr>Array of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mehak</dc:creator>
  <cp:lastModifiedBy>admin</cp:lastModifiedBy>
  <cp:revision>507</cp:revision>
  <dcterms:created xsi:type="dcterms:W3CDTF">2016-09-04T12:01:02Z</dcterms:created>
  <dcterms:modified xsi:type="dcterms:W3CDTF">2018-02-05T10:03:39Z</dcterms:modified>
</cp:coreProperties>
</file>