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41" r:id="rId4"/>
    <p:sldId id="351" r:id="rId5"/>
    <p:sldId id="352" r:id="rId6"/>
    <p:sldId id="299" r:id="rId7"/>
    <p:sldId id="346" r:id="rId8"/>
    <p:sldId id="301" r:id="rId9"/>
    <p:sldId id="300" r:id="rId10"/>
    <p:sldId id="304" r:id="rId11"/>
    <p:sldId id="305" r:id="rId12"/>
    <p:sldId id="306" r:id="rId13"/>
    <p:sldId id="307" r:id="rId14"/>
    <p:sldId id="308" r:id="rId15"/>
    <p:sldId id="35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485" autoAdjust="0"/>
    <p:restoredTop sz="86323" autoAdjust="0"/>
  </p:normalViewPr>
  <p:slideViewPr>
    <p:cSldViewPr>
      <p:cViewPr>
        <p:scale>
          <a:sx n="66" d="100"/>
          <a:sy n="66" d="100"/>
        </p:scale>
        <p:origin x="-12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6E0E-E216-4F82-8E86-94F3B620B25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AF0A-8F1D-499E-872E-2C66C79C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7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2147-E5B7-4E99-BF76-A99FF628820D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80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C55D-1874-4E87-8EB2-4BCCEE94DAEF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21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D1F0-79EB-4C01-B0C4-45C5822396C7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3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E590-1B88-4638-92C5-397289DCD052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086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A59-2020-45DB-A4AE-AE520FFF510A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394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3D2-8AA0-4953-85FF-C19F98BB6B32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3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F056-F4BC-4F6F-822B-043401AB3FFF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4AC7-EC1D-4BB8-BC7B-0944C34F31E5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5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8CF5-1E20-4DA5-B63E-EDB26A05882C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409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A2D9-E1ED-4FCF-A161-7D0BE9F909C9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24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7B7-3F19-4E49-BC12-EB2E99DFA225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9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3AE1-347D-4B90-8006-EDF7B70A6710}" type="datetime1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8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Modifiers </a:t>
            </a:r>
            <a:r>
              <a:rPr lang="en-US" b="1" i="1" dirty="0"/>
              <a:t>&amp;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4038600" cy="609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/>
              <a:t>Object Oriented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45720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Prepared by:</a:t>
            </a:r>
            <a:r>
              <a:rPr lang="en-US" sz="2000" dirty="0"/>
              <a:t> </a:t>
            </a:r>
            <a:r>
              <a:rPr lang="en-US" sz="2000" dirty="0" smtClean="0"/>
              <a:t>Mehak Usmani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62800" y="3810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 algn="r">
              <a:spcBef>
                <a:spcPct val="20000"/>
              </a:spcBef>
            </a:pPr>
            <a:r>
              <a:rPr lang="en-US" sz="2400" u="sng" dirty="0" smtClean="0">
                <a:solidFill>
                  <a:schemeClr val="tx1">
                    <a:tint val="75000"/>
                  </a:schemeClr>
                </a:solidFill>
              </a:rPr>
              <a:t>Lecture # 10</a:t>
            </a: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protected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 </a:t>
            </a:r>
            <a:r>
              <a:rPr lang="en-US" sz="2000" b="1" i="1" dirty="0" smtClean="0"/>
              <a:t>protected</a:t>
            </a:r>
            <a:r>
              <a:rPr lang="en-US" sz="2000" b="1" dirty="0" smtClean="0"/>
              <a:t> </a:t>
            </a:r>
            <a:r>
              <a:rPr lang="en-US" sz="2000" dirty="0" smtClean="0"/>
              <a:t>access modifier is accessible within </a:t>
            </a:r>
            <a:r>
              <a:rPr lang="en-US" sz="2000" b="1" dirty="0" smtClean="0"/>
              <a:t>package</a:t>
            </a:r>
            <a:r>
              <a:rPr lang="en-US" sz="2000" dirty="0" smtClean="0"/>
              <a:t> and outside the package but through </a:t>
            </a:r>
            <a:r>
              <a:rPr lang="en-US" sz="2000" u="sng" dirty="0" smtClean="0"/>
              <a:t>inheritance</a:t>
            </a:r>
            <a:r>
              <a:rPr lang="en-US" sz="2000" dirty="0" smtClean="0"/>
              <a:t> only.</a:t>
            </a:r>
          </a:p>
          <a:p>
            <a:r>
              <a:rPr lang="en-US" sz="2000" dirty="0" smtClean="0"/>
              <a:t>The protected access modifier can be applied on the data member, method and constructor. </a:t>
            </a:r>
          </a:p>
          <a:p>
            <a:r>
              <a:rPr lang="en-US" sz="2000" dirty="0" smtClean="0"/>
              <a:t>It can't be applied on the class.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581400"/>
            <a:ext cx="4130644" cy="1143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581400"/>
            <a:ext cx="3230051" cy="2514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public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 </a:t>
            </a:r>
            <a:r>
              <a:rPr lang="en-US" sz="2000" b="1" i="1" dirty="0" smtClean="0"/>
              <a:t>public</a:t>
            </a:r>
            <a:r>
              <a:rPr lang="en-US" sz="2000" b="1" dirty="0" smtClean="0"/>
              <a:t> </a:t>
            </a:r>
            <a:r>
              <a:rPr lang="en-US" sz="2000" dirty="0" smtClean="0"/>
              <a:t>access modifier is accessible everywhere. </a:t>
            </a:r>
          </a:p>
          <a:p>
            <a:r>
              <a:rPr lang="en-US" sz="2000" dirty="0" smtClean="0"/>
              <a:t>It has the widest scope among all other modifiers.</a:t>
            </a:r>
          </a:p>
          <a:p>
            <a:r>
              <a:rPr lang="en-US" sz="2000" i="1" dirty="0" smtClean="0"/>
              <a:t>Public </a:t>
            </a:r>
            <a:r>
              <a:rPr lang="en-US" sz="2000" dirty="0" smtClean="0"/>
              <a:t>classes, methods, and data fields can be accessed from any other classes.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4095750" cy="106933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276600"/>
            <a:ext cx="3656648" cy="2514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private modifier restricts access to its defining class, the default modifier restricts access to a package, and the public modifier enables unrestricted access.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95600"/>
            <a:ext cx="83724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Making data fields private protects data and makes the class easy to maintain. </a:t>
            </a:r>
          </a:p>
          <a:p>
            <a:r>
              <a:rPr lang="en-US" sz="2000" dirty="0" smtClean="0"/>
              <a:t>To prevent direct modifications of data fields, the data fields should be declared as private, using the </a:t>
            </a:r>
            <a:r>
              <a:rPr lang="en-US" sz="2000" i="1" dirty="0" smtClean="0"/>
              <a:t>private</a:t>
            </a:r>
            <a:r>
              <a:rPr lang="en-US" sz="2000" dirty="0" smtClean="0"/>
              <a:t> modifier. This is known as </a:t>
            </a:r>
            <a:r>
              <a:rPr lang="en-US" sz="2000" i="1" dirty="0" smtClean="0"/>
              <a:t>data field encapsulation.</a:t>
            </a:r>
          </a:p>
          <a:p>
            <a:r>
              <a:rPr lang="en-US" sz="2000" dirty="0" smtClean="0"/>
              <a:t>To make a private data field accessible, provide a </a:t>
            </a:r>
            <a:r>
              <a:rPr lang="en-US" sz="2000" b="1" i="1" dirty="0" smtClean="0"/>
              <a:t>get</a:t>
            </a:r>
            <a:r>
              <a:rPr lang="en-US" sz="2000" dirty="0" smtClean="0"/>
              <a:t> method to return its value. To enable a private data field to be updated, provide a </a:t>
            </a:r>
            <a:r>
              <a:rPr lang="en-US" sz="2000" b="1" i="1" dirty="0" smtClean="0"/>
              <a:t>set </a:t>
            </a:r>
            <a:r>
              <a:rPr lang="en-US" sz="2000" dirty="0" smtClean="0"/>
              <a:t>method to set a new value. A get method is referred to as a </a:t>
            </a:r>
            <a:r>
              <a:rPr lang="en-US" sz="2000" b="1" i="1" dirty="0" smtClean="0"/>
              <a:t>getter</a:t>
            </a:r>
            <a:r>
              <a:rPr lang="en-US" sz="2000" dirty="0" smtClean="0"/>
              <a:t> (or accessor), and a set method is referred to as a </a:t>
            </a:r>
            <a:r>
              <a:rPr lang="en-US" sz="2000" b="1" i="1" dirty="0" smtClean="0"/>
              <a:t>setter</a:t>
            </a:r>
            <a:r>
              <a:rPr lang="en-US" sz="2000" dirty="0" smtClean="0"/>
              <a:t> (or mutator)</a:t>
            </a:r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0"/>
            <a:ext cx="5105400" cy="131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5105400" cy="27527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96900" y="1066800"/>
            <a:ext cx="3790950" cy="15906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533400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Getter/Setter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49897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6257" y="53379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Let’s write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78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Access or Visibility Modifiers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Packages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Data Field Encapsulation  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</a:t>
            </a:r>
            <a:r>
              <a:rPr lang="en-US" sz="2000" b="1" dirty="0" smtClean="0"/>
              <a:t>ncapsulation</a:t>
            </a:r>
            <a:r>
              <a:rPr lang="en-US" sz="2000" dirty="0" smtClean="0"/>
              <a:t> links data with the code that manipulates it. </a:t>
            </a:r>
          </a:p>
          <a:p>
            <a:r>
              <a:rPr lang="en-US" sz="2000" dirty="0" smtClean="0"/>
              <a:t>Encapsulation provides another important attribute: </a:t>
            </a:r>
            <a:r>
              <a:rPr lang="en-US" sz="2000" b="1" dirty="0" smtClean="0"/>
              <a:t>access control. </a:t>
            </a:r>
            <a:r>
              <a:rPr lang="en-US" sz="2000" dirty="0" smtClean="0"/>
              <a:t>Through encapsulation, it can be controlled what parts of a program can access the members of a class. By controlling access, you can prevent misuse.</a:t>
            </a:r>
          </a:p>
          <a:p>
            <a:r>
              <a:rPr lang="en-US" sz="2000" dirty="0" smtClean="0"/>
              <a:t>How a member can be accessed is determined by the access specifier that modifies its declaration.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24177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426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Package?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java package is a group of similar types of classes, interfaces and sub-packages.</a:t>
            </a:r>
          </a:p>
          <a:p>
            <a:r>
              <a:rPr lang="en-US" sz="2000" dirty="0" smtClean="0"/>
              <a:t>Package can be</a:t>
            </a:r>
          </a:p>
          <a:p>
            <a:pPr lvl="1"/>
            <a:r>
              <a:rPr lang="en-US" sz="2000" dirty="0" smtClean="0"/>
              <a:t>built-in package </a:t>
            </a:r>
          </a:p>
          <a:p>
            <a:pPr lvl="1"/>
            <a:r>
              <a:rPr lang="en-US" sz="2000" dirty="0" smtClean="0"/>
              <a:t>user-defined package.</a:t>
            </a:r>
          </a:p>
          <a:p>
            <a:r>
              <a:rPr lang="en-US" sz="2000" dirty="0" smtClean="0"/>
              <a:t>There are many built-in packages such as java, </a:t>
            </a:r>
            <a:r>
              <a:rPr lang="en-US" sz="2000" dirty="0" err="1" smtClean="0"/>
              <a:t>lang</a:t>
            </a:r>
            <a:r>
              <a:rPr lang="en-US" sz="2000" dirty="0" smtClean="0"/>
              <a:t>, </a:t>
            </a:r>
            <a:r>
              <a:rPr lang="en-US" sz="2000" dirty="0" err="1" smtClean="0"/>
              <a:t>awt</a:t>
            </a:r>
            <a:r>
              <a:rPr lang="en-US" sz="2000" dirty="0" smtClean="0"/>
              <a:t>, </a:t>
            </a:r>
            <a:r>
              <a:rPr lang="en-US" sz="2000" dirty="0" err="1" smtClean="0"/>
              <a:t>javax</a:t>
            </a:r>
            <a:r>
              <a:rPr lang="en-US" sz="2000" dirty="0" smtClean="0"/>
              <a:t>, swing, net, </a:t>
            </a:r>
            <a:r>
              <a:rPr lang="en-US" sz="2000" dirty="0" err="1" smtClean="0"/>
              <a:t>io</a:t>
            </a:r>
            <a:r>
              <a:rPr lang="en-US" sz="2000" dirty="0" smtClean="0"/>
              <a:t>, </a:t>
            </a:r>
            <a:r>
              <a:rPr lang="en-US" sz="2000" dirty="0" err="1" smtClean="0"/>
              <a:t>util</a:t>
            </a:r>
            <a:r>
              <a:rPr lang="en-US" sz="2000" dirty="0" smtClean="0"/>
              <a:t>, </a:t>
            </a:r>
            <a:r>
              <a:rPr lang="en-US" sz="2000" dirty="0" err="1" smtClean="0"/>
              <a:t>sql</a:t>
            </a:r>
            <a:r>
              <a:rPr lang="en-US" sz="2000" dirty="0" smtClean="0"/>
              <a:t> etc.</a:t>
            </a:r>
          </a:p>
          <a:p>
            <a:r>
              <a:rPr lang="en-US" sz="2000" dirty="0" smtClean="0"/>
              <a:t>Java package is used to categorize the classes and provides access protection.</a:t>
            </a:r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package </a:t>
            </a:r>
            <a:r>
              <a:rPr lang="en-US" sz="2000" dirty="0" smtClean="0"/>
              <a:t>keyword is used to create a package in java.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If a class is defined without the package statement, it is said to be placed in the default package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105400"/>
            <a:ext cx="27867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There are three ways to access the package from outside the package.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b="1" dirty="0" smtClean="0"/>
              <a:t>import package.*;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All the classes and interfaces of this package will be accessible.</a:t>
            </a:r>
            <a:br>
              <a:rPr lang="en-US" sz="2000" dirty="0" smtClean="0"/>
            </a:br>
            <a:endParaRPr lang="en-US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package.classname</a:t>
            </a:r>
            <a:r>
              <a:rPr lang="en-US" sz="2000" b="1" dirty="0" smtClean="0"/>
              <a:t>;</a:t>
            </a:r>
            <a:br>
              <a:rPr lang="en-US" sz="2000" b="1" dirty="0" smtClean="0"/>
            </a:br>
            <a:r>
              <a:rPr lang="en-US" sz="2000" dirty="0" smtClean="0"/>
              <a:t>Only declared class of this package will be accessible.</a:t>
            </a:r>
            <a:br>
              <a:rPr lang="en-US" sz="2000" dirty="0" smtClean="0"/>
            </a:br>
            <a:endParaRPr lang="en-US" sz="2000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000" b="1" dirty="0" smtClean="0"/>
              <a:t>Fully qualified name.</a:t>
            </a:r>
            <a:br>
              <a:rPr lang="en-US" sz="2000" b="1" dirty="0" smtClean="0"/>
            </a:br>
            <a:r>
              <a:rPr lang="en-US" sz="2000" dirty="0" smtClean="0"/>
              <a:t>No need to import package. Fully qualified name will be required every time a class needs to be accessed. </a:t>
            </a:r>
            <a:br>
              <a:rPr lang="en-US" sz="2000" dirty="0" smtClean="0"/>
            </a:br>
            <a:r>
              <a:rPr lang="en-US" sz="2000" dirty="0" smtClean="0"/>
              <a:t>e.g.</a:t>
            </a:r>
            <a:r>
              <a:rPr lang="en-US" sz="2000" dirty="0" smtClean="0">
                <a:latin typeface="Courier"/>
              </a:rPr>
              <a:t> </a:t>
            </a:r>
            <a:r>
              <a:rPr lang="en-US" sz="2000" dirty="0" err="1" smtClean="0">
                <a:latin typeface="Courier"/>
              </a:rPr>
              <a:t>pack.A</a:t>
            </a:r>
            <a:r>
              <a:rPr lang="en-US" sz="2000" dirty="0" smtClean="0">
                <a:latin typeface="Courier"/>
              </a:rPr>
              <a:t> </a:t>
            </a:r>
            <a:r>
              <a:rPr lang="en-US" sz="2000" dirty="0" err="1" smtClean="0">
                <a:latin typeface="Courier"/>
              </a:rPr>
              <a:t>obj</a:t>
            </a:r>
            <a:r>
              <a:rPr lang="en-US" sz="2000" dirty="0" smtClean="0">
                <a:latin typeface="Courier"/>
              </a:rPr>
              <a:t> = </a:t>
            </a:r>
            <a:r>
              <a:rPr lang="en-US" sz="2000" i="1" dirty="0" smtClean="0">
                <a:latin typeface="Courier"/>
              </a:rPr>
              <a:t>new</a:t>
            </a:r>
            <a:r>
              <a:rPr lang="en-US" sz="2000" dirty="0" smtClean="0">
                <a:latin typeface="Courier"/>
              </a:rPr>
              <a:t> </a:t>
            </a:r>
            <a:r>
              <a:rPr lang="en-US" sz="2000" dirty="0" err="1" smtClean="0">
                <a:latin typeface="Courier"/>
              </a:rPr>
              <a:t>pack.A</a:t>
            </a:r>
            <a:r>
              <a:rPr lang="en-US" sz="2000" dirty="0" smtClean="0">
                <a:latin typeface="Courier"/>
              </a:rPr>
              <a:t>();//using fully qualified name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44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Visibility or Access modifiers in java specifies accessibility (scope) of a data member, method, constructor or class.</a:t>
            </a:r>
          </a:p>
          <a:p>
            <a:r>
              <a:rPr lang="en-US" sz="2000" dirty="0" smtClean="0"/>
              <a:t>They can be used to specify the visibility of a class and its members. Using the modifiers on local variables would cause a compile error.</a:t>
            </a:r>
          </a:p>
          <a:p>
            <a:r>
              <a:rPr lang="en-US" sz="2000" dirty="0" smtClean="0"/>
              <a:t>A visibility modifier specifies how members in a class can be accessed from outside the class. There is no restriction on accessing members from inside the class.</a:t>
            </a:r>
          </a:p>
          <a:p>
            <a:pPr marL="857250" lvl="1" indent="-457200">
              <a:buNone/>
            </a:pPr>
            <a:r>
              <a:rPr lang="en-US" sz="2000" dirty="0" smtClean="0"/>
              <a:t>There are </a:t>
            </a:r>
            <a:r>
              <a:rPr lang="en-US" sz="2000" u="sng" dirty="0" smtClean="0"/>
              <a:t>4 types </a:t>
            </a:r>
            <a:r>
              <a:rPr lang="en-US" sz="2000" dirty="0" smtClean="0"/>
              <a:t>of java access modifiers: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private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default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protected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dirty="0" smtClean="0"/>
              <a:t>public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Image result for access modifier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3841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09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private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b="1" i="1" dirty="0" smtClean="0"/>
              <a:t>private</a:t>
            </a:r>
            <a:r>
              <a:rPr lang="en-US" sz="2000" dirty="0" smtClean="0"/>
              <a:t> access modifier is accessible only within class.</a:t>
            </a:r>
          </a:p>
          <a:p>
            <a:r>
              <a:rPr lang="en-US" sz="2000" dirty="0" smtClean="0"/>
              <a:t>If constructor of a class is private, the instance of that class cannot be created from outside the class</a:t>
            </a:r>
            <a:r>
              <a:rPr lang="en-US" sz="2000" dirty="0" smtClean="0"/>
              <a:t>. </a:t>
            </a:r>
            <a:r>
              <a:rPr lang="en-US" sz="2000" dirty="0" smtClean="0"/>
              <a:t>Class cannot </a:t>
            </a:r>
            <a:r>
              <a:rPr lang="en-US" sz="2000" smtClean="0"/>
              <a:t>be private.</a:t>
            </a:r>
            <a:endParaRPr lang="en-US" sz="2000" dirty="0" smtClean="0"/>
          </a:p>
          <a:p>
            <a:pPr>
              <a:buNone/>
            </a:pPr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647418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371601"/>
            <a:ext cx="800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no</a:t>
            </a:r>
            <a:r>
              <a:rPr lang="en-US" sz="2000" dirty="0" smtClean="0"/>
              <a:t> modifier is used, then it is treated as </a:t>
            </a:r>
            <a:r>
              <a:rPr lang="en-US" sz="2000" b="1" dirty="0" smtClean="0"/>
              <a:t>default</a:t>
            </a:r>
            <a:r>
              <a:rPr lang="en-US" sz="2000" dirty="0" smtClean="0"/>
              <a:t> by default.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default modifier is accessible only within the package.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classes, methods, and data fields present in the same package will be accessible by any class.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This is known as </a:t>
            </a:r>
            <a:r>
              <a:rPr lang="en-US" sz="2000" i="1" dirty="0" smtClean="0"/>
              <a:t>package-private</a:t>
            </a:r>
            <a:r>
              <a:rPr lang="en-US" sz="2000" dirty="0" smtClean="0"/>
              <a:t> or package-access.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2461656" cy="2133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" y="5334000"/>
            <a:ext cx="3909060" cy="1143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4519" y="3048000"/>
            <a:ext cx="5718481" cy="2133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528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Modifiers &amp; Packages</vt:lpstr>
      <vt:lpstr>Content</vt:lpstr>
      <vt:lpstr>Introducing Access Control</vt:lpstr>
      <vt:lpstr>What is a Package?</vt:lpstr>
      <vt:lpstr>Importing a Package</vt:lpstr>
      <vt:lpstr>Access Modifiers</vt:lpstr>
      <vt:lpstr>Slide 7</vt:lpstr>
      <vt:lpstr>private</vt:lpstr>
      <vt:lpstr>default</vt:lpstr>
      <vt:lpstr>protected</vt:lpstr>
      <vt:lpstr>public</vt:lpstr>
      <vt:lpstr>conclusion</vt:lpstr>
      <vt:lpstr>Data Field Encapsulation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mehak</dc:creator>
  <cp:lastModifiedBy>mehak</cp:lastModifiedBy>
  <cp:revision>509</cp:revision>
  <dcterms:created xsi:type="dcterms:W3CDTF">2016-09-04T12:01:02Z</dcterms:created>
  <dcterms:modified xsi:type="dcterms:W3CDTF">2017-03-19T10:35:32Z</dcterms:modified>
</cp:coreProperties>
</file>