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80" r:id="rId14"/>
    <p:sldId id="381" r:id="rId15"/>
    <p:sldId id="382" r:id="rId16"/>
    <p:sldId id="383" r:id="rId17"/>
    <p:sldId id="384" r:id="rId18"/>
    <p:sldId id="385" r:id="rId19"/>
    <p:sldId id="359" r:id="rId20"/>
    <p:sldId id="360" r:id="rId21"/>
    <p:sldId id="361" r:id="rId22"/>
    <p:sldId id="374" r:id="rId23"/>
    <p:sldId id="375" r:id="rId24"/>
    <p:sldId id="376" r:id="rId25"/>
    <p:sldId id="377" r:id="rId26"/>
    <p:sldId id="378" r:id="rId27"/>
    <p:sldId id="379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95699" autoAdjust="0"/>
  </p:normalViewPr>
  <p:slideViewPr>
    <p:cSldViewPr>
      <p:cViewPr varScale="1">
        <p:scale>
          <a:sx n="70" d="100"/>
          <a:sy n="70" d="100"/>
        </p:scale>
        <p:origin x="-12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6E0E-E216-4F82-8E86-94F3B620B25C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AF0A-8F1D-499E-872E-2C66C79C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4CA33-0955-472B-AA68-BB3C8C758F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width = 2.0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width = 2.0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AF0A-8F1D-499E-872E-2C66C79CE33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1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allows you to define a destructor for a class, which is called when an object goes out-of-scope. Java does not support this idea or provide for destructors. </a:t>
            </a:r>
          </a:p>
          <a:p>
            <a:r>
              <a:rPr lang="en-US" dirty="0" smtClean="0">
                <a:effectLst/>
              </a:rPr>
              <a:t>Called by the garbage collector on an object when garbage collection determines that there are no more references to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AF0A-8F1D-499E-872E-2C66C79CE33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CA0C-DC40-4337-976D-674B8F46C158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0708-6E9E-4D25-8BDF-48E5DAEF2E3A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1BA-C4BC-46FC-BB62-5F39A2F7B197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51E3-4EED-4FAB-98D2-21CB74C941D5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583D-AC67-4FA3-BFD6-5F7F22F7CE35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1679-ED5F-48D2-AB44-989FC6D24E56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0D1-A48E-487A-B651-E1E6A371B512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7DC4-0109-4BE3-B9F7-15AE5D0F03DA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4ADC-4E93-4D2A-A9D5-B6A6B9D3FF4A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3086-CBCC-41F4-B1AF-3842A9DA4167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02DD-D772-45CA-BE35-22A029CCEFF3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D384-F221-41D0-B324-9F7E5A7C5DE1}" type="datetime1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4038600" cy="609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dirty="0"/>
              <a:t>Object Oriented Programming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1600" y="4572000"/>
            <a:ext cx="3810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Prepared by:</a:t>
            </a:r>
            <a:r>
              <a:rPr lang="en-US" sz="2000" dirty="0"/>
              <a:t> </a:t>
            </a:r>
            <a:r>
              <a:rPr lang="en-US" sz="2000" dirty="0" smtClean="0"/>
              <a:t>Mehak Usmani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62800" y="381000"/>
            <a:ext cx="1600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</a:pPr>
            <a:r>
              <a:rPr lang="en-US" sz="2400" u="sng" dirty="0" smtClean="0">
                <a:solidFill>
                  <a:schemeClr val="tx1">
                    <a:tint val="75000"/>
                  </a:schemeClr>
                </a:solidFill>
              </a:rPr>
              <a:t>Lecture # 7</a:t>
            </a:r>
            <a:endParaRPr kumimoji="0" lang="en-US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say that a person is capable of</a:t>
            </a:r>
          </a:p>
          <a:p>
            <a:pPr marL="457200" lvl="1" indent="0">
              <a:buNone/>
            </a:pPr>
            <a:r>
              <a:rPr lang="en-US" sz="2000" dirty="0"/>
              <a:t>• Taking out the trash</a:t>
            </a:r>
          </a:p>
          <a:p>
            <a:pPr marL="457200" lvl="1" indent="0">
              <a:buNone/>
            </a:pPr>
            <a:r>
              <a:rPr lang="en-US" sz="2000" dirty="0"/>
              <a:t>• Mowing the lawn</a:t>
            </a:r>
          </a:p>
          <a:p>
            <a:pPr marL="457200" lvl="1" indent="0">
              <a:buNone/>
            </a:pPr>
            <a:r>
              <a:rPr lang="en-US" sz="2000" dirty="0"/>
              <a:t>• Washing the </a:t>
            </a:r>
            <a:r>
              <a:rPr lang="en-US" sz="2000" dirty="0" smtClean="0"/>
              <a:t>car</a:t>
            </a:r>
          </a:p>
          <a:p>
            <a:r>
              <a:rPr lang="en-US" sz="2400" dirty="0" smtClean="0"/>
              <a:t>Expressing </a:t>
            </a:r>
            <a:r>
              <a:rPr lang="en-US" sz="2400" dirty="0"/>
              <a:t>this notion in Java code, we’d perhaps declare three methods for the Person </a:t>
            </a:r>
            <a:r>
              <a:rPr lang="en-US" sz="2400" dirty="0" smtClean="0"/>
              <a:t>class, one </a:t>
            </a:r>
            <a:r>
              <a:rPr lang="en-US" sz="2400" dirty="0"/>
              <a:t>for each chore (service):</a:t>
            </a:r>
          </a:p>
          <a:p>
            <a:pPr marL="457200" lvl="1" indent="0">
              <a:buNone/>
            </a:pPr>
            <a:r>
              <a:rPr lang="en-US" sz="2000" dirty="0"/>
              <a:t>• </a:t>
            </a:r>
            <a:r>
              <a:rPr lang="en-US" sz="2000" dirty="0" smtClean="0"/>
              <a:t>void </a:t>
            </a:r>
            <a:r>
              <a:rPr lang="en-US" sz="2000" dirty="0" err="1"/>
              <a:t>takeOutTheTrash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r>
              <a:rPr lang="en-US" sz="2000" dirty="0" smtClean="0"/>
              <a:t>•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mowTheLawn</a:t>
            </a:r>
            <a:r>
              <a:rPr lang="en-US" sz="2000" dirty="0" smtClean="0"/>
              <a:t>()</a:t>
            </a:r>
          </a:p>
          <a:p>
            <a:pPr marL="457200" lvl="1" indent="0">
              <a:buNone/>
            </a:pPr>
            <a:r>
              <a:rPr lang="en-US" sz="2000" dirty="0"/>
              <a:t>• </a:t>
            </a:r>
            <a:r>
              <a:rPr lang="en-US" sz="2000" dirty="0" smtClean="0"/>
              <a:t>void </a:t>
            </a:r>
            <a:r>
              <a:rPr lang="en-US" sz="2000" dirty="0" err="1"/>
              <a:t>washTheCar</a:t>
            </a:r>
            <a:r>
              <a:rPr lang="en-US" sz="2000" dirty="0"/>
              <a:t>(Car c)</a:t>
            </a:r>
          </a:p>
        </p:txBody>
      </p:sp>
    </p:spTree>
    <p:extLst>
      <p:ext uri="{BB962C8B-B14F-4D97-AF65-F5344CB8AC3E}">
        <p14:creationId xmlns:p14="http://schemas.microsoft.com/office/powerpoint/2010/main" val="393949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Can be declared in any order</a:t>
            </a:r>
          </a:p>
          <a:p>
            <a:r>
              <a:rPr lang="en-US" sz="2000" dirty="0"/>
              <a:t>A </a:t>
            </a:r>
            <a:r>
              <a:rPr lang="en-US" sz="2000" b="1" dirty="0"/>
              <a:t>return</a:t>
            </a:r>
            <a:r>
              <a:rPr lang="en-US" sz="2000" dirty="0"/>
              <a:t> statement is a jump statement that is used to exit a </a:t>
            </a:r>
            <a:r>
              <a:rPr lang="en-US" sz="2000" dirty="0" smtClean="0"/>
              <a:t>method.</a:t>
            </a:r>
          </a:p>
          <a:p>
            <a:r>
              <a:rPr lang="en-US" sz="2000" dirty="0" smtClean="0"/>
              <a:t>Method implements business rule.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503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Capturing the Value Returned by </a:t>
            </a:r>
            <a:r>
              <a:rPr lang="en-US" dirty="0" smtClean="0"/>
              <a:t>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registerForCourse</a:t>
            </a:r>
            <a:r>
              <a:rPr lang="en-US" sz="2000" dirty="0"/>
              <a:t>(String </a:t>
            </a:r>
            <a:r>
              <a:rPr lang="en-US" sz="2000" dirty="0" err="1"/>
              <a:t>courseId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sectionNumber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x.registerForCourse</a:t>
            </a:r>
            <a:r>
              <a:rPr lang="en-US" sz="2000" dirty="0"/>
              <a:t>("MATH 101", 10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successfullyRegistered</a:t>
            </a:r>
            <a:r>
              <a:rPr lang="en-US" sz="2000" dirty="0"/>
              <a:t> = </a:t>
            </a:r>
            <a:r>
              <a:rPr lang="en-US" sz="2000" dirty="0" err="1"/>
              <a:t>x.registerForCourse</a:t>
            </a:r>
            <a:r>
              <a:rPr lang="en-US" sz="2000" dirty="0"/>
              <a:t>("MATH 101", 10);</a:t>
            </a:r>
          </a:p>
        </p:txBody>
      </p:sp>
    </p:spTree>
    <p:extLst>
      <p:ext uri="{BB962C8B-B14F-4D97-AF65-F5344CB8AC3E}">
        <p14:creationId xmlns:p14="http://schemas.microsoft.com/office/powerpoint/2010/main" val="173356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method definition consists of its </a:t>
            </a:r>
            <a:r>
              <a:rPr lang="en-US" sz="2000" b="1" dirty="0" smtClean="0"/>
              <a:t>method name, parameters, return value type, </a:t>
            </a:r>
            <a:r>
              <a:rPr lang="en-US" sz="2000" dirty="0" smtClean="0"/>
              <a:t>and </a:t>
            </a:r>
            <a:r>
              <a:rPr lang="en-US" sz="2000" b="1" dirty="0" smtClean="0"/>
              <a:t>body.</a:t>
            </a:r>
          </a:p>
          <a:p>
            <a:r>
              <a:rPr lang="en-US" sz="2000" dirty="0" smtClean="0"/>
              <a:t>Methods can be used to define reusable code and organize and simplify code. A method is a collection of statements grouped together to perform an operation..</a:t>
            </a:r>
          </a:p>
          <a:p>
            <a:r>
              <a:rPr lang="en-US" sz="2000" b="1" dirty="0" smtClean="0"/>
              <a:t>Syntax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If a method returns a value, it is called a value returning method, otherwise it is called a void method.</a:t>
            </a:r>
          </a:p>
          <a:p>
            <a:r>
              <a:rPr lang="en-US" sz="2000" dirty="0" smtClean="0"/>
              <a:t>Some programming languages refer to methods as procedures and functions.</a:t>
            </a:r>
          </a:p>
          <a:p>
            <a:endParaRPr lang="en-US" sz="2000" b="1" dirty="0" smtClean="0"/>
          </a:p>
          <a:p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352800"/>
            <a:ext cx="691763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938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75" y="1371600"/>
            <a:ext cx="8894425" cy="37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805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Calling a method executes the code in the method.</a:t>
            </a:r>
          </a:p>
          <a:p>
            <a:r>
              <a:rPr lang="en-US" sz="2000" dirty="0" smtClean="0"/>
              <a:t>To execute the method, It has to be called or invoke.</a:t>
            </a:r>
          </a:p>
          <a:p>
            <a:r>
              <a:rPr lang="en-US" sz="2000" dirty="0" smtClean="0"/>
              <a:t>There are two ways to call a method, depending on whether the method returns a value or not.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method returns a value;.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a method returns void, a call to the method must be a statement.</a:t>
            </a:r>
          </a:p>
          <a:p>
            <a:endParaRPr lang="en-US" sz="2000" dirty="0" smtClean="0"/>
          </a:p>
          <a:p>
            <a:r>
              <a:rPr lang="en-US" sz="2000" dirty="0" smtClean="0"/>
              <a:t>When a program calls a method, program control is transferred to the called method. A called method returns control to the caller when its return statement is executed or when its method ending closing brace is reached.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429000"/>
            <a:ext cx="325315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733800"/>
            <a:ext cx="40263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419600"/>
            <a:ext cx="565982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5361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09600"/>
            <a:ext cx="53773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4516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4953000" cy="566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374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power of a method is its ability to work with parameters.</a:t>
            </a:r>
          </a:p>
          <a:p>
            <a:r>
              <a:rPr lang="en-US" sz="2000" dirty="0" smtClean="0"/>
              <a:t>When calling a method, you need to provide arguments, which must be given in the same order as their respective parameters in the method signature. This is known as </a:t>
            </a:r>
            <a:r>
              <a:rPr lang="en-US" sz="2000" b="1" dirty="0" smtClean="0"/>
              <a:t>parameter order association.</a:t>
            </a:r>
          </a:p>
          <a:p>
            <a:r>
              <a:rPr lang="en-US" sz="2000" dirty="0" smtClean="0"/>
              <a:t>When a method is invoked with an argument, the value of the argument is passed to the parameter. This is referred to as </a:t>
            </a:r>
            <a:r>
              <a:rPr lang="en-US" sz="2000" b="1" dirty="0" smtClean="0"/>
              <a:t>pass-by-value. </a:t>
            </a:r>
          </a:p>
          <a:p>
            <a:r>
              <a:rPr lang="en-US" sz="2000" dirty="0" smtClean="0"/>
              <a:t>If the argument is a variable rather than a literal value, the value of the variable is passed to the parameter.</a:t>
            </a:r>
            <a:endParaRPr lang="en-US" sz="2000" smtClean="0"/>
          </a:p>
          <a:p>
            <a:r>
              <a:rPr lang="en-US" sz="2000" smtClean="0"/>
              <a:t> </a:t>
            </a:r>
            <a:r>
              <a:rPr lang="en-US" sz="2000" dirty="0" smtClean="0"/>
              <a:t>The variable is not affected, regardless of the changes made to the parameter inside the method.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void </a:t>
            </a:r>
            <a:r>
              <a:rPr lang="en-US" sz="2000" dirty="0" err="1"/>
              <a:t>switchMajor</a:t>
            </a:r>
            <a:r>
              <a:rPr lang="en-US" sz="2000" dirty="0"/>
              <a:t>(String </a:t>
            </a:r>
            <a:r>
              <a:rPr lang="en-US" sz="2000" dirty="0" err="1"/>
              <a:t>newDepartment</a:t>
            </a:r>
            <a:r>
              <a:rPr lang="en-US" sz="2000" dirty="0"/>
              <a:t>, Professor </a:t>
            </a:r>
            <a:r>
              <a:rPr lang="en-US" sz="2000" dirty="0" err="1" smtClean="0"/>
              <a:t>newAdvisor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We </a:t>
            </a:r>
            <a:r>
              <a:rPr lang="en-US" sz="2000" dirty="0"/>
              <a:t>refer to a method’s </a:t>
            </a:r>
            <a:r>
              <a:rPr lang="en-US" sz="2000" b="1" dirty="0"/>
              <a:t>signature </a:t>
            </a:r>
            <a:r>
              <a:rPr lang="en-US" sz="2000" dirty="0"/>
              <a:t>as those aspects of a method header </a:t>
            </a:r>
            <a:r>
              <a:rPr lang="en-US" sz="2000" dirty="0" smtClean="0"/>
              <a:t>that are </a:t>
            </a:r>
            <a:r>
              <a:rPr lang="en-US" sz="2000" dirty="0"/>
              <a:t>“discoverable” by inspecting the code used to invoke the method, namely,</a:t>
            </a:r>
          </a:p>
          <a:p>
            <a:pPr marL="0" indent="0">
              <a:buNone/>
            </a:pPr>
            <a:r>
              <a:rPr lang="en-US" sz="2000" dirty="0" smtClean="0"/>
              <a:t>	• </a:t>
            </a:r>
            <a:r>
              <a:rPr lang="en-US" sz="2000" dirty="0"/>
              <a:t>The method’s </a:t>
            </a:r>
            <a:r>
              <a:rPr lang="en-US" sz="2000" b="1" i="1" dirty="0"/>
              <a:t>name</a:t>
            </a:r>
          </a:p>
          <a:p>
            <a:pPr marL="0" indent="0">
              <a:buNone/>
            </a:pPr>
            <a:r>
              <a:rPr lang="en-US" sz="2000" dirty="0" smtClean="0"/>
              <a:t>	• </a:t>
            </a:r>
            <a:r>
              <a:rPr lang="en-US" sz="2000" dirty="0"/>
              <a:t>The order, types, and number of </a:t>
            </a:r>
            <a:r>
              <a:rPr lang="en-US" sz="2000" b="1" i="1" dirty="0"/>
              <a:t>parameters declared by </a:t>
            </a:r>
            <a:r>
              <a:rPr lang="en-US" sz="2000" dirty="0"/>
              <a:t>the </a:t>
            </a:r>
            <a:r>
              <a:rPr lang="en-US" sz="2000" dirty="0" smtClean="0"/>
              <a:t>	method</a:t>
            </a:r>
            <a:endParaRPr lang="en-US" sz="2000" dirty="0"/>
          </a:p>
          <a:p>
            <a:r>
              <a:rPr lang="en-US" sz="2000" dirty="0"/>
              <a:t>but </a:t>
            </a:r>
            <a:r>
              <a:rPr lang="en-US" sz="2000" b="1" i="1" dirty="0"/>
              <a:t>excluding</a:t>
            </a:r>
          </a:p>
          <a:p>
            <a:pPr marL="0" indent="0">
              <a:buNone/>
            </a:pPr>
            <a:r>
              <a:rPr lang="en-US" sz="2000" dirty="0" smtClean="0"/>
              <a:t>	• </a:t>
            </a:r>
            <a:r>
              <a:rPr lang="en-US" sz="2000" dirty="0"/>
              <a:t>The parameter names</a:t>
            </a:r>
          </a:p>
          <a:p>
            <a:pPr marL="0" indent="0">
              <a:buNone/>
            </a:pPr>
            <a:r>
              <a:rPr lang="en-US" sz="2000" dirty="0" smtClean="0"/>
              <a:t>	• </a:t>
            </a:r>
            <a:r>
              <a:rPr lang="en-US" sz="2000" dirty="0"/>
              <a:t>The method’s return type</a:t>
            </a:r>
          </a:p>
        </p:txBody>
      </p:sp>
    </p:spTree>
    <p:extLst>
      <p:ext uri="{BB962C8B-B14F-4D97-AF65-F5344CB8AC3E}">
        <p14:creationId xmlns:p14="http://schemas.microsoft.com/office/powerpoint/2010/main" val="150701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>
              <a:buFont typeface="+mj-lt"/>
              <a:buAutoNum type="arabicPeriod"/>
            </a:pPr>
            <a:r>
              <a:rPr lang="en-US" sz="2000" i="1" dirty="0" smtClean="0"/>
              <a:t>This</a:t>
            </a:r>
            <a:r>
              <a:rPr lang="en-US" sz="2000" dirty="0" smtClean="0"/>
              <a:t> Keyword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i="1" dirty="0" smtClean="0"/>
              <a:t>finalize </a:t>
            </a:r>
            <a:r>
              <a:rPr lang="en-US" sz="2000" dirty="0" smtClean="0"/>
              <a:t>Method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Method Overloading 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Method header: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getAge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ageType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i="1" dirty="0" smtClean="0"/>
              <a:t>	• </a:t>
            </a:r>
            <a:r>
              <a:rPr lang="en-US" sz="2000" dirty="0"/>
              <a:t>Method signature: </a:t>
            </a:r>
            <a:r>
              <a:rPr lang="en-US" sz="2000" dirty="0" err="1"/>
              <a:t>getAge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i="1" dirty="0" smtClean="0"/>
              <a:t>	• </a:t>
            </a:r>
            <a:r>
              <a:rPr lang="en-US" sz="2000" dirty="0"/>
              <a:t>Argument signature: (</a:t>
            </a:r>
            <a:r>
              <a:rPr lang="en-US" sz="2000" dirty="0" err="1"/>
              <a:t>int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• Method header: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i="1" dirty="0" smtClean="0"/>
              <a:t>void </a:t>
            </a:r>
            <a:r>
              <a:rPr lang="en-US" sz="2000" i="1" dirty="0" err="1"/>
              <a:t>chooseMajor</a:t>
            </a:r>
            <a:r>
              <a:rPr lang="en-US" sz="2000" i="1" dirty="0"/>
              <a:t>(String </a:t>
            </a:r>
            <a:r>
              <a:rPr lang="en-US" sz="2000" i="1" dirty="0" err="1"/>
              <a:t>newDepartment</a:t>
            </a:r>
            <a:r>
              <a:rPr lang="en-US" sz="2000" i="1" dirty="0"/>
              <a:t>, Professor </a:t>
            </a:r>
            <a:r>
              <a:rPr lang="en-US" sz="2000" i="1" dirty="0" err="1"/>
              <a:t>newAdvisor</a:t>
            </a:r>
            <a:r>
              <a:rPr lang="en-US" sz="2000" i="1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• </a:t>
            </a:r>
            <a:r>
              <a:rPr lang="en-US" sz="2000" dirty="0"/>
              <a:t>Method signature: </a:t>
            </a:r>
            <a:r>
              <a:rPr lang="en-US" sz="2000" dirty="0" err="1"/>
              <a:t>chooseMajor</a:t>
            </a:r>
            <a:r>
              <a:rPr lang="en-US" sz="2000" dirty="0"/>
              <a:t>(String, Professor)</a:t>
            </a:r>
          </a:p>
          <a:p>
            <a:pPr marL="0" indent="0">
              <a:buNone/>
            </a:pPr>
            <a:r>
              <a:rPr lang="en-US" sz="2000" i="1" dirty="0" smtClean="0"/>
              <a:t>	• </a:t>
            </a:r>
            <a:r>
              <a:rPr lang="en-US" sz="2000" dirty="0"/>
              <a:t>Argument signature: (String, Professor)</a:t>
            </a:r>
          </a:p>
        </p:txBody>
      </p:sp>
    </p:spTree>
    <p:extLst>
      <p:ext uri="{BB962C8B-B14F-4D97-AF65-F5344CB8AC3E}">
        <p14:creationId xmlns:p14="http://schemas.microsoft.com/office/powerpoint/2010/main" val="2450902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Overloading </a:t>
            </a:r>
            <a:r>
              <a:rPr lang="en-US" sz="2200" dirty="0"/>
              <a:t>is a language mechanism that allows two or more different methods belonging to </a:t>
            </a:r>
            <a:r>
              <a:rPr lang="en-US" sz="2200" dirty="0" smtClean="0"/>
              <a:t>the same </a:t>
            </a:r>
            <a:r>
              <a:rPr lang="en-US" sz="2200" dirty="0"/>
              <a:t>class to have the </a:t>
            </a:r>
            <a:r>
              <a:rPr lang="en-US" sz="2200" b="1" i="1" dirty="0"/>
              <a:t>same </a:t>
            </a:r>
            <a:r>
              <a:rPr lang="en-US" sz="2200" dirty="0"/>
              <a:t>name as long as they </a:t>
            </a:r>
            <a:r>
              <a:rPr lang="en-US" sz="2200" dirty="0" smtClean="0"/>
              <a:t>have </a:t>
            </a:r>
            <a:r>
              <a:rPr lang="en-US" sz="2200" b="1" i="1" dirty="0"/>
              <a:t>different </a:t>
            </a:r>
            <a:r>
              <a:rPr lang="en-US" sz="2200" dirty="0"/>
              <a:t>argument </a:t>
            </a:r>
            <a:r>
              <a:rPr lang="en-US" sz="2200" dirty="0" smtClean="0"/>
              <a:t>signatures</a:t>
            </a:r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// version #1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// version #2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... // version #3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print(String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maxPages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// version #4</a:t>
            </a:r>
          </a:p>
          <a:p>
            <a:pPr marL="1143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print() { ... // version #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sz="2200" dirty="0" smtClean="0"/>
              <a:t>Print </a:t>
            </a:r>
            <a:r>
              <a:rPr lang="en-US" sz="2200" dirty="0"/>
              <a:t>method is overloaded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88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Two or </a:t>
            </a:r>
            <a:r>
              <a:rPr lang="en-US" sz="2000" dirty="0"/>
              <a:t>more </a:t>
            </a:r>
            <a:r>
              <a:rPr lang="en-US" sz="2000" dirty="0" smtClean="0"/>
              <a:t>methods can be defined within </a:t>
            </a:r>
            <a:r>
              <a:rPr lang="en-US" sz="2000" dirty="0"/>
              <a:t>the same class that share the same </a:t>
            </a:r>
            <a:r>
              <a:rPr lang="en-US" sz="2000" dirty="0" smtClean="0"/>
              <a:t>name with </a:t>
            </a:r>
            <a:r>
              <a:rPr lang="en-US" sz="2000" dirty="0"/>
              <a:t>different </a:t>
            </a:r>
            <a:r>
              <a:rPr lang="en-US" sz="2000" dirty="0" smtClean="0"/>
              <a:t>parameter </a:t>
            </a:r>
            <a:r>
              <a:rPr lang="en-US" sz="2000" dirty="0"/>
              <a:t>declarations </a:t>
            </a:r>
            <a:r>
              <a:rPr lang="en-US" sz="2000" dirty="0" smtClean="0"/>
              <a:t>. The </a:t>
            </a:r>
            <a:r>
              <a:rPr lang="en-US" sz="2000" dirty="0"/>
              <a:t>methods are said to be </a:t>
            </a:r>
            <a:r>
              <a:rPr lang="en-US" sz="2000" b="1" dirty="0" smtClean="0"/>
              <a:t>overloaded</a:t>
            </a:r>
            <a:r>
              <a:rPr lang="en-US" sz="2000" dirty="0" smtClean="0"/>
              <a:t>, </a:t>
            </a:r>
            <a:r>
              <a:rPr lang="en-US" sz="2000" dirty="0"/>
              <a:t>and the process is referred to as </a:t>
            </a:r>
            <a:r>
              <a:rPr lang="en-US" sz="2000" b="1" dirty="0"/>
              <a:t>method overloading</a:t>
            </a:r>
            <a:r>
              <a:rPr lang="en-US" sz="2000" dirty="0"/>
              <a:t>.</a:t>
            </a:r>
          </a:p>
          <a:p>
            <a:r>
              <a:rPr lang="en-US" sz="2000" dirty="0"/>
              <a:t>Method overloading is one of the ways that Java </a:t>
            </a:r>
            <a:r>
              <a:rPr lang="en-US" sz="2000" dirty="0" smtClean="0"/>
              <a:t>supports </a:t>
            </a:r>
            <a:r>
              <a:rPr lang="en-US" sz="2000" b="1" dirty="0" smtClean="0"/>
              <a:t>polymorphism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When an overloaded method is invoked, Java uses the type and/or number of arguments as its guide to determine which version of the overloaded method to actually call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Overloaded </a:t>
            </a:r>
            <a:r>
              <a:rPr lang="en-US" sz="2000" dirty="0"/>
              <a:t>methods must differ in the type and/or number of their parameters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Overloaded </a:t>
            </a:r>
            <a:r>
              <a:rPr lang="en-US" sz="2000" dirty="0"/>
              <a:t>methods may have different return types, the return type alone is insufficient to distinguish two versions of a </a:t>
            </a:r>
            <a:r>
              <a:rPr lang="en-US" sz="2000" dirty="0" smtClean="0"/>
              <a:t>method.</a:t>
            </a:r>
          </a:p>
          <a:p>
            <a:r>
              <a:rPr lang="en-US" sz="2000" dirty="0"/>
              <a:t>Method overloading increases the </a:t>
            </a:r>
            <a:r>
              <a:rPr lang="en-US" sz="2000" b="1" dirty="0"/>
              <a:t>readability</a:t>
            </a:r>
            <a:r>
              <a:rPr lang="en-US" sz="2000" dirty="0"/>
              <a:t> of the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5562600" cy="439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1520" y="1447800"/>
            <a:ext cx="490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Class implementing Method Overloading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798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6955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1711474"/>
            <a:ext cx="490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Calling overloaded Methods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334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Type conversion in Method Overloading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method matching </a:t>
            </a:r>
            <a:r>
              <a:rPr lang="en-US" sz="2000" dirty="0"/>
              <a:t>need not always be exact. In some cases, Java’s automatic type conversions can </a:t>
            </a:r>
            <a:r>
              <a:rPr lang="en-US" sz="2000" dirty="0" smtClean="0"/>
              <a:t>play </a:t>
            </a:r>
            <a:r>
              <a:rPr lang="en-US" sz="2000" dirty="0"/>
              <a:t>a role in overload resolution. 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64080"/>
            <a:ext cx="5849257" cy="1981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97678"/>
            <a:ext cx="4648200" cy="195995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599" y="4294916"/>
            <a:ext cx="3657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Java will employ its automatic type conversions only if </a:t>
            </a:r>
            <a:r>
              <a:rPr lang="en-US" sz="2000" b="1" u="sng" dirty="0"/>
              <a:t>no</a:t>
            </a:r>
            <a:r>
              <a:rPr lang="en-US" sz="2000" u="sng" dirty="0"/>
              <a:t> exact match is found</a:t>
            </a:r>
            <a:r>
              <a:rPr lang="en-US" sz="2000" u="sng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addition to this, constructors can also be overloaded.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43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method will be called?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519578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3999"/>
            <a:ext cx="7239000" cy="397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23872" y="2158514"/>
            <a:ext cx="160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Error!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Between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Assume that we have </a:t>
            </a:r>
            <a:r>
              <a:rPr lang="en-US" sz="2000" dirty="0" smtClean="0"/>
              <a:t>two classes </a:t>
            </a:r>
            <a:r>
              <a:rPr lang="en-US" sz="2000" dirty="0"/>
              <a:t>defined—Student and Course—and that the following methods are defined for each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/>
              <a:t>For the Student class:</a:t>
            </a:r>
          </a:p>
          <a:p>
            <a:pPr marL="914400" lvl="2" indent="0">
              <a:buNone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successfullyCompleted</a:t>
            </a:r>
            <a:r>
              <a:rPr lang="en-US" sz="2000" dirty="0"/>
              <a:t>(Course c</a:t>
            </a:r>
            <a:r>
              <a:rPr lang="en-US" sz="2000" dirty="0" smtClean="0"/>
              <a:t>)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For the Course class:</a:t>
            </a:r>
          </a:p>
          <a:p>
            <a:pPr marL="914400" lvl="2" indent="0">
              <a:buNone/>
            </a:pPr>
            <a:r>
              <a:rPr lang="en-US" sz="2000" dirty="0" err="1"/>
              <a:t>boolean</a:t>
            </a:r>
            <a:r>
              <a:rPr lang="en-US" sz="2000" dirty="0"/>
              <a:t> register(Student s)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352800"/>
            <a:ext cx="3380381" cy="26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13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a request is made of an object A and, in fulfilling the request, A in turn requests </a:t>
            </a:r>
            <a:r>
              <a:rPr lang="en-US" sz="2000" dirty="0" smtClean="0"/>
              <a:t>assistance from </a:t>
            </a:r>
            <a:r>
              <a:rPr lang="en-US" sz="2000" dirty="0"/>
              <a:t>another object B, this is known as </a:t>
            </a:r>
            <a:r>
              <a:rPr lang="en-US" sz="2000" b="1" dirty="0"/>
              <a:t>delegation </a:t>
            </a:r>
            <a:r>
              <a:rPr lang="en-US" sz="2000" dirty="0"/>
              <a:t>by A to B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fact that delegation has occurred between objects is often transparent to the </a:t>
            </a:r>
            <a:r>
              <a:rPr lang="en-US" sz="2000" dirty="0" smtClean="0"/>
              <a:t>initiator of </a:t>
            </a:r>
            <a:r>
              <a:rPr lang="en-US" sz="2000" dirty="0"/>
              <a:t>a message, as well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507" y="3505200"/>
            <a:ext cx="4079081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2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Drive Object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At its simplest, the process of object-oriented software development involves the </a:t>
            </a:r>
            <a:r>
              <a:rPr lang="en-US" sz="2000" dirty="0" smtClean="0"/>
              <a:t>following four </a:t>
            </a:r>
            <a:r>
              <a:rPr lang="en-US" sz="2000" dirty="0"/>
              <a:t>basic steps:</a:t>
            </a:r>
          </a:p>
          <a:p>
            <a:pPr marL="457200" lvl="1" indent="0">
              <a:buNone/>
            </a:pPr>
            <a:r>
              <a:rPr lang="en-US" sz="2000" dirty="0"/>
              <a:t>1. Properly establishing the functional requirements for, and overall mission of, </a:t>
            </a:r>
            <a:r>
              <a:rPr lang="en-US" sz="2000" dirty="0" smtClean="0"/>
              <a:t>an application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2. Designing the appropriate classes—their data structures, behaviors, and </a:t>
            </a:r>
            <a:r>
              <a:rPr lang="en-US" sz="2000" dirty="0" smtClean="0"/>
              <a:t>relationships with </a:t>
            </a:r>
            <a:r>
              <a:rPr lang="en-US" sz="2000" dirty="0"/>
              <a:t>one another—necessary to fulfill these requirements and mission</a:t>
            </a:r>
          </a:p>
          <a:p>
            <a:pPr marL="457200" lvl="1" indent="0">
              <a:buNone/>
            </a:pPr>
            <a:r>
              <a:rPr lang="en-US" sz="2000" dirty="0"/>
              <a:t>3. Instantiating these classes to create the appropriate types and number of object instances</a:t>
            </a:r>
          </a:p>
          <a:p>
            <a:pPr marL="457200" lvl="1" indent="0">
              <a:buNone/>
            </a:pPr>
            <a:r>
              <a:rPr lang="en-US" sz="2000" dirty="0"/>
              <a:t>4. Setting these objects in motion through external triggering events</a:t>
            </a:r>
          </a:p>
        </p:txBody>
      </p:sp>
    </p:spTree>
    <p:extLst>
      <p:ext uri="{BB962C8B-B14F-4D97-AF65-F5344CB8AC3E}">
        <p14:creationId xmlns:p14="http://schemas.microsoft.com/office/powerpoint/2010/main" val="98755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Handles 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only way that an object A can pass a message to an object B is if A has access to a </a:t>
            </a:r>
            <a:r>
              <a:rPr lang="en-US" sz="2000" dirty="0" smtClean="0"/>
              <a:t>reference to/handle </a:t>
            </a:r>
            <a:r>
              <a:rPr lang="en-US" sz="2000" dirty="0"/>
              <a:t>on B. This can happen in several different ways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 smtClean="0"/>
              <a:t>Object </a:t>
            </a:r>
            <a:r>
              <a:rPr lang="en-US" sz="2000" i="1" dirty="0"/>
              <a:t>A might maintain a reference to B as one of A’s attributes</a:t>
            </a:r>
            <a:r>
              <a:rPr lang="en-US" sz="2000" dirty="0"/>
              <a:t>.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public class Student {</a:t>
            </a:r>
          </a:p>
          <a:p>
            <a:pPr marL="914400" lvl="2" indent="0">
              <a:buNone/>
            </a:pPr>
            <a:r>
              <a:rPr lang="en-US" sz="2000" dirty="0"/>
              <a:t>// Attributes.</a:t>
            </a:r>
          </a:p>
          <a:p>
            <a:pPr marL="914400" lvl="2" indent="0">
              <a:buNone/>
            </a:pPr>
            <a:r>
              <a:rPr lang="en-US" sz="2000" dirty="0" smtClean="0"/>
              <a:t>String </a:t>
            </a:r>
            <a:r>
              <a:rPr lang="en-US" sz="2000" dirty="0"/>
              <a:t>name;</a:t>
            </a:r>
          </a:p>
          <a:p>
            <a:pPr marL="914400" lvl="2" indent="0">
              <a:buNone/>
            </a:pPr>
            <a:r>
              <a:rPr lang="en-US" sz="2000" dirty="0"/>
              <a:t>Professor </a:t>
            </a:r>
            <a:r>
              <a:rPr lang="en-US" sz="2000" dirty="0" err="1"/>
              <a:t>facultyAdvisor</a:t>
            </a:r>
            <a:r>
              <a:rPr lang="en-US" sz="2000" dirty="0"/>
              <a:t>;</a:t>
            </a:r>
          </a:p>
          <a:p>
            <a:pPr marL="914400" lvl="2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900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Handles on Objects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i="1" dirty="0" smtClean="0"/>
              <a:t>2.	</a:t>
            </a:r>
            <a:r>
              <a:rPr lang="en-US" sz="2000" i="1" dirty="0"/>
              <a:t>Object A may be handed a reference to B as an argument of one of A’s methods</a:t>
            </a:r>
            <a:r>
              <a:rPr lang="en-US" sz="2000" dirty="0" smtClean="0"/>
              <a:t>.</a:t>
            </a:r>
          </a:p>
          <a:p>
            <a:pPr marL="914400" lvl="2" indent="0">
              <a:buNone/>
            </a:pPr>
            <a:r>
              <a:rPr lang="en-US" sz="1800" dirty="0" err="1"/>
              <a:t>c.register</a:t>
            </a:r>
            <a:r>
              <a:rPr lang="en-US" sz="1800" dirty="0"/>
              <a:t>(s</a:t>
            </a:r>
            <a:r>
              <a:rPr lang="en-US" sz="1800" dirty="0" smtClean="0"/>
              <a:t>);</a:t>
            </a:r>
          </a:p>
          <a:p>
            <a:pPr marL="914400" lvl="1" indent="-457200">
              <a:buAutoNum type="arabicPeriod" startAt="3"/>
            </a:pPr>
            <a:r>
              <a:rPr lang="en-US" sz="2000" i="1" dirty="0" smtClean="0"/>
              <a:t>A </a:t>
            </a:r>
            <a:r>
              <a:rPr lang="en-US" sz="2000" i="1" dirty="0"/>
              <a:t>reference to object B may be made “globally available” to the entire </a:t>
            </a:r>
            <a:r>
              <a:rPr lang="en-US" sz="2000" i="1" dirty="0" smtClean="0"/>
              <a:t>application</a:t>
            </a:r>
          </a:p>
          <a:p>
            <a:pPr marL="914400" lvl="1" indent="-457200">
              <a:buAutoNum type="arabicPeriod" startAt="3"/>
            </a:pPr>
            <a:r>
              <a:rPr lang="en-US" sz="2000" i="1" dirty="0" smtClean="0"/>
              <a:t>Object </a:t>
            </a:r>
            <a:r>
              <a:rPr lang="en-US" sz="2000" i="1" dirty="0"/>
              <a:t>A may have to explicitly request a handle/reference to B by calling a method </a:t>
            </a:r>
            <a:r>
              <a:rPr lang="en-US" sz="2000" i="1" dirty="0" smtClean="0"/>
              <a:t>on some </a:t>
            </a:r>
            <a:r>
              <a:rPr lang="en-US" sz="2000" i="1" dirty="0"/>
              <a:t>third object 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166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Handles on Objects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79675" cy="4351338"/>
          </a:xfrm>
        </p:spPr>
        <p:txBody>
          <a:bodyPr>
            <a:noAutofit/>
          </a:bodyPr>
          <a:lstStyle/>
          <a:p>
            <a:r>
              <a:rPr lang="en-US" sz="2000" dirty="0" smtClean="0"/>
              <a:t>Going back to our previous example, let us introduce Transcript as well</a:t>
            </a:r>
          </a:p>
          <a:p>
            <a:r>
              <a:rPr lang="en-US" sz="2000" dirty="0"/>
              <a:t>First, we’ll introduce a third object: a Transcript object t, which represents a record of </a:t>
            </a:r>
            <a:r>
              <a:rPr lang="en-US" sz="2000" dirty="0" smtClean="0"/>
              <a:t>all courses </a:t>
            </a:r>
            <a:r>
              <a:rPr lang="en-US" sz="2000" dirty="0"/>
              <a:t>taken by Student object </a:t>
            </a:r>
            <a:r>
              <a:rPr lang="en-US" sz="2000" dirty="0" smtClean="0"/>
              <a:t>s.</a:t>
            </a:r>
          </a:p>
          <a:p>
            <a:r>
              <a:rPr lang="en-US" sz="2000" dirty="0" smtClean="0"/>
              <a:t>Furthermore</a:t>
            </a:r>
            <a:r>
              <a:rPr lang="en-US" sz="2000" dirty="0"/>
              <a:t>, we’ll assume that Student s maintains a handle on Transcript t as one </a:t>
            </a:r>
            <a:r>
              <a:rPr lang="en-US" sz="2000" dirty="0" smtClean="0"/>
              <a:t>of s’s </a:t>
            </a:r>
            <a:r>
              <a:rPr lang="en-US" sz="2000" dirty="0"/>
              <a:t>attributes (specifically, the transcript attribute) and, conversely, that Transcript </a:t>
            </a:r>
            <a:r>
              <a:rPr lang="en-US" sz="2000" dirty="0" smtClean="0"/>
              <a:t>t maintains </a:t>
            </a:r>
            <a:r>
              <a:rPr lang="en-US" sz="2000" dirty="0"/>
              <a:t>a handle on its “owner,” Student s, as one of t’s attributes: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18" y="4419600"/>
            <a:ext cx="2376425" cy="1737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093" y="4419600"/>
            <a:ext cx="2287973" cy="160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49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Handles on Objects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29" y="1600199"/>
            <a:ext cx="5329238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43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As Clients and Suppliers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Course object and a Student </a:t>
            </a:r>
            <a:r>
              <a:rPr lang="en-US" sz="2000" dirty="0" smtClean="0"/>
              <a:t>object, we </a:t>
            </a:r>
            <a:r>
              <a:rPr lang="en-US" sz="2000" dirty="0"/>
              <a:t>can consider Course object c to be a </a:t>
            </a:r>
            <a:r>
              <a:rPr lang="en-US" sz="2000" b="1" dirty="0"/>
              <a:t>client </a:t>
            </a:r>
            <a:r>
              <a:rPr lang="en-US" sz="2000" dirty="0"/>
              <a:t>of Student object s, because c is requesting that </a:t>
            </a:r>
            <a:r>
              <a:rPr lang="en-US" sz="2000" dirty="0" smtClean="0"/>
              <a:t>s perform </a:t>
            </a:r>
            <a:r>
              <a:rPr lang="en-US" sz="2000" dirty="0"/>
              <a:t>one of its methods—namely, </a:t>
            </a:r>
            <a:r>
              <a:rPr lang="en-US" sz="2000" dirty="0" err="1"/>
              <a:t>getTranscript</a:t>
            </a:r>
            <a:r>
              <a:rPr lang="en-US" sz="2000" dirty="0"/>
              <a:t>—as a </a:t>
            </a:r>
            <a:r>
              <a:rPr lang="en-US" sz="2000" b="1" i="1" dirty="0"/>
              <a:t>service </a:t>
            </a:r>
            <a:r>
              <a:rPr lang="en-US" sz="2000" dirty="0"/>
              <a:t>to c.</a:t>
            </a:r>
          </a:p>
        </p:txBody>
      </p:sp>
    </p:spTree>
    <p:extLst>
      <p:ext uri="{BB962C8B-B14F-4D97-AF65-F5344CB8AC3E}">
        <p14:creationId xmlns:p14="http://schemas.microsoft.com/office/powerpoint/2010/main" val="3326115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As Clients and Suppliers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9947"/>
            <a:ext cx="4267200" cy="4602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03" y="1825624"/>
            <a:ext cx="3710942" cy="44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41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smtClean="0"/>
              <a:t>this</a:t>
            </a:r>
            <a:r>
              <a:rPr lang="en-US" sz="2000" dirty="0" smtClean="0"/>
              <a:t> </a:t>
            </a:r>
            <a:r>
              <a:rPr lang="en-US" sz="2000" dirty="0"/>
              <a:t>can be used inside any method to refer to the</a:t>
            </a:r>
            <a:r>
              <a:rPr lang="en-US" sz="2000" u="sng" dirty="0"/>
              <a:t> current object</a:t>
            </a:r>
            <a:r>
              <a:rPr lang="en-US" sz="2000" dirty="0"/>
              <a:t>. That is, </a:t>
            </a:r>
            <a:r>
              <a:rPr lang="en-US" sz="2000" i="1" dirty="0"/>
              <a:t>this</a:t>
            </a:r>
            <a:r>
              <a:rPr lang="en-US" sz="2000" dirty="0"/>
              <a:t> is always a reference to the object on which the method was </a:t>
            </a:r>
            <a:r>
              <a:rPr lang="en-US" sz="2000" dirty="0" smtClean="0"/>
              <a:t>invoked.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can </a:t>
            </a:r>
            <a:r>
              <a:rPr lang="en-US" sz="2000" dirty="0" smtClean="0"/>
              <a:t>be used </a:t>
            </a:r>
            <a:r>
              <a:rPr lang="en-US" sz="2000" dirty="0"/>
              <a:t>anywhere a reference to an object of the current class’ type is permitted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a local variable has the same name as an instance variable, the local </a:t>
            </a:r>
            <a:r>
              <a:rPr lang="en-US" sz="2000" dirty="0" smtClean="0"/>
              <a:t>variable </a:t>
            </a:r>
            <a:r>
              <a:rPr lang="en-US" sz="2000" dirty="0"/>
              <a:t>hides the instance variable. </a:t>
            </a:r>
            <a:r>
              <a:rPr lang="en-US" sz="2000" b="1" i="1" dirty="0" smtClean="0"/>
              <a:t>this</a:t>
            </a:r>
            <a:r>
              <a:rPr lang="en-US" sz="2000" dirty="0" smtClean="0"/>
              <a:t> </a:t>
            </a:r>
            <a:r>
              <a:rPr lang="en-US" sz="2000" dirty="0"/>
              <a:t>lets </a:t>
            </a:r>
            <a:r>
              <a:rPr lang="en-US" sz="2000" dirty="0" smtClean="0"/>
              <a:t>program refer </a:t>
            </a:r>
            <a:r>
              <a:rPr lang="en-US" sz="2000" dirty="0"/>
              <a:t>directly to the object, </a:t>
            </a:r>
            <a:r>
              <a:rPr lang="en-US" sz="2000" dirty="0" smtClean="0"/>
              <a:t>It can be used </a:t>
            </a:r>
            <a:r>
              <a:rPr lang="en-US" sz="2000" dirty="0"/>
              <a:t>to resolve any name space </a:t>
            </a:r>
            <a:r>
              <a:rPr lang="en-US" sz="2000" dirty="0" smtClean="0"/>
              <a:t>collisions.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19600"/>
            <a:ext cx="4705350" cy="9715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3419475" cy="9715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2888" y="4050135"/>
            <a:ext cx="158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 of </a:t>
            </a:r>
            <a:r>
              <a:rPr lang="en-US" sz="1600" b="1" i="1" dirty="0" smtClean="0"/>
              <a:t>this</a:t>
            </a:r>
            <a:endParaRPr lang="en-US" sz="16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4033258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 of </a:t>
            </a:r>
            <a:r>
              <a:rPr lang="en-US" sz="1600" b="1" i="1" dirty="0" smtClean="0"/>
              <a:t>this</a:t>
            </a:r>
            <a:r>
              <a:rPr lang="en-US" sz="1600" b="1" dirty="0" smtClean="0"/>
              <a:t> to avoid name collision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05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i="1" dirty="0"/>
              <a:t>this</a:t>
            </a:r>
            <a:r>
              <a:rPr lang="en-US" dirty="0"/>
              <a:t>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this </a:t>
            </a:r>
            <a:r>
              <a:rPr lang="en-US" sz="2000" dirty="0"/>
              <a:t>keyword can be used to refer current class instance variable.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this</a:t>
            </a:r>
            <a:r>
              <a:rPr lang="en-US" sz="2000" dirty="0"/>
              <a:t>() can be used to invoke current class constructor. </a:t>
            </a:r>
            <a:br>
              <a:rPr lang="en-US" sz="2000" dirty="0"/>
            </a:br>
            <a:r>
              <a:rPr lang="en-US" sz="2000" dirty="0" smtClean="0"/>
              <a:t>Call </a:t>
            </a:r>
            <a:r>
              <a:rPr lang="en-US" sz="2000" dirty="0"/>
              <a:t>to this() must be the first statement in constructor.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this </a:t>
            </a:r>
            <a:r>
              <a:rPr lang="en-US" sz="2000" dirty="0"/>
              <a:t>keyword can be used to invoke current class method (implicitly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If </a:t>
            </a:r>
            <a:r>
              <a:rPr lang="en-US" sz="2000" i="1" dirty="0" smtClean="0"/>
              <a:t>this</a:t>
            </a:r>
            <a:r>
              <a:rPr lang="en-US" sz="2000" dirty="0" smtClean="0"/>
              <a:t> is not used, </a:t>
            </a:r>
            <a:r>
              <a:rPr lang="en-US" sz="2000" dirty="0"/>
              <a:t>compiler automatically adds this keyword while invoking the </a:t>
            </a:r>
            <a:r>
              <a:rPr lang="en-US" sz="2000" dirty="0" smtClean="0"/>
              <a:t>method.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this </a:t>
            </a:r>
            <a:r>
              <a:rPr lang="en-US" sz="2000" dirty="0"/>
              <a:t>can be passed as an argument in the method </a:t>
            </a:r>
            <a:r>
              <a:rPr lang="en-US" sz="2000" dirty="0" smtClean="0"/>
              <a:t>call for method in same class.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this </a:t>
            </a:r>
            <a:r>
              <a:rPr lang="en-US" sz="2000" dirty="0"/>
              <a:t>can be passed as argument in the constructor call.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this </a:t>
            </a:r>
            <a:r>
              <a:rPr lang="en-US" sz="2000" dirty="0" smtClean="0"/>
              <a:t>keyword can also be used to return the current class instance.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37230" y="4724400"/>
            <a:ext cx="3071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return_type</a:t>
            </a:r>
            <a:r>
              <a:rPr lang="en-US" dirty="0"/>
              <a:t> </a:t>
            </a:r>
            <a:r>
              <a:rPr lang="en-US" dirty="0" err="1"/>
              <a:t>method_name</a:t>
            </a:r>
            <a:r>
              <a:rPr lang="en-US" dirty="0"/>
              <a:t>(){  </a:t>
            </a:r>
          </a:p>
          <a:p>
            <a:r>
              <a:rPr lang="en-US" dirty="0"/>
              <a:t>return </a:t>
            </a:r>
            <a:r>
              <a:rPr lang="en-US" i="1" dirty="0"/>
              <a:t>this</a:t>
            </a:r>
            <a:r>
              <a:rPr lang="en-US" dirty="0"/>
              <a:t>;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5867400" cy="488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finalize</a:t>
            </a:r>
            <a:r>
              <a:rPr lang="en-US" dirty="0"/>
              <a:t>( 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By using finalization, specific </a:t>
            </a:r>
            <a:r>
              <a:rPr lang="en-US" sz="2000" dirty="0" smtClean="0"/>
              <a:t>actions can be </a:t>
            </a:r>
            <a:r>
              <a:rPr lang="en-US" sz="2000" dirty="0"/>
              <a:t>define </a:t>
            </a:r>
            <a:r>
              <a:rPr lang="en-US" sz="2000" dirty="0" smtClean="0"/>
              <a:t>that </a:t>
            </a:r>
            <a:r>
              <a:rPr lang="en-US" sz="2000" dirty="0"/>
              <a:t>will occur when an object is just about to be reclaimed by the </a:t>
            </a:r>
            <a:r>
              <a:rPr lang="en-US" sz="2000" dirty="0" smtClean="0"/>
              <a:t>garbage </a:t>
            </a:r>
            <a:r>
              <a:rPr lang="en-US" sz="2000" dirty="0"/>
              <a:t>collector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i="1" dirty="0" smtClean="0"/>
              <a:t>finalize() </a:t>
            </a:r>
            <a:r>
              <a:rPr lang="en-US" sz="2000" dirty="0"/>
              <a:t>perform some action when </a:t>
            </a:r>
            <a:r>
              <a:rPr lang="en-US" sz="2000" dirty="0" smtClean="0"/>
              <a:t>object is </a:t>
            </a:r>
            <a:r>
              <a:rPr lang="en-US" sz="2000" u="sng" dirty="0" smtClean="0"/>
              <a:t>destroyed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To </a:t>
            </a:r>
            <a:r>
              <a:rPr lang="en-US" sz="2000" dirty="0"/>
              <a:t>add a finalizer to a </a:t>
            </a:r>
            <a:r>
              <a:rPr lang="en-US" sz="2000" dirty="0" smtClean="0"/>
              <a:t>class</a:t>
            </a:r>
            <a:r>
              <a:rPr lang="en-US" sz="2000" dirty="0"/>
              <a:t>, </a:t>
            </a:r>
            <a:r>
              <a:rPr lang="en-US" sz="2000" dirty="0" smtClean="0"/>
              <a:t>simply </a:t>
            </a:r>
            <a:r>
              <a:rPr lang="en-US" sz="2000" dirty="0"/>
              <a:t>define the </a:t>
            </a:r>
            <a:r>
              <a:rPr lang="en-US" sz="2000" i="1" dirty="0"/>
              <a:t>finalize</a:t>
            </a:r>
            <a:r>
              <a:rPr lang="en-US" sz="2000" dirty="0"/>
              <a:t>( ) method. Right before an asset is freed, the Java run time calls the finalize( ) method on the object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E</a:t>
            </a:r>
            <a:r>
              <a:rPr lang="en-US" sz="2000" dirty="0" smtClean="0"/>
              <a:t>xample</a:t>
            </a:r>
            <a:r>
              <a:rPr lang="en-US" sz="2000" dirty="0"/>
              <a:t>, if an object is holding some non-Java resource such as a file handle, then these resources should be freed before an object is destroyed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During execution it is not known when or </a:t>
            </a:r>
            <a:r>
              <a:rPr lang="en-US" sz="2000" dirty="0"/>
              <a:t>even </a:t>
            </a:r>
            <a:r>
              <a:rPr lang="en-US" sz="2000" dirty="0" smtClean="0"/>
              <a:t>if </a:t>
            </a:r>
            <a:r>
              <a:rPr lang="en-US" sz="2000" i="1" dirty="0" smtClean="0"/>
              <a:t>finalize</a:t>
            </a:r>
            <a:r>
              <a:rPr lang="en-US" sz="2000" dirty="0"/>
              <a:t>( ) will be </a:t>
            </a:r>
            <a:r>
              <a:rPr lang="en-US" sz="2000" dirty="0" smtClean="0"/>
              <a:t>executed or </a:t>
            </a:r>
            <a:r>
              <a:rPr lang="en-US" sz="2000" dirty="0"/>
              <a:t>not.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finalize( ) method only approximates the function of a </a:t>
            </a:r>
            <a:r>
              <a:rPr lang="en-US" sz="2000" i="1" dirty="0"/>
              <a:t>destructor</a:t>
            </a:r>
            <a:r>
              <a:rPr lang="en-US" sz="2000" dirty="0"/>
              <a:t>. </a:t>
            </a:r>
          </a:p>
          <a:p>
            <a:endParaRPr lang="en-US" sz="2000" dirty="0" smtClean="0"/>
          </a:p>
          <a:p>
            <a:endParaRPr lang="en-US" sz="2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Obejct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29" y="3124200"/>
            <a:ext cx="252052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7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activating objects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435" y="1825625"/>
            <a:ext cx="57111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5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for an object A to request some service of an object B, A needs to </a:t>
            </a:r>
            <a:r>
              <a:rPr lang="en-US" sz="2400" dirty="0" smtClean="0"/>
              <a:t>know the </a:t>
            </a:r>
            <a:r>
              <a:rPr lang="en-US" sz="2400" dirty="0"/>
              <a:t>specific language with which to communicate with B. That is</a:t>
            </a:r>
            <a:r>
              <a:rPr lang="en-US" sz="2400" dirty="0" smtClean="0"/>
              <a:t>,</a:t>
            </a:r>
          </a:p>
          <a:p>
            <a:pPr lvl="1"/>
            <a:r>
              <a:rPr lang="en-US" sz="2000" i="1" dirty="0"/>
              <a:t>Object A needs to be clear as to exactly which of B’s methods/services A wants B to perform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i="1" dirty="0"/>
              <a:t>Depending on the service request, object A may need to give B some additional </a:t>
            </a:r>
            <a:r>
              <a:rPr lang="en-US" sz="2000" i="1" dirty="0" smtClean="0"/>
              <a:t>information so </a:t>
            </a:r>
            <a:r>
              <a:rPr lang="en-US" sz="2000" i="1" dirty="0"/>
              <a:t>that B knows exactly how to proceed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i="1" dirty="0"/>
              <a:t>Object B in turn needs to know whether object A expects B to report back the </a:t>
            </a:r>
            <a:r>
              <a:rPr lang="en-US" sz="2000" i="1" dirty="0" smtClean="0"/>
              <a:t>outcome of </a:t>
            </a:r>
            <a:r>
              <a:rPr lang="en-US" sz="2000" i="1" dirty="0"/>
              <a:t>what it has been asked to do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32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method header </a:t>
            </a:r>
            <a:r>
              <a:rPr lang="en-US" sz="2000" dirty="0"/>
              <a:t>is a formal specification (from a programming standpoint) of how that </a:t>
            </a:r>
            <a:r>
              <a:rPr lang="en-US" sz="2000" dirty="0" smtClean="0"/>
              <a:t>method is </a:t>
            </a:r>
            <a:r>
              <a:rPr lang="en-US" sz="2000" dirty="0"/>
              <a:t>to be invoked. A method header, at minimum, consists of</a:t>
            </a:r>
          </a:p>
          <a:p>
            <a:pPr marL="457200" lvl="1" indent="0">
              <a:buNone/>
            </a:pPr>
            <a:r>
              <a:rPr lang="en-US" sz="2000" dirty="0"/>
              <a:t>• A method’s </a:t>
            </a:r>
            <a:r>
              <a:rPr lang="en-US" sz="2000" b="1" dirty="0"/>
              <a:t>return type</a:t>
            </a:r>
            <a:r>
              <a:rPr lang="en-US" sz="2000" dirty="0"/>
              <a:t>—that is, the type of information that is going to be returned </a:t>
            </a:r>
            <a:r>
              <a:rPr lang="en-US" sz="2000" dirty="0" smtClean="0"/>
              <a:t>by object B to object A, if any, when B’s method finishes executing.</a:t>
            </a:r>
          </a:p>
          <a:p>
            <a:pPr marL="457200" lvl="1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A method’s name.</a:t>
            </a:r>
          </a:p>
          <a:p>
            <a:pPr marL="457200" lvl="1" indent="0">
              <a:buNone/>
            </a:pPr>
            <a:r>
              <a:rPr lang="en-US" sz="2000" dirty="0"/>
              <a:t>• An optional list of comma-separated </a:t>
            </a:r>
            <a:r>
              <a:rPr lang="en-US" sz="2000" b="1" dirty="0"/>
              <a:t>formal parameters </a:t>
            </a:r>
            <a:r>
              <a:rPr lang="en-US" sz="2000" dirty="0"/>
              <a:t>(specifying their types </a:t>
            </a:r>
            <a:r>
              <a:rPr lang="en-US" sz="2000" dirty="0" smtClean="0"/>
              <a:t>and names) to be passed to the method, enclosed in parentheses.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876800"/>
            <a:ext cx="5841989" cy="12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method names are crafted using the </a:t>
            </a:r>
            <a:r>
              <a:rPr lang="en-US" sz="2400" b="1" i="1" dirty="0"/>
              <a:t>camel casing </a:t>
            </a:r>
            <a:r>
              <a:rPr lang="en-US" sz="2400" dirty="0"/>
              <a:t>style;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The first letter of the method name is in lowercase.</a:t>
            </a:r>
          </a:p>
          <a:p>
            <a:pPr marL="457200" lvl="1" indent="0">
              <a:buNone/>
            </a:pPr>
            <a:r>
              <a:rPr lang="en-US" sz="2000" dirty="0"/>
              <a:t>• The first letter of each subsequent concatenated word in the method name is in </a:t>
            </a:r>
            <a:r>
              <a:rPr lang="en-US" sz="2000" dirty="0" smtClean="0"/>
              <a:t>uppercase, and </a:t>
            </a:r>
            <a:r>
              <a:rPr lang="en-US" sz="2000" dirty="0"/>
              <a:t>the remaining characters are in lowercase.</a:t>
            </a:r>
          </a:p>
          <a:p>
            <a:pPr marL="457200" lvl="1" indent="0">
              <a:buNone/>
            </a:pPr>
            <a:r>
              <a:rPr lang="en-US" sz="2000" dirty="0"/>
              <a:t>• We don’t use any “punctuation” characters—dashes, underscores, etc.—to </a:t>
            </a:r>
            <a:r>
              <a:rPr lang="en-US" sz="2000" dirty="0" smtClean="0"/>
              <a:t>separate these </a:t>
            </a:r>
            <a:r>
              <a:rPr lang="en-US" sz="2000" dirty="0"/>
              <a:t>words.</a:t>
            </a:r>
          </a:p>
        </p:txBody>
      </p:sp>
    </p:spTree>
    <p:extLst>
      <p:ext uri="{BB962C8B-B14F-4D97-AF65-F5344CB8AC3E}">
        <p14:creationId xmlns:p14="http://schemas.microsoft.com/office/powerpoint/2010/main" val="261105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purpose of passing arguments into a method is two fold:</a:t>
            </a:r>
          </a:p>
          <a:p>
            <a:pPr marL="457200" lvl="1" indent="0">
              <a:buNone/>
            </a:pPr>
            <a:r>
              <a:rPr lang="en-US" sz="2000" dirty="0" smtClean="0"/>
              <a:t>• To provide it with the (optional) “fuel” necessary to do its job</a:t>
            </a:r>
          </a:p>
          <a:p>
            <a:pPr marL="457200" lvl="1" indent="0">
              <a:buNone/>
            </a:pPr>
            <a:r>
              <a:rPr lang="en-US" sz="2000" dirty="0" smtClean="0"/>
              <a:t>• To otherwise guide Its behavior in some fashion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boolean </a:t>
            </a:r>
            <a:r>
              <a:rPr lang="en-US" sz="2000" dirty="0" err="1" smtClean="0"/>
              <a:t>registerForCourse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courseID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secNo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getAge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ageType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Parameter, </a:t>
            </a:r>
            <a:r>
              <a:rPr lang="en-US" sz="2000" dirty="0" err="1" smtClean="0"/>
              <a:t>e.g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getMyFood</a:t>
            </a:r>
            <a:r>
              <a:rPr lang="en-US" sz="2000" dirty="0" smtClean="0"/>
              <a:t>(String </a:t>
            </a:r>
            <a:r>
              <a:rPr lang="en-US" sz="2000" b="1" dirty="0" smtClean="0"/>
              <a:t>timing</a:t>
            </a:r>
            <a:r>
              <a:rPr lang="en-US" sz="2000" dirty="0" smtClean="0"/>
              <a:t>) </a:t>
            </a:r>
          </a:p>
          <a:p>
            <a:pPr lvl="1"/>
            <a:r>
              <a:rPr lang="en-US" sz="2000" dirty="0" smtClean="0"/>
              <a:t>Argument, e.g. </a:t>
            </a:r>
            <a:r>
              <a:rPr lang="en-US" sz="2000" dirty="0" err="1" smtClean="0"/>
              <a:t>int</a:t>
            </a:r>
            <a:r>
              <a:rPr lang="en-US" sz="2000" dirty="0" smtClean="0"/>
              <a:t> a = </a:t>
            </a:r>
            <a:r>
              <a:rPr lang="en-US" sz="2000" dirty="0" err="1" smtClean="0"/>
              <a:t>Math.pow</a:t>
            </a:r>
            <a:r>
              <a:rPr lang="en-US" sz="2000" dirty="0" smtClean="0"/>
              <a:t>(</a:t>
            </a:r>
            <a:r>
              <a:rPr lang="en-US" sz="2000" b="1" dirty="0" smtClean="0"/>
              <a:t>2,4</a:t>
            </a:r>
            <a:r>
              <a:rPr lang="en-US" sz="2000" dirty="0" smtClean="0"/>
              <a:t>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65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Return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registerForCourse</a:t>
            </a:r>
            <a:r>
              <a:rPr lang="en-US" sz="2400" dirty="0"/>
              <a:t> method as previously declared is shown to have a return type of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, which </a:t>
            </a:r>
            <a:r>
              <a:rPr lang="en-US" sz="2400" dirty="0"/>
              <a:t>implies that this method will return one of the following two values:</a:t>
            </a:r>
          </a:p>
          <a:p>
            <a:pPr marL="457200" lvl="1" indent="0">
              <a:buNone/>
            </a:pPr>
            <a:r>
              <a:rPr lang="en-US" sz="2000" dirty="0"/>
              <a:t>• A value of true, to signal “mission accomplished”—namely, that the Student object </a:t>
            </a:r>
            <a:r>
              <a:rPr lang="en-US" sz="2000" dirty="0" smtClean="0"/>
              <a:t>has successfully </a:t>
            </a:r>
            <a:r>
              <a:rPr lang="en-US" sz="2000" dirty="0"/>
              <a:t>registered for the course that it was instructed to register for.</a:t>
            </a:r>
          </a:p>
          <a:p>
            <a:pPr marL="457200" lvl="1" indent="0">
              <a:buNone/>
            </a:pPr>
            <a:r>
              <a:rPr lang="en-US" sz="2000" dirty="0"/>
              <a:t>• A value of false, to signal that the registration request has been denied for some </a:t>
            </a:r>
            <a:r>
              <a:rPr lang="en-US" sz="2000" dirty="0" smtClean="0"/>
              <a:t>reason. Perhaps </a:t>
            </a:r>
            <a:r>
              <a:rPr lang="en-US" sz="2000" dirty="0"/>
              <a:t>the desired section was full, or the student didn’t meet the prerequisites of </a:t>
            </a:r>
            <a:r>
              <a:rPr lang="en-US" sz="2000" dirty="0" smtClean="0"/>
              <a:t>the course</a:t>
            </a:r>
            <a:r>
              <a:rPr lang="en-US" sz="2000" dirty="0"/>
              <a:t>, or the requested course/section has been canceled, etc.</a:t>
            </a:r>
          </a:p>
        </p:txBody>
      </p:sp>
    </p:spTree>
    <p:extLst>
      <p:ext uri="{BB962C8B-B14F-4D97-AF65-F5344CB8AC3E}">
        <p14:creationId xmlns:p14="http://schemas.microsoft.com/office/powerpoint/2010/main" val="295344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2006</Words>
  <Application>Microsoft Office PowerPoint</Application>
  <PresentationFormat>On-screen Show (4:3)</PresentationFormat>
  <Paragraphs>237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Methods</vt:lpstr>
      <vt:lpstr>Content</vt:lpstr>
      <vt:lpstr>Events Drive Object Collaboration</vt:lpstr>
      <vt:lpstr>Events activating objects</vt:lpstr>
      <vt:lpstr>Declaring Methods</vt:lpstr>
      <vt:lpstr>Method Headers</vt:lpstr>
      <vt:lpstr>Method Naming Conventions</vt:lpstr>
      <vt:lpstr>Passing Arguments to Methods</vt:lpstr>
      <vt:lpstr>Method Return Types</vt:lpstr>
      <vt:lpstr>An Analogy</vt:lpstr>
      <vt:lpstr>Methods properties</vt:lpstr>
      <vt:lpstr>Capturing the Value Returned by a Method</vt:lpstr>
      <vt:lpstr>Methods</vt:lpstr>
      <vt:lpstr>PowerPoint Presentation</vt:lpstr>
      <vt:lpstr>Calling a method</vt:lpstr>
      <vt:lpstr>PowerPoint Presentation</vt:lpstr>
      <vt:lpstr>PowerPoint Presentation</vt:lpstr>
      <vt:lpstr>Parameters</vt:lpstr>
      <vt:lpstr>Method Signatures</vt:lpstr>
      <vt:lpstr>Examples</vt:lpstr>
      <vt:lpstr>Method Overloading</vt:lpstr>
      <vt:lpstr>Method Overloading</vt:lpstr>
      <vt:lpstr>Method Overloading</vt:lpstr>
      <vt:lpstr>Method Overloading</vt:lpstr>
      <vt:lpstr>Type conversion in Method Overloading</vt:lpstr>
      <vt:lpstr>Which method will be called?</vt:lpstr>
      <vt:lpstr>PowerPoint Presentation</vt:lpstr>
      <vt:lpstr>Message Passing Between Objects</vt:lpstr>
      <vt:lpstr>Delegation</vt:lpstr>
      <vt:lpstr>Obtaining Handles on Objects</vt:lpstr>
      <vt:lpstr>Obtaining Handles on Objects (1)</vt:lpstr>
      <vt:lpstr>Obtaining Handles on Objects (2)</vt:lpstr>
      <vt:lpstr>Obtaining Handles on Objects (3)</vt:lpstr>
      <vt:lpstr>Objects As Clients and Suppliers</vt:lpstr>
      <vt:lpstr>Objects As Clients and Suppliers (1)</vt:lpstr>
      <vt:lpstr>The this Keyword</vt:lpstr>
      <vt:lpstr> this Usage</vt:lpstr>
      <vt:lpstr>PowerPoint Presentation</vt:lpstr>
      <vt:lpstr>The finalize( )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</dc:title>
  <dc:creator>mehak</dc:creator>
  <cp:lastModifiedBy>admin</cp:lastModifiedBy>
  <cp:revision>441</cp:revision>
  <dcterms:created xsi:type="dcterms:W3CDTF">2016-09-04T12:01:02Z</dcterms:created>
  <dcterms:modified xsi:type="dcterms:W3CDTF">2018-03-06T03:34:53Z</dcterms:modified>
</cp:coreProperties>
</file>