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45"/>
  </p:notesMasterIdLst>
  <p:sldIdLst>
    <p:sldId id="256" r:id="rId2"/>
    <p:sldId id="257" r:id="rId3"/>
    <p:sldId id="362" r:id="rId4"/>
    <p:sldId id="265" r:id="rId5"/>
    <p:sldId id="266" r:id="rId6"/>
    <p:sldId id="348" r:id="rId7"/>
    <p:sldId id="349" r:id="rId8"/>
    <p:sldId id="347" r:id="rId9"/>
    <p:sldId id="267" r:id="rId10"/>
    <p:sldId id="346" r:id="rId11"/>
    <p:sldId id="320" r:id="rId12"/>
    <p:sldId id="315" r:id="rId13"/>
    <p:sldId id="379" r:id="rId14"/>
    <p:sldId id="268" r:id="rId15"/>
    <p:sldId id="271" r:id="rId16"/>
    <p:sldId id="350" r:id="rId17"/>
    <p:sldId id="274" r:id="rId18"/>
    <p:sldId id="351" r:id="rId19"/>
    <p:sldId id="352" r:id="rId20"/>
    <p:sldId id="353" r:id="rId21"/>
    <p:sldId id="380" r:id="rId22"/>
    <p:sldId id="355" r:id="rId23"/>
    <p:sldId id="356" r:id="rId24"/>
    <p:sldId id="357" r:id="rId25"/>
    <p:sldId id="358" r:id="rId26"/>
    <p:sldId id="359" r:id="rId27"/>
    <p:sldId id="360" r:id="rId28"/>
    <p:sldId id="382" r:id="rId29"/>
    <p:sldId id="361" r:id="rId30"/>
    <p:sldId id="366" r:id="rId31"/>
    <p:sldId id="365" r:id="rId32"/>
    <p:sldId id="367" r:id="rId33"/>
    <p:sldId id="369" r:id="rId34"/>
    <p:sldId id="370" r:id="rId35"/>
    <p:sldId id="371" r:id="rId36"/>
    <p:sldId id="372" r:id="rId37"/>
    <p:sldId id="373" r:id="rId38"/>
    <p:sldId id="374" r:id="rId39"/>
    <p:sldId id="375" r:id="rId40"/>
    <p:sldId id="376" r:id="rId41"/>
    <p:sldId id="377" r:id="rId42"/>
    <p:sldId id="378" r:id="rId43"/>
    <p:sldId id="381" r:id="rId4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6912" autoAdjust="0"/>
    <p:restoredTop sz="95520" autoAdjust="0"/>
  </p:normalViewPr>
  <p:slideViewPr>
    <p:cSldViewPr>
      <p:cViewPr varScale="1">
        <p:scale>
          <a:sx n="66" d="100"/>
          <a:sy n="66" d="100"/>
        </p:scale>
        <p:origin x="-1368"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E336E0E-E216-4F82-8E86-94F3B620B25C}" type="datetimeFigureOut">
              <a:rPr lang="en-US" smtClean="0"/>
              <a:pPr/>
              <a:t>4/9/2017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6D8AF0A-8F1D-499E-872E-2C66C79CE338}" type="slidenum">
              <a:rPr lang="en-US" smtClean="0"/>
              <a:pPr/>
              <a:t>‹#›</a:t>
            </a:fld>
            <a:endParaRPr lang="en-US"/>
          </a:p>
        </p:txBody>
      </p:sp>
    </p:spTree>
    <p:extLst>
      <p:ext uri="{BB962C8B-B14F-4D97-AF65-F5344CB8AC3E}">
        <p14:creationId xmlns:p14="http://schemas.microsoft.com/office/powerpoint/2010/main" xmlns="" val="20907495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6D8AF0A-8F1D-499E-872E-2C66C79CE338}" type="slidenum">
              <a:rPr lang="en-US" smtClean="0"/>
              <a:pPr/>
              <a:t>4</a:t>
            </a:fld>
            <a:endParaRPr lang="en-US"/>
          </a:p>
        </p:txBody>
      </p:sp>
    </p:spTree>
    <p:extLst>
      <p:ext uri="{BB962C8B-B14F-4D97-AF65-F5344CB8AC3E}">
        <p14:creationId xmlns:p14="http://schemas.microsoft.com/office/powerpoint/2010/main" xmlns="" val="13197379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a:t>
            </a:r>
            <a:r>
              <a:rPr lang="en-US" sz="1200" dirty="0" smtClean="0"/>
              <a:t>When a small final method is called, often the Java compiler can copy the bytecode for the subroutine directly inline with the compiled code of the calling method, thus eliminating the costly overhead associated with a method call</a:t>
            </a:r>
            <a:endParaRPr lang="en-US" dirty="0"/>
          </a:p>
        </p:txBody>
      </p:sp>
      <p:sp>
        <p:nvSpPr>
          <p:cNvPr id="4" name="Slide Number Placeholder 3"/>
          <p:cNvSpPr>
            <a:spLocks noGrp="1"/>
          </p:cNvSpPr>
          <p:nvPr>
            <p:ph type="sldNum" sz="quarter" idx="10"/>
          </p:nvPr>
        </p:nvSpPr>
        <p:spPr/>
        <p:txBody>
          <a:bodyPr/>
          <a:lstStyle/>
          <a:p>
            <a:fld id="{96D8AF0A-8F1D-499E-872E-2C66C79CE338}" type="slidenum">
              <a:rPr lang="en-US" smtClean="0"/>
              <a:pPr/>
              <a:t>39</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6D8AF0A-8F1D-499E-872E-2C66C79CE338}" type="slidenum">
              <a:rPr lang="en-US" smtClean="0"/>
              <a:pPr/>
              <a:t>41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C3AFCB3-DF85-4B21-84D6-29F292383E3A}" type="datetime1">
              <a:rPr lang="en-US" smtClean="0"/>
              <a:pPr/>
              <a:t>4/9/2017</a:t>
            </a:fld>
            <a:endParaRPr lang="en-US"/>
          </a:p>
        </p:txBody>
      </p:sp>
      <p:sp>
        <p:nvSpPr>
          <p:cNvPr id="5" name="Footer Placeholder 4"/>
          <p:cNvSpPr>
            <a:spLocks noGrp="1"/>
          </p:cNvSpPr>
          <p:nvPr>
            <p:ph type="ftr" sz="quarter" idx="11"/>
          </p:nvPr>
        </p:nvSpPr>
        <p:spPr/>
        <p:txBody>
          <a:bodyPr/>
          <a:lstStyle/>
          <a:p>
            <a:r>
              <a:rPr lang="en-US" smtClean="0"/>
              <a:t>Object Oriented Programming</a:t>
            </a:r>
            <a:endParaRPr lang="en-US"/>
          </a:p>
        </p:txBody>
      </p:sp>
      <p:sp>
        <p:nvSpPr>
          <p:cNvPr id="6" name="Slide Number Placeholder 5"/>
          <p:cNvSpPr>
            <a:spLocks noGrp="1"/>
          </p:cNvSpPr>
          <p:nvPr>
            <p:ph type="sldNum" sz="quarter" idx="12"/>
          </p:nvPr>
        </p:nvSpPr>
        <p:spPr/>
        <p:txBody>
          <a:bodyPr/>
          <a:lstStyle/>
          <a:p>
            <a:fld id="{4192AEF6-A042-4DA6-A3E1-F04AAE1E3944}"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E62EDC3-819E-468C-A1EA-6D9237AF8946}" type="datetime1">
              <a:rPr lang="en-US" smtClean="0"/>
              <a:pPr/>
              <a:t>4/9/2017</a:t>
            </a:fld>
            <a:endParaRPr lang="en-US"/>
          </a:p>
        </p:txBody>
      </p:sp>
      <p:sp>
        <p:nvSpPr>
          <p:cNvPr id="5" name="Footer Placeholder 4"/>
          <p:cNvSpPr>
            <a:spLocks noGrp="1"/>
          </p:cNvSpPr>
          <p:nvPr>
            <p:ph type="ftr" sz="quarter" idx="11"/>
          </p:nvPr>
        </p:nvSpPr>
        <p:spPr/>
        <p:txBody>
          <a:bodyPr/>
          <a:lstStyle/>
          <a:p>
            <a:r>
              <a:rPr lang="en-US" smtClean="0"/>
              <a:t>Object Oriented Programming</a:t>
            </a:r>
            <a:endParaRPr lang="en-US"/>
          </a:p>
        </p:txBody>
      </p:sp>
      <p:sp>
        <p:nvSpPr>
          <p:cNvPr id="6" name="Slide Number Placeholder 5"/>
          <p:cNvSpPr>
            <a:spLocks noGrp="1"/>
          </p:cNvSpPr>
          <p:nvPr>
            <p:ph type="sldNum" sz="quarter" idx="12"/>
          </p:nvPr>
        </p:nvSpPr>
        <p:spPr/>
        <p:txBody>
          <a:bodyPr/>
          <a:lstStyle/>
          <a:p>
            <a:fld id="{4192AEF6-A042-4DA6-A3E1-F04AAE1E394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8CB8034-34A1-4074-A11A-2B6E2FFEE6A7}" type="datetime1">
              <a:rPr lang="en-US" smtClean="0"/>
              <a:pPr/>
              <a:t>4/9/2017</a:t>
            </a:fld>
            <a:endParaRPr lang="en-US"/>
          </a:p>
        </p:txBody>
      </p:sp>
      <p:sp>
        <p:nvSpPr>
          <p:cNvPr id="5" name="Footer Placeholder 4"/>
          <p:cNvSpPr>
            <a:spLocks noGrp="1"/>
          </p:cNvSpPr>
          <p:nvPr>
            <p:ph type="ftr" sz="quarter" idx="11"/>
          </p:nvPr>
        </p:nvSpPr>
        <p:spPr/>
        <p:txBody>
          <a:bodyPr/>
          <a:lstStyle/>
          <a:p>
            <a:r>
              <a:rPr lang="en-US" smtClean="0"/>
              <a:t>Object Oriented Programming</a:t>
            </a:r>
            <a:endParaRPr lang="en-US"/>
          </a:p>
        </p:txBody>
      </p:sp>
      <p:sp>
        <p:nvSpPr>
          <p:cNvPr id="6" name="Slide Number Placeholder 5"/>
          <p:cNvSpPr>
            <a:spLocks noGrp="1"/>
          </p:cNvSpPr>
          <p:nvPr>
            <p:ph type="sldNum" sz="quarter" idx="12"/>
          </p:nvPr>
        </p:nvSpPr>
        <p:spPr/>
        <p:txBody>
          <a:bodyPr/>
          <a:lstStyle/>
          <a:p>
            <a:fld id="{4192AEF6-A042-4DA6-A3E1-F04AAE1E394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2C689F6-D070-4CD5-B052-37F5672A102D}" type="datetime1">
              <a:rPr lang="en-US" smtClean="0"/>
              <a:pPr/>
              <a:t>4/9/2017</a:t>
            </a:fld>
            <a:endParaRPr lang="en-US"/>
          </a:p>
        </p:txBody>
      </p:sp>
      <p:sp>
        <p:nvSpPr>
          <p:cNvPr id="5" name="Footer Placeholder 4"/>
          <p:cNvSpPr>
            <a:spLocks noGrp="1"/>
          </p:cNvSpPr>
          <p:nvPr>
            <p:ph type="ftr" sz="quarter" idx="11"/>
          </p:nvPr>
        </p:nvSpPr>
        <p:spPr/>
        <p:txBody>
          <a:bodyPr/>
          <a:lstStyle/>
          <a:p>
            <a:r>
              <a:rPr lang="en-US" smtClean="0"/>
              <a:t>Object Oriented Programming</a:t>
            </a:r>
            <a:endParaRPr lang="en-US"/>
          </a:p>
        </p:txBody>
      </p:sp>
      <p:sp>
        <p:nvSpPr>
          <p:cNvPr id="6" name="Slide Number Placeholder 5"/>
          <p:cNvSpPr>
            <a:spLocks noGrp="1"/>
          </p:cNvSpPr>
          <p:nvPr>
            <p:ph type="sldNum" sz="quarter" idx="12"/>
          </p:nvPr>
        </p:nvSpPr>
        <p:spPr/>
        <p:txBody>
          <a:bodyPr/>
          <a:lstStyle/>
          <a:p>
            <a:fld id="{4192AEF6-A042-4DA6-A3E1-F04AAE1E394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88EA0BA-6A73-451A-A90D-F37D4C71FEA8}" type="datetime1">
              <a:rPr lang="en-US" smtClean="0"/>
              <a:pPr/>
              <a:t>4/9/2017</a:t>
            </a:fld>
            <a:endParaRPr lang="en-US"/>
          </a:p>
        </p:txBody>
      </p:sp>
      <p:sp>
        <p:nvSpPr>
          <p:cNvPr id="5" name="Footer Placeholder 4"/>
          <p:cNvSpPr>
            <a:spLocks noGrp="1"/>
          </p:cNvSpPr>
          <p:nvPr>
            <p:ph type="ftr" sz="quarter" idx="11"/>
          </p:nvPr>
        </p:nvSpPr>
        <p:spPr/>
        <p:txBody>
          <a:bodyPr/>
          <a:lstStyle/>
          <a:p>
            <a:r>
              <a:rPr lang="en-US" smtClean="0"/>
              <a:t>Object Oriented Programming</a:t>
            </a:r>
            <a:endParaRPr lang="en-US"/>
          </a:p>
        </p:txBody>
      </p:sp>
      <p:sp>
        <p:nvSpPr>
          <p:cNvPr id="6" name="Slide Number Placeholder 5"/>
          <p:cNvSpPr>
            <a:spLocks noGrp="1"/>
          </p:cNvSpPr>
          <p:nvPr>
            <p:ph type="sldNum" sz="quarter" idx="12"/>
          </p:nvPr>
        </p:nvSpPr>
        <p:spPr/>
        <p:txBody>
          <a:bodyPr/>
          <a:lstStyle/>
          <a:p>
            <a:fld id="{4192AEF6-A042-4DA6-A3E1-F04AAE1E3944}"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36D3A4F-078B-4980-84BE-1C65592B6607}" type="datetime1">
              <a:rPr lang="en-US" smtClean="0"/>
              <a:pPr/>
              <a:t>4/9/2017</a:t>
            </a:fld>
            <a:endParaRPr lang="en-US"/>
          </a:p>
        </p:txBody>
      </p:sp>
      <p:sp>
        <p:nvSpPr>
          <p:cNvPr id="6" name="Footer Placeholder 5"/>
          <p:cNvSpPr>
            <a:spLocks noGrp="1"/>
          </p:cNvSpPr>
          <p:nvPr>
            <p:ph type="ftr" sz="quarter" idx="11"/>
          </p:nvPr>
        </p:nvSpPr>
        <p:spPr/>
        <p:txBody>
          <a:bodyPr/>
          <a:lstStyle/>
          <a:p>
            <a:r>
              <a:rPr lang="en-US" smtClean="0"/>
              <a:t>Object Oriented Programming</a:t>
            </a:r>
            <a:endParaRPr lang="en-US"/>
          </a:p>
        </p:txBody>
      </p:sp>
      <p:sp>
        <p:nvSpPr>
          <p:cNvPr id="7" name="Slide Number Placeholder 6"/>
          <p:cNvSpPr>
            <a:spLocks noGrp="1"/>
          </p:cNvSpPr>
          <p:nvPr>
            <p:ph type="sldNum" sz="quarter" idx="12"/>
          </p:nvPr>
        </p:nvSpPr>
        <p:spPr/>
        <p:txBody>
          <a:bodyPr/>
          <a:lstStyle/>
          <a:p>
            <a:fld id="{4192AEF6-A042-4DA6-A3E1-F04AAE1E394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E798D05-D937-4471-9666-1D43B6B47FC6}" type="datetime1">
              <a:rPr lang="en-US" smtClean="0"/>
              <a:pPr/>
              <a:t>4/9/2017</a:t>
            </a:fld>
            <a:endParaRPr lang="en-US"/>
          </a:p>
        </p:txBody>
      </p:sp>
      <p:sp>
        <p:nvSpPr>
          <p:cNvPr id="8" name="Footer Placeholder 7"/>
          <p:cNvSpPr>
            <a:spLocks noGrp="1"/>
          </p:cNvSpPr>
          <p:nvPr>
            <p:ph type="ftr" sz="quarter" idx="11"/>
          </p:nvPr>
        </p:nvSpPr>
        <p:spPr/>
        <p:txBody>
          <a:bodyPr/>
          <a:lstStyle/>
          <a:p>
            <a:r>
              <a:rPr lang="en-US" smtClean="0"/>
              <a:t>Object Oriented Programming</a:t>
            </a:r>
            <a:endParaRPr lang="en-US"/>
          </a:p>
        </p:txBody>
      </p:sp>
      <p:sp>
        <p:nvSpPr>
          <p:cNvPr id="9" name="Slide Number Placeholder 8"/>
          <p:cNvSpPr>
            <a:spLocks noGrp="1"/>
          </p:cNvSpPr>
          <p:nvPr>
            <p:ph type="sldNum" sz="quarter" idx="12"/>
          </p:nvPr>
        </p:nvSpPr>
        <p:spPr/>
        <p:txBody>
          <a:bodyPr/>
          <a:lstStyle/>
          <a:p>
            <a:fld id="{4192AEF6-A042-4DA6-A3E1-F04AAE1E394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6C24D14-7E8B-45ED-BF5D-B2D11BF7E08C}" type="datetime1">
              <a:rPr lang="en-US" smtClean="0"/>
              <a:pPr/>
              <a:t>4/9/2017</a:t>
            </a:fld>
            <a:endParaRPr lang="en-US"/>
          </a:p>
        </p:txBody>
      </p:sp>
      <p:sp>
        <p:nvSpPr>
          <p:cNvPr id="4" name="Footer Placeholder 3"/>
          <p:cNvSpPr>
            <a:spLocks noGrp="1"/>
          </p:cNvSpPr>
          <p:nvPr>
            <p:ph type="ftr" sz="quarter" idx="11"/>
          </p:nvPr>
        </p:nvSpPr>
        <p:spPr/>
        <p:txBody>
          <a:bodyPr/>
          <a:lstStyle/>
          <a:p>
            <a:r>
              <a:rPr lang="en-US" smtClean="0"/>
              <a:t>Object Oriented Programming</a:t>
            </a:r>
            <a:endParaRPr lang="en-US"/>
          </a:p>
        </p:txBody>
      </p:sp>
      <p:sp>
        <p:nvSpPr>
          <p:cNvPr id="5" name="Slide Number Placeholder 4"/>
          <p:cNvSpPr>
            <a:spLocks noGrp="1"/>
          </p:cNvSpPr>
          <p:nvPr>
            <p:ph type="sldNum" sz="quarter" idx="12"/>
          </p:nvPr>
        </p:nvSpPr>
        <p:spPr/>
        <p:txBody>
          <a:bodyPr/>
          <a:lstStyle/>
          <a:p>
            <a:fld id="{4192AEF6-A042-4DA6-A3E1-F04AAE1E394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4EC4D9E-C77D-4462-A385-6847932B7ED0}" type="datetime1">
              <a:rPr lang="en-US" smtClean="0"/>
              <a:pPr/>
              <a:t>4/9/2017</a:t>
            </a:fld>
            <a:endParaRPr lang="en-US"/>
          </a:p>
        </p:txBody>
      </p:sp>
      <p:sp>
        <p:nvSpPr>
          <p:cNvPr id="3" name="Footer Placeholder 2"/>
          <p:cNvSpPr>
            <a:spLocks noGrp="1"/>
          </p:cNvSpPr>
          <p:nvPr>
            <p:ph type="ftr" sz="quarter" idx="11"/>
          </p:nvPr>
        </p:nvSpPr>
        <p:spPr/>
        <p:txBody>
          <a:bodyPr/>
          <a:lstStyle/>
          <a:p>
            <a:r>
              <a:rPr lang="en-US" smtClean="0"/>
              <a:t>Object Oriented Programming</a:t>
            </a:r>
            <a:endParaRPr lang="en-US"/>
          </a:p>
        </p:txBody>
      </p:sp>
      <p:sp>
        <p:nvSpPr>
          <p:cNvPr id="4" name="Slide Number Placeholder 3"/>
          <p:cNvSpPr>
            <a:spLocks noGrp="1"/>
          </p:cNvSpPr>
          <p:nvPr>
            <p:ph type="sldNum" sz="quarter" idx="12"/>
          </p:nvPr>
        </p:nvSpPr>
        <p:spPr/>
        <p:txBody>
          <a:bodyPr/>
          <a:lstStyle/>
          <a:p>
            <a:fld id="{4192AEF6-A042-4DA6-A3E1-F04AAE1E394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6547DA3-4B3F-4E0C-A47F-BB2D1DE6895C}" type="datetime1">
              <a:rPr lang="en-US" smtClean="0"/>
              <a:pPr/>
              <a:t>4/9/2017</a:t>
            </a:fld>
            <a:endParaRPr lang="en-US"/>
          </a:p>
        </p:txBody>
      </p:sp>
      <p:sp>
        <p:nvSpPr>
          <p:cNvPr id="6" name="Footer Placeholder 5"/>
          <p:cNvSpPr>
            <a:spLocks noGrp="1"/>
          </p:cNvSpPr>
          <p:nvPr>
            <p:ph type="ftr" sz="quarter" idx="11"/>
          </p:nvPr>
        </p:nvSpPr>
        <p:spPr/>
        <p:txBody>
          <a:bodyPr/>
          <a:lstStyle/>
          <a:p>
            <a:r>
              <a:rPr lang="en-US" smtClean="0"/>
              <a:t>Object Oriented Programming</a:t>
            </a:r>
            <a:endParaRPr lang="en-US"/>
          </a:p>
        </p:txBody>
      </p:sp>
      <p:sp>
        <p:nvSpPr>
          <p:cNvPr id="7" name="Slide Number Placeholder 6"/>
          <p:cNvSpPr>
            <a:spLocks noGrp="1"/>
          </p:cNvSpPr>
          <p:nvPr>
            <p:ph type="sldNum" sz="quarter" idx="12"/>
          </p:nvPr>
        </p:nvSpPr>
        <p:spPr/>
        <p:txBody>
          <a:bodyPr/>
          <a:lstStyle/>
          <a:p>
            <a:fld id="{4192AEF6-A042-4DA6-A3E1-F04AAE1E394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A5DB2D2-BAC9-43A8-B902-05FBE6561A14}" type="datetime1">
              <a:rPr lang="en-US" smtClean="0"/>
              <a:pPr/>
              <a:t>4/9/2017</a:t>
            </a:fld>
            <a:endParaRPr lang="en-US"/>
          </a:p>
        </p:txBody>
      </p:sp>
      <p:sp>
        <p:nvSpPr>
          <p:cNvPr id="6" name="Footer Placeholder 5"/>
          <p:cNvSpPr>
            <a:spLocks noGrp="1"/>
          </p:cNvSpPr>
          <p:nvPr>
            <p:ph type="ftr" sz="quarter" idx="11"/>
          </p:nvPr>
        </p:nvSpPr>
        <p:spPr/>
        <p:txBody>
          <a:bodyPr/>
          <a:lstStyle/>
          <a:p>
            <a:r>
              <a:rPr lang="en-US" smtClean="0"/>
              <a:t>Object Oriented Programming</a:t>
            </a:r>
            <a:endParaRPr lang="en-US"/>
          </a:p>
        </p:txBody>
      </p:sp>
      <p:sp>
        <p:nvSpPr>
          <p:cNvPr id="7" name="Slide Number Placeholder 6"/>
          <p:cNvSpPr>
            <a:spLocks noGrp="1"/>
          </p:cNvSpPr>
          <p:nvPr>
            <p:ph type="sldNum" sz="quarter" idx="12"/>
          </p:nvPr>
        </p:nvSpPr>
        <p:spPr/>
        <p:txBody>
          <a:bodyPr/>
          <a:lstStyle/>
          <a:p>
            <a:fld id="{4192AEF6-A042-4DA6-A3E1-F04AAE1E3944}"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D19EF6-1A1D-4BCC-9068-2E9EF7D366C9}" type="datetime1">
              <a:rPr lang="en-US" smtClean="0"/>
              <a:pPr/>
              <a:t>4/9/2017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Object Oriented Programming</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192AEF6-A042-4DA6-A3E1-F04AAE1E394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286000"/>
            <a:ext cx="7772400" cy="1470025"/>
          </a:xfrm>
        </p:spPr>
        <p:txBody>
          <a:bodyPr/>
          <a:lstStyle/>
          <a:p>
            <a:r>
              <a:rPr lang="en-US" b="1" i="1" dirty="0" smtClean="0"/>
              <a:t>Inheritance</a:t>
            </a:r>
          </a:p>
        </p:txBody>
      </p:sp>
      <p:sp>
        <p:nvSpPr>
          <p:cNvPr id="3" name="Subtitle 2"/>
          <p:cNvSpPr>
            <a:spLocks noGrp="1"/>
          </p:cNvSpPr>
          <p:nvPr>
            <p:ph type="subTitle" idx="1"/>
          </p:nvPr>
        </p:nvSpPr>
        <p:spPr>
          <a:xfrm>
            <a:off x="304800" y="381000"/>
            <a:ext cx="4038600" cy="609600"/>
          </a:xfrm>
        </p:spPr>
        <p:txBody>
          <a:bodyPr>
            <a:normAutofit fontScale="85000" lnSpcReduction="10000"/>
          </a:bodyPr>
          <a:lstStyle/>
          <a:p>
            <a:pPr algn="l"/>
            <a:r>
              <a:rPr lang="en-US" sz="2800" dirty="0"/>
              <a:t>Object Oriented Programming</a:t>
            </a:r>
          </a:p>
        </p:txBody>
      </p:sp>
      <p:sp>
        <p:nvSpPr>
          <p:cNvPr id="4" name="Subtitle 2"/>
          <p:cNvSpPr txBox="1">
            <a:spLocks/>
          </p:cNvSpPr>
          <p:nvPr/>
        </p:nvSpPr>
        <p:spPr>
          <a:xfrm>
            <a:off x="5181600" y="4572000"/>
            <a:ext cx="3810000" cy="381000"/>
          </a:xfrm>
          <a:prstGeom prst="rect">
            <a:avLst/>
          </a:prstGeom>
        </p:spPr>
        <p:txBody>
          <a:bodyPr vert="horz" lIns="91440" tIns="45720" rIns="91440" bIns="45720" rtlCol="0">
            <a:noAutofit/>
          </a:bodyPr>
          <a:lstStyle/>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0" i="0" u="none" strike="noStrike" kern="1200" cap="none" spc="0" normalizeH="0" baseline="0" noProof="0" dirty="0" smtClean="0">
                <a:ln>
                  <a:noFill/>
                </a:ln>
                <a:effectLst/>
                <a:uLnTx/>
                <a:uFillTx/>
                <a:latin typeface="+mn-lt"/>
                <a:ea typeface="+mn-ea"/>
                <a:cs typeface="+mn-cs"/>
              </a:rPr>
              <a:t>Prepared by:</a:t>
            </a:r>
            <a:r>
              <a:rPr lang="en-US" sz="2000" dirty="0"/>
              <a:t> </a:t>
            </a:r>
            <a:r>
              <a:rPr lang="en-US" sz="2000" dirty="0" smtClean="0"/>
              <a:t>Mehak Usmani</a:t>
            </a:r>
            <a:endParaRPr kumimoji="0" lang="en-US" sz="2000" b="0" i="0" u="none" strike="noStrike" kern="1200" cap="none" spc="0" normalizeH="0" baseline="0" noProof="0" dirty="0" smtClean="0">
              <a:ln>
                <a:noFill/>
              </a:ln>
              <a:effectLst/>
              <a:uLnTx/>
              <a:uFillTx/>
              <a:latin typeface="+mn-lt"/>
              <a:ea typeface="+mn-ea"/>
              <a:cs typeface="+mn-cs"/>
            </a:endParaRPr>
          </a:p>
        </p:txBody>
      </p:sp>
      <p:sp>
        <p:nvSpPr>
          <p:cNvPr id="5" name="Subtitle 2"/>
          <p:cNvSpPr txBox="1">
            <a:spLocks/>
          </p:cNvSpPr>
          <p:nvPr/>
        </p:nvSpPr>
        <p:spPr>
          <a:xfrm>
            <a:off x="7162800" y="381000"/>
            <a:ext cx="1600200" cy="533400"/>
          </a:xfrm>
          <a:prstGeom prst="rect">
            <a:avLst/>
          </a:prstGeom>
        </p:spPr>
        <p:txBody>
          <a:bodyPr vert="horz" lIns="91440" tIns="45720" rIns="91440" bIns="45720" rtlCol="0">
            <a:normAutofit fontScale="92500"/>
          </a:bodyPr>
          <a:lstStyle/>
          <a:p>
            <a:pPr lvl="0" algn="r">
              <a:spcBef>
                <a:spcPct val="20000"/>
              </a:spcBef>
            </a:pPr>
            <a:r>
              <a:rPr lang="en-US" sz="2400" u="sng" dirty="0" smtClean="0">
                <a:solidFill>
                  <a:schemeClr val="tx1">
                    <a:tint val="75000"/>
                  </a:schemeClr>
                </a:solidFill>
              </a:rPr>
              <a:t>Lecture # 14</a:t>
            </a:r>
            <a:endParaRPr kumimoji="0" lang="en-US" sz="2400" b="0" i="0" u="sng" strike="noStrike" kern="1200" cap="none" spc="0" normalizeH="0" baseline="0" noProof="0" dirty="0" smtClean="0">
              <a:ln>
                <a:noFill/>
              </a:ln>
              <a:solidFill>
                <a:schemeClr val="tx1">
                  <a:tint val="75000"/>
                </a:schemeClr>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Object Oriented Programming</a:t>
            </a:r>
            <a:endParaRPr lang="en-US" dirty="0"/>
          </a:p>
        </p:txBody>
      </p:sp>
      <p:sp>
        <p:nvSpPr>
          <p:cNvPr id="5" name="Slide Number Placeholder 4"/>
          <p:cNvSpPr>
            <a:spLocks noGrp="1"/>
          </p:cNvSpPr>
          <p:nvPr>
            <p:ph type="sldNum" sz="quarter" idx="12"/>
          </p:nvPr>
        </p:nvSpPr>
        <p:spPr/>
        <p:txBody>
          <a:bodyPr/>
          <a:lstStyle/>
          <a:p>
            <a:fld id="{4192AEF6-A042-4DA6-A3E1-F04AAE1E3944}" type="slidenum">
              <a:rPr lang="en-US" smtClean="0"/>
              <a:pPr/>
              <a:t>10</a:t>
            </a:fld>
            <a:endParaRPr lang="en-US"/>
          </a:p>
        </p:txBody>
      </p:sp>
      <p:pic>
        <p:nvPicPr>
          <p:cNvPr id="2051" name="Picture 3"/>
          <p:cNvPicPr>
            <a:picLocks noChangeAspect="1" noChangeArrowheads="1"/>
          </p:cNvPicPr>
          <p:nvPr/>
        </p:nvPicPr>
        <p:blipFill>
          <a:blip r:embed="rId2"/>
          <a:srcRect/>
          <a:stretch>
            <a:fillRect/>
          </a:stretch>
        </p:blipFill>
        <p:spPr bwMode="auto">
          <a:xfrm>
            <a:off x="304800" y="838200"/>
            <a:ext cx="5743406" cy="5029200"/>
          </a:xfrm>
          <a:prstGeom prst="rect">
            <a:avLst/>
          </a:prstGeom>
          <a:noFill/>
          <a:ln w="9525">
            <a:solidFill>
              <a:schemeClr val="accent1">
                <a:lumMod val="60000"/>
                <a:lumOff val="40000"/>
              </a:schemeClr>
            </a:solidFill>
            <a:miter lim="800000"/>
            <a:headEnd/>
            <a:tailEnd/>
          </a:ln>
          <a:effectLst/>
        </p:spPr>
      </p:pic>
      <p:pic>
        <p:nvPicPr>
          <p:cNvPr id="3074" name="Picture 2"/>
          <p:cNvPicPr>
            <a:picLocks noChangeAspect="1" noChangeArrowheads="1"/>
          </p:cNvPicPr>
          <p:nvPr/>
        </p:nvPicPr>
        <p:blipFill>
          <a:blip r:embed="rId3"/>
          <a:srcRect/>
          <a:stretch>
            <a:fillRect/>
          </a:stretch>
        </p:blipFill>
        <p:spPr bwMode="auto">
          <a:xfrm>
            <a:off x="6172200" y="2209800"/>
            <a:ext cx="2895600" cy="2028825"/>
          </a:xfrm>
          <a:prstGeom prst="rect">
            <a:avLst/>
          </a:prstGeom>
          <a:noFill/>
          <a:ln w="9525">
            <a:solidFill>
              <a:srgbClr val="FFC000"/>
            </a:solidFill>
            <a:miter lim="800000"/>
            <a:headEnd/>
            <a:tailEnd/>
          </a:ln>
          <a:effectLst/>
        </p:spPr>
      </p:pic>
      <p:sp>
        <p:nvSpPr>
          <p:cNvPr id="6" name="TextBox 5"/>
          <p:cNvSpPr txBox="1"/>
          <p:nvPr/>
        </p:nvSpPr>
        <p:spPr>
          <a:xfrm>
            <a:off x="6934200" y="1752600"/>
            <a:ext cx="870751" cy="369332"/>
          </a:xfrm>
          <a:prstGeom prst="rect">
            <a:avLst/>
          </a:prstGeom>
          <a:noFill/>
        </p:spPr>
        <p:txBody>
          <a:bodyPr wrap="none" rtlCol="0">
            <a:spAutoFit/>
          </a:bodyPr>
          <a:lstStyle/>
          <a:p>
            <a:r>
              <a:rPr lang="en-US" b="1" dirty="0" smtClean="0"/>
              <a:t>Output</a:t>
            </a:r>
            <a:endParaRPr lang="en-US" b="1"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Member Access and Inheritance</a:t>
            </a:r>
            <a:endParaRPr lang="en-US" dirty="0"/>
          </a:p>
        </p:txBody>
      </p:sp>
      <p:sp>
        <p:nvSpPr>
          <p:cNvPr id="3" name="Content Placeholder 2"/>
          <p:cNvSpPr>
            <a:spLocks noGrp="1"/>
          </p:cNvSpPr>
          <p:nvPr>
            <p:ph idx="1"/>
          </p:nvPr>
        </p:nvSpPr>
        <p:spPr/>
        <p:txBody>
          <a:bodyPr/>
          <a:lstStyle/>
          <a:p>
            <a:r>
              <a:rPr lang="en-US" sz="2000" dirty="0" smtClean="0"/>
              <a:t>A subclass includes all of the members of its superclass, it cannot access those members of the superclass that have been declared as </a:t>
            </a:r>
            <a:r>
              <a:rPr lang="en-US" sz="2000" b="1" dirty="0" smtClean="0"/>
              <a:t>private</a:t>
            </a:r>
            <a:r>
              <a:rPr lang="en-US" sz="2000" dirty="0" smtClean="0"/>
              <a:t>.  </a:t>
            </a:r>
            <a:endParaRPr lang="en-US" dirty="0"/>
          </a:p>
        </p:txBody>
      </p:sp>
      <p:sp>
        <p:nvSpPr>
          <p:cNvPr id="4" name="Footer Placeholder 3"/>
          <p:cNvSpPr>
            <a:spLocks noGrp="1"/>
          </p:cNvSpPr>
          <p:nvPr>
            <p:ph type="ftr" sz="quarter" idx="11"/>
          </p:nvPr>
        </p:nvSpPr>
        <p:spPr/>
        <p:txBody>
          <a:bodyPr/>
          <a:lstStyle/>
          <a:p>
            <a:r>
              <a:rPr lang="en-US" smtClean="0"/>
              <a:t>Object Oriented Programming</a:t>
            </a:r>
            <a:endParaRPr lang="en-US"/>
          </a:p>
        </p:txBody>
      </p:sp>
      <p:sp>
        <p:nvSpPr>
          <p:cNvPr id="5" name="Slide Number Placeholder 4"/>
          <p:cNvSpPr>
            <a:spLocks noGrp="1"/>
          </p:cNvSpPr>
          <p:nvPr>
            <p:ph type="sldNum" sz="quarter" idx="12"/>
          </p:nvPr>
        </p:nvSpPr>
        <p:spPr/>
        <p:txBody>
          <a:bodyPr/>
          <a:lstStyle/>
          <a:p>
            <a:fld id="{4192AEF6-A042-4DA6-A3E1-F04AAE1E3944}" type="slidenum">
              <a:rPr lang="en-US" smtClean="0"/>
              <a:pPr/>
              <a:t>11</a:t>
            </a:fld>
            <a:endParaRPr lang="en-US"/>
          </a:p>
        </p:txBody>
      </p:sp>
      <p:pic>
        <p:nvPicPr>
          <p:cNvPr id="50178" name="Picture 2"/>
          <p:cNvPicPr>
            <a:picLocks noChangeAspect="1" noChangeArrowheads="1"/>
          </p:cNvPicPr>
          <p:nvPr/>
        </p:nvPicPr>
        <p:blipFill>
          <a:blip r:embed="rId2"/>
          <a:srcRect/>
          <a:stretch>
            <a:fillRect/>
          </a:stretch>
        </p:blipFill>
        <p:spPr bwMode="auto">
          <a:xfrm>
            <a:off x="838200" y="4648200"/>
            <a:ext cx="6238875" cy="1381125"/>
          </a:xfrm>
          <a:prstGeom prst="rect">
            <a:avLst/>
          </a:prstGeom>
          <a:noFill/>
          <a:ln w="9525">
            <a:noFill/>
            <a:miter lim="800000"/>
            <a:headEnd/>
            <a:tailEnd/>
          </a:ln>
          <a:effectLst/>
        </p:spPr>
      </p:pic>
      <p:pic>
        <p:nvPicPr>
          <p:cNvPr id="8" name="Picture 7" descr="Picture1.png"/>
          <p:cNvPicPr>
            <a:picLocks noChangeAspect="1"/>
          </p:cNvPicPr>
          <p:nvPr/>
        </p:nvPicPr>
        <p:blipFill>
          <a:blip r:embed="rId3"/>
          <a:stretch>
            <a:fillRect/>
          </a:stretch>
        </p:blipFill>
        <p:spPr>
          <a:xfrm>
            <a:off x="838200" y="2367095"/>
            <a:ext cx="3914286" cy="2123810"/>
          </a:xfrm>
          <a:prstGeom prst="rect">
            <a:avLst/>
          </a:prstGeom>
        </p:spPr>
      </p:pic>
    </p:spTree>
    <p:extLst>
      <p:ext uri="{BB962C8B-B14F-4D97-AF65-F5344CB8AC3E}">
        <p14:creationId xmlns:p14="http://schemas.microsoft.com/office/powerpoint/2010/main" xmlns="" val="27874687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Box class</a:t>
            </a:r>
            <a:endParaRPr lang="en-US" dirty="0"/>
          </a:p>
        </p:txBody>
      </p:sp>
      <p:sp>
        <p:nvSpPr>
          <p:cNvPr id="3" name="Content Placeholder 2"/>
          <p:cNvSpPr>
            <a:spLocks noGrp="1"/>
          </p:cNvSpPr>
          <p:nvPr>
            <p:ph idx="1"/>
          </p:nvPr>
        </p:nvSpPr>
        <p:spPr>
          <a:xfrm>
            <a:off x="457200" y="1371600"/>
            <a:ext cx="8382000" cy="4264152"/>
          </a:xfrm>
        </p:spPr>
        <p:txBody>
          <a:bodyPr>
            <a:noAutofit/>
          </a:bodyPr>
          <a:lstStyle/>
          <a:p>
            <a:pPr marL="0" indent="0">
              <a:buNone/>
            </a:pPr>
            <a:r>
              <a:rPr lang="en-US" sz="1800" i="1" dirty="0">
                <a:latin typeface="Courier New" pitchFamily="49" charset="0"/>
                <a:cs typeface="Courier New" pitchFamily="49" charset="0"/>
              </a:rPr>
              <a:t>class</a:t>
            </a:r>
            <a:r>
              <a:rPr lang="en-US" sz="1800" dirty="0">
                <a:latin typeface="Courier New" pitchFamily="49" charset="0"/>
                <a:cs typeface="Courier New" pitchFamily="49" charset="0"/>
              </a:rPr>
              <a:t> Box {</a:t>
            </a:r>
          </a:p>
          <a:p>
            <a:pPr marL="0" indent="0">
              <a:buNone/>
            </a:pPr>
            <a:r>
              <a:rPr lang="en-US" sz="1800" dirty="0">
                <a:latin typeface="Courier New" pitchFamily="49" charset="0"/>
                <a:cs typeface="Courier New" pitchFamily="49" charset="0"/>
              </a:rPr>
              <a:t>double width;</a:t>
            </a:r>
          </a:p>
          <a:p>
            <a:pPr marL="0" indent="0">
              <a:buNone/>
            </a:pPr>
            <a:r>
              <a:rPr lang="en-US" sz="1800" dirty="0">
                <a:latin typeface="Courier New" pitchFamily="49" charset="0"/>
                <a:cs typeface="Courier New" pitchFamily="49" charset="0"/>
              </a:rPr>
              <a:t>double height;</a:t>
            </a:r>
          </a:p>
          <a:p>
            <a:pPr marL="0" indent="0">
              <a:buNone/>
            </a:pPr>
            <a:r>
              <a:rPr lang="en-US" sz="1800" dirty="0">
                <a:latin typeface="Courier New" pitchFamily="49" charset="0"/>
                <a:cs typeface="Courier New" pitchFamily="49" charset="0"/>
              </a:rPr>
              <a:t>double depth</a:t>
            </a:r>
            <a:r>
              <a:rPr lang="en-US" sz="1800" dirty="0" smtClean="0">
                <a:latin typeface="Courier New" pitchFamily="49" charset="0"/>
                <a:cs typeface="Courier New" pitchFamily="49" charset="0"/>
              </a:rPr>
              <a:t>;</a:t>
            </a:r>
          </a:p>
          <a:p>
            <a:pPr marL="0" indent="0">
              <a:buNone/>
            </a:pPr>
            <a:r>
              <a:rPr lang="en-US" sz="1800" dirty="0" smtClean="0">
                <a:latin typeface="Courier New" pitchFamily="49" charset="0"/>
                <a:cs typeface="Courier New" pitchFamily="49" charset="0"/>
              </a:rPr>
              <a:t>Box(){}</a:t>
            </a:r>
            <a:endParaRPr lang="en-US" sz="1800" dirty="0">
              <a:latin typeface="Courier New" pitchFamily="49" charset="0"/>
              <a:cs typeface="Courier New" pitchFamily="49" charset="0"/>
            </a:endParaRPr>
          </a:p>
          <a:p>
            <a:pPr marL="0" indent="0">
              <a:buNone/>
            </a:pPr>
            <a:r>
              <a:rPr lang="en-US" sz="1800" dirty="0" smtClean="0">
                <a:latin typeface="Courier New" pitchFamily="49" charset="0"/>
                <a:cs typeface="Courier New" pitchFamily="49" charset="0"/>
              </a:rPr>
              <a:t>Box(double </a:t>
            </a:r>
            <a:r>
              <a:rPr lang="en-US" sz="1800" dirty="0">
                <a:latin typeface="Courier New" pitchFamily="49" charset="0"/>
                <a:cs typeface="Courier New" pitchFamily="49" charset="0"/>
              </a:rPr>
              <a:t>w, double h, double d) {</a:t>
            </a:r>
          </a:p>
          <a:p>
            <a:pPr marL="0" indent="0">
              <a:buNone/>
            </a:pPr>
            <a:r>
              <a:rPr lang="en-US" sz="1800" dirty="0">
                <a:latin typeface="Courier New" pitchFamily="49" charset="0"/>
                <a:cs typeface="Courier New" pitchFamily="49" charset="0"/>
              </a:rPr>
              <a:t>width = w;</a:t>
            </a:r>
          </a:p>
          <a:p>
            <a:pPr marL="0" indent="0">
              <a:buNone/>
            </a:pPr>
            <a:r>
              <a:rPr lang="en-US" sz="1800" dirty="0">
                <a:latin typeface="Courier New" pitchFamily="49" charset="0"/>
                <a:cs typeface="Courier New" pitchFamily="49" charset="0"/>
              </a:rPr>
              <a:t>height = h;</a:t>
            </a:r>
          </a:p>
          <a:p>
            <a:pPr marL="0" indent="0">
              <a:buNone/>
            </a:pPr>
            <a:r>
              <a:rPr lang="en-US" sz="1800" dirty="0">
                <a:latin typeface="Courier New" pitchFamily="49" charset="0"/>
                <a:cs typeface="Courier New" pitchFamily="49" charset="0"/>
              </a:rPr>
              <a:t>depth = d;</a:t>
            </a:r>
          </a:p>
          <a:p>
            <a:pPr marL="0" indent="0">
              <a:buNone/>
            </a:pPr>
            <a:r>
              <a:rPr lang="en-US" sz="1800" dirty="0" smtClean="0">
                <a:latin typeface="Courier New" pitchFamily="49" charset="0"/>
                <a:cs typeface="Courier New" pitchFamily="49" charset="0"/>
              </a:rPr>
              <a:t>}</a:t>
            </a:r>
            <a:endParaRPr lang="en-US" sz="1800" dirty="0">
              <a:latin typeface="Courier New" pitchFamily="49" charset="0"/>
              <a:cs typeface="Courier New" pitchFamily="49" charset="0"/>
            </a:endParaRPr>
          </a:p>
          <a:p>
            <a:pPr marL="0" indent="0">
              <a:buNone/>
            </a:pPr>
            <a:r>
              <a:rPr lang="en-US" sz="1800" dirty="0">
                <a:latin typeface="Courier New" pitchFamily="49" charset="0"/>
                <a:cs typeface="Courier New" pitchFamily="49" charset="0"/>
              </a:rPr>
              <a:t>// compute and return volume</a:t>
            </a:r>
          </a:p>
          <a:p>
            <a:pPr marL="0" indent="0">
              <a:buNone/>
            </a:pPr>
            <a:r>
              <a:rPr lang="en-US" sz="1800" dirty="0">
                <a:latin typeface="Courier New" pitchFamily="49" charset="0"/>
                <a:cs typeface="Courier New" pitchFamily="49" charset="0"/>
              </a:rPr>
              <a:t>double volume() {</a:t>
            </a:r>
          </a:p>
          <a:p>
            <a:pPr marL="0" indent="0">
              <a:buNone/>
            </a:pPr>
            <a:r>
              <a:rPr lang="en-US" sz="1800" dirty="0">
                <a:latin typeface="Courier New" pitchFamily="49" charset="0"/>
                <a:cs typeface="Courier New" pitchFamily="49" charset="0"/>
              </a:rPr>
              <a:t>return width * height * depth;</a:t>
            </a:r>
          </a:p>
          <a:p>
            <a:pPr marL="0" indent="0">
              <a:buNone/>
            </a:pPr>
            <a:r>
              <a:rPr lang="en-US" sz="1800" dirty="0">
                <a:latin typeface="Courier New" pitchFamily="49" charset="0"/>
                <a:cs typeface="Courier New" pitchFamily="49" charset="0"/>
              </a:rPr>
              <a:t>}</a:t>
            </a:r>
          </a:p>
          <a:p>
            <a:pPr marL="0" indent="0">
              <a:buNone/>
            </a:pPr>
            <a:r>
              <a:rPr lang="en-US" sz="1800" dirty="0">
                <a:latin typeface="Courier New" pitchFamily="49" charset="0"/>
                <a:cs typeface="Courier New" pitchFamily="49" charset="0"/>
              </a:rPr>
              <a:t>}</a:t>
            </a:r>
          </a:p>
        </p:txBody>
      </p:sp>
      <p:sp>
        <p:nvSpPr>
          <p:cNvPr id="4" name="Footer Placeholder 3"/>
          <p:cNvSpPr>
            <a:spLocks noGrp="1"/>
          </p:cNvSpPr>
          <p:nvPr>
            <p:ph type="ftr" sz="quarter" idx="11"/>
          </p:nvPr>
        </p:nvSpPr>
        <p:spPr/>
        <p:txBody>
          <a:bodyPr/>
          <a:lstStyle/>
          <a:p>
            <a:r>
              <a:rPr lang="en-US" smtClean="0"/>
              <a:t>Object Oriented Programming</a:t>
            </a:r>
            <a:endParaRPr lang="en-US"/>
          </a:p>
        </p:txBody>
      </p:sp>
      <p:sp>
        <p:nvSpPr>
          <p:cNvPr id="5" name="Slide Number Placeholder 4"/>
          <p:cNvSpPr>
            <a:spLocks noGrp="1"/>
          </p:cNvSpPr>
          <p:nvPr>
            <p:ph type="sldNum" sz="quarter" idx="12"/>
          </p:nvPr>
        </p:nvSpPr>
        <p:spPr/>
        <p:txBody>
          <a:bodyPr/>
          <a:lstStyle/>
          <a:p>
            <a:fld id="{4192AEF6-A042-4DA6-A3E1-F04AAE1E3944}" type="slidenum">
              <a:rPr lang="en-US" smtClean="0"/>
              <a:pPr/>
              <a:t>12</a:t>
            </a:fld>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Box class</a:t>
            </a:r>
            <a:endParaRPr lang="en-US" dirty="0"/>
          </a:p>
        </p:txBody>
      </p:sp>
      <p:sp>
        <p:nvSpPr>
          <p:cNvPr id="4" name="Footer Placeholder 3"/>
          <p:cNvSpPr>
            <a:spLocks noGrp="1"/>
          </p:cNvSpPr>
          <p:nvPr>
            <p:ph type="ftr" sz="quarter" idx="11"/>
          </p:nvPr>
        </p:nvSpPr>
        <p:spPr/>
        <p:txBody>
          <a:bodyPr/>
          <a:lstStyle/>
          <a:p>
            <a:r>
              <a:rPr lang="en-US" smtClean="0"/>
              <a:t>Object Oriented Programming</a:t>
            </a:r>
            <a:endParaRPr lang="en-US"/>
          </a:p>
        </p:txBody>
      </p:sp>
      <p:sp>
        <p:nvSpPr>
          <p:cNvPr id="5" name="Slide Number Placeholder 4"/>
          <p:cNvSpPr>
            <a:spLocks noGrp="1"/>
          </p:cNvSpPr>
          <p:nvPr>
            <p:ph type="sldNum" sz="quarter" idx="12"/>
          </p:nvPr>
        </p:nvSpPr>
        <p:spPr/>
        <p:txBody>
          <a:bodyPr/>
          <a:lstStyle/>
          <a:p>
            <a:fld id="{4192AEF6-A042-4DA6-A3E1-F04AAE1E3944}" type="slidenum">
              <a:rPr lang="en-US" smtClean="0"/>
              <a:pPr/>
              <a:t>13</a:t>
            </a:fld>
            <a:endParaRPr lang="en-US"/>
          </a:p>
        </p:txBody>
      </p:sp>
      <p:sp>
        <p:nvSpPr>
          <p:cNvPr id="6" name="Rectangle 5"/>
          <p:cNvSpPr/>
          <p:nvPr/>
        </p:nvSpPr>
        <p:spPr>
          <a:xfrm>
            <a:off x="381000" y="1219200"/>
            <a:ext cx="8409432" cy="5632311"/>
          </a:xfrm>
          <a:prstGeom prst="rect">
            <a:avLst/>
          </a:prstGeom>
        </p:spPr>
        <p:txBody>
          <a:bodyPr wrap="square">
            <a:spAutoFit/>
          </a:bodyPr>
          <a:lstStyle/>
          <a:p>
            <a:r>
              <a:rPr lang="en-US" dirty="0">
                <a:latin typeface="Courier New" panose="02070309020205020404" pitchFamily="49" charset="0"/>
                <a:cs typeface="Courier New" panose="02070309020205020404" pitchFamily="49" charset="0"/>
              </a:rPr>
              <a:t>class </a:t>
            </a:r>
            <a:r>
              <a:rPr lang="en-US" dirty="0" err="1">
                <a:latin typeface="Courier New" panose="02070309020205020404" pitchFamily="49" charset="0"/>
                <a:cs typeface="Courier New" panose="02070309020205020404" pitchFamily="49" charset="0"/>
              </a:rPr>
              <a:t>BoxWeight</a:t>
            </a:r>
            <a:r>
              <a:rPr lang="en-US" dirty="0">
                <a:latin typeface="Courier New" panose="02070309020205020404" pitchFamily="49" charset="0"/>
                <a:cs typeface="Courier New" panose="02070309020205020404" pitchFamily="49" charset="0"/>
              </a:rPr>
              <a:t> </a:t>
            </a:r>
            <a:r>
              <a:rPr lang="en-US" b="1" dirty="0">
                <a:latin typeface="Courier New" panose="02070309020205020404" pitchFamily="49" charset="0"/>
                <a:cs typeface="Courier New" panose="02070309020205020404" pitchFamily="49" charset="0"/>
              </a:rPr>
              <a:t>extends</a:t>
            </a:r>
            <a:r>
              <a:rPr lang="en-US" dirty="0">
                <a:latin typeface="Courier New" panose="02070309020205020404" pitchFamily="49" charset="0"/>
                <a:cs typeface="Courier New" panose="02070309020205020404" pitchFamily="49" charset="0"/>
              </a:rPr>
              <a:t> Box</a:t>
            </a:r>
          </a:p>
          <a:p>
            <a:r>
              <a:rPr lang="en-US" dirty="0" smtClean="0">
                <a:latin typeface="Courier New" panose="02070309020205020404" pitchFamily="49" charset="0"/>
                <a:cs typeface="Courier New" panose="02070309020205020404" pitchFamily="49" charset="0"/>
              </a:rPr>
              <a:t>{</a:t>
            </a:r>
          </a:p>
          <a:p>
            <a:pPr lvl="1"/>
            <a:r>
              <a:rPr lang="en-US" dirty="0" smtClean="0">
                <a:latin typeface="Courier New" panose="02070309020205020404" pitchFamily="49" charset="0"/>
                <a:cs typeface="Courier New" panose="02070309020205020404" pitchFamily="49" charset="0"/>
              </a:rPr>
              <a:t>double weight; // weight of box </a:t>
            </a:r>
          </a:p>
          <a:p>
            <a:pPr lvl="1"/>
            <a:r>
              <a:rPr lang="en-US" dirty="0" err="1" smtClean="0">
                <a:latin typeface="Courier New" panose="02070309020205020404" pitchFamily="49" charset="0"/>
                <a:cs typeface="Courier New" panose="02070309020205020404" pitchFamily="49" charset="0"/>
              </a:rPr>
              <a:t>BoxWeight</a:t>
            </a:r>
            <a:r>
              <a:rPr lang="en-US" dirty="0" smtClean="0">
                <a:latin typeface="Courier New" panose="02070309020205020404" pitchFamily="49" charset="0"/>
                <a:cs typeface="Courier New" panose="02070309020205020404" pitchFamily="49" charset="0"/>
              </a:rPr>
              <a:t>(double </a:t>
            </a:r>
            <a:r>
              <a:rPr lang="en-US" dirty="0">
                <a:latin typeface="Courier New" panose="02070309020205020404" pitchFamily="49" charset="0"/>
                <a:cs typeface="Courier New" panose="02070309020205020404" pitchFamily="49" charset="0"/>
              </a:rPr>
              <a:t>w, double h, double d, double m) {</a:t>
            </a:r>
          </a:p>
          <a:p>
            <a:pPr lvl="2"/>
            <a:r>
              <a:rPr lang="en-US" dirty="0">
                <a:latin typeface="Courier New" panose="02070309020205020404" pitchFamily="49" charset="0"/>
                <a:cs typeface="Courier New" panose="02070309020205020404" pitchFamily="49" charset="0"/>
              </a:rPr>
              <a:t>width = w</a:t>
            </a:r>
            <a:r>
              <a:rPr lang="en-US" dirty="0" smtClean="0">
                <a:latin typeface="Courier New" panose="02070309020205020404" pitchFamily="49" charset="0"/>
                <a:cs typeface="Courier New" panose="02070309020205020404" pitchFamily="49" charset="0"/>
              </a:rPr>
              <a:t>;</a:t>
            </a:r>
          </a:p>
          <a:p>
            <a:pPr lvl="2"/>
            <a:r>
              <a:rPr lang="en-US" dirty="0" smtClean="0">
                <a:latin typeface="Courier New" panose="02070309020205020404" pitchFamily="49" charset="0"/>
                <a:cs typeface="Courier New" panose="02070309020205020404" pitchFamily="49" charset="0"/>
              </a:rPr>
              <a:t>height = h;</a:t>
            </a:r>
          </a:p>
          <a:p>
            <a:pPr lvl="2"/>
            <a:r>
              <a:rPr lang="en-US" dirty="0" smtClean="0">
                <a:latin typeface="Courier New" panose="02070309020205020404" pitchFamily="49" charset="0"/>
                <a:cs typeface="Courier New" panose="02070309020205020404" pitchFamily="49" charset="0"/>
              </a:rPr>
              <a:t>depth </a:t>
            </a:r>
            <a:r>
              <a:rPr lang="en-US" dirty="0">
                <a:latin typeface="Courier New" panose="02070309020205020404" pitchFamily="49" charset="0"/>
                <a:cs typeface="Courier New" panose="02070309020205020404" pitchFamily="49" charset="0"/>
              </a:rPr>
              <a:t>= d</a:t>
            </a:r>
            <a:r>
              <a:rPr lang="en-US" dirty="0" smtClean="0">
                <a:latin typeface="Courier New" panose="02070309020205020404" pitchFamily="49" charset="0"/>
                <a:cs typeface="Courier New" panose="02070309020205020404" pitchFamily="49" charset="0"/>
              </a:rPr>
              <a:t>;</a:t>
            </a:r>
          </a:p>
          <a:p>
            <a:pPr lvl="2"/>
            <a:r>
              <a:rPr lang="en-US" dirty="0" smtClean="0">
                <a:latin typeface="Courier New" panose="02070309020205020404" pitchFamily="49" charset="0"/>
                <a:cs typeface="Courier New" panose="02070309020205020404" pitchFamily="49" charset="0"/>
              </a:rPr>
              <a:t>weight = m;</a:t>
            </a:r>
          </a:p>
          <a:p>
            <a:pPr lvl="1"/>
            <a:r>
              <a:rPr lang="en-US" dirty="0" smtClean="0">
                <a:latin typeface="Courier New" panose="02070309020205020404" pitchFamily="49" charset="0"/>
                <a:cs typeface="Courier New" panose="02070309020205020404" pitchFamily="49" charset="0"/>
              </a:rPr>
              <a:t>}</a:t>
            </a:r>
          </a:p>
          <a:p>
            <a:r>
              <a:rPr lang="en-US" dirty="0" smtClean="0">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class </a:t>
            </a:r>
            <a:r>
              <a:rPr lang="en-US" dirty="0" err="1">
                <a:latin typeface="Courier New" panose="02070309020205020404" pitchFamily="49" charset="0"/>
                <a:cs typeface="Courier New" panose="02070309020205020404" pitchFamily="49" charset="0"/>
              </a:rPr>
              <a:t>DemoBoxWeight</a:t>
            </a: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a:t>
            </a:r>
          </a:p>
          <a:p>
            <a:pPr lvl="1"/>
            <a:r>
              <a:rPr lang="en-US" dirty="0" smtClean="0">
                <a:latin typeface="Courier New" panose="02070309020205020404" pitchFamily="49" charset="0"/>
                <a:cs typeface="Courier New" panose="02070309020205020404" pitchFamily="49" charset="0"/>
              </a:rPr>
              <a:t>public static void main(String </a:t>
            </a:r>
            <a:r>
              <a:rPr lang="en-US" dirty="0" err="1" smtClean="0">
                <a:latin typeface="Courier New" panose="02070309020205020404" pitchFamily="49" charset="0"/>
                <a:cs typeface="Courier New" panose="02070309020205020404" pitchFamily="49" charset="0"/>
              </a:rPr>
              <a:t>args</a:t>
            </a:r>
            <a:r>
              <a:rPr lang="en-US" dirty="0" smtClean="0">
                <a:latin typeface="Courier New" panose="02070309020205020404" pitchFamily="49" charset="0"/>
                <a:cs typeface="Courier New" panose="02070309020205020404" pitchFamily="49" charset="0"/>
              </a:rPr>
              <a:t>[]) {</a:t>
            </a:r>
          </a:p>
          <a:p>
            <a:pPr lvl="2"/>
            <a:r>
              <a:rPr lang="en-US" dirty="0" err="1" smtClean="0">
                <a:latin typeface="Courier New" panose="02070309020205020404" pitchFamily="49" charset="0"/>
                <a:cs typeface="Courier New" panose="02070309020205020404" pitchFamily="49" charset="0"/>
              </a:rPr>
              <a:t>BoxWeight</a:t>
            </a: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mybox1 = new </a:t>
            </a:r>
            <a:r>
              <a:rPr lang="en-US" dirty="0" err="1">
                <a:latin typeface="Courier New" panose="02070309020205020404" pitchFamily="49" charset="0"/>
                <a:cs typeface="Courier New" panose="02070309020205020404" pitchFamily="49" charset="0"/>
              </a:rPr>
              <a:t>BoxWeight</a:t>
            </a:r>
            <a:r>
              <a:rPr lang="en-US" dirty="0">
                <a:latin typeface="Courier New" panose="02070309020205020404" pitchFamily="49" charset="0"/>
                <a:cs typeface="Courier New" panose="02070309020205020404" pitchFamily="49" charset="0"/>
              </a:rPr>
              <a:t>(10, 20, 15, 34.3);</a:t>
            </a:r>
          </a:p>
          <a:p>
            <a:pPr lvl="2"/>
            <a:r>
              <a:rPr lang="en-US" dirty="0">
                <a:latin typeface="Courier New" panose="02070309020205020404" pitchFamily="49" charset="0"/>
                <a:cs typeface="Courier New" panose="02070309020205020404" pitchFamily="49" charset="0"/>
              </a:rPr>
              <a:t>double </a:t>
            </a:r>
            <a:r>
              <a:rPr lang="en-US" dirty="0" err="1">
                <a:latin typeface="Courier New" panose="02070309020205020404" pitchFamily="49" charset="0"/>
                <a:cs typeface="Courier New" panose="02070309020205020404" pitchFamily="49" charset="0"/>
              </a:rPr>
              <a:t>vol</a:t>
            </a:r>
            <a:r>
              <a:rPr lang="en-US" dirty="0">
                <a:latin typeface="Courier New" panose="02070309020205020404" pitchFamily="49" charset="0"/>
                <a:cs typeface="Courier New" panose="02070309020205020404" pitchFamily="49" charset="0"/>
              </a:rPr>
              <a:t>;</a:t>
            </a:r>
          </a:p>
          <a:p>
            <a:pPr lvl="2"/>
            <a:r>
              <a:rPr lang="en-US" dirty="0" err="1">
                <a:latin typeface="Courier New" panose="02070309020205020404" pitchFamily="49" charset="0"/>
                <a:cs typeface="Courier New" panose="02070309020205020404" pitchFamily="49" charset="0"/>
              </a:rPr>
              <a:t>vol</a:t>
            </a:r>
            <a:r>
              <a:rPr lang="en-US" dirty="0">
                <a:latin typeface="Courier New" panose="02070309020205020404" pitchFamily="49" charset="0"/>
                <a:cs typeface="Courier New" panose="02070309020205020404" pitchFamily="49" charset="0"/>
              </a:rPr>
              <a:t> = mybox1.volume();</a:t>
            </a:r>
          </a:p>
          <a:p>
            <a:pPr lvl="2"/>
            <a:r>
              <a:rPr lang="en-US" dirty="0" err="1">
                <a:latin typeface="Courier New" panose="02070309020205020404" pitchFamily="49" charset="0"/>
                <a:cs typeface="Courier New" panose="02070309020205020404" pitchFamily="49" charset="0"/>
              </a:rPr>
              <a:t>System.out.println</a:t>
            </a:r>
            <a:r>
              <a:rPr lang="en-US" dirty="0">
                <a:latin typeface="Courier New" panose="02070309020205020404" pitchFamily="49" charset="0"/>
                <a:cs typeface="Courier New" panose="02070309020205020404" pitchFamily="49" charset="0"/>
              </a:rPr>
              <a:t>("Volume of mybox1 is " + </a:t>
            </a:r>
            <a:r>
              <a:rPr lang="en-US" dirty="0" err="1">
                <a:latin typeface="Courier New" panose="02070309020205020404" pitchFamily="49" charset="0"/>
                <a:cs typeface="Courier New" panose="02070309020205020404" pitchFamily="49" charset="0"/>
              </a:rPr>
              <a:t>vol</a:t>
            </a:r>
            <a:r>
              <a:rPr lang="en-US" dirty="0">
                <a:latin typeface="Courier New" panose="02070309020205020404" pitchFamily="49" charset="0"/>
                <a:cs typeface="Courier New" panose="02070309020205020404" pitchFamily="49" charset="0"/>
              </a:rPr>
              <a:t>);</a:t>
            </a:r>
          </a:p>
          <a:p>
            <a:pPr lvl="2"/>
            <a:r>
              <a:rPr lang="en-US" dirty="0" err="1">
                <a:latin typeface="Courier New" panose="02070309020205020404" pitchFamily="49" charset="0"/>
                <a:cs typeface="Courier New" panose="02070309020205020404" pitchFamily="49" charset="0"/>
              </a:rPr>
              <a:t>System.out.println</a:t>
            </a:r>
            <a:r>
              <a:rPr lang="en-US" dirty="0">
                <a:latin typeface="Courier New" panose="02070309020205020404" pitchFamily="49" charset="0"/>
                <a:cs typeface="Courier New" panose="02070309020205020404" pitchFamily="49" charset="0"/>
              </a:rPr>
              <a:t>("Weight of mybox1 is " + mybox1.weight);</a:t>
            </a:r>
          </a:p>
          <a:p>
            <a:pPr lvl="1"/>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xmlns="" val="377058813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smtClean="0"/>
              <a:t>Superclass Variable referencing Subclass Object</a:t>
            </a:r>
            <a:endParaRPr lang="en-US" sz="3200" dirty="0"/>
          </a:p>
        </p:txBody>
      </p:sp>
      <p:sp>
        <p:nvSpPr>
          <p:cNvPr id="3" name="Content Placeholder 2"/>
          <p:cNvSpPr>
            <a:spLocks noGrp="1"/>
          </p:cNvSpPr>
          <p:nvPr>
            <p:ph idx="1"/>
          </p:nvPr>
        </p:nvSpPr>
        <p:spPr>
          <a:xfrm>
            <a:off x="533400" y="1371600"/>
            <a:ext cx="8229600" cy="4525963"/>
          </a:xfrm>
        </p:spPr>
        <p:txBody>
          <a:bodyPr>
            <a:normAutofit/>
          </a:bodyPr>
          <a:lstStyle/>
          <a:p>
            <a:r>
              <a:rPr lang="en-US" sz="2000" dirty="0" smtClean="0"/>
              <a:t>A reference variable of a superclass can be assigned a reference to any subclass derived from that superclass.</a:t>
            </a:r>
          </a:p>
          <a:p>
            <a:r>
              <a:rPr lang="en-US" sz="2000" dirty="0" smtClean="0"/>
              <a:t>When a reference to a subclass object is assigned to a superclass reference variable, it will have access to only those parts of the object  that is defined by the superclass.</a:t>
            </a:r>
            <a:endParaRPr lang="en-US" sz="2000" dirty="0"/>
          </a:p>
        </p:txBody>
      </p:sp>
      <p:sp>
        <p:nvSpPr>
          <p:cNvPr id="4" name="Footer Placeholder 3"/>
          <p:cNvSpPr>
            <a:spLocks noGrp="1"/>
          </p:cNvSpPr>
          <p:nvPr>
            <p:ph type="ftr" sz="quarter" idx="11"/>
          </p:nvPr>
        </p:nvSpPr>
        <p:spPr/>
        <p:txBody>
          <a:bodyPr/>
          <a:lstStyle/>
          <a:p>
            <a:r>
              <a:rPr lang="en-US" smtClean="0"/>
              <a:t>Object Oriented Programming</a:t>
            </a:r>
            <a:endParaRPr lang="en-US"/>
          </a:p>
        </p:txBody>
      </p:sp>
      <p:sp>
        <p:nvSpPr>
          <p:cNvPr id="5" name="Slide Number Placeholder 4"/>
          <p:cNvSpPr>
            <a:spLocks noGrp="1"/>
          </p:cNvSpPr>
          <p:nvPr>
            <p:ph type="sldNum" sz="quarter" idx="12"/>
          </p:nvPr>
        </p:nvSpPr>
        <p:spPr/>
        <p:txBody>
          <a:bodyPr/>
          <a:lstStyle/>
          <a:p>
            <a:fld id="{4192AEF6-A042-4DA6-A3E1-F04AAE1E3944}" type="slidenum">
              <a:rPr lang="en-US" smtClean="0"/>
              <a:pPr/>
              <a:t>14</a:t>
            </a:fld>
            <a:endParaRPr lang="en-US"/>
          </a:p>
        </p:txBody>
      </p:sp>
      <p:pic>
        <p:nvPicPr>
          <p:cNvPr id="47106" name="Picture 2"/>
          <p:cNvPicPr>
            <a:picLocks noChangeAspect="1" noChangeArrowheads="1"/>
          </p:cNvPicPr>
          <p:nvPr/>
        </p:nvPicPr>
        <p:blipFill>
          <a:blip r:embed="rId2"/>
          <a:srcRect/>
          <a:stretch>
            <a:fillRect/>
          </a:stretch>
        </p:blipFill>
        <p:spPr bwMode="auto">
          <a:xfrm>
            <a:off x="533400" y="3276600"/>
            <a:ext cx="8262302" cy="1890712"/>
          </a:xfrm>
          <a:prstGeom prst="rect">
            <a:avLst/>
          </a:prstGeom>
          <a:noFill/>
          <a:ln w="9525">
            <a:noFill/>
            <a:miter lim="800000"/>
            <a:headEnd/>
            <a:tailEnd/>
          </a:ln>
          <a:effectLst/>
        </p:spPr>
      </p:pic>
      <p:sp>
        <p:nvSpPr>
          <p:cNvPr id="6" name="TextBox 5"/>
          <p:cNvSpPr txBox="1"/>
          <p:nvPr/>
        </p:nvSpPr>
        <p:spPr>
          <a:xfrm>
            <a:off x="6556132" y="5167312"/>
            <a:ext cx="655436" cy="369332"/>
          </a:xfrm>
          <a:prstGeom prst="rect">
            <a:avLst/>
          </a:prstGeom>
          <a:noFill/>
        </p:spPr>
        <p:txBody>
          <a:bodyPr wrap="none" rtlCol="0">
            <a:spAutoFit/>
          </a:bodyPr>
          <a:lstStyle/>
          <a:p>
            <a:r>
              <a:rPr lang="en-US" dirty="0" smtClean="0"/>
              <a:t>Error</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a:t>
            </a:r>
            <a:r>
              <a:rPr lang="en-US" i="1" dirty="0" smtClean="0"/>
              <a:t>super</a:t>
            </a:r>
            <a:endParaRPr lang="en-US" i="1" dirty="0"/>
          </a:p>
        </p:txBody>
      </p:sp>
      <p:sp>
        <p:nvSpPr>
          <p:cNvPr id="3" name="Content Placeholder 2"/>
          <p:cNvSpPr>
            <a:spLocks noGrp="1"/>
          </p:cNvSpPr>
          <p:nvPr>
            <p:ph idx="1"/>
          </p:nvPr>
        </p:nvSpPr>
        <p:spPr/>
        <p:txBody>
          <a:bodyPr>
            <a:normAutofit/>
          </a:bodyPr>
          <a:lstStyle/>
          <a:p>
            <a:r>
              <a:rPr lang="en-US" sz="2000" dirty="0" smtClean="0"/>
              <a:t>When the constructor for subclass explicitly initializes the instance variables of its superclass, we repeat the same code found in its superclass, which is inefficient and it implies that a subclass must be granted access to these members.</a:t>
            </a:r>
          </a:p>
          <a:p>
            <a:r>
              <a:rPr lang="en-US" sz="2000" dirty="0" smtClean="0"/>
              <a:t>There are cases when a superclass keeps the details of its implementation to itself, implementing encapsulation. </a:t>
            </a:r>
          </a:p>
          <a:p>
            <a:r>
              <a:rPr lang="en-US" sz="2000" dirty="0" smtClean="0"/>
              <a:t>Whenever a subclass needs to refer to its immediate superclass, it can do so by use of the keyword </a:t>
            </a:r>
            <a:r>
              <a:rPr lang="en-US" sz="2000" b="1" i="1" dirty="0" smtClean="0"/>
              <a:t>super</a:t>
            </a:r>
            <a:r>
              <a:rPr lang="en-US" sz="2000" dirty="0" smtClean="0"/>
              <a:t>.</a:t>
            </a:r>
            <a:endParaRPr lang="en-US" sz="2000" dirty="0">
              <a:latin typeface="Courier New" pitchFamily="49" charset="0"/>
              <a:cs typeface="Courier New" pitchFamily="49" charset="0"/>
            </a:endParaRPr>
          </a:p>
        </p:txBody>
      </p:sp>
      <p:sp>
        <p:nvSpPr>
          <p:cNvPr id="4" name="Footer Placeholder 3"/>
          <p:cNvSpPr>
            <a:spLocks noGrp="1"/>
          </p:cNvSpPr>
          <p:nvPr>
            <p:ph type="ftr" sz="quarter" idx="11"/>
          </p:nvPr>
        </p:nvSpPr>
        <p:spPr/>
        <p:txBody>
          <a:bodyPr/>
          <a:lstStyle/>
          <a:p>
            <a:r>
              <a:rPr lang="en-US" smtClean="0"/>
              <a:t>Object Oriented Programming</a:t>
            </a:r>
            <a:endParaRPr lang="en-US"/>
          </a:p>
        </p:txBody>
      </p:sp>
      <p:sp>
        <p:nvSpPr>
          <p:cNvPr id="5" name="Slide Number Placeholder 4"/>
          <p:cNvSpPr>
            <a:spLocks noGrp="1"/>
          </p:cNvSpPr>
          <p:nvPr>
            <p:ph type="sldNum" sz="quarter" idx="12"/>
          </p:nvPr>
        </p:nvSpPr>
        <p:spPr/>
        <p:txBody>
          <a:bodyPr/>
          <a:lstStyle/>
          <a:p>
            <a:fld id="{4192AEF6-A042-4DA6-A3E1-F04AAE1E3944}" type="slidenum">
              <a:rPr lang="en-US" smtClean="0"/>
              <a:pPr/>
              <a:t>15</a:t>
            </a:fld>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a:t>
            </a:r>
            <a:r>
              <a:rPr lang="en-US" i="1" dirty="0" smtClean="0"/>
              <a:t>super</a:t>
            </a:r>
            <a:endParaRPr lang="en-US" i="1" dirty="0"/>
          </a:p>
        </p:txBody>
      </p:sp>
      <p:sp>
        <p:nvSpPr>
          <p:cNvPr id="3" name="Content Placeholder 2"/>
          <p:cNvSpPr>
            <a:spLocks noGrp="1"/>
          </p:cNvSpPr>
          <p:nvPr>
            <p:ph idx="1"/>
          </p:nvPr>
        </p:nvSpPr>
        <p:spPr/>
        <p:txBody>
          <a:bodyPr>
            <a:normAutofit/>
          </a:bodyPr>
          <a:lstStyle/>
          <a:p>
            <a:r>
              <a:rPr lang="en-US" sz="2000" b="1" i="1" dirty="0" smtClean="0"/>
              <a:t>super</a:t>
            </a:r>
            <a:r>
              <a:rPr lang="en-US" sz="2000" dirty="0" smtClean="0"/>
              <a:t> has two general forms. </a:t>
            </a:r>
          </a:p>
          <a:p>
            <a:r>
              <a:rPr lang="en-US" sz="2000" dirty="0" smtClean="0"/>
              <a:t>It can be used to</a:t>
            </a:r>
          </a:p>
          <a:p>
            <a:pPr marL="857250" lvl="1" indent="-457200">
              <a:buFont typeface="+mj-lt"/>
              <a:buAutoNum type="arabicPeriod"/>
            </a:pPr>
            <a:r>
              <a:rPr lang="en-US" sz="2000" dirty="0" smtClean="0"/>
              <a:t>call the superclass’ constructor.</a:t>
            </a:r>
          </a:p>
          <a:p>
            <a:pPr marL="857250" lvl="1" indent="-457200">
              <a:buFont typeface="+mj-lt"/>
              <a:buAutoNum type="arabicPeriod"/>
            </a:pPr>
            <a:r>
              <a:rPr lang="en-US" sz="2000" dirty="0" smtClean="0"/>
              <a:t>access a member of the superclass that has been hidden.</a:t>
            </a:r>
            <a:endParaRPr lang="en-US" sz="1600" dirty="0">
              <a:latin typeface="Courier New" pitchFamily="49" charset="0"/>
              <a:cs typeface="Courier New" pitchFamily="49" charset="0"/>
            </a:endParaRPr>
          </a:p>
        </p:txBody>
      </p:sp>
      <p:sp>
        <p:nvSpPr>
          <p:cNvPr id="4" name="Footer Placeholder 3"/>
          <p:cNvSpPr>
            <a:spLocks noGrp="1"/>
          </p:cNvSpPr>
          <p:nvPr>
            <p:ph type="ftr" sz="quarter" idx="11"/>
          </p:nvPr>
        </p:nvSpPr>
        <p:spPr/>
        <p:txBody>
          <a:bodyPr/>
          <a:lstStyle/>
          <a:p>
            <a:r>
              <a:rPr lang="en-US" smtClean="0"/>
              <a:t>Object Oriented Programming</a:t>
            </a:r>
            <a:endParaRPr lang="en-US"/>
          </a:p>
        </p:txBody>
      </p:sp>
      <p:sp>
        <p:nvSpPr>
          <p:cNvPr id="5" name="Slide Number Placeholder 4"/>
          <p:cNvSpPr>
            <a:spLocks noGrp="1"/>
          </p:cNvSpPr>
          <p:nvPr>
            <p:ph type="sldNum" sz="quarter" idx="12"/>
          </p:nvPr>
        </p:nvSpPr>
        <p:spPr/>
        <p:txBody>
          <a:bodyPr/>
          <a:lstStyle/>
          <a:p>
            <a:fld id="{4192AEF6-A042-4DA6-A3E1-F04AAE1E3944}" type="slidenum">
              <a:rPr lang="en-US" smtClean="0"/>
              <a:pPr/>
              <a:t>16</a:t>
            </a:fld>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Using </a:t>
            </a:r>
            <a:r>
              <a:rPr lang="en-US" sz="3600" i="1" dirty="0" smtClean="0"/>
              <a:t>super</a:t>
            </a:r>
            <a:r>
              <a:rPr lang="en-US" sz="3600" dirty="0" smtClean="0"/>
              <a:t> to Call Superclass Constructors</a:t>
            </a:r>
            <a:endParaRPr lang="en-US" sz="3600" dirty="0"/>
          </a:p>
        </p:txBody>
      </p:sp>
      <p:sp>
        <p:nvSpPr>
          <p:cNvPr id="4" name="Footer Placeholder 3"/>
          <p:cNvSpPr>
            <a:spLocks noGrp="1"/>
          </p:cNvSpPr>
          <p:nvPr>
            <p:ph type="ftr" sz="quarter" idx="11"/>
          </p:nvPr>
        </p:nvSpPr>
        <p:spPr/>
        <p:txBody>
          <a:bodyPr/>
          <a:lstStyle/>
          <a:p>
            <a:r>
              <a:rPr lang="en-US" smtClean="0"/>
              <a:t>Object Oriented Programming</a:t>
            </a:r>
            <a:endParaRPr lang="en-US"/>
          </a:p>
        </p:txBody>
      </p:sp>
      <p:sp>
        <p:nvSpPr>
          <p:cNvPr id="5" name="Slide Number Placeholder 4"/>
          <p:cNvSpPr>
            <a:spLocks noGrp="1"/>
          </p:cNvSpPr>
          <p:nvPr>
            <p:ph type="sldNum" sz="quarter" idx="12"/>
          </p:nvPr>
        </p:nvSpPr>
        <p:spPr/>
        <p:txBody>
          <a:bodyPr/>
          <a:lstStyle/>
          <a:p>
            <a:fld id="{4192AEF6-A042-4DA6-A3E1-F04AAE1E3944}" type="slidenum">
              <a:rPr lang="en-US" smtClean="0"/>
              <a:pPr/>
              <a:t>17</a:t>
            </a:fld>
            <a:endParaRPr lang="en-US"/>
          </a:p>
        </p:txBody>
      </p:sp>
      <p:sp>
        <p:nvSpPr>
          <p:cNvPr id="11" name="Content Placeholder 2"/>
          <p:cNvSpPr>
            <a:spLocks noGrp="1"/>
          </p:cNvSpPr>
          <p:nvPr>
            <p:ph idx="1"/>
          </p:nvPr>
        </p:nvSpPr>
        <p:spPr>
          <a:xfrm>
            <a:off x="457200" y="1600200"/>
            <a:ext cx="8229600" cy="4525963"/>
          </a:xfrm>
        </p:spPr>
        <p:txBody>
          <a:bodyPr>
            <a:normAutofit/>
          </a:bodyPr>
          <a:lstStyle/>
          <a:p>
            <a:r>
              <a:rPr lang="en-US" sz="2000" dirty="0" smtClean="0"/>
              <a:t>A subclass can call a constructor defined by its superclass by use of the following form of super:</a:t>
            </a:r>
          </a:p>
          <a:p>
            <a:endParaRPr lang="en-US" sz="2000" i="1" dirty="0" smtClean="0">
              <a:latin typeface="Courier New" pitchFamily="49" charset="0"/>
              <a:cs typeface="Courier New" pitchFamily="49" charset="0"/>
            </a:endParaRPr>
          </a:p>
          <a:p>
            <a:endParaRPr lang="en-US" sz="2000" i="1" dirty="0" smtClean="0">
              <a:latin typeface="Courier New" pitchFamily="49" charset="0"/>
              <a:cs typeface="Courier New" pitchFamily="49" charset="0"/>
            </a:endParaRPr>
          </a:p>
          <a:p>
            <a:endParaRPr lang="en-US" sz="2000" i="1" dirty="0" smtClean="0">
              <a:latin typeface="Courier New" pitchFamily="49" charset="0"/>
              <a:cs typeface="Courier New" pitchFamily="49" charset="0"/>
            </a:endParaRPr>
          </a:p>
          <a:p>
            <a:r>
              <a:rPr lang="en-US" sz="2000" dirty="0" smtClean="0"/>
              <a:t>Here, </a:t>
            </a:r>
            <a:r>
              <a:rPr lang="en-US" sz="2000" i="1" dirty="0" err="1" smtClean="0"/>
              <a:t>arg</a:t>
            </a:r>
            <a:r>
              <a:rPr lang="en-US" sz="2000" i="1" dirty="0" smtClean="0"/>
              <a:t>-list</a:t>
            </a:r>
            <a:r>
              <a:rPr lang="en-US" sz="2000" dirty="0" smtClean="0"/>
              <a:t> specifies any arguments needed by the constructor in the superclass.</a:t>
            </a:r>
          </a:p>
          <a:p>
            <a:r>
              <a:rPr lang="en-US" sz="2000" dirty="0" smtClean="0"/>
              <a:t>super( ) must always be the first statement executed inside a subclass’ constructor.</a:t>
            </a:r>
          </a:p>
          <a:p>
            <a:r>
              <a:rPr lang="en-US" sz="2000" dirty="0" smtClean="0"/>
              <a:t>super( ) always refers to the superclass immediately above the calling class. This is true even in a multileveled hierarchy.  </a:t>
            </a:r>
            <a:endParaRPr lang="en-US" sz="2000" i="1" dirty="0">
              <a:latin typeface="Courier New" pitchFamily="49" charset="0"/>
              <a:cs typeface="Courier New" pitchFamily="49" charset="0"/>
            </a:endParaRPr>
          </a:p>
        </p:txBody>
      </p:sp>
      <p:pic>
        <p:nvPicPr>
          <p:cNvPr id="44035" name="Picture 3"/>
          <p:cNvPicPr>
            <a:picLocks noChangeAspect="1" noChangeArrowheads="1"/>
          </p:cNvPicPr>
          <p:nvPr/>
        </p:nvPicPr>
        <p:blipFill>
          <a:blip r:embed="rId2"/>
          <a:srcRect/>
          <a:stretch>
            <a:fillRect/>
          </a:stretch>
        </p:blipFill>
        <p:spPr bwMode="auto">
          <a:xfrm>
            <a:off x="1828800" y="2590800"/>
            <a:ext cx="2523067" cy="457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Using </a:t>
            </a:r>
            <a:r>
              <a:rPr lang="en-US" sz="3600" i="1" dirty="0" smtClean="0"/>
              <a:t>super</a:t>
            </a:r>
            <a:r>
              <a:rPr lang="en-US" sz="3600" dirty="0" smtClean="0"/>
              <a:t> to Call Superclass Constructors</a:t>
            </a:r>
            <a:endParaRPr lang="en-US" sz="3600" dirty="0"/>
          </a:p>
        </p:txBody>
      </p:sp>
      <p:sp>
        <p:nvSpPr>
          <p:cNvPr id="4" name="Footer Placeholder 3"/>
          <p:cNvSpPr>
            <a:spLocks noGrp="1"/>
          </p:cNvSpPr>
          <p:nvPr>
            <p:ph type="ftr" sz="quarter" idx="11"/>
          </p:nvPr>
        </p:nvSpPr>
        <p:spPr/>
        <p:txBody>
          <a:bodyPr/>
          <a:lstStyle/>
          <a:p>
            <a:r>
              <a:rPr lang="en-US" smtClean="0"/>
              <a:t>Object Oriented Programming</a:t>
            </a:r>
            <a:endParaRPr lang="en-US"/>
          </a:p>
        </p:txBody>
      </p:sp>
      <p:sp>
        <p:nvSpPr>
          <p:cNvPr id="5" name="Slide Number Placeholder 4"/>
          <p:cNvSpPr>
            <a:spLocks noGrp="1"/>
          </p:cNvSpPr>
          <p:nvPr>
            <p:ph type="sldNum" sz="quarter" idx="12"/>
          </p:nvPr>
        </p:nvSpPr>
        <p:spPr/>
        <p:txBody>
          <a:bodyPr/>
          <a:lstStyle/>
          <a:p>
            <a:fld id="{4192AEF6-A042-4DA6-A3E1-F04AAE1E3944}" type="slidenum">
              <a:rPr lang="en-US" smtClean="0"/>
              <a:pPr/>
              <a:t>18</a:t>
            </a:fld>
            <a:endParaRPr lang="en-US"/>
          </a:p>
        </p:txBody>
      </p:sp>
      <p:pic>
        <p:nvPicPr>
          <p:cNvPr id="68611" name="Picture 3"/>
          <p:cNvPicPr>
            <a:picLocks noChangeAspect="1" noChangeArrowheads="1"/>
          </p:cNvPicPr>
          <p:nvPr/>
        </p:nvPicPr>
        <p:blipFill>
          <a:blip r:embed="rId2"/>
          <a:srcRect/>
          <a:stretch>
            <a:fillRect/>
          </a:stretch>
        </p:blipFill>
        <p:spPr bwMode="auto">
          <a:xfrm>
            <a:off x="685800" y="1676400"/>
            <a:ext cx="7325235" cy="2438400"/>
          </a:xfrm>
          <a:prstGeom prst="rect">
            <a:avLst/>
          </a:prstGeom>
          <a:noFill/>
          <a:ln w="9525">
            <a:noFill/>
            <a:miter lim="800000"/>
            <a:headEnd/>
            <a:tailEnd/>
          </a:ln>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dirty="0" smtClean="0"/>
              <a:t>Using </a:t>
            </a:r>
            <a:r>
              <a:rPr lang="en-US" sz="3600" i="1" dirty="0" smtClean="0"/>
              <a:t>super</a:t>
            </a:r>
            <a:r>
              <a:rPr lang="en-US" sz="3600" dirty="0" smtClean="0"/>
              <a:t> to access members of Superclass</a:t>
            </a:r>
            <a:endParaRPr lang="en-US" sz="3600" dirty="0"/>
          </a:p>
        </p:txBody>
      </p:sp>
      <p:sp>
        <p:nvSpPr>
          <p:cNvPr id="4" name="Footer Placeholder 3"/>
          <p:cNvSpPr>
            <a:spLocks noGrp="1"/>
          </p:cNvSpPr>
          <p:nvPr>
            <p:ph type="ftr" sz="quarter" idx="11"/>
          </p:nvPr>
        </p:nvSpPr>
        <p:spPr/>
        <p:txBody>
          <a:bodyPr/>
          <a:lstStyle/>
          <a:p>
            <a:r>
              <a:rPr lang="en-US" smtClean="0"/>
              <a:t>Object Oriented Programming</a:t>
            </a:r>
            <a:endParaRPr lang="en-US"/>
          </a:p>
        </p:txBody>
      </p:sp>
      <p:sp>
        <p:nvSpPr>
          <p:cNvPr id="5" name="Slide Number Placeholder 4"/>
          <p:cNvSpPr>
            <a:spLocks noGrp="1"/>
          </p:cNvSpPr>
          <p:nvPr>
            <p:ph type="sldNum" sz="quarter" idx="12"/>
          </p:nvPr>
        </p:nvSpPr>
        <p:spPr/>
        <p:txBody>
          <a:bodyPr/>
          <a:lstStyle/>
          <a:p>
            <a:fld id="{4192AEF6-A042-4DA6-A3E1-F04AAE1E3944}" type="slidenum">
              <a:rPr lang="en-US" smtClean="0"/>
              <a:pPr/>
              <a:t>19</a:t>
            </a:fld>
            <a:endParaRPr lang="en-US"/>
          </a:p>
        </p:txBody>
      </p:sp>
      <p:sp>
        <p:nvSpPr>
          <p:cNvPr id="11" name="Content Placeholder 2"/>
          <p:cNvSpPr>
            <a:spLocks noGrp="1"/>
          </p:cNvSpPr>
          <p:nvPr>
            <p:ph idx="1"/>
          </p:nvPr>
        </p:nvSpPr>
        <p:spPr>
          <a:xfrm>
            <a:off x="457200" y="1600200"/>
            <a:ext cx="8229600" cy="4525963"/>
          </a:xfrm>
        </p:spPr>
        <p:txBody>
          <a:bodyPr>
            <a:normAutofit/>
          </a:bodyPr>
          <a:lstStyle/>
          <a:p>
            <a:r>
              <a:rPr lang="en-US" sz="2000" dirty="0" smtClean="0"/>
              <a:t>The second form of </a:t>
            </a:r>
            <a:r>
              <a:rPr lang="en-US" sz="2000" b="1" i="1" dirty="0" smtClean="0"/>
              <a:t>super</a:t>
            </a:r>
            <a:r>
              <a:rPr lang="en-US" sz="2000" dirty="0" smtClean="0"/>
              <a:t> acts somewhat like this, except that it always refers to the superclass of the subclass in which it is used.</a:t>
            </a:r>
          </a:p>
          <a:p>
            <a:r>
              <a:rPr lang="en-US" sz="2000" dirty="0" smtClean="0"/>
              <a:t>This usage has the following general form:</a:t>
            </a:r>
          </a:p>
          <a:p>
            <a:endParaRPr lang="en-US" sz="2000" i="1" dirty="0" smtClean="0">
              <a:latin typeface="Courier New" pitchFamily="49" charset="0"/>
              <a:cs typeface="Courier New" pitchFamily="49" charset="0"/>
            </a:endParaRPr>
          </a:p>
          <a:p>
            <a:endParaRPr lang="en-US" sz="2000" i="1" dirty="0" smtClean="0">
              <a:latin typeface="Courier New" pitchFamily="49" charset="0"/>
              <a:cs typeface="Courier New" pitchFamily="49" charset="0"/>
            </a:endParaRPr>
          </a:p>
          <a:p>
            <a:r>
              <a:rPr lang="en-US" sz="2000" dirty="0" smtClean="0"/>
              <a:t>Member can be either a method or an instance variable.</a:t>
            </a:r>
            <a:endParaRPr lang="en-US" sz="2000" i="1" dirty="0" smtClean="0">
              <a:latin typeface="Courier New" pitchFamily="49" charset="0"/>
              <a:cs typeface="Courier New" pitchFamily="49" charset="0"/>
            </a:endParaRPr>
          </a:p>
          <a:p>
            <a:r>
              <a:rPr lang="en-US" sz="2000" dirty="0" smtClean="0"/>
              <a:t>This second form of super is most applicable to situations in which member names of a subclass hide members by the same name in the superclass. </a:t>
            </a:r>
            <a:endParaRPr lang="en-US" sz="2000" i="1" dirty="0">
              <a:latin typeface="Courier New" pitchFamily="49" charset="0"/>
              <a:cs typeface="Courier New" pitchFamily="49" charset="0"/>
            </a:endParaRPr>
          </a:p>
        </p:txBody>
      </p:sp>
      <p:pic>
        <p:nvPicPr>
          <p:cNvPr id="69635" name="Picture 3"/>
          <p:cNvPicPr>
            <a:picLocks noChangeAspect="1" noChangeArrowheads="1"/>
          </p:cNvPicPr>
          <p:nvPr/>
        </p:nvPicPr>
        <p:blipFill>
          <a:blip r:embed="rId2"/>
          <a:srcRect/>
          <a:stretch>
            <a:fillRect/>
          </a:stretch>
        </p:blipFill>
        <p:spPr bwMode="auto">
          <a:xfrm>
            <a:off x="1600200" y="2819400"/>
            <a:ext cx="2227385" cy="381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a:t>
            </a:r>
            <a:endParaRPr lang="en-US" dirty="0"/>
          </a:p>
        </p:txBody>
      </p:sp>
      <p:sp>
        <p:nvSpPr>
          <p:cNvPr id="3" name="Content Placeholder 2"/>
          <p:cNvSpPr>
            <a:spLocks noGrp="1"/>
          </p:cNvSpPr>
          <p:nvPr>
            <p:ph idx="1"/>
          </p:nvPr>
        </p:nvSpPr>
        <p:spPr/>
        <p:txBody>
          <a:bodyPr>
            <a:normAutofit/>
          </a:bodyPr>
          <a:lstStyle/>
          <a:p>
            <a:pPr marL="857250" lvl="1" indent="-457200">
              <a:buFont typeface="+mj-lt"/>
              <a:buAutoNum type="arabicPeriod"/>
            </a:pPr>
            <a:r>
              <a:rPr lang="en-US" sz="2000" dirty="0" smtClean="0"/>
              <a:t>Inheritance Basics</a:t>
            </a:r>
          </a:p>
          <a:p>
            <a:pPr marL="857250" lvl="1" indent="-457200">
              <a:buFont typeface="+mj-lt"/>
              <a:buAutoNum type="arabicPeriod"/>
            </a:pPr>
            <a:r>
              <a:rPr lang="en-US" sz="2000" dirty="0" smtClean="0"/>
              <a:t>Superclass &amp; subclass</a:t>
            </a:r>
          </a:p>
          <a:p>
            <a:pPr marL="857250" lvl="1" indent="-457200">
              <a:buFont typeface="+mj-lt"/>
              <a:buAutoNum type="arabicPeriod"/>
            </a:pPr>
            <a:r>
              <a:rPr lang="en-US" sz="2000" dirty="0" smtClean="0"/>
              <a:t>Using </a:t>
            </a:r>
            <a:r>
              <a:rPr lang="en-US" sz="2000" i="1" dirty="0" smtClean="0"/>
              <a:t>Super </a:t>
            </a:r>
          </a:p>
          <a:p>
            <a:pPr marL="857250" lvl="1" indent="-457200">
              <a:buFont typeface="+mj-lt"/>
              <a:buAutoNum type="arabicPeriod"/>
            </a:pPr>
            <a:r>
              <a:rPr lang="en-US" sz="2000" dirty="0" smtClean="0"/>
              <a:t>Multilevel Hierarchy</a:t>
            </a:r>
          </a:p>
          <a:p>
            <a:pPr marL="857250" lvl="1" indent="-457200">
              <a:buFont typeface="+mj-lt"/>
              <a:buAutoNum type="arabicPeriod"/>
            </a:pPr>
            <a:r>
              <a:rPr lang="en-US" sz="2000" dirty="0" smtClean="0"/>
              <a:t>Constructors’ calling sequence</a:t>
            </a:r>
          </a:p>
          <a:p>
            <a:pPr marL="857250" lvl="1" indent="-457200">
              <a:buFont typeface="+mj-lt"/>
              <a:buAutoNum type="arabicPeriod"/>
            </a:pPr>
            <a:r>
              <a:rPr lang="en-US" sz="2000" dirty="0" smtClean="0"/>
              <a:t>Method Overriding</a:t>
            </a:r>
          </a:p>
          <a:p>
            <a:pPr marL="857250" lvl="1" indent="-457200">
              <a:buFont typeface="+mj-lt"/>
              <a:buAutoNum type="arabicPeriod"/>
            </a:pPr>
            <a:r>
              <a:rPr lang="en-US" sz="2000" i="1" dirty="0" smtClean="0"/>
              <a:t>Abstract </a:t>
            </a:r>
          </a:p>
          <a:p>
            <a:pPr marL="857250" lvl="1" indent="-457200">
              <a:buFont typeface="+mj-lt"/>
              <a:buAutoNum type="arabicPeriod"/>
            </a:pPr>
            <a:r>
              <a:rPr lang="en-US" sz="2000" i="1" dirty="0" smtClean="0"/>
              <a:t>Final</a:t>
            </a:r>
          </a:p>
          <a:p>
            <a:pPr marL="857250" lvl="1" indent="-457200">
              <a:buFont typeface="+mj-lt"/>
              <a:buAutoNum type="arabicPeriod"/>
            </a:pPr>
            <a:endParaRPr lang="en-US" sz="2000" dirty="0" smtClean="0"/>
          </a:p>
          <a:p>
            <a:pPr marL="857250" lvl="1" indent="-457200">
              <a:buFont typeface="+mj-lt"/>
              <a:buAutoNum type="arabicPeriod"/>
            </a:pPr>
            <a:endParaRPr lang="en-US" sz="2000" dirty="0" smtClean="0"/>
          </a:p>
          <a:p>
            <a:pPr marL="857250" lvl="1" indent="-457200">
              <a:buFont typeface="+mj-lt"/>
              <a:buAutoNum type="arabicPeriod"/>
            </a:pPr>
            <a:endParaRPr lang="en-US" sz="2000" dirty="0" smtClean="0"/>
          </a:p>
          <a:p>
            <a:pPr marL="857250" lvl="1" indent="-457200">
              <a:buFont typeface="+mj-lt"/>
              <a:buAutoNum type="arabicPeriod"/>
            </a:pPr>
            <a:endParaRPr lang="en-US" sz="2000" dirty="0" smtClean="0"/>
          </a:p>
          <a:p>
            <a:pPr marL="857250" lvl="1" indent="-457200">
              <a:buFont typeface="+mj-lt"/>
              <a:buAutoNum type="arabicPeriod"/>
            </a:pPr>
            <a:endParaRPr lang="en-US" sz="2000" dirty="0"/>
          </a:p>
        </p:txBody>
      </p:sp>
      <p:sp>
        <p:nvSpPr>
          <p:cNvPr id="4" name="Slide Number Placeholder 3"/>
          <p:cNvSpPr>
            <a:spLocks noGrp="1"/>
          </p:cNvSpPr>
          <p:nvPr>
            <p:ph type="sldNum" sz="quarter" idx="12"/>
          </p:nvPr>
        </p:nvSpPr>
        <p:spPr/>
        <p:txBody>
          <a:bodyPr/>
          <a:lstStyle/>
          <a:p>
            <a:fld id="{4192AEF6-A042-4DA6-A3E1-F04AAE1E3944}" type="slidenum">
              <a:rPr lang="en-US" smtClean="0"/>
              <a:pPr/>
              <a:t>2</a:t>
            </a:fld>
            <a:endParaRPr lang="en-US"/>
          </a:p>
        </p:txBody>
      </p:sp>
      <p:sp>
        <p:nvSpPr>
          <p:cNvPr id="5" name="Footer Placeholder 4"/>
          <p:cNvSpPr>
            <a:spLocks noGrp="1"/>
          </p:cNvSpPr>
          <p:nvPr>
            <p:ph type="ftr" sz="quarter" idx="11"/>
          </p:nvPr>
        </p:nvSpPr>
        <p:spPr/>
        <p:txBody>
          <a:bodyPr/>
          <a:lstStyle/>
          <a:p>
            <a:r>
              <a:rPr lang="en-US" smtClean="0"/>
              <a:t>Object Oriented Programming</a:t>
            </a:r>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dirty="0" smtClean="0"/>
              <a:t>Using </a:t>
            </a:r>
            <a:r>
              <a:rPr lang="en-US" sz="3600" i="1" dirty="0" smtClean="0"/>
              <a:t>super</a:t>
            </a:r>
            <a:r>
              <a:rPr lang="en-US" sz="3600" dirty="0" smtClean="0"/>
              <a:t> to access members of Superclass</a:t>
            </a:r>
            <a:endParaRPr lang="en-US" sz="3600" dirty="0"/>
          </a:p>
        </p:txBody>
      </p:sp>
      <p:sp>
        <p:nvSpPr>
          <p:cNvPr id="4" name="Footer Placeholder 3"/>
          <p:cNvSpPr>
            <a:spLocks noGrp="1"/>
          </p:cNvSpPr>
          <p:nvPr>
            <p:ph type="ftr" sz="quarter" idx="11"/>
          </p:nvPr>
        </p:nvSpPr>
        <p:spPr/>
        <p:txBody>
          <a:bodyPr/>
          <a:lstStyle/>
          <a:p>
            <a:r>
              <a:rPr lang="en-US" smtClean="0"/>
              <a:t>Object Oriented Programming</a:t>
            </a:r>
            <a:endParaRPr lang="en-US"/>
          </a:p>
        </p:txBody>
      </p:sp>
      <p:sp>
        <p:nvSpPr>
          <p:cNvPr id="5" name="Slide Number Placeholder 4"/>
          <p:cNvSpPr>
            <a:spLocks noGrp="1"/>
          </p:cNvSpPr>
          <p:nvPr>
            <p:ph type="sldNum" sz="quarter" idx="12"/>
          </p:nvPr>
        </p:nvSpPr>
        <p:spPr/>
        <p:txBody>
          <a:bodyPr/>
          <a:lstStyle/>
          <a:p>
            <a:fld id="{4192AEF6-A042-4DA6-A3E1-F04AAE1E3944}" type="slidenum">
              <a:rPr lang="en-US" smtClean="0"/>
              <a:pPr/>
              <a:t>20</a:t>
            </a:fld>
            <a:endParaRPr lang="en-US"/>
          </a:p>
        </p:txBody>
      </p:sp>
      <p:pic>
        <p:nvPicPr>
          <p:cNvPr id="70658" name="Picture 2"/>
          <p:cNvPicPr>
            <a:picLocks noChangeAspect="1" noChangeArrowheads="1"/>
          </p:cNvPicPr>
          <p:nvPr/>
        </p:nvPicPr>
        <p:blipFill>
          <a:blip r:embed="rId2"/>
          <a:srcRect/>
          <a:stretch>
            <a:fillRect/>
          </a:stretch>
        </p:blipFill>
        <p:spPr bwMode="auto">
          <a:xfrm>
            <a:off x="1066800" y="1295400"/>
            <a:ext cx="1550096" cy="838200"/>
          </a:xfrm>
          <a:prstGeom prst="rect">
            <a:avLst/>
          </a:prstGeom>
          <a:noFill/>
          <a:ln w="9525">
            <a:noFill/>
            <a:miter lim="800000"/>
            <a:headEnd/>
            <a:tailEnd/>
          </a:ln>
          <a:effectLst/>
        </p:spPr>
      </p:pic>
      <p:pic>
        <p:nvPicPr>
          <p:cNvPr id="70662" name="Picture 6"/>
          <p:cNvPicPr>
            <a:picLocks noChangeAspect="1" noChangeArrowheads="1"/>
          </p:cNvPicPr>
          <p:nvPr/>
        </p:nvPicPr>
        <p:blipFill>
          <a:blip r:embed="rId3"/>
          <a:srcRect/>
          <a:stretch>
            <a:fillRect/>
          </a:stretch>
        </p:blipFill>
        <p:spPr bwMode="auto">
          <a:xfrm>
            <a:off x="3810000" y="1295400"/>
            <a:ext cx="3962400" cy="3086394"/>
          </a:xfrm>
          <a:prstGeom prst="rect">
            <a:avLst/>
          </a:prstGeom>
          <a:noFill/>
          <a:ln w="9525">
            <a:noFill/>
            <a:miter lim="800000"/>
            <a:headEnd/>
            <a:tailEnd/>
          </a:ln>
          <a:effectLst/>
        </p:spPr>
      </p:pic>
      <p:pic>
        <p:nvPicPr>
          <p:cNvPr id="70663" name="Picture 7"/>
          <p:cNvPicPr>
            <a:picLocks noChangeAspect="1" noChangeArrowheads="1"/>
          </p:cNvPicPr>
          <p:nvPr/>
        </p:nvPicPr>
        <p:blipFill>
          <a:blip r:embed="rId4"/>
          <a:srcRect/>
          <a:stretch>
            <a:fillRect/>
          </a:stretch>
        </p:blipFill>
        <p:spPr bwMode="auto">
          <a:xfrm>
            <a:off x="762000" y="4571999"/>
            <a:ext cx="4953000" cy="1631345"/>
          </a:xfrm>
          <a:prstGeom prst="rect">
            <a:avLst/>
          </a:prstGeom>
          <a:noFill/>
          <a:ln w="9525">
            <a:noFill/>
            <a:miter lim="800000"/>
            <a:headEnd/>
            <a:tailEnd/>
          </a:ln>
          <a:effectLst/>
        </p:spPr>
      </p:pic>
      <p:cxnSp>
        <p:nvCxnSpPr>
          <p:cNvPr id="9" name="Straight Connector 8"/>
          <p:cNvCxnSpPr/>
          <p:nvPr/>
        </p:nvCxnSpPr>
        <p:spPr>
          <a:xfrm>
            <a:off x="685800" y="4494212"/>
            <a:ext cx="7467600"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Practice!</a:t>
            </a:r>
            <a:endParaRPr lang="en-US" dirty="0"/>
          </a:p>
        </p:txBody>
      </p:sp>
      <p:sp>
        <p:nvSpPr>
          <p:cNvPr id="3" name="Content Placeholder 2"/>
          <p:cNvSpPr>
            <a:spLocks noGrp="1"/>
          </p:cNvSpPr>
          <p:nvPr>
            <p:ph idx="1"/>
          </p:nvPr>
        </p:nvSpPr>
        <p:spPr/>
        <p:txBody>
          <a:bodyPr>
            <a:normAutofit/>
          </a:bodyPr>
          <a:lstStyle/>
          <a:p>
            <a:pPr marL="0" indent="0">
              <a:buNone/>
            </a:pPr>
            <a:r>
              <a:rPr lang="en-US" sz="2000" dirty="0"/>
              <a:t>Write a java Program considering the following </a:t>
            </a:r>
            <a:r>
              <a:rPr lang="en-US" sz="2000" dirty="0" smtClean="0"/>
              <a:t>scenario.</a:t>
            </a:r>
          </a:p>
          <a:p>
            <a:pPr marL="0" indent="0">
              <a:buNone/>
            </a:pPr>
            <a:endParaRPr lang="en-US" sz="2000" dirty="0"/>
          </a:p>
          <a:p>
            <a:r>
              <a:rPr lang="en-US" sz="2000" b="1" dirty="0" smtClean="0"/>
              <a:t>Mobile</a:t>
            </a:r>
            <a:r>
              <a:rPr lang="en-US" sz="2000" dirty="0" smtClean="0"/>
              <a:t> </a:t>
            </a:r>
            <a:r>
              <a:rPr lang="en-US" sz="2000" dirty="0"/>
              <a:t>is an Object that contains basic functionalities including Calling &amp; Receiving a call &amp; Messaging. The Mobile has certain features including Processor, internal memory, single or dual </a:t>
            </a:r>
            <a:r>
              <a:rPr lang="en-US" sz="2000" dirty="0" smtClean="0"/>
              <a:t>SIM, weight. </a:t>
            </a:r>
            <a:r>
              <a:rPr lang="en-US" sz="2000" dirty="0"/>
              <a:t>The IMEI </a:t>
            </a:r>
            <a:r>
              <a:rPr lang="en-US" sz="2000" dirty="0" smtClean="0"/>
              <a:t>number is </a:t>
            </a:r>
            <a:r>
              <a:rPr lang="en-US" sz="2000" dirty="0"/>
              <a:t>only used for identifying the device</a:t>
            </a:r>
            <a:r>
              <a:rPr lang="en-US" sz="2000" dirty="0" smtClean="0"/>
              <a:t>.</a:t>
            </a:r>
          </a:p>
          <a:p>
            <a:r>
              <a:rPr lang="en-US" sz="2000" dirty="0" smtClean="0"/>
              <a:t>There </a:t>
            </a:r>
            <a:r>
              <a:rPr lang="en-US" sz="2000" dirty="0"/>
              <a:t>can be different mobiles like </a:t>
            </a:r>
            <a:r>
              <a:rPr lang="en-US" sz="2000" b="1" dirty="0"/>
              <a:t>Samsung, </a:t>
            </a:r>
            <a:r>
              <a:rPr lang="en-US" sz="2000" b="1" dirty="0" smtClean="0"/>
              <a:t>iPhone </a:t>
            </a:r>
            <a:r>
              <a:rPr lang="en-US" sz="2000" b="1" dirty="0"/>
              <a:t>or Nokia</a:t>
            </a:r>
            <a:r>
              <a:rPr lang="en-US" sz="2000" dirty="0"/>
              <a:t> which have their own features along with the basic functionality of a mobile </a:t>
            </a:r>
            <a:r>
              <a:rPr lang="en-US" sz="2000" dirty="0" smtClean="0"/>
              <a:t>phone.</a:t>
            </a:r>
          </a:p>
          <a:p>
            <a:r>
              <a:rPr lang="en-US" sz="2000" dirty="0" smtClean="0"/>
              <a:t>In </a:t>
            </a:r>
            <a:r>
              <a:rPr lang="en-US" sz="2000" dirty="0"/>
              <a:t>case of Samsung, the Android version, </a:t>
            </a:r>
            <a:r>
              <a:rPr lang="en-US" sz="2000" dirty="0" smtClean="0"/>
              <a:t>Camera </a:t>
            </a:r>
            <a:r>
              <a:rPr lang="en-US" sz="2000" dirty="0"/>
              <a:t>Specs and playing FM </a:t>
            </a:r>
            <a:r>
              <a:rPr lang="en-US" sz="2000" dirty="0" smtClean="0"/>
              <a:t>Radio, capturing photos. </a:t>
            </a:r>
          </a:p>
          <a:p>
            <a:r>
              <a:rPr lang="en-US" sz="2000" dirty="0" smtClean="0"/>
              <a:t>iPhone </a:t>
            </a:r>
            <a:r>
              <a:rPr lang="en-US" sz="2000" dirty="0"/>
              <a:t>may have an ios version, Music </a:t>
            </a:r>
            <a:r>
              <a:rPr lang="en-US" sz="2000" dirty="0" smtClean="0"/>
              <a:t>Player, Camera. </a:t>
            </a:r>
          </a:p>
          <a:p>
            <a:r>
              <a:rPr lang="en-US" sz="2000" dirty="0" smtClean="0"/>
              <a:t>Any </a:t>
            </a:r>
            <a:r>
              <a:rPr lang="en-US" sz="2000" dirty="0"/>
              <a:t>of these mobile phones can be used to make a call or send a text message.</a:t>
            </a:r>
          </a:p>
        </p:txBody>
      </p:sp>
      <p:sp>
        <p:nvSpPr>
          <p:cNvPr id="4" name="Footer Placeholder 3"/>
          <p:cNvSpPr>
            <a:spLocks noGrp="1"/>
          </p:cNvSpPr>
          <p:nvPr>
            <p:ph type="ftr" sz="quarter" idx="11"/>
          </p:nvPr>
        </p:nvSpPr>
        <p:spPr/>
        <p:txBody>
          <a:bodyPr/>
          <a:lstStyle/>
          <a:p>
            <a:r>
              <a:rPr lang="en-US" smtClean="0"/>
              <a:t>Object Oriented Programming</a:t>
            </a:r>
            <a:endParaRPr lang="en-US"/>
          </a:p>
        </p:txBody>
      </p:sp>
      <p:sp>
        <p:nvSpPr>
          <p:cNvPr id="5" name="Slide Number Placeholder 4"/>
          <p:cNvSpPr>
            <a:spLocks noGrp="1"/>
          </p:cNvSpPr>
          <p:nvPr>
            <p:ph type="sldNum" sz="quarter" idx="12"/>
          </p:nvPr>
        </p:nvSpPr>
        <p:spPr/>
        <p:txBody>
          <a:bodyPr/>
          <a:lstStyle/>
          <a:p>
            <a:fld id="{4192AEF6-A042-4DA6-A3E1-F04AAE1E3944}" type="slidenum">
              <a:rPr lang="en-US" smtClean="0"/>
              <a:pPr/>
              <a:t>21</a:t>
            </a:fld>
            <a:endParaRPr lang="en-US"/>
          </a:p>
        </p:txBody>
      </p:sp>
    </p:spTree>
    <p:extLst>
      <p:ext uri="{BB962C8B-B14F-4D97-AF65-F5344CB8AC3E}">
        <p14:creationId xmlns:p14="http://schemas.microsoft.com/office/powerpoint/2010/main" xmlns="" val="2532453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Creating a Multilevel Hierarchy</a:t>
            </a:r>
            <a:endParaRPr lang="en-US" sz="3600" dirty="0"/>
          </a:p>
        </p:txBody>
      </p:sp>
      <p:sp>
        <p:nvSpPr>
          <p:cNvPr id="4" name="Footer Placeholder 3"/>
          <p:cNvSpPr>
            <a:spLocks noGrp="1"/>
          </p:cNvSpPr>
          <p:nvPr>
            <p:ph type="ftr" sz="quarter" idx="11"/>
          </p:nvPr>
        </p:nvSpPr>
        <p:spPr/>
        <p:txBody>
          <a:bodyPr/>
          <a:lstStyle/>
          <a:p>
            <a:r>
              <a:rPr lang="en-US" smtClean="0"/>
              <a:t>Object Oriented Programming</a:t>
            </a:r>
            <a:endParaRPr lang="en-US"/>
          </a:p>
        </p:txBody>
      </p:sp>
      <p:sp>
        <p:nvSpPr>
          <p:cNvPr id="5" name="Slide Number Placeholder 4"/>
          <p:cNvSpPr>
            <a:spLocks noGrp="1"/>
          </p:cNvSpPr>
          <p:nvPr>
            <p:ph type="sldNum" sz="quarter" idx="12"/>
          </p:nvPr>
        </p:nvSpPr>
        <p:spPr/>
        <p:txBody>
          <a:bodyPr/>
          <a:lstStyle/>
          <a:p>
            <a:fld id="{4192AEF6-A042-4DA6-A3E1-F04AAE1E3944}" type="slidenum">
              <a:rPr lang="en-US" smtClean="0"/>
              <a:pPr/>
              <a:t>22</a:t>
            </a:fld>
            <a:endParaRPr lang="en-US"/>
          </a:p>
        </p:txBody>
      </p:sp>
      <p:sp>
        <p:nvSpPr>
          <p:cNvPr id="11" name="Content Placeholder 2"/>
          <p:cNvSpPr>
            <a:spLocks noGrp="1"/>
          </p:cNvSpPr>
          <p:nvPr>
            <p:ph idx="1"/>
          </p:nvPr>
        </p:nvSpPr>
        <p:spPr>
          <a:xfrm>
            <a:off x="457200" y="1600201"/>
            <a:ext cx="8229600" cy="1142999"/>
          </a:xfrm>
        </p:spPr>
        <p:txBody>
          <a:bodyPr>
            <a:normAutofit/>
          </a:bodyPr>
          <a:lstStyle/>
          <a:p>
            <a:r>
              <a:rPr lang="en-US" sz="2000" dirty="0" smtClean="0"/>
              <a:t>Class hierarchies can be built that contain many layers of inheritance. </a:t>
            </a:r>
          </a:p>
          <a:p>
            <a:r>
              <a:rPr lang="en-US" sz="2000" dirty="0" smtClean="0"/>
              <a:t>In Java it is perfectly acceptable to use a subclass as a superclass of another.</a:t>
            </a:r>
          </a:p>
          <a:p>
            <a:endParaRPr lang="en-US" sz="2000" dirty="0" smtClean="0"/>
          </a:p>
          <a:p>
            <a:endParaRPr lang="en-US" sz="2000" i="1" dirty="0">
              <a:latin typeface="Courier New" pitchFamily="49" charset="0"/>
              <a:cs typeface="Courier New" pitchFamily="49" charset="0"/>
            </a:endParaRPr>
          </a:p>
        </p:txBody>
      </p:sp>
      <p:pic>
        <p:nvPicPr>
          <p:cNvPr id="71682" name="Picture 2"/>
          <p:cNvPicPr>
            <a:picLocks noChangeAspect="1" noChangeArrowheads="1"/>
          </p:cNvPicPr>
          <p:nvPr/>
        </p:nvPicPr>
        <p:blipFill>
          <a:blip r:embed="rId2"/>
          <a:srcRect/>
          <a:stretch>
            <a:fillRect/>
          </a:stretch>
        </p:blipFill>
        <p:spPr bwMode="auto">
          <a:xfrm>
            <a:off x="6248400" y="2667000"/>
            <a:ext cx="1647825" cy="3086100"/>
          </a:xfrm>
          <a:prstGeom prst="rect">
            <a:avLst/>
          </a:prstGeom>
          <a:noFill/>
          <a:ln w="9525">
            <a:noFill/>
            <a:miter lim="800000"/>
            <a:headEnd/>
            <a:tailEnd/>
          </a:ln>
          <a:effectLst/>
        </p:spPr>
      </p:pic>
      <p:sp>
        <p:nvSpPr>
          <p:cNvPr id="8" name="TextBox 7"/>
          <p:cNvSpPr txBox="1"/>
          <p:nvPr/>
        </p:nvSpPr>
        <p:spPr>
          <a:xfrm>
            <a:off x="685800" y="2819400"/>
            <a:ext cx="5486400" cy="1015663"/>
          </a:xfrm>
          <a:prstGeom prst="rect">
            <a:avLst/>
          </a:prstGeom>
          <a:noFill/>
        </p:spPr>
        <p:txBody>
          <a:bodyPr wrap="square" rtlCol="0">
            <a:spAutoFit/>
          </a:bodyPr>
          <a:lstStyle/>
          <a:p>
            <a:r>
              <a:rPr lang="en-US" sz="2000" dirty="0" smtClean="0"/>
              <a:t>For example, given three classes called A, B, and C, C can be a subclass of B, which is a subclass of A. </a:t>
            </a:r>
          </a:p>
          <a:p>
            <a:r>
              <a:rPr lang="en-US" sz="2000" dirty="0" smtClean="0"/>
              <a:t>C inherits all aspects of B and A.</a:t>
            </a:r>
            <a:endParaRPr lang="en-US" sz="2000"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3505200" cy="5029200"/>
          </a:xfrm>
        </p:spPr>
        <p:txBody>
          <a:bodyPr>
            <a:normAutofit fontScale="62500" lnSpcReduction="20000"/>
          </a:bodyPr>
          <a:lstStyle/>
          <a:p>
            <a:pPr>
              <a:buNone/>
            </a:pPr>
            <a:r>
              <a:rPr lang="en-US" dirty="0" smtClean="0">
                <a:solidFill>
                  <a:schemeClr val="tx2">
                    <a:lumMod val="60000"/>
                    <a:lumOff val="40000"/>
                  </a:schemeClr>
                </a:solidFill>
              </a:rPr>
              <a:t>class</a:t>
            </a:r>
            <a:r>
              <a:rPr lang="en-US" dirty="0" smtClean="0"/>
              <a:t> Box {</a:t>
            </a:r>
          </a:p>
          <a:p>
            <a:pPr>
              <a:buNone/>
            </a:pPr>
            <a:r>
              <a:rPr lang="en-US" dirty="0" smtClean="0"/>
              <a:t>private double width;</a:t>
            </a:r>
          </a:p>
          <a:p>
            <a:pPr>
              <a:buNone/>
            </a:pPr>
            <a:r>
              <a:rPr lang="en-US" dirty="0" smtClean="0"/>
              <a:t>private double height;</a:t>
            </a:r>
          </a:p>
          <a:p>
            <a:pPr>
              <a:buNone/>
            </a:pPr>
            <a:r>
              <a:rPr lang="en-US" dirty="0" smtClean="0"/>
              <a:t>private double depth;</a:t>
            </a:r>
          </a:p>
          <a:p>
            <a:pPr>
              <a:buNone/>
            </a:pPr>
            <a:r>
              <a:rPr lang="en-US" dirty="0" smtClean="0"/>
              <a:t> </a:t>
            </a:r>
          </a:p>
          <a:p>
            <a:pPr>
              <a:buNone/>
            </a:pPr>
            <a:r>
              <a:rPr lang="en-US" dirty="0" smtClean="0"/>
              <a:t>// compute and return volume</a:t>
            </a:r>
          </a:p>
          <a:p>
            <a:pPr>
              <a:buNone/>
            </a:pPr>
            <a:r>
              <a:rPr lang="en-US" dirty="0" smtClean="0"/>
              <a:t>double volume() {</a:t>
            </a:r>
          </a:p>
          <a:p>
            <a:pPr>
              <a:buNone/>
            </a:pPr>
            <a:r>
              <a:rPr lang="en-US" dirty="0" smtClean="0"/>
              <a:t>return width * height * depth;</a:t>
            </a:r>
          </a:p>
          <a:p>
            <a:pPr>
              <a:buNone/>
            </a:pPr>
            <a:r>
              <a:rPr lang="en-US" dirty="0" smtClean="0"/>
              <a:t>}</a:t>
            </a:r>
          </a:p>
          <a:p>
            <a:pPr>
              <a:buNone/>
            </a:pPr>
            <a:r>
              <a:rPr lang="en-US" dirty="0" smtClean="0"/>
              <a:t> </a:t>
            </a:r>
          </a:p>
          <a:p>
            <a:pPr>
              <a:buNone/>
            </a:pPr>
            <a:r>
              <a:rPr lang="en-US" dirty="0" smtClean="0">
                <a:solidFill>
                  <a:schemeClr val="tx2">
                    <a:lumMod val="60000"/>
                    <a:lumOff val="40000"/>
                  </a:schemeClr>
                </a:solidFill>
              </a:rPr>
              <a:t>class</a:t>
            </a:r>
            <a:r>
              <a:rPr lang="en-US" dirty="0" smtClean="0"/>
              <a:t> </a:t>
            </a:r>
            <a:r>
              <a:rPr lang="en-US" dirty="0" err="1" smtClean="0"/>
              <a:t>BoxWeight</a:t>
            </a:r>
            <a:r>
              <a:rPr lang="en-US" dirty="0" smtClean="0"/>
              <a:t> </a:t>
            </a:r>
            <a:r>
              <a:rPr lang="en-US" b="1" i="1" dirty="0" smtClean="0"/>
              <a:t>extends</a:t>
            </a:r>
            <a:r>
              <a:rPr lang="en-US" dirty="0" smtClean="0"/>
              <a:t> Box {</a:t>
            </a:r>
          </a:p>
          <a:p>
            <a:pPr>
              <a:buNone/>
            </a:pPr>
            <a:r>
              <a:rPr lang="en-US" dirty="0" smtClean="0"/>
              <a:t>double weight; // weight of </a:t>
            </a:r>
            <a:r>
              <a:rPr lang="en-US" dirty="0" smtClean="0"/>
              <a:t>box</a:t>
            </a:r>
          </a:p>
          <a:p>
            <a:pPr>
              <a:buNone/>
            </a:pPr>
            <a:r>
              <a:rPr lang="en-US" dirty="0" smtClean="0"/>
              <a:t>.</a:t>
            </a:r>
          </a:p>
          <a:p>
            <a:pPr>
              <a:buNone/>
            </a:pPr>
            <a:r>
              <a:rPr lang="en-US" dirty="0" smtClean="0"/>
              <a:t>.</a:t>
            </a:r>
          </a:p>
          <a:p>
            <a:pPr>
              <a:buNone/>
            </a:pPr>
            <a:r>
              <a:rPr lang="en-US" dirty="0" smtClean="0"/>
              <a:t>}</a:t>
            </a:r>
          </a:p>
          <a:p>
            <a:pPr>
              <a:buNone/>
            </a:pPr>
            <a:r>
              <a:rPr lang="en-US" dirty="0" smtClean="0"/>
              <a:t> </a:t>
            </a:r>
          </a:p>
          <a:p>
            <a:pPr>
              <a:buNone/>
            </a:pPr>
            <a:endParaRPr lang="en-US" dirty="0" smtClean="0"/>
          </a:p>
          <a:p>
            <a:pPr>
              <a:buNone/>
            </a:pPr>
            <a:endParaRPr lang="en-US" dirty="0"/>
          </a:p>
        </p:txBody>
      </p:sp>
      <p:sp>
        <p:nvSpPr>
          <p:cNvPr id="4" name="Footer Placeholder 3"/>
          <p:cNvSpPr>
            <a:spLocks noGrp="1"/>
          </p:cNvSpPr>
          <p:nvPr>
            <p:ph type="ftr" sz="quarter" idx="11"/>
          </p:nvPr>
        </p:nvSpPr>
        <p:spPr/>
        <p:txBody>
          <a:bodyPr/>
          <a:lstStyle/>
          <a:p>
            <a:r>
              <a:rPr lang="en-US" smtClean="0"/>
              <a:t>Object Oriented Programming</a:t>
            </a:r>
            <a:endParaRPr lang="en-US"/>
          </a:p>
        </p:txBody>
      </p:sp>
      <p:sp>
        <p:nvSpPr>
          <p:cNvPr id="5" name="Slide Number Placeholder 4"/>
          <p:cNvSpPr>
            <a:spLocks noGrp="1"/>
          </p:cNvSpPr>
          <p:nvPr>
            <p:ph type="sldNum" sz="quarter" idx="12"/>
          </p:nvPr>
        </p:nvSpPr>
        <p:spPr/>
        <p:txBody>
          <a:bodyPr/>
          <a:lstStyle/>
          <a:p>
            <a:fld id="{4192AEF6-A042-4DA6-A3E1-F04AAE1E3944}" type="slidenum">
              <a:rPr lang="en-US" smtClean="0"/>
              <a:pPr/>
              <a:t>23</a:t>
            </a:fld>
            <a:endParaRPr lang="en-US"/>
          </a:p>
        </p:txBody>
      </p:sp>
      <p:sp>
        <p:nvSpPr>
          <p:cNvPr id="6" name="Rectangle 5"/>
          <p:cNvSpPr/>
          <p:nvPr/>
        </p:nvSpPr>
        <p:spPr>
          <a:xfrm>
            <a:off x="4267200" y="914400"/>
            <a:ext cx="4572000" cy="5632311"/>
          </a:xfrm>
          <a:prstGeom prst="rect">
            <a:avLst/>
          </a:prstGeom>
        </p:spPr>
        <p:txBody>
          <a:bodyPr>
            <a:spAutoFit/>
          </a:bodyPr>
          <a:lstStyle/>
          <a:p>
            <a:pPr>
              <a:buNone/>
            </a:pPr>
            <a:r>
              <a:rPr lang="en-US" sz="2000" dirty="0" smtClean="0"/>
              <a:t>// Add shipping costs.</a:t>
            </a:r>
          </a:p>
          <a:p>
            <a:pPr>
              <a:buNone/>
            </a:pPr>
            <a:r>
              <a:rPr lang="en-US" sz="2000" dirty="0" smtClean="0">
                <a:solidFill>
                  <a:schemeClr val="tx2">
                    <a:lumMod val="60000"/>
                    <a:lumOff val="40000"/>
                  </a:schemeClr>
                </a:solidFill>
              </a:rPr>
              <a:t>class</a:t>
            </a:r>
            <a:r>
              <a:rPr lang="en-US" sz="2000" dirty="0" smtClean="0"/>
              <a:t> Shipment </a:t>
            </a:r>
            <a:r>
              <a:rPr lang="en-US" sz="2000" b="1" i="1" dirty="0" smtClean="0"/>
              <a:t>extends</a:t>
            </a:r>
            <a:r>
              <a:rPr lang="en-US" sz="2000" dirty="0" smtClean="0"/>
              <a:t> </a:t>
            </a:r>
            <a:r>
              <a:rPr lang="en-US" sz="2000" dirty="0" err="1" smtClean="0"/>
              <a:t>BoxWeight</a:t>
            </a:r>
            <a:r>
              <a:rPr lang="en-US" sz="2000" dirty="0" smtClean="0"/>
              <a:t> {</a:t>
            </a:r>
          </a:p>
          <a:p>
            <a:pPr>
              <a:buNone/>
            </a:pPr>
            <a:r>
              <a:rPr lang="en-US" sz="2000" dirty="0" smtClean="0"/>
              <a:t>double cost</a:t>
            </a:r>
            <a:r>
              <a:rPr lang="en-US" sz="2000" dirty="0" smtClean="0"/>
              <a:t>;</a:t>
            </a:r>
          </a:p>
          <a:p>
            <a:r>
              <a:rPr lang="en-US" sz="2000" dirty="0" smtClean="0"/>
              <a:t>Shipment(int </a:t>
            </a:r>
            <a:r>
              <a:rPr lang="en-US" sz="2000" dirty="0" err="1" smtClean="0"/>
              <a:t>i</a:t>
            </a:r>
            <a:r>
              <a:rPr lang="en-US" sz="2000" dirty="0" smtClean="0"/>
              <a:t>, int j, int k, int l, int m) {</a:t>
            </a:r>
          </a:p>
          <a:p>
            <a:r>
              <a:rPr lang="en-US" sz="2000" dirty="0" smtClean="0"/>
              <a:t>super(</a:t>
            </a:r>
            <a:r>
              <a:rPr lang="en-US" sz="2000" dirty="0" err="1" smtClean="0"/>
              <a:t>i,j,k,l</a:t>
            </a:r>
            <a:r>
              <a:rPr lang="en-US" sz="2000" dirty="0" smtClean="0"/>
              <a:t>); </a:t>
            </a:r>
          </a:p>
          <a:p>
            <a:r>
              <a:rPr lang="en-US" sz="2000" dirty="0" smtClean="0"/>
              <a:t>cost = m</a:t>
            </a:r>
            <a:r>
              <a:rPr lang="en-US" sz="2000" dirty="0" smtClean="0"/>
              <a:t>; }</a:t>
            </a:r>
            <a:endParaRPr lang="en-US" sz="2000" dirty="0" smtClean="0"/>
          </a:p>
          <a:p>
            <a:pPr>
              <a:buNone/>
            </a:pPr>
            <a:r>
              <a:rPr lang="en-US" sz="2000" dirty="0" smtClean="0"/>
              <a:t>}</a:t>
            </a:r>
          </a:p>
          <a:p>
            <a:pPr>
              <a:buNone/>
            </a:pPr>
            <a:r>
              <a:rPr lang="en-US" sz="2000" dirty="0" smtClean="0"/>
              <a:t> </a:t>
            </a:r>
          </a:p>
          <a:p>
            <a:pPr>
              <a:buNone/>
            </a:pPr>
            <a:r>
              <a:rPr lang="en-US" sz="2000" dirty="0" smtClean="0">
                <a:solidFill>
                  <a:schemeClr val="tx2">
                    <a:lumMod val="60000"/>
                    <a:lumOff val="40000"/>
                  </a:schemeClr>
                </a:solidFill>
              </a:rPr>
              <a:t>class</a:t>
            </a:r>
            <a:r>
              <a:rPr lang="en-US" sz="2000" dirty="0" smtClean="0"/>
              <a:t> </a:t>
            </a:r>
            <a:r>
              <a:rPr lang="en-US" sz="2000" dirty="0" err="1" smtClean="0"/>
              <a:t>DemoShipment</a:t>
            </a:r>
            <a:r>
              <a:rPr lang="en-US" sz="2000" dirty="0" smtClean="0"/>
              <a:t> {</a:t>
            </a:r>
          </a:p>
          <a:p>
            <a:pPr>
              <a:buNone/>
            </a:pPr>
            <a:r>
              <a:rPr lang="en-US" sz="2000" dirty="0" smtClean="0"/>
              <a:t>public static void main(String </a:t>
            </a:r>
            <a:r>
              <a:rPr lang="en-US" sz="2000" dirty="0" err="1" smtClean="0"/>
              <a:t>args</a:t>
            </a:r>
            <a:r>
              <a:rPr lang="en-US" sz="2000" dirty="0" smtClean="0"/>
              <a:t>[]) {</a:t>
            </a:r>
          </a:p>
          <a:p>
            <a:pPr>
              <a:buNone/>
            </a:pPr>
            <a:r>
              <a:rPr lang="en-US" sz="2000" dirty="0" smtClean="0"/>
              <a:t>Shipment shipment1 = new Shipment(10, 20, 15, 10, 3.41); </a:t>
            </a:r>
          </a:p>
          <a:p>
            <a:pPr>
              <a:buNone/>
            </a:pPr>
            <a:r>
              <a:rPr lang="en-US" sz="2000" dirty="0" smtClean="0"/>
              <a:t>double </a:t>
            </a:r>
            <a:r>
              <a:rPr lang="en-US" sz="2000" dirty="0" err="1" smtClean="0"/>
              <a:t>vol</a:t>
            </a:r>
            <a:r>
              <a:rPr lang="en-US" sz="2000" dirty="0" smtClean="0"/>
              <a:t> = shipment1.volume();</a:t>
            </a:r>
          </a:p>
          <a:p>
            <a:pPr>
              <a:buNone/>
            </a:pPr>
            <a:r>
              <a:rPr lang="en-US" sz="2000" dirty="0" err="1" smtClean="0"/>
              <a:t>System.out.println</a:t>
            </a:r>
            <a:r>
              <a:rPr lang="en-US" sz="2000" dirty="0" smtClean="0"/>
              <a:t>("Volume is " + </a:t>
            </a:r>
            <a:r>
              <a:rPr lang="en-US" sz="2000" dirty="0" err="1" smtClean="0"/>
              <a:t>vol</a:t>
            </a:r>
            <a:r>
              <a:rPr lang="en-US" sz="2000" dirty="0" smtClean="0"/>
              <a:t>);</a:t>
            </a:r>
          </a:p>
          <a:p>
            <a:pPr>
              <a:buNone/>
            </a:pPr>
            <a:r>
              <a:rPr lang="en-US" sz="2000" dirty="0" err="1" smtClean="0"/>
              <a:t>System.out.println</a:t>
            </a:r>
            <a:r>
              <a:rPr lang="en-US" sz="2000" dirty="0" smtClean="0"/>
              <a:t>("Weight is " + shipment1.weight);</a:t>
            </a:r>
          </a:p>
          <a:p>
            <a:pPr>
              <a:buNone/>
            </a:pPr>
            <a:r>
              <a:rPr lang="en-US" sz="2000" dirty="0" smtClean="0"/>
              <a:t>}</a:t>
            </a:r>
          </a:p>
          <a:p>
            <a:pPr>
              <a:buNone/>
            </a:pPr>
            <a:r>
              <a:rPr lang="en-US" sz="2000" dirty="0" smtClean="0"/>
              <a:t>}</a:t>
            </a:r>
            <a:endParaRPr lang="en-US" sz="20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When Constructors Are Called!</a:t>
            </a:r>
            <a:endParaRPr lang="en-US" dirty="0"/>
          </a:p>
        </p:txBody>
      </p:sp>
      <p:sp>
        <p:nvSpPr>
          <p:cNvPr id="3" name="Content Placeholder 2"/>
          <p:cNvSpPr>
            <a:spLocks noGrp="1"/>
          </p:cNvSpPr>
          <p:nvPr>
            <p:ph idx="1"/>
          </p:nvPr>
        </p:nvSpPr>
        <p:spPr/>
        <p:txBody>
          <a:bodyPr>
            <a:normAutofit/>
          </a:bodyPr>
          <a:lstStyle/>
          <a:p>
            <a:r>
              <a:rPr lang="en-US" sz="2000" dirty="0" smtClean="0"/>
              <a:t>When a class hierarchy is created, in what order are the constructors for the classes that make up the hierarchy called?</a:t>
            </a:r>
            <a:endParaRPr lang="en-US" sz="2000" dirty="0"/>
          </a:p>
        </p:txBody>
      </p:sp>
      <p:sp>
        <p:nvSpPr>
          <p:cNvPr id="4" name="Footer Placeholder 3"/>
          <p:cNvSpPr>
            <a:spLocks noGrp="1"/>
          </p:cNvSpPr>
          <p:nvPr>
            <p:ph type="ftr" sz="quarter" idx="11"/>
          </p:nvPr>
        </p:nvSpPr>
        <p:spPr/>
        <p:txBody>
          <a:bodyPr/>
          <a:lstStyle/>
          <a:p>
            <a:r>
              <a:rPr lang="en-US" smtClean="0"/>
              <a:t>Object Oriented Programming</a:t>
            </a:r>
            <a:endParaRPr lang="en-US"/>
          </a:p>
        </p:txBody>
      </p:sp>
      <p:sp>
        <p:nvSpPr>
          <p:cNvPr id="5" name="Slide Number Placeholder 4"/>
          <p:cNvSpPr>
            <a:spLocks noGrp="1"/>
          </p:cNvSpPr>
          <p:nvPr>
            <p:ph type="sldNum" sz="quarter" idx="12"/>
          </p:nvPr>
        </p:nvSpPr>
        <p:spPr/>
        <p:txBody>
          <a:bodyPr/>
          <a:lstStyle/>
          <a:p>
            <a:fld id="{4192AEF6-A042-4DA6-A3E1-F04AAE1E3944}" type="slidenum">
              <a:rPr lang="en-US" smtClean="0"/>
              <a:pPr/>
              <a:t>24</a:t>
            </a:fld>
            <a:endParaRPr lang="en-US"/>
          </a:p>
        </p:txBody>
      </p:sp>
      <p:pic>
        <p:nvPicPr>
          <p:cNvPr id="6" name="Picture 2"/>
          <p:cNvPicPr>
            <a:picLocks noChangeAspect="1" noChangeArrowheads="1"/>
          </p:cNvPicPr>
          <p:nvPr/>
        </p:nvPicPr>
        <p:blipFill>
          <a:blip r:embed="rId2"/>
          <a:srcRect/>
          <a:stretch>
            <a:fillRect/>
          </a:stretch>
        </p:blipFill>
        <p:spPr bwMode="auto">
          <a:xfrm>
            <a:off x="1143000" y="2438400"/>
            <a:ext cx="1647825" cy="3086100"/>
          </a:xfrm>
          <a:prstGeom prst="rect">
            <a:avLst/>
          </a:prstGeom>
          <a:noFill/>
          <a:ln w="9525">
            <a:noFill/>
            <a:miter lim="800000"/>
            <a:headEnd/>
            <a:tailEnd/>
          </a:ln>
          <a:effectLst/>
        </p:spPr>
      </p:pic>
      <p:sp>
        <p:nvSpPr>
          <p:cNvPr id="7" name="TextBox 6"/>
          <p:cNvSpPr txBox="1"/>
          <p:nvPr/>
        </p:nvSpPr>
        <p:spPr>
          <a:xfrm>
            <a:off x="2895600" y="2590800"/>
            <a:ext cx="1122423" cy="369332"/>
          </a:xfrm>
          <a:prstGeom prst="rect">
            <a:avLst/>
          </a:prstGeom>
          <a:noFill/>
        </p:spPr>
        <p:txBody>
          <a:bodyPr wrap="none" rtlCol="0">
            <a:spAutoFit/>
          </a:bodyPr>
          <a:lstStyle/>
          <a:p>
            <a:r>
              <a:rPr lang="en-US" dirty="0" err="1" smtClean="0"/>
              <a:t>ClassA</a:t>
            </a:r>
            <a:r>
              <a:rPr lang="en-US" dirty="0" smtClean="0"/>
              <a:t>() {}</a:t>
            </a:r>
            <a:endParaRPr lang="en-US" dirty="0"/>
          </a:p>
        </p:txBody>
      </p:sp>
      <p:sp>
        <p:nvSpPr>
          <p:cNvPr id="8" name="TextBox 7"/>
          <p:cNvSpPr txBox="1"/>
          <p:nvPr/>
        </p:nvSpPr>
        <p:spPr>
          <a:xfrm>
            <a:off x="2895600" y="3810000"/>
            <a:ext cx="1122423" cy="369332"/>
          </a:xfrm>
          <a:prstGeom prst="rect">
            <a:avLst/>
          </a:prstGeom>
          <a:noFill/>
        </p:spPr>
        <p:txBody>
          <a:bodyPr wrap="none" rtlCol="0">
            <a:spAutoFit/>
          </a:bodyPr>
          <a:lstStyle/>
          <a:p>
            <a:r>
              <a:rPr lang="en-US" dirty="0" err="1" smtClean="0"/>
              <a:t>ClassB</a:t>
            </a:r>
            <a:r>
              <a:rPr lang="en-US" dirty="0" smtClean="0"/>
              <a:t>() {}</a:t>
            </a:r>
            <a:endParaRPr lang="en-US" dirty="0"/>
          </a:p>
        </p:txBody>
      </p:sp>
      <p:sp>
        <p:nvSpPr>
          <p:cNvPr id="9" name="TextBox 8"/>
          <p:cNvSpPr txBox="1"/>
          <p:nvPr/>
        </p:nvSpPr>
        <p:spPr>
          <a:xfrm>
            <a:off x="2971800" y="5029200"/>
            <a:ext cx="1122423" cy="369332"/>
          </a:xfrm>
          <a:prstGeom prst="rect">
            <a:avLst/>
          </a:prstGeom>
          <a:noFill/>
        </p:spPr>
        <p:txBody>
          <a:bodyPr wrap="none" rtlCol="0">
            <a:spAutoFit/>
          </a:bodyPr>
          <a:lstStyle/>
          <a:p>
            <a:r>
              <a:rPr lang="en-US" dirty="0" err="1" smtClean="0"/>
              <a:t>ClassC</a:t>
            </a:r>
            <a:r>
              <a:rPr lang="en-US" dirty="0" smtClean="0"/>
              <a:t>() {}</a:t>
            </a:r>
            <a:endParaRPr lang="en-US" dirty="0"/>
          </a:p>
        </p:txBody>
      </p:sp>
      <p:sp>
        <p:nvSpPr>
          <p:cNvPr id="10" name="TextBox 9"/>
          <p:cNvSpPr txBox="1"/>
          <p:nvPr/>
        </p:nvSpPr>
        <p:spPr>
          <a:xfrm>
            <a:off x="5257800" y="2971800"/>
            <a:ext cx="3200400" cy="369332"/>
          </a:xfrm>
          <a:prstGeom prst="rect">
            <a:avLst/>
          </a:prstGeom>
          <a:noFill/>
        </p:spPr>
        <p:txBody>
          <a:bodyPr wrap="square" rtlCol="0">
            <a:spAutoFit/>
          </a:bodyPr>
          <a:lstStyle/>
          <a:p>
            <a:r>
              <a:rPr lang="en-US" b="1" noProof="1" smtClean="0"/>
              <a:t>ClassC obj= new ClassC();</a:t>
            </a:r>
            <a:endParaRPr lang="en-US" b="1" noProof="1"/>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When Constructors Are Called!</a:t>
            </a:r>
            <a:endParaRPr lang="en-US" dirty="0"/>
          </a:p>
        </p:txBody>
      </p:sp>
      <p:sp>
        <p:nvSpPr>
          <p:cNvPr id="3" name="Content Placeholder 2"/>
          <p:cNvSpPr>
            <a:spLocks noGrp="1"/>
          </p:cNvSpPr>
          <p:nvPr>
            <p:ph idx="1"/>
          </p:nvPr>
        </p:nvSpPr>
        <p:spPr/>
        <p:txBody>
          <a:bodyPr>
            <a:noAutofit/>
          </a:bodyPr>
          <a:lstStyle/>
          <a:p>
            <a:r>
              <a:rPr lang="en-US" sz="2000" dirty="0" smtClean="0"/>
              <a:t>In a class hierarchy, constructors are called in order of derivation, from </a:t>
            </a:r>
            <a:r>
              <a:rPr lang="en-US" sz="2000" b="1" dirty="0" smtClean="0"/>
              <a:t>superclass to subclass</a:t>
            </a:r>
            <a:r>
              <a:rPr lang="en-US" sz="2000" dirty="0" smtClean="0"/>
              <a:t>. </a:t>
            </a:r>
          </a:p>
          <a:p>
            <a:r>
              <a:rPr lang="en-US" sz="2000" dirty="0" smtClean="0"/>
              <a:t>Further, since super( ) must be the first statement executed in a subclass’ constructor, this order is the same whether or not super( ) is used.</a:t>
            </a:r>
          </a:p>
          <a:p>
            <a:r>
              <a:rPr lang="en-US" sz="2000" dirty="0" smtClean="0"/>
              <a:t>If super( ) is not used, then the parameter-less constructor of each superclass will be executed.</a:t>
            </a:r>
            <a:endParaRPr lang="en-US" sz="2000" dirty="0"/>
          </a:p>
        </p:txBody>
      </p:sp>
      <p:sp>
        <p:nvSpPr>
          <p:cNvPr id="4" name="Footer Placeholder 3"/>
          <p:cNvSpPr>
            <a:spLocks noGrp="1"/>
          </p:cNvSpPr>
          <p:nvPr>
            <p:ph type="ftr" sz="quarter" idx="11"/>
          </p:nvPr>
        </p:nvSpPr>
        <p:spPr/>
        <p:txBody>
          <a:bodyPr/>
          <a:lstStyle/>
          <a:p>
            <a:r>
              <a:rPr lang="en-US" smtClean="0"/>
              <a:t>Object Oriented Programming</a:t>
            </a:r>
            <a:endParaRPr lang="en-US"/>
          </a:p>
        </p:txBody>
      </p:sp>
      <p:sp>
        <p:nvSpPr>
          <p:cNvPr id="5" name="Slide Number Placeholder 4"/>
          <p:cNvSpPr>
            <a:spLocks noGrp="1"/>
          </p:cNvSpPr>
          <p:nvPr>
            <p:ph type="sldNum" sz="quarter" idx="12"/>
          </p:nvPr>
        </p:nvSpPr>
        <p:spPr/>
        <p:txBody>
          <a:bodyPr/>
          <a:lstStyle/>
          <a:p>
            <a:fld id="{4192AEF6-A042-4DA6-A3E1-F04AAE1E3944}" type="slidenum">
              <a:rPr lang="en-US" smtClean="0"/>
              <a:pPr/>
              <a:t>25</a:t>
            </a:fld>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When Constructors Are Called!</a:t>
            </a:r>
            <a:endParaRPr lang="en-US" dirty="0"/>
          </a:p>
        </p:txBody>
      </p:sp>
      <p:sp>
        <p:nvSpPr>
          <p:cNvPr id="3" name="Content Placeholder 2"/>
          <p:cNvSpPr>
            <a:spLocks noGrp="1"/>
          </p:cNvSpPr>
          <p:nvPr>
            <p:ph idx="1"/>
          </p:nvPr>
        </p:nvSpPr>
        <p:spPr>
          <a:xfrm>
            <a:off x="457200" y="1600200"/>
            <a:ext cx="3581400" cy="4525963"/>
          </a:xfrm>
        </p:spPr>
        <p:txBody>
          <a:bodyPr>
            <a:noAutofit/>
          </a:bodyPr>
          <a:lstStyle/>
          <a:p>
            <a:pPr>
              <a:buNone/>
            </a:pPr>
            <a:r>
              <a:rPr lang="en-US" sz="1800" b="1" dirty="0" smtClean="0">
                <a:latin typeface="Courier New" pitchFamily="49" charset="0"/>
                <a:cs typeface="Courier New" pitchFamily="49" charset="0"/>
              </a:rPr>
              <a:t>class</a:t>
            </a:r>
            <a:r>
              <a:rPr lang="en-US" sz="1800" dirty="0" smtClean="0">
                <a:latin typeface="Courier New" pitchFamily="49" charset="0"/>
                <a:cs typeface="Courier New" pitchFamily="49" charset="0"/>
              </a:rPr>
              <a:t> A {</a:t>
            </a:r>
          </a:p>
          <a:p>
            <a:pPr>
              <a:buNone/>
            </a:pPr>
            <a:r>
              <a:rPr lang="en-US" sz="1800" dirty="0" smtClean="0">
                <a:latin typeface="Courier New" pitchFamily="49" charset="0"/>
                <a:cs typeface="Courier New" pitchFamily="49" charset="0"/>
              </a:rPr>
              <a:t>A() {</a:t>
            </a:r>
          </a:p>
          <a:p>
            <a:pPr>
              <a:buNone/>
            </a:pPr>
            <a:r>
              <a:rPr lang="en-US" sz="1800" dirty="0" err="1" smtClean="0">
                <a:latin typeface="Courier New" pitchFamily="49" charset="0"/>
                <a:cs typeface="Courier New" pitchFamily="49" charset="0"/>
              </a:rPr>
              <a:t>System.out.println</a:t>
            </a:r>
            <a:endParaRPr lang="en-US" sz="1800" dirty="0" smtClean="0">
              <a:latin typeface="Courier New" pitchFamily="49" charset="0"/>
              <a:cs typeface="Courier New" pitchFamily="49" charset="0"/>
            </a:endParaRPr>
          </a:p>
          <a:p>
            <a:pPr>
              <a:buNone/>
            </a:pPr>
            <a:r>
              <a:rPr lang="en-US" sz="1800" dirty="0" smtClean="0">
                <a:latin typeface="Courier New" pitchFamily="49" charset="0"/>
                <a:cs typeface="Courier New" pitchFamily="49" charset="0"/>
              </a:rPr>
              <a:t>("Inside A's constructor.");</a:t>
            </a:r>
          </a:p>
          <a:p>
            <a:pPr>
              <a:buNone/>
            </a:pPr>
            <a:r>
              <a:rPr lang="en-US" sz="1800" dirty="0" smtClean="0">
                <a:latin typeface="Courier New" pitchFamily="49" charset="0"/>
                <a:cs typeface="Courier New" pitchFamily="49" charset="0"/>
              </a:rPr>
              <a:t>}</a:t>
            </a:r>
          </a:p>
          <a:p>
            <a:pPr>
              <a:buNone/>
            </a:pPr>
            <a:r>
              <a:rPr lang="en-US" sz="1800" dirty="0" smtClean="0">
                <a:latin typeface="Courier New" pitchFamily="49" charset="0"/>
                <a:cs typeface="Courier New" pitchFamily="49" charset="0"/>
              </a:rPr>
              <a:t>} </a:t>
            </a:r>
          </a:p>
          <a:p>
            <a:pPr>
              <a:buNone/>
            </a:pPr>
            <a:r>
              <a:rPr lang="en-US" sz="1800" b="1" dirty="0" smtClean="0">
                <a:latin typeface="Courier New" pitchFamily="49" charset="0"/>
                <a:cs typeface="Courier New" pitchFamily="49" charset="0"/>
              </a:rPr>
              <a:t>class</a:t>
            </a:r>
            <a:r>
              <a:rPr lang="en-US" sz="1800" dirty="0" smtClean="0">
                <a:latin typeface="Courier New" pitchFamily="49" charset="0"/>
                <a:cs typeface="Courier New" pitchFamily="49" charset="0"/>
              </a:rPr>
              <a:t> B </a:t>
            </a:r>
            <a:r>
              <a:rPr lang="en-US" sz="1800" b="1" dirty="0" smtClean="0">
                <a:latin typeface="Courier New" pitchFamily="49" charset="0"/>
                <a:cs typeface="Courier New" pitchFamily="49" charset="0"/>
              </a:rPr>
              <a:t>extends</a:t>
            </a:r>
            <a:r>
              <a:rPr lang="en-US" sz="1800" dirty="0" smtClean="0">
                <a:latin typeface="Courier New" pitchFamily="49" charset="0"/>
                <a:cs typeface="Courier New" pitchFamily="49" charset="0"/>
              </a:rPr>
              <a:t> A {</a:t>
            </a:r>
          </a:p>
          <a:p>
            <a:pPr>
              <a:buNone/>
            </a:pPr>
            <a:r>
              <a:rPr lang="en-US" sz="1800" dirty="0" smtClean="0">
                <a:latin typeface="Courier New" pitchFamily="49" charset="0"/>
                <a:cs typeface="Courier New" pitchFamily="49" charset="0"/>
              </a:rPr>
              <a:t>B() {</a:t>
            </a:r>
          </a:p>
          <a:p>
            <a:pPr>
              <a:buNone/>
            </a:pPr>
            <a:r>
              <a:rPr lang="en-US" sz="1800" dirty="0" err="1" smtClean="0">
                <a:latin typeface="Courier New" pitchFamily="49" charset="0"/>
                <a:cs typeface="Courier New" pitchFamily="49" charset="0"/>
              </a:rPr>
              <a:t>System.out.println</a:t>
            </a:r>
            <a:endParaRPr lang="en-US" sz="1800" dirty="0" smtClean="0">
              <a:latin typeface="Courier New" pitchFamily="49" charset="0"/>
              <a:cs typeface="Courier New" pitchFamily="49" charset="0"/>
            </a:endParaRPr>
          </a:p>
          <a:p>
            <a:pPr>
              <a:buNone/>
            </a:pPr>
            <a:r>
              <a:rPr lang="en-US" sz="1800" dirty="0" smtClean="0">
                <a:latin typeface="Courier New" pitchFamily="49" charset="0"/>
                <a:cs typeface="Courier New" pitchFamily="49" charset="0"/>
              </a:rPr>
              <a:t>("Inside B's constructor.");</a:t>
            </a:r>
          </a:p>
          <a:p>
            <a:pPr>
              <a:buNone/>
            </a:pPr>
            <a:r>
              <a:rPr lang="en-US" sz="1800" dirty="0" smtClean="0">
                <a:latin typeface="Courier New" pitchFamily="49" charset="0"/>
                <a:cs typeface="Courier New" pitchFamily="49" charset="0"/>
              </a:rPr>
              <a:t>}</a:t>
            </a:r>
          </a:p>
          <a:p>
            <a:pPr>
              <a:buNone/>
            </a:pPr>
            <a:r>
              <a:rPr lang="en-US" sz="1800" dirty="0" smtClean="0">
                <a:latin typeface="Courier New" pitchFamily="49" charset="0"/>
                <a:cs typeface="Courier New" pitchFamily="49" charset="0"/>
              </a:rPr>
              <a:t>}</a:t>
            </a:r>
          </a:p>
          <a:p>
            <a:pPr>
              <a:buNone/>
            </a:pPr>
            <a:endParaRPr lang="en-US" sz="1800" dirty="0">
              <a:latin typeface="Courier New" pitchFamily="49" charset="0"/>
              <a:cs typeface="Courier New" pitchFamily="49" charset="0"/>
            </a:endParaRPr>
          </a:p>
        </p:txBody>
      </p:sp>
      <p:sp>
        <p:nvSpPr>
          <p:cNvPr id="4" name="Footer Placeholder 3"/>
          <p:cNvSpPr>
            <a:spLocks noGrp="1"/>
          </p:cNvSpPr>
          <p:nvPr>
            <p:ph type="ftr" sz="quarter" idx="11"/>
          </p:nvPr>
        </p:nvSpPr>
        <p:spPr/>
        <p:txBody>
          <a:bodyPr/>
          <a:lstStyle/>
          <a:p>
            <a:r>
              <a:rPr lang="en-US" smtClean="0"/>
              <a:t>Object Oriented Programming</a:t>
            </a:r>
            <a:endParaRPr lang="en-US"/>
          </a:p>
        </p:txBody>
      </p:sp>
      <p:sp>
        <p:nvSpPr>
          <p:cNvPr id="5" name="Slide Number Placeholder 4"/>
          <p:cNvSpPr>
            <a:spLocks noGrp="1"/>
          </p:cNvSpPr>
          <p:nvPr>
            <p:ph type="sldNum" sz="quarter" idx="12"/>
          </p:nvPr>
        </p:nvSpPr>
        <p:spPr/>
        <p:txBody>
          <a:bodyPr/>
          <a:lstStyle/>
          <a:p>
            <a:fld id="{4192AEF6-A042-4DA6-A3E1-F04AAE1E3944}" type="slidenum">
              <a:rPr lang="en-US" smtClean="0"/>
              <a:pPr/>
              <a:t>26</a:t>
            </a:fld>
            <a:endParaRPr lang="en-US"/>
          </a:p>
        </p:txBody>
      </p:sp>
      <p:sp>
        <p:nvSpPr>
          <p:cNvPr id="6" name="Rectangle 5"/>
          <p:cNvSpPr/>
          <p:nvPr/>
        </p:nvSpPr>
        <p:spPr>
          <a:xfrm>
            <a:off x="4343400" y="1600200"/>
            <a:ext cx="4572000" cy="3693319"/>
          </a:xfrm>
          <a:prstGeom prst="rect">
            <a:avLst/>
          </a:prstGeom>
        </p:spPr>
        <p:txBody>
          <a:bodyPr>
            <a:spAutoFit/>
          </a:bodyPr>
          <a:lstStyle/>
          <a:p>
            <a:pPr>
              <a:buNone/>
            </a:pPr>
            <a:r>
              <a:rPr lang="en-US" b="1" dirty="0" smtClean="0">
                <a:latin typeface="Courier New" pitchFamily="49" charset="0"/>
                <a:cs typeface="Courier New" pitchFamily="49" charset="0"/>
              </a:rPr>
              <a:t>class</a:t>
            </a:r>
            <a:r>
              <a:rPr lang="en-US" dirty="0" smtClean="0">
                <a:latin typeface="Courier New" pitchFamily="49" charset="0"/>
                <a:cs typeface="Courier New" pitchFamily="49" charset="0"/>
              </a:rPr>
              <a:t> C </a:t>
            </a:r>
            <a:r>
              <a:rPr lang="en-US" b="1" dirty="0" smtClean="0">
                <a:latin typeface="Courier New" pitchFamily="49" charset="0"/>
                <a:cs typeface="Courier New" pitchFamily="49" charset="0"/>
              </a:rPr>
              <a:t>extends</a:t>
            </a:r>
            <a:r>
              <a:rPr lang="en-US" dirty="0" smtClean="0">
                <a:latin typeface="Courier New" pitchFamily="49" charset="0"/>
                <a:cs typeface="Courier New" pitchFamily="49" charset="0"/>
              </a:rPr>
              <a:t> B {</a:t>
            </a:r>
          </a:p>
          <a:p>
            <a:pPr>
              <a:buNone/>
            </a:pPr>
            <a:r>
              <a:rPr lang="en-US" dirty="0" smtClean="0">
                <a:latin typeface="Courier New" pitchFamily="49" charset="0"/>
                <a:cs typeface="Courier New" pitchFamily="49" charset="0"/>
              </a:rPr>
              <a:t>C() {</a:t>
            </a:r>
          </a:p>
          <a:p>
            <a:pPr>
              <a:buNone/>
            </a:pPr>
            <a:r>
              <a:rPr lang="en-US" dirty="0" err="1" smtClean="0">
                <a:latin typeface="Courier New" pitchFamily="49" charset="0"/>
                <a:cs typeface="Courier New" pitchFamily="49" charset="0"/>
              </a:rPr>
              <a:t>System.out.println</a:t>
            </a:r>
            <a:endParaRPr lang="en-US" dirty="0" smtClean="0">
              <a:latin typeface="Courier New" pitchFamily="49" charset="0"/>
              <a:cs typeface="Courier New" pitchFamily="49" charset="0"/>
            </a:endParaRPr>
          </a:p>
          <a:p>
            <a:pPr>
              <a:buNone/>
            </a:pPr>
            <a:r>
              <a:rPr lang="en-US" dirty="0" smtClean="0">
                <a:latin typeface="Courier New" pitchFamily="49" charset="0"/>
                <a:cs typeface="Courier New" pitchFamily="49" charset="0"/>
              </a:rPr>
              <a:t>("Inside C's constructor.");</a:t>
            </a:r>
          </a:p>
          <a:p>
            <a:pPr>
              <a:buNone/>
            </a:pPr>
            <a:r>
              <a:rPr lang="en-US" dirty="0" smtClean="0">
                <a:latin typeface="Courier New" pitchFamily="49" charset="0"/>
                <a:cs typeface="Courier New" pitchFamily="49" charset="0"/>
              </a:rPr>
              <a:t>}</a:t>
            </a:r>
          </a:p>
          <a:p>
            <a:pPr>
              <a:buNone/>
            </a:pPr>
            <a:r>
              <a:rPr lang="en-US" dirty="0" smtClean="0">
                <a:latin typeface="Courier New" pitchFamily="49" charset="0"/>
                <a:cs typeface="Courier New" pitchFamily="49" charset="0"/>
              </a:rPr>
              <a:t>}</a:t>
            </a:r>
          </a:p>
          <a:p>
            <a:pPr>
              <a:buNone/>
            </a:pPr>
            <a:endParaRPr lang="en-US" dirty="0" smtClean="0">
              <a:latin typeface="Courier New" pitchFamily="49" charset="0"/>
              <a:cs typeface="Courier New" pitchFamily="49" charset="0"/>
            </a:endParaRPr>
          </a:p>
          <a:p>
            <a:pPr>
              <a:buNone/>
            </a:pPr>
            <a:r>
              <a:rPr lang="en-US" b="1" dirty="0" smtClean="0">
                <a:latin typeface="Courier New" pitchFamily="49" charset="0"/>
                <a:cs typeface="Courier New" pitchFamily="49" charset="0"/>
              </a:rPr>
              <a:t>class</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CallingCons</a:t>
            </a:r>
            <a:r>
              <a:rPr lang="en-US" dirty="0" smtClean="0">
                <a:latin typeface="Courier New" pitchFamily="49" charset="0"/>
                <a:cs typeface="Courier New" pitchFamily="49" charset="0"/>
              </a:rPr>
              <a:t> {</a:t>
            </a:r>
          </a:p>
          <a:p>
            <a:pPr>
              <a:buNone/>
            </a:pPr>
            <a:r>
              <a:rPr lang="en-US" dirty="0" smtClean="0">
                <a:latin typeface="Courier New" pitchFamily="49" charset="0"/>
                <a:cs typeface="Courier New" pitchFamily="49" charset="0"/>
              </a:rPr>
              <a:t>public static void main(String </a:t>
            </a:r>
            <a:r>
              <a:rPr lang="en-US" dirty="0" err="1" smtClean="0">
                <a:latin typeface="Courier New" pitchFamily="49" charset="0"/>
                <a:cs typeface="Courier New" pitchFamily="49" charset="0"/>
              </a:rPr>
              <a:t>args</a:t>
            </a:r>
            <a:r>
              <a:rPr lang="en-US" dirty="0" smtClean="0">
                <a:latin typeface="Courier New" pitchFamily="49" charset="0"/>
                <a:cs typeface="Courier New" pitchFamily="49" charset="0"/>
              </a:rPr>
              <a:t>[]) {</a:t>
            </a:r>
          </a:p>
          <a:p>
            <a:pPr>
              <a:buNone/>
            </a:pPr>
            <a:r>
              <a:rPr lang="en-US" dirty="0" smtClean="0">
                <a:latin typeface="Courier New" pitchFamily="49" charset="0"/>
                <a:cs typeface="Courier New" pitchFamily="49" charset="0"/>
              </a:rPr>
              <a:t>C </a:t>
            </a:r>
            <a:r>
              <a:rPr lang="en-US" dirty="0" err="1" smtClean="0">
                <a:latin typeface="Courier New" pitchFamily="49" charset="0"/>
                <a:cs typeface="Courier New" pitchFamily="49" charset="0"/>
              </a:rPr>
              <a:t>objectC</a:t>
            </a:r>
            <a:r>
              <a:rPr lang="en-US" dirty="0" smtClean="0">
                <a:latin typeface="Courier New" pitchFamily="49" charset="0"/>
                <a:cs typeface="Courier New" pitchFamily="49" charset="0"/>
              </a:rPr>
              <a:t> = new C();</a:t>
            </a:r>
          </a:p>
          <a:p>
            <a:pPr>
              <a:buNone/>
            </a:pPr>
            <a:r>
              <a:rPr lang="en-US" dirty="0" smtClean="0">
                <a:latin typeface="Courier New" pitchFamily="49" charset="0"/>
                <a:cs typeface="Courier New" pitchFamily="49" charset="0"/>
              </a:rPr>
              <a:t>}</a:t>
            </a:r>
          </a:p>
          <a:p>
            <a:pPr>
              <a:buNone/>
            </a:pPr>
            <a:r>
              <a:rPr lang="en-US" dirty="0" smtClean="0">
                <a:latin typeface="Courier New" pitchFamily="49" charset="0"/>
                <a:cs typeface="Courier New" pitchFamily="49" charset="0"/>
              </a:rPr>
              <a:t>}</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When Constructors Are Called!</a:t>
            </a:r>
            <a:endParaRPr lang="en-US" dirty="0"/>
          </a:p>
        </p:txBody>
      </p:sp>
      <p:sp>
        <p:nvSpPr>
          <p:cNvPr id="4" name="Footer Placeholder 3"/>
          <p:cNvSpPr>
            <a:spLocks noGrp="1"/>
          </p:cNvSpPr>
          <p:nvPr>
            <p:ph type="ftr" sz="quarter" idx="11"/>
          </p:nvPr>
        </p:nvSpPr>
        <p:spPr/>
        <p:txBody>
          <a:bodyPr/>
          <a:lstStyle/>
          <a:p>
            <a:r>
              <a:rPr lang="en-US" smtClean="0"/>
              <a:t>Object Oriented Programming</a:t>
            </a:r>
            <a:endParaRPr lang="en-US"/>
          </a:p>
        </p:txBody>
      </p:sp>
      <p:sp>
        <p:nvSpPr>
          <p:cNvPr id="5" name="Slide Number Placeholder 4"/>
          <p:cNvSpPr>
            <a:spLocks noGrp="1"/>
          </p:cNvSpPr>
          <p:nvPr>
            <p:ph type="sldNum" sz="quarter" idx="12"/>
          </p:nvPr>
        </p:nvSpPr>
        <p:spPr/>
        <p:txBody>
          <a:bodyPr/>
          <a:lstStyle/>
          <a:p>
            <a:fld id="{4192AEF6-A042-4DA6-A3E1-F04AAE1E3944}" type="slidenum">
              <a:rPr lang="en-US" smtClean="0"/>
              <a:pPr/>
              <a:t>27</a:t>
            </a:fld>
            <a:endParaRPr lang="en-US"/>
          </a:p>
        </p:txBody>
      </p:sp>
      <p:pic>
        <p:nvPicPr>
          <p:cNvPr id="1026" name="Picture 2"/>
          <p:cNvPicPr>
            <a:picLocks noChangeAspect="1" noChangeArrowheads="1"/>
          </p:cNvPicPr>
          <p:nvPr/>
        </p:nvPicPr>
        <p:blipFill>
          <a:blip r:embed="rId2"/>
          <a:srcRect/>
          <a:stretch>
            <a:fillRect/>
          </a:stretch>
        </p:blipFill>
        <p:spPr bwMode="auto">
          <a:xfrm>
            <a:off x="685800" y="1905000"/>
            <a:ext cx="4735002" cy="1371600"/>
          </a:xfrm>
          <a:prstGeom prst="rect">
            <a:avLst/>
          </a:prstGeom>
          <a:noFill/>
          <a:ln w="9525">
            <a:noFill/>
            <a:miter lim="800000"/>
            <a:headEnd/>
            <a:tailEnd/>
          </a:ln>
          <a:effectLst/>
        </p:spPr>
      </p:pic>
      <p:sp>
        <p:nvSpPr>
          <p:cNvPr id="7" name="Rectangle 6"/>
          <p:cNvSpPr/>
          <p:nvPr/>
        </p:nvSpPr>
        <p:spPr>
          <a:xfrm>
            <a:off x="609600" y="3886200"/>
            <a:ext cx="8001000" cy="1015663"/>
          </a:xfrm>
          <a:prstGeom prst="rect">
            <a:avLst/>
          </a:prstGeom>
        </p:spPr>
        <p:txBody>
          <a:bodyPr wrap="square">
            <a:spAutoFit/>
          </a:bodyPr>
          <a:lstStyle/>
          <a:p>
            <a:r>
              <a:rPr lang="en-US" sz="2000" dirty="0" smtClean="0"/>
              <a:t>A superclass has no knowledge of any subclass, any initialization it needs to perform is separate from and possibly prerequisite to any initialization performed by the subclass. Therefore, it must be executed first.</a:t>
            </a:r>
            <a:endParaRPr lang="en-US" sz="200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Constructor Chaining </a:t>
            </a:r>
            <a:endParaRPr lang="en-US" dirty="0"/>
          </a:p>
        </p:txBody>
      </p:sp>
      <p:sp>
        <p:nvSpPr>
          <p:cNvPr id="3" name="Content Placeholder 2"/>
          <p:cNvSpPr>
            <a:spLocks noGrp="1"/>
          </p:cNvSpPr>
          <p:nvPr>
            <p:ph idx="1"/>
          </p:nvPr>
        </p:nvSpPr>
        <p:spPr/>
        <p:txBody>
          <a:bodyPr>
            <a:normAutofit/>
          </a:bodyPr>
          <a:lstStyle/>
          <a:p>
            <a:r>
              <a:rPr lang="en-US" sz="2000" dirty="0" smtClean="0"/>
              <a:t>Constructor Chaining is nothing but calling one Constructor from another. </a:t>
            </a:r>
          </a:p>
          <a:p>
            <a:r>
              <a:rPr lang="en-US" sz="2000" dirty="0" smtClean="0"/>
              <a:t>We can use </a:t>
            </a:r>
            <a:r>
              <a:rPr lang="en-US" sz="2000" b="1" dirty="0" smtClean="0"/>
              <a:t>this</a:t>
            </a:r>
            <a:r>
              <a:rPr lang="en-US" sz="2000" dirty="0" smtClean="0"/>
              <a:t> keyword and </a:t>
            </a:r>
            <a:r>
              <a:rPr lang="en-US" sz="2000" b="1" dirty="0" smtClean="0"/>
              <a:t>super</a:t>
            </a:r>
            <a:r>
              <a:rPr lang="en-US" sz="2000" dirty="0" smtClean="0"/>
              <a:t> keyword in calling a constructor.</a:t>
            </a:r>
          </a:p>
          <a:p>
            <a:r>
              <a:rPr lang="en-US" sz="2000" b="1" dirty="0" smtClean="0"/>
              <a:t>this</a:t>
            </a:r>
            <a:r>
              <a:rPr lang="en-US" sz="2000" dirty="0" smtClean="0"/>
              <a:t> can be used to call a constructor within the same class.</a:t>
            </a:r>
          </a:p>
          <a:p>
            <a:r>
              <a:rPr lang="en-US" sz="2000" b="1" dirty="0" smtClean="0"/>
              <a:t>super</a:t>
            </a:r>
            <a:r>
              <a:rPr lang="en-US" sz="2000" dirty="0" smtClean="0"/>
              <a:t> can be used to call the constructor of the Parent class</a:t>
            </a:r>
          </a:p>
          <a:p>
            <a:r>
              <a:rPr lang="en-US" sz="2000" dirty="0" smtClean="0"/>
              <a:t>if you didn’t call the Parent class Constructor then the compiler will be automatically calling the Parent class no-</a:t>
            </a:r>
            <a:r>
              <a:rPr lang="en-US" sz="2000" dirty="0" err="1" smtClean="0"/>
              <a:t>args</a:t>
            </a:r>
            <a:r>
              <a:rPr lang="en-US" sz="2000" dirty="0" smtClean="0"/>
              <a:t> constructor by itself.</a:t>
            </a:r>
          </a:p>
          <a:p>
            <a:r>
              <a:rPr lang="en-US" sz="2000" dirty="0" smtClean="0"/>
              <a:t>this() will call the Default Constructor of the same class whereas this(parameter) will call a parameterized constructor of the same class.</a:t>
            </a:r>
          </a:p>
          <a:p>
            <a:r>
              <a:rPr lang="en-US" sz="2000" dirty="0" smtClean="0"/>
              <a:t>Same way super() will call the Default constructor of the Parent class whereas super(parameter) will call a parameterized constructor of the Parent class.</a:t>
            </a:r>
          </a:p>
          <a:p>
            <a:endParaRPr lang="en-US" sz="2000" dirty="0"/>
          </a:p>
        </p:txBody>
      </p:sp>
      <p:sp>
        <p:nvSpPr>
          <p:cNvPr id="4" name="Footer Placeholder 3"/>
          <p:cNvSpPr>
            <a:spLocks noGrp="1"/>
          </p:cNvSpPr>
          <p:nvPr>
            <p:ph type="ftr" sz="quarter" idx="11"/>
          </p:nvPr>
        </p:nvSpPr>
        <p:spPr/>
        <p:txBody>
          <a:bodyPr/>
          <a:lstStyle/>
          <a:p>
            <a:r>
              <a:rPr lang="en-US" smtClean="0"/>
              <a:t>Object Oriented Programming</a:t>
            </a:r>
            <a:endParaRPr lang="en-US"/>
          </a:p>
        </p:txBody>
      </p:sp>
      <p:sp>
        <p:nvSpPr>
          <p:cNvPr id="5" name="Slide Number Placeholder 4"/>
          <p:cNvSpPr>
            <a:spLocks noGrp="1"/>
          </p:cNvSpPr>
          <p:nvPr>
            <p:ph type="sldNum" sz="quarter" idx="12"/>
          </p:nvPr>
        </p:nvSpPr>
        <p:spPr/>
        <p:txBody>
          <a:bodyPr/>
          <a:lstStyle/>
          <a:p>
            <a:fld id="{4192AEF6-A042-4DA6-A3E1-F04AAE1E3944}" type="slidenum">
              <a:rPr lang="en-US" smtClean="0"/>
              <a:pPr/>
              <a:t>28</a:t>
            </a:fld>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 Overriding</a:t>
            </a:r>
            <a:endParaRPr lang="en-US" dirty="0"/>
          </a:p>
        </p:txBody>
      </p:sp>
      <p:sp>
        <p:nvSpPr>
          <p:cNvPr id="4" name="Footer Placeholder 3"/>
          <p:cNvSpPr>
            <a:spLocks noGrp="1"/>
          </p:cNvSpPr>
          <p:nvPr>
            <p:ph type="ftr" sz="quarter" idx="11"/>
          </p:nvPr>
        </p:nvSpPr>
        <p:spPr/>
        <p:txBody>
          <a:bodyPr/>
          <a:lstStyle/>
          <a:p>
            <a:r>
              <a:rPr lang="en-US" smtClean="0"/>
              <a:t>Object Oriented Programming</a:t>
            </a:r>
            <a:endParaRPr lang="en-US"/>
          </a:p>
        </p:txBody>
      </p:sp>
      <p:sp>
        <p:nvSpPr>
          <p:cNvPr id="5" name="Slide Number Placeholder 4"/>
          <p:cNvSpPr>
            <a:spLocks noGrp="1"/>
          </p:cNvSpPr>
          <p:nvPr>
            <p:ph type="sldNum" sz="quarter" idx="12"/>
          </p:nvPr>
        </p:nvSpPr>
        <p:spPr/>
        <p:txBody>
          <a:bodyPr/>
          <a:lstStyle/>
          <a:p>
            <a:fld id="{4192AEF6-A042-4DA6-A3E1-F04AAE1E3944}" type="slidenum">
              <a:rPr lang="en-US" smtClean="0"/>
              <a:pPr/>
              <a:t>29</a:t>
            </a:fld>
            <a:endParaRPr lang="en-US"/>
          </a:p>
        </p:txBody>
      </p:sp>
      <p:sp>
        <p:nvSpPr>
          <p:cNvPr id="6" name="Rectangle 5"/>
          <p:cNvSpPr/>
          <p:nvPr/>
        </p:nvSpPr>
        <p:spPr>
          <a:xfrm>
            <a:off x="533400" y="3048000"/>
            <a:ext cx="1828800" cy="6858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t>Abstraction</a:t>
            </a:r>
            <a:endParaRPr lang="en-US" dirty="0"/>
          </a:p>
        </p:txBody>
      </p:sp>
      <p:sp>
        <p:nvSpPr>
          <p:cNvPr id="7" name="Rectangle 6"/>
          <p:cNvSpPr/>
          <p:nvPr/>
        </p:nvSpPr>
        <p:spPr>
          <a:xfrm>
            <a:off x="2667000" y="3048000"/>
            <a:ext cx="1828800" cy="6858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t>inheritance</a:t>
            </a:r>
            <a:endParaRPr lang="en-US" dirty="0"/>
          </a:p>
        </p:txBody>
      </p:sp>
      <p:sp>
        <p:nvSpPr>
          <p:cNvPr id="8" name="Rectangle 7"/>
          <p:cNvSpPr/>
          <p:nvPr/>
        </p:nvSpPr>
        <p:spPr>
          <a:xfrm>
            <a:off x="4876800" y="3048000"/>
            <a:ext cx="1828800" cy="6858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smtClean="0"/>
              <a:t>Polymorphism</a:t>
            </a:r>
            <a:endParaRPr lang="en-US" dirty="0"/>
          </a:p>
        </p:txBody>
      </p:sp>
      <p:sp>
        <p:nvSpPr>
          <p:cNvPr id="9" name="Rectangle 8"/>
          <p:cNvSpPr/>
          <p:nvPr/>
        </p:nvSpPr>
        <p:spPr>
          <a:xfrm>
            <a:off x="7010400" y="3048000"/>
            <a:ext cx="1828800" cy="6858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t>Encapsulation</a:t>
            </a:r>
            <a:endParaRPr lang="en-US" dirty="0"/>
          </a:p>
        </p:txBody>
      </p:sp>
      <p:sp>
        <p:nvSpPr>
          <p:cNvPr id="10" name="Rounded Rectangle 9"/>
          <p:cNvSpPr/>
          <p:nvPr/>
        </p:nvSpPr>
        <p:spPr>
          <a:xfrm>
            <a:off x="3352800" y="1524000"/>
            <a:ext cx="2286000" cy="60960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800" b="1" dirty="0" smtClean="0"/>
              <a:t>OOP</a:t>
            </a:r>
            <a:endParaRPr lang="en-US" sz="2800" b="1" dirty="0"/>
          </a:p>
        </p:txBody>
      </p:sp>
      <p:cxnSp>
        <p:nvCxnSpPr>
          <p:cNvPr id="12" name="Straight Arrow Connector 11"/>
          <p:cNvCxnSpPr>
            <a:endCxn id="6" idx="0"/>
          </p:cNvCxnSpPr>
          <p:nvPr/>
        </p:nvCxnSpPr>
        <p:spPr>
          <a:xfrm rot="10800000" flipV="1">
            <a:off x="1447800" y="2133600"/>
            <a:ext cx="2286000" cy="914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4876800" y="2133600"/>
            <a:ext cx="914400" cy="914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5334000" y="2133600"/>
            <a:ext cx="2362200" cy="914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10" idx="2"/>
          </p:cNvCxnSpPr>
          <p:nvPr/>
        </p:nvCxnSpPr>
        <p:spPr>
          <a:xfrm rot="5400000">
            <a:off x="3619500" y="2095500"/>
            <a:ext cx="838200" cy="914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rot="5400000">
            <a:off x="4686300" y="3695700"/>
            <a:ext cx="838200" cy="914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endCxn id="23" idx="0"/>
          </p:cNvCxnSpPr>
          <p:nvPr/>
        </p:nvCxnSpPr>
        <p:spPr>
          <a:xfrm>
            <a:off x="6096000" y="3733800"/>
            <a:ext cx="914400" cy="85997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3657600" y="4593774"/>
            <a:ext cx="1828800" cy="533400"/>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b="1" dirty="0" smtClean="0"/>
              <a:t>Overloading</a:t>
            </a:r>
            <a:endParaRPr lang="en-US" b="1" dirty="0"/>
          </a:p>
        </p:txBody>
      </p:sp>
      <p:sp>
        <p:nvSpPr>
          <p:cNvPr id="23" name="Rectangle 22"/>
          <p:cNvSpPr/>
          <p:nvPr/>
        </p:nvSpPr>
        <p:spPr>
          <a:xfrm>
            <a:off x="6096000" y="4593774"/>
            <a:ext cx="1828800" cy="533400"/>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b="1" dirty="0" smtClean="0"/>
              <a:t>Overriding</a:t>
            </a:r>
            <a:endParaRPr lang="en-US" b="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Inheritance</a:t>
            </a:r>
          </a:p>
        </p:txBody>
      </p:sp>
      <p:sp>
        <p:nvSpPr>
          <p:cNvPr id="4" name="Footer Placeholder 3"/>
          <p:cNvSpPr>
            <a:spLocks noGrp="1"/>
          </p:cNvSpPr>
          <p:nvPr>
            <p:ph type="ftr" sz="quarter" idx="11"/>
          </p:nvPr>
        </p:nvSpPr>
        <p:spPr/>
        <p:txBody>
          <a:bodyPr/>
          <a:lstStyle/>
          <a:p>
            <a:r>
              <a:rPr lang="en-US" dirty="0" smtClean="0"/>
              <a:t>Object Oriented Programming</a:t>
            </a:r>
            <a:endParaRPr lang="en-US" dirty="0"/>
          </a:p>
        </p:txBody>
      </p:sp>
      <p:sp>
        <p:nvSpPr>
          <p:cNvPr id="5" name="Slide Number Placeholder 4"/>
          <p:cNvSpPr>
            <a:spLocks noGrp="1"/>
          </p:cNvSpPr>
          <p:nvPr>
            <p:ph type="sldNum" sz="quarter" idx="12"/>
          </p:nvPr>
        </p:nvSpPr>
        <p:spPr/>
        <p:txBody>
          <a:bodyPr/>
          <a:lstStyle/>
          <a:p>
            <a:fld id="{4192AEF6-A042-4DA6-A3E1-F04AAE1E3944}" type="slidenum">
              <a:rPr lang="en-US" smtClean="0"/>
              <a:pPr/>
              <a:t>3</a:t>
            </a:fld>
            <a:endParaRPr lang="en-US"/>
          </a:p>
        </p:txBody>
      </p:sp>
      <p:sp>
        <p:nvSpPr>
          <p:cNvPr id="6" name="Rectangle 5"/>
          <p:cNvSpPr/>
          <p:nvPr/>
        </p:nvSpPr>
        <p:spPr>
          <a:xfrm>
            <a:off x="533400" y="3048000"/>
            <a:ext cx="1828800" cy="6858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t>Abstraction</a:t>
            </a:r>
            <a:endParaRPr lang="en-US" dirty="0"/>
          </a:p>
        </p:txBody>
      </p:sp>
      <p:sp>
        <p:nvSpPr>
          <p:cNvPr id="7" name="Rectangle 6"/>
          <p:cNvSpPr/>
          <p:nvPr/>
        </p:nvSpPr>
        <p:spPr>
          <a:xfrm>
            <a:off x="2667000" y="3048000"/>
            <a:ext cx="1828800" cy="6858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smtClean="0"/>
              <a:t>inheritance</a:t>
            </a:r>
            <a:endParaRPr lang="en-US" dirty="0"/>
          </a:p>
        </p:txBody>
      </p:sp>
      <p:sp>
        <p:nvSpPr>
          <p:cNvPr id="8" name="Rectangle 7"/>
          <p:cNvSpPr/>
          <p:nvPr/>
        </p:nvSpPr>
        <p:spPr>
          <a:xfrm>
            <a:off x="4876800" y="3048000"/>
            <a:ext cx="1828800" cy="6858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t>Polymorphism</a:t>
            </a:r>
            <a:endParaRPr lang="en-US" dirty="0"/>
          </a:p>
        </p:txBody>
      </p:sp>
      <p:sp>
        <p:nvSpPr>
          <p:cNvPr id="9" name="Rectangle 8"/>
          <p:cNvSpPr/>
          <p:nvPr/>
        </p:nvSpPr>
        <p:spPr>
          <a:xfrm>
            <a:off x="7010400" y="3048000"/>
            <a:ext cx="1828800" cy="6858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t>Encapsulation</a:t>
            </a:r>
            <a:endParaRPr lang="en-US" dirty="0"/>
          </a:p>
        </p:txBody>
      </p:sp>
      <p:sp>
        <p:nvSpPr>
          <p:cNvPr id="10" name="Rounded Rectangle 9"/>
          <p:cNvSpPr/>
          <p:nvPr/>
        </p:nvSpPr>
        <p:spPr>
          <a:xfrm>
            <a:off x="3352800" y="1524000"/>
            <a:ext cx="2286000" cy="60960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800" b="1" dirty="0" smtClean="0"/>
              <a:t>OOP</a:t>
            </a:r>
            <a:endParaRPr lang="en-US" sz="2800" b="1" dirty="0"/>
          </a:p>
        </p:txBody>
      </p:sp>
      <p:cxnSp>
        <p:nvCxnSpPr>
          <p:cNvPr id="12" name="Straight Arrow Connector 11"/>
          <p:cNvCxnSpPr>
            <a:endCxn id="6" idx="0"/>
          </p:cNvCxnSpPr>
          <p:nvPr/>
        </p:nvCxnSpPr>
        <p:spPr>
          <a:xfrm rot="10800000" flipV="1">
            <a:off x="1447800" y="2133600"/>
            <a:ext cx="2286000" cy="914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4876800" y="2133600"/>
            <a:ext cx="914400" cy="914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5334000" y="2133600"/>
            <a:ext cx="2362200" cy="914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10" idx="2"/>
          </p:cNvCxnSpPr>
          <p:nvPr/>
        </p:nvCxnSpPr>
        <p:spPr>
          <a:xfrm rot="5400000">
            <a:off x="3619500" y="2095500"/>
            <a:ext cx="838200" cy="914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 Overriding</a:t>
            </a:r>
            <a:endParaRPr lang="en-US" dirty="0"/>
          </a:p>
        </p:txBody>
      </p:sp>
      <p:sp>
        <p:nvSpPr>
          <p:cNvPr id="3" name="Content Placeholder 2"/>
          <p:cNvSpPr>
            <a:spLocks noGrp="1"/>
          </p:cNvSpPr>
          <p:nvPr>
            <p:ph idx="1"/>
          </p:nvPr>
        </p:nvSpPr>
        <p:spPr/>
        <p:txBody>
          <a:bodyPr>
            <a:normAutofit/>
          </a:bodyPr>
          <a:lstStyle/>
          <a:p>
            <a:r>
              <a:rPr lang="en-US" sz="2000" dirty="0" smtClean="0"/>
              <a:t>In a class hierarchy, when a method in a subclass has the same name and type signature as a method in its superclass, then the method in the subclass is said to </a:t>
            </a:r>
            <a:r>
              <a:rPr lang="en-US" sz="2000" b="1" dirty="0" smtClean="0"/>
              <a:t>override</a:t>
            </a:r>
            <a:r>
              <a:rPr lang="en-US" sz="2000" dirty="0" smtClean="0"/>
              <a:t> the method in the superclass.</a:t>
            </a:r>
          </a:p>
          <a:p>
            <a:r>
              <a:rPr lang="en-US" sz="2000" dirty="0" smtClean="0"/>
              <a:t>When an overridden method is called from within a subclass, it will always refer to the version of that method defined by the subclass. The version of the method defined by the superclass will be hidden</a:t>
            </a:r>
            <a:r>
              <a:rPr lang="en-US" sz="2000" dirty="0" smtClean="0"/>
              <a:t>.</a:t>
            </a:r>
          </a:p>
          <a:p>
            <a:r>
              <a:rPr lang="en-US" sz="2000" dirty="0" smtClean="0"/>
              <a:t>In order to access the superclass version of an overridden method, </a:t>
            </a:r>
            <a:r>
              <a:rPr lang="en-US" sz="2000" b="1" dirty="0" smtClean="0"/>
              <a:t>super </a:t>
            </a:r>
            <a:r>
              <a:rPr lang="en-US" sz="2000" dirty="0" smtClean="0"/>
              <a:t>can be used.</a:t>
            </a:r>
          </a:p>
          <a:p>
            <a:endParaRPr lang="en-US" sz="2000" dirty="0" smtClean="0"/>
          </a:p>
          <a:p>
            <a:endParaRPr lang="en-US" sz="2000" dirty="0" smtClean="0"/>
          </a:p>
          <a:p>
            <a:endParaRPr lang="en-US" sz="2000" dirty="0"/>
          </a:p>
        </p:txBody>
      </p:sp>
      <p:sp>
        <p:nvSpPr>
          <p:cNvPr id="4" name="Footer Placeholder 3"/>
          <p:cNvSpPr>
            <a:spLocks noGrp="1"/>
          </p:cNvSpPr>
          <p:nvPr>
            <p:ph type="ftr" sz="quarter" idx="11"/>
          </p:nvPr>
        </p:nvSpPr>
        <p:spPr/>
        <p:txBody>
          <a:bodyPr/>
          <a:lstStyle/>
          <a:p>
            <a:r>
              <a:rPr lang="en-US" smtClean="0"/>
              <a:t>Object Oriented Programming</a:t>
            </a:r>
            <a:endParaRPr lang="en-US"/>
          </a:p>
        </p:txBody>
      </p:sp>
      <p:sp>
        <p:nvSpPr>
          <p:cNvPr id="5" name="Slide Number Placeholder 4"/>
          <p:cNvSpPr>
            <a:spLocks noGrp="1"/>
          </p:cNvSpPr>
          <p:nvPr>
            <p:ph type="sldNum" sz="quarter" idx="12"/>
          </p:nvPr>
        </p:nvSpPr>
        <p:spPr/>
        <p:txBody>
          <a:bodyPr/>
          <a:lstStyle/>
          <a:p>
            <a:fld id="{4192AEF6-A042-4DA6-A3E1-F04AAE1E3944}" type="slidenum">
              <a:rPr lang="en-US" smtClean="0"/>
              <a:pPr/>
              <a:t>30</a:t>
            </a:fld>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 Overriding</a:t>
            </a:r>
            <a:endParaRPr lang="en-US" dirty="0"/>
          </a:p>
        </p:txBody>
      </p:sp>
      <p:sp>
        <p:nvSpPr>
          <p:cNvPr id="3" name="Content Placeholder 2"/>
          <p:cNvSpPr>
            <a:spLocks noGrp="1"/>
          </p:cNvSpPr>
          <p:nvPr>
            <p:ph idx="1"/>
          </p:nvPr>
        </p:nvSpPr>
        <p:spPr/>
        <p:txBody>
          <a:bodyPr>
            <a:normAutofit lnSpcReduction="10000"/>
          </a:bodyPr>
          <a:lstStyle/>
          <a:p>
            <a:pPr>
              <a:buNone/>
            </a:pPr>
            <a:r>
              <a:rPr lang="en-US" sz="2000" b="1" dirty="0" smtClean="0">
                <a:latin typeface="Courier New" pitchFamily="49" charset="0"/>
                <a:cs typeface="Courier New" pitchFamily="49" charset="0"/>
              </a:rPr>
              <a:t>class</a:t>
            </a:r>
            <a:r>
              <a:rPr lang="en-US" sz="2000" dirty="0" smtClean="0">
                <a:latin typeface="Courier New" pitchFamily="49" charset="0"/>
                <a:cs typeface="Courier New" pitchFamily="49" charset="0"/>
              </a:rPr>
              <a:t> Parent </a:t>
            </a:r>
          </a:p>
          <a:p>
            <a:pPr>
              <a:buNone/>
            </a:pPr>
            <a:r>
              <a:rPr lang="en-US" sz="2000" dirty="0" smtClean="0">
                <a:latin typeface="Courier New" pitchFamily="49" charset="0"/>
                <a:cs typeface="Courier New" pitchFamily="49" charset="0"/>
              </a:rPr>
              <a:t>{	 void </a:t>
            </a:r>
            <a:r>
              <a:rPr lang="en-US" sz="2000" b="1" dirty="0" smtClean="0">
                <a:solidFill>
                  <a:srgbClr val="00B050"/>
                </a:solidFill>
                <a:latin typeface="Courier New" pitchFamily="49" charset="0"/>
                <a:cs typeface="Courier New" pitchFamily="49" charset="0"/>
              </a:rPr>
              <a:t>show</a:t>
            </a:r>
            <a:r>
              <a:rPr lang="en-US" sz="2000" dirty="0" smtClean="0">
                <a:latin typeface="Courier New" pitchFamily="49" charset="0"/>
                <a:cs typeface="Courier New" pitchFamily="49" charset="0"/>
              </a:rPr>
              <a:t>(){</a:t>
            </a:r>
          </a:p>
          <a:p>
            <a:pPr>
              <a:buNone/>
            </a:pPr>
            <a:r>
              <a:rPr lang="en-US" sz="2000" dirty="0" smtClean="0">
                <a:latin typeface="Courier New" pitchFamily="49" charset="0"/>
                <a:cs typeface="Courier New" pitchFamily="49" charset="0"/>
              </a:rPr>
              <a:t>		</a:t>
            </a:r>
            <a:r>
              <a:rPr lang="en-US" sz="2000" dirty="0" err="1" smtClean="0">
                <a:latin typeface="Courier New" pitchFamily="49" charset="0"/>
                <a:cs typeface="Courier New" pitchFamily="49" charset="0"/>
              </a:rPr>
              <a:t>System.out.println</a:t>
            </a:r>
            <a:r>
              <a:rPr lang="en-US" sz="2000" dirty="0" smtClean="0">
                <a:latin typeface="Courier New" pitchFamily="49" charset="0"/>
                <a:cs typeface="Courier New" pitchFamily="49" charset="0"/>
              </a:rPr>
              <a:t>("Parent called");</a:t>
            </a:r>
          </a:p>
          <a:p>
            <a:pPr>
              <a:buNone/>
            </a:pPr>
            <a:r>
              <a:rPr lang="en-US" sz="2000" dirty="0" smtClean="0">
                <a:latin typeface="Courier New" pitchFamily="49" charset="0"/>
                <a:cs typeface="Courier New" pitchFamily="49" charset="0"/>
              </a:rPr>
              <a:t>	}	 </a:t>
            </a:r>
          </a:p>
          <a:p>
            <a:pPr>
              <a:buNone/>
            </a:pPr>
            <a:r>
              <a:rPr lang="en-US" sz="2000" dirty="0" smtClean="0">
                <a:latin typeface="Courier New" pitchFamily="49" charset="0"/>
                <a:cs typeface="Courier New" pitchFamily="49" charset="0"/>
              </a:rPr>
              <a:t>}</a:t>
            </a:r>
          </a:p>
          <a:p>
            <a:pPr>
              <a:buNone/>
            </a:pPr>
            <a:r>
              <a:rPr lang="en-US" sz="2000" b="1" dirty="0" smtClean="0">
                <a:latin typeface="Courier New" pitchFamily="49" charset="0"/>
                <a:cs typeface="Courier New" pitchFamily="49" charset="0"/>
              </a:rPr>
              <a:t>class</a:t>
            </a:r>
            <a:r>
              <a:rPr lang="en-US" sz="2000" dirty="0" smtClean="0">
                <a:latin typeface="Courier New" pitchFamily="49" charset="0"/>
                <a:cs typeface="Courier New" pitchFamily="49" charset="0"/>
              </a:rPr>
              <a:t> Child </a:t>
            </a:r>
            <a:r>
              <a:rPr lang="en-US" sz="2000" b="1" dirty="0" smtClean="0">
                <a:latin typeface="Courier New" pitchFamily="49" charset="0"/>
                <a:cs typeface="Courier New" pitchFamily="49" charset="0"/>
              </a:rPr>
              <a:t>extends</a:t>
            </a:r>
            <a:r>
              <a:rPr lang="en-US" sz="2000" dirty="0" smtClean="0">
                <a:latin typeface="Courier New" pitchFamily="49" charset="0"/>
                <a:cs typeface="Courier New" pitchFamily="49" charset="0"/>
              </a:rPr>
              <a:t> Parent</a:t>
            </a:r>
          </a:p>
          <a:p>
            <a:pPr>
              <a:buNone/>
            </a:pPr>
            <a:r>
              <a:rPr lang="en-US" sz="2000" dirty="0" smtClean="0">
                <a:latin typeface="Courier New" pitchFamily="49" charset="0"/>
                <a:cs typeface="Courier New" pitchFamily="49" charset="0"/>
              </a:rPr>
              <a:t>{	 void </a:t>
            </a:r>
            <a:r>
              <a:rPr lang="en-US" sz="2000" b="1" dirty="0" smtClean="0">
                <a:solidFill>
                  <a:srgbClr val="00B050"/>
                </a:solidFill>
                <a:latin typeface="Courier New" pitchFamily="49" charset="0"/>
                <a:cs typeface="Courier New" pitchFamily="49" charset="0"/>
              </a:rPr>
              <a:t>show</a:t>
            </a:r>
            <a:r>
              <a:rPr lang="en-US" sz="2000" dirty="0" smtClean="0">
                <a:latin typeface="Courier New" pitchFamily="49" charset="0"/>
                <a:cs typeface="Courier New" pitchFamily="49" charset="0"/>
              </a:rPr>
              <a:t>(){</a:t>
            </a:r>
          </a:p>
          <a:p>
            <a:pPr>
              <a:buNone/>
            </a:pPr>
            <a:r>
              <a:rPr lang="en-US" sz="2000" dirty="0" smtClean="0">
                <a:latin typeface="Courier New" pitchFamily="49" charset="0"/>
                <a:cs typeface="Courier New" pitchFamily="49" charset="0"/>
              </a:rPr>
              <a:t>		</a:t>
            </a:r>
            <a:r>
              <a:rPr lang="en-US" sz="2000" dirty="0" err="1" smtClean="0">
                <a:latin typeface="Courier New" pitchFamily="49" charset="0"/>
                <a:cs typeface="Courier New" pitchFamily="49" charset="0"/>
              </a:rPr>
              <a:t>System.out.println</a:t>
            </a:r>
            <a:r>
              <a:rPr lang="en-US" sz="2000" dirty="0" smtClean="0">
                <a:latin typeface="Courier New" pitchFamily="49" charset="0"/>
                <a:cs typeface="Courier New" pitchFamily="49" charset="0"/>
              </a:rPr>
              <a:t>("Child called");</a:t>
            </a:r>
          </a:p>
          <a:p>
            <a:pPr>
              <a:buNone/>
            </a:pPr>
            <a:r>
              <a:rPr lang="en-US" sz="2000" dirty="0" smtClean="0">
                <a:latin typeface="Courier New" pitchFamily="49" charset="0"/>
                <a:cs typeface="Courier New" pitchFamily="49" charset="0"/>
              </a:rPr>
              <a:t>	} </a:t>
            </a:r>
          </a:p>
          <a:p>
            <a:pPr>
              <a:buNone/>
            </a:pPr>
            <a:r>
              <a:rPr lang="en-US" sz="2000" dirty="0" smtClean="0">
                <a:latin typeface="Courier New" pitchFamily="49" charset="0"/>
                <a:cs typeface="Courier New" pitchFamily="49" charset="0"/>
              </a:rPr>
              <a:t>}</a:t>
            </a:r>
          </a:p>
          <a:p>
            <a:pPr>
              <a:buNone/>
            </a:pPr>
            <a:endParaRPr lang="en-US" sz="2000" dirty="0" smtClean="0">
              <a:latin typeface="Courier New" pitchFamily="49" charset="0"/>
              <a:cs typeface="Courier New" pitchFamily="49" charset="0"/>
            </a:endParaRPr>
          </a:p>
          <a:p>
            <a:pPr>
              <a:buNone/>
            </a:pPr>
            <a:r>
              <a:rPr lang="en-US" sz="2000" dirty="0" smtClean="0">
                <a:latin typeface="Courier New" pitchFamily="49" charset="0"/>
                <a:cs typeface="Courier New" pitchFamily="49" charset="0"/>
              </a:rPr>
              <a:t>Child c = new Child();</a:t>
            </a:r>
          </a:p>
          <a:p>
            <a:pPr>
              <a:buNone/>
            </a:pPr>
            <a:r>
              <a:rPr lang="en-US" sz="2000" dirty="0" err="1" smtClean="0">
                <a:latin typeface="Courier New" pitchFamily="49" charset="0"/>
                <a:cs typeface="Courier New" pitchFamily="49" charset="0"/>
              </a:rPr>
              <a:t>c.show</a:t>
            </a:r>
            <a:r>
              <a:rPr lang="en-US" sz="2000" dirty="0" smtClean="0">
                <a:latin typeface="Courier New" pitchFamily="49" charset="0"/>
                <a:cs typeface="Courier New" pitchFamily="49" charset="0"/>
              </a:rPr>
              <a:t>();</a:t>
            </a:r>
            <a:endParaRPr lang="en-US" sz="2000" dirty="0">
              <a:latin typeface="Courier New" pitchFamily="49" charset="0"/>
              <a:cs typeface="Courier New" pitchFamily="49" charset="0"/>
            </a:endParaRPr>
          </a:p>
        </p:txBody>
      </p:sp>
      <p:sp>
        <p:nvSpPr>
          <p:cNvPr id="4" name="Footer Placeholder 3"/>
          <p:cNvSpPr>
            <a:spLocks noGrp="1"/>
          </p:cNvSpPr>
          <p:nvPr>
            <p:ph type="ftr" sz="quarter" idx="11"/>
          </p:nvPr>
        </p:nvSpPr>
        <p:spPr/>
        <p:txBody>
          <a:bodyPr/>
          <a:lstStyle/>
          <a:p>
            <a:r>
              <a:rPr lang="en-US" smtClean="0"/>
              <a:t>Object Oriented Programming</a:t>
            </a:r>
            <a:endParaRPr lang="en-US"/>
          </a:p>
        </p:txBody>
      </p:sp>
      <p:sp>
        <p:nvSpPr>
          <p:cNvPr id="5" name="Slide Number Placeholder 4"/>
          <p:cNvSpPr>
            <a:spLocks noGrp="1"/>
          </p:cNvSpPr>
          <p:nvPr>
            <p:ph type="sldNum" sz="quarter" idx="12"/>
          </p:nvPr>
        </p:nvSpPr>
        <p:spPr/>
        <p:txBody>
          <a:bodyPr/>
          <a:lstStyle/>
          <a:p>
            <a:fld id="{4192AEF6-A042-4DA6-A3E1-F04AAE1E3944}" type="slidenum">
              <a:rPr lang="en-US" smtClean="0"/>
              <a:pPr/>
              <a:t>31</a:t>
            </a:fld>
            <a:endParaRPr lang="en-US"/>
          </a:p>
        </p:txBody>
      </p:sp>
      <p:sp>
        <p:nvSpPr>
          <p:cNvPr id="6" name="TextBox 5"/>
          <p:cNvSpPr txBox="1"/>
          <p:nvPr/>
        </p:nvSpPr>
        <p:spPr>
          <a:xfrm>
            <a:off x="5410200" y="5334000"/>
            <a:ext cx="2514600" cy="646331"/>
          </a:xfrm>
          <a:prstGeom prst="rect">
            <a:avLst/>
          </a:prstGeom>
          <a:noFill/>
        </p:spPr>
        <p:txBody>
          <a:bodyPr wrap="square" rtlCol="0">
            <a:spAutoFit/>
          </a:bodyPr>
          <a:lstStyle/>
          <a:p>
            <a:r>
              <a:rPr lang="en-US" b="1" dirty="0" smtClean="0"/>
              <a:t>Output</a:t>
            </a:r>
            <a:r>
              <a:rPr lang="en-US" dirty="0" smtClean="0"/>
              <a:t>:</a:t>
            </a:r>
          </a:p>
          <a:p>
            <a:r>
              <a:rPr lang="en-US" dirty="0" smtClean="0">
                <a:latin typeface="Courier New" pitchFamily="49" charset="0"/>
                <a:cs typeface="Courier New" pitchFamily="49" charset="0"/>
              </a:rPr>
              <a:t>Child called</a:t>
            </a:r>
            <a:endParaRPr lang="en-US" dirty="0" smtClean="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 Overriding</a:t>
            </a:r>
            <a:endParaRPr lang="en-US" dirty="0"/>
          </a:p>
        </p:txBody>
      </p:sp>
      <p:sp>
        <p:nvSpPr>
          <p:cNvPr id="3" name="Content Placeholder 2"/>
          <p:cNvSpPr>
            <a:spLocks noGrp="1"/>
          </p:cNvSpPr>
          <p:nvPr>
            <p:ph idx="1"/>
          </p:nvPr>
        </p:nvSpPr>
        <p:spPr>
          <a:xfrm>
            <a:off x="457200" y="1600200"/>
            <a:ext cx="8229600" cy="4687907"/>
          </a:xfrm>
        </p:spPr>
        <p:txBody>
          <a:bodyPr>
            <a:normAutofit fontScale="92500" lnSpcReduction="10000"/>
          </a:bodyPr>
          <a:lstStyle/>
          <a:p>
            <a:pPr>
              <a:buNone/>
            </a:pPr>
            <a:r>
              <a:rPr lang="en-US" sz="2000" b="1" dirty="0" smtClean="0">
                <a:latin typeface="Courier New" pitchFamily="49" charset="0"/>
                <a:cs typeface="Courier New" pitchFamily="49" charset="0"/>
              </a:rPr>
              <a:t>class</a:t>
            </a:r>
            <a:r>
              <a:rPr lang="en-US" sz="2000" dirty="0" smtClean="0">
                <a:latin typeface="Courier New" pitchFamily="49" charset="0"/>
                <a:cs typeface="Courier New" pitchFamily="49" charset="0"/>
              </a:rPr>
              <a:t> Parent </a:t>
            </a:r>
          </a:p>
          <a:p>
            <a:pPr>
              <a:buNone/>
            </a:pPr>
            <a:r>
              <a:rPr lang="en-US" sz="2000" dirty="0" smtClean="0">
                <a:latin typeface="Courier New" pitchFamily="49" charset="0"/>
                <a:cs typeface="Courier New" pitchFamily="49" charset="0"/>
              </a:rPr>
              <a:t>{	 void </a:t>
            </a:r>
            <a:r>
              <a:rPr lang="en-US" sz="2000" b="1" dirty="0" smtClean="0">
                <a:solidFill>
                  <a:srgbClr val="00B050"/>
                </a:solidFill>
                <a:latin typeface="Courier New" pitchFamily="49" charset="0"/>
                <a:cs typeface="Courier New" pitchFamily="49" charset="0"/>
              </a:rPr>
              <a:t>show</a:t>
            </a:r>
            <a:r>
              <a:rPr lang="en-US" sz="2000" dirty="0" smtClean="0">
                <a:latin typeface="Courier New" pitchFamily="49" charset="0"/>
                <a:cs typeface="Courier New" pitchFamily="49" charset="0"/>
              </a:rPr>
              <a:t>(){</a:t>
            </a:r>
          </a:p>
          <a:p>
            <a:pPr>
              <a:buNone/>
            </a:pPr>
            <a:r>
              <a:rPr lang="en-US" sz="2000" dirty="0" smtClean="0">
                <a:latin typeface="Courier New" pitchFamily="49" charset="0"/>
                <a:cs typeface="Courier New" pitchFamily="49" charset="0"/>
              </a:rPr>
              <a:t>		</a:t>
            </a:r>
            <a:r>
              <a:rPr lang="en-US" sz="2000" dirty="0" err="1" smtClean="0">
                <a:latin typeface="Courier New" pitchFamily="49" charset="0"/>
                <a:cs typeface="Courier New" pitchFamily="49" charset="0"/>
              </a:rPr>
              <a:t>System.out.println</a:t>
            </a:r>
            <a:r>
              <a:rPr lang="en-US" sz="2000" dirty="0" smtClean="0">
                <a:latin typeface="Courier New" pitchFamily="49" charset="0"/>
                <a:cs typeface="Courier New" pitchFamily="49" charset="0"/>
              </a:rPr>
              <a:t>("Parent called");</a:t>
            </a:r>
          </a:p>
          <a:p>
            <a:pPr>
              <a:buNone/>
            </a:pPr>
            <a:r>
              <a:rPr lang="en-US" sz="2000" dirty="0" smtClean="0">
                <a:latin typeface="Courier New" pitchFamily="49" charset="0"/>
                <a:cs typeface="Courier New" pitchFamily="49" charset="0"/>
              </a:rPr>
              <a:t>	}	 </a:t>
            </a:r>
          </a:p>
          <a:p>
            <a:pPr>
              <a:buNone/>
            </a:pPr>
            <a:r>
              <a:rPr lang="en-US" sz="2000" dirty="0" smtClean="0">
                <a:latin typeface="Courier New" pitchFamily="49" charset="0"/>
                <a:cs typeface="Courier New" pitchFamily="49" charset="0"/>
              </a:rPr>
              <a:t>}</a:t>
            </a:r>
          </a:p>
          <a:p>
            <a:pPr>
              <a:buNone/>
            </a:pPr>
            <a:r>
              <a:rPr lang="en-US" sz="2000" b="1" dirty="0" smtClean="0">
                <a:latin typeface="Courier New" pitchFamily="49" charset="0"/>
                <a:cs typeface="Courier New" pitchFamily="49" charset="0"/>
              </a:rPr>
              <a:t>class</a:t>
            </a:r>
            <a:r>
              <a:rPr lang="en-US" sz="2000" dirty="0" smtClean="0">
                <a:latin typeface="Courier New" pitchFamily="49" charset="0"/>
                <a:cs typeface="Courier New" pitchFamily="49" charset="0"/>
              </a:rPr>
              <a:t> Child </a:t>
            </a:r>
            <a:r>
              <a:rPr lang="en-US" sz="2000" b="1" dirty="0" smtClean="0">
                <a:latin typeface="Courier New" pitchFamily="49" charset="0"/>
                <a:cs typeface="Courier New" pitchFamily="49" charset="0"/>
              </a:rPr>
              <a:t>extends</a:t>
            </a:r>
            <a:r>
              <a:rPr lang="en-US" sz="2000" dirty="0" smtClean="0">
                <a:latin typeface="Courier New" pitchFamily="49" charset="0"/>
                <a:cs typeface="Courier New" pitchFamily="49" charset="0"/>
              </a:rPr>
              <a:t> Parent</a:t>
            </a:r>
          </a:p>
          <a:p>
            <a:pPr>
              <a:buNone/>
            </a:pPr>
            <a:r>
              <a:rPr lang="en-US" sz="2000" dirty="0" smtClean="0">
                <a:latin typeface="Courier New" pitchFamily="49" charset="0"/>
                <a:cs typeface="Courier New" pitchFamily="49" charset="0"/>
              </a:rPr>
              <a:t>{	 void </a:t>
            </a:r>
            <a:r>
              <a:rPr lang="en-US" sz="2000" b="1" dirty="0" smtClean="0">
                <a:solidFill>
                  <a:srgbClr val="00B050"/>
                </a:solidFill>
                <a:latin typeface="Courier New" pitchFamily="49" charset="0"/>
                <a:cs typeface="Courier New" pitchFamily="49" charset="0"/>
              </a:rPr>
              <a:t>show</a:t>
            </a:r>
            <a:r>
              <a:rPr lang="en-US" sz="2000" dirty="0" smtClean="0">
                <a:latin typeface="Courier New" pitchFamily="49" charset="0"/>
                <a:cs typeface="Courier New" pitchFamily="49" charset="0"/>
              </a:rPr>
              <a:t>(){</a:t>
            </a:r>
          </a:p>
          <a:p>
            <a:pPr>
              <a:buNone/>
            </a:pPr>
            <a:r>
              <a:rPr lang="en-US" sz="2000" dirty="0" smtClean="0">
                <a:latin typeface="Courier New" pitchFamily="49" charset="0"/>
                <a:cs typeface="Courier New" pitchFamily="49" charset="0"/>
              </a:rPr>
              <a:t>		</a:t>
            </a:r>
            <a:r>
              <a:rPr lang="en-US" sz="2000" dirty="0" err="1" smtClean="0">
                <a:latin typeface="Courier New" pitchFamily="49" charset="0"/>
                <a:cs typeface="Courier New" pitchFamily="49" charset="0"/>
              </a:rPr>
              <a:t>super.show</a:t>
            </a:r>
            <a:r>
              <a:rPr lang="en-US" sz="2000" dirty="0" smtClean="0">
                <a:latin typeface="Courier New" pitchFamily="49" charset="0"/>
                <a:cs typeface="Courier New" pitchFamily="49" charset="0"/>
              </a:rPr>
              <a:t>();</a:t>
            </a:r>
          </a:p>
          <a:p>
            <a:pPr>
              <a:buNone/>
            </a:pPr>
            <a:r>
              <a:rPr lang="en-US" sz="2000" dirty="0" smtClean="0">
                <a:latin typeface="Courier New" pitchFamily="49" charset="0"/>
                <a:cs typeface="Courier New" pitchFamily="49" charset="0"/>
              </a:rPr>
              <a:t>		</a:t>
            </a:r>
            <a:r>
              <a:rPr lang="en-US" sz="2000" dirty="0" err="1" smtClean="0">
                <a:latin typeface="Courier New" pitchFamily="49" charset="0"/>
                <a:cs typeface="Courier New" pitchFamily="49" charset="0"/>
              </a:rPr>
              <a:t>System.out.println</a:t>
            </a:r>
            <a:r>
              <a:rPr lang="en-US" sz="2000" dirty="0" smtClean="0">
                <a:latin typeface="Courier New" pitchFamily="49" charset="0"/>
                <a:cs typeface="Courier New" pitchFamily="49" charset="0"/>
              </a:rPr>
              <a:t>("Child called");</a:t>
            </a:r>
          </a:p>
          <a:p>
            <a:pPr>
              <a:buNone/>
            </a:pPr>
            <a:r>
              <a:rPr lang="en-US" sz="2000" dirty="0" smtClean="0">
                <a:latin typeface="Courier New" pitchFamily="49" charset="0"/>
                <a:cs typeface="Courier New" pitchFamily="49" charset="0"/>
              </a:rPr>
              <a:t>	} </a:t>
            </a:r>
          </a:p>
          <a:p>
            <a:pPr>
              <a:buNone/>
            </a:pPr>
            <a:r>
              <a:rPr lang="en-US" sz="2000" dirty="0" smtClean="0">
                <a:latin typeface="Courier New" pitchFamily="49" charset="0"/>
                <a:cs typeface="Courier New" pitchFamily="49" charset="0"/>
              </a:rPr>
              <a:t>}</a:t>
            </a:r>
          </a:p>
          <a:p>
            <a:pPr>
              <a:buNone/>
            </a:pPr>
            <a:endParaRPr lang="en-US" sz="2000" dirty="0" smtClean="0">
              <a:latin typeface="Courier New" pitchFamily="49" charset="0"/>
              <a:cs typeface="Courier New" pitchFamily="49" charset="0"/>
            </a:endParaRPr>
          </a:p>
          <a:p>
            <a:pPr>
              <a:buNone/>
            </a:pPr>
            <a:r>
              <a:rPr lang="en-US" sz="2000" dirty="0" smtClean="0">
                <a:latin typeface="Courier New" pitchFamily="49" charset="0"/>
                <a:cs typeface="Courier New" pitchFamily="49" charset="0"/>
              </a:rPr>
              <a:t>Child c = new Child();</a:t>
            </a:r>
          </a:p>
          <a:p>
            <a:pPr>
              <a:buNone/>
            </a:pPr>
            <a:r>
              <a:rPr lang="en-US" sz="2000" dirty="0" err="1" smtClean="0">
                <a:latin typeface="Courier New" pitchFamily="49" charset="0"/>
                <a:cs typeface="Courier New" pitchFamily="49" charset="0"/>
              </a:rPr>
              <a:t>c.show</a:t>
            </a:r>
            <a:r>
              <a:rPr lang="en-US" sz="2000" dirty="0" smtClean="0">
                <a:latin typeface="Courier New" pitchFamily="49" charset="0"/>
                <a:cs typeface="Courier New" pitchFamily="49" charset="0"/>
              </a:rPr>
              <a:t>();</a:t>
            </a:r>
            <a:endParaRPr lang="en-US" sz="2000" dirty="0">
              <a:latin typeface="Courier New" pitchFamily="49" charset="0"/>
              <a:cs typeface="Courier New" pitchFamily="49" charset="0"/>
            </a:endParaRPr>
          </a:p>
        </p:txBody>
      </p:sp>
      <p:sp>
        <p:nvSpPr>
          <p:cNvPr id="4" name="Footer Placeholder 3"/>
          <p:cNvSpPr>
            <a:spLocks noGrp="1"/>
          </p:cNvSpPr>
          <p:nvPr>
            <p:ph type="ftr" sz="quarter" idx="11"/>
          </p:nvPr>
        </p:nvSpPr>
        <p:spPr/>
        <p:txBody>
          <a:bodyPr/>
          <a:lstStyle/>
          <a:p>
            <a:r>
              <a:rPr lang="en-US" smtClean="0"/>
              <a:t>Object Oriented Programming</a:t>
            </a:r>
            <a:endParaRPr lang="en-US"/>
          </a:p>
        </p:txBody>
      </p:sp>
      <p:sp>
        <p:nvSpPr>
          <p:cNvPr id="5" name="Slide Number Placeholder 4"/>
          <p:cNvSpPr>
            <a:spLocks noGrp="1"/>
          </p:cNvSpPr>
          <p:nvPr>
            <p:ph type="sldNum" sz="quarter" idx="12"/>
          </p:nvPr>
        </p:nvSpPr>
        <p:spPr/>
        <p:txBody>
          <a:bodyPr/>
          <a:lstStyle/>
          <a:p>
            <a:fld id="{4192AEF6-A042-4DA6-A3E1-F04AAE1E3944}" type="slidenum">
              <a:rPr lang="en-US" smtClean="0"/>
              <a:pPr/>
              <a:t>32</a:t>
            </a:fld>
            <a:endParaRPr lang="en-US"/>
          </a:p>
        </p:txBody>
      </p:sp>
      <p:sp>
        <p:nvSpPr>
          <p:cNvPr id="6" name="TextBox 5"/>
          <p:cNvSpPr txBox="1"/>
          <p:nvPr/>
        </p:nvSpPr>
        <p:spPr>
          <a:xfrm>
            <a:off x="5410200" y="5334000"/>
            <a:ext cx="2514600" cy="954107"/>
          </a:xfrm>
          <a:prstGeom prst="rect">
            <a:avLst/>
          </a:prstGeom>
          <a:noFill/>
        </p:spPr>
        <p:txBody>
          <a:bodyPr wrap="square" rtlCol="0">
            <a:spAutoFit/>
          </a:bodyPr>
          <a:lstStyle/>
          <a:p>
            <a:r>
              <a:rPr lang="en-US" b="1" dirty="0" smtClean="0"/>
              <a:t>Output</a:t>
            </a:r>
            <a:r>
              <a:rPr lang="en-US" dirty="0" smtClean="0"/>
              <a:t>:</a:t>
            </a:r>
          </a:p>
          <a:p>
            <a:r>
              <a:rPr lang="en-US" dirty="0" smtClean="0">
                <a:latin typeface="Courier New" pitchFamily="49" charset="0"/>
                <a:cs typeface="Courier New" pitchFamily="49" charset="0"/>
              </a:rPr>
              <a:t>Parent called</a:t>
            </a:r>
          </a:p>
          <a:p>
            <a:r>
              <a:rPr lang="en-US" dirty="0" smtClean="0">
                <a:latin typeface="Courier New" pitchFamily="49" charset="0"/>
                <a:cs typeface="Courier New" pitchFamily="49" charset="0"/>
              </a:rPr>
              <a:t>Child called</a:t>
            </a:r>
            <a:endParaRPr lang="en-US" dirty="0" smtClean="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 Overriding</a:t>
            </a:r>
            <a:endParaRPr lang="en-US" dirty="0"/>
          </a:p>
        </p:txBody>
      </p:sp>
      <p:sp>
        <p:nvSpPr>
          <p:cNvPr id="3" name="Content Placeholder 2"/>
          <p:cNvSpPr>
            <a:spLocks noGrp="1"/>
          </p:cNvSpPr>
          <p:nvPr>
            <p:ph idx="1"/>
          </p:nvPr>
        </p:nvSpPr>
        <p:spPr/>
        <p:txBody>
          <a:bodyPr>
            <a:normAutofit/>
          </a:bodyPr>
          <a:lstStyle/>
          <a:p>
            <a:r>
              <a:rPr lang="en-US" sz="2000" dirty="0" smtClean="0"/>
              <a:t>Method overriding occurs only when the names and the type signatures of the two methods are identical. If they are not, then the two methods are simply </a:t>
            </a:r>
            <a:r>
              <a:rPr lang="en-US" sz="2000" b="1" dirty="0" smtClean="0"/>
              <a:t>overloaded</a:t>
            </a:r>
            <a:r>
              <a:rPr lang="en-US" sz="2000" dirty="0" smtClean="0"/>
              <a:t>.</a:t>
            </a:r>
          </a:p>
          <a:p>
            <a:endParaRPr lang="en-US" sz="2000" dirty="0"/>
          </a:p>
        </p:txBody>
      </p:sp>
      <p:sp>
        <p:nvSpPr>
          <p:cNvPr id="4" name="Footer Placeholder 3"/>
          <p:cNvSpPr>
            <a:spLocks noGrp="1"/>
          </p:cNvSpPr>
          <p:nvPr>
            <p:ph type="ftr" sz="quarter" idx="11"/>
          </p:nvPr>
        </p:nvSpPr>
        <p:spPr/>
        <p:txBody>
          <a:bodyPr/>
          <a:lstStyle/>
          <a:p>
            <a:r>
              <a:rPr lang="en-US" smtClean="0"/>
              <a:t>Object Oriented Programming</a:t>
            </a:r>
            <a:endParaRPr lang="en-US"/>
          </a:p>
        </p:txBody>
      </p:sp>
      <p:sp>
        <p:nvSpPr>
          <p:cNvPr id="5" name="Slide Number Placeholder 4"/>
          <p:cNvSpPr>
            <a:spLocks noGrp="1"/>
          </p:cNvSpPr>
          <p:nvPr>
            <p:ph type="sldNum" sz="quarter" idx="12"/>
          </p:nvPr>
        </p:nvSpPr>
        <p:spPr/>
        <p:txBody>
          <a:bodyPr/>
          <a:lstStyle/>
          <a:p>
            <a:fld id="{4192AEF6-A042-4DA6-A3E1-F04AAE1E3944}" type="slidenum">
              <a:rPr lang="en-US" smtClean="0"/>
              <a:pPr/>
              <a:t>33</a:t>
            </a:fld>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 Overriding</a:t>
            </a:r>
            <a:endParaRPr lang="en-US" dirty="0"/>
          </a:p>
        </p:txBody>
      </p:sp>
      <p:sp>
        <p:nvSpPr>
          <p:cNvPr id="3" name="Content Placeholder 2"/>
          <p:cNvSpPr>
            <a:spLocks noGrp="1"/>
          </p:cNvSpPr>
          <p:nvPr>
            <p:ph idx="1"/>
          </p:nvPr>
        </p:nvSpPr>
        <p:spPr/>
        <p:txBody>
          <a:bodyPr>
            <a:normAutofit fontScale="92500" lnSpcReduction="10000"/>
          </a:bodyPr>
          <a:lstStyle/>
          <a:p>
            <a:pPr>
              <a:buNone/>
            </a:pPr>
            <a:r>
              <a:rPr lang="en-US" sz="2000" b="1" dirty="0" smtClean="0">
                <a:latin typeface="Courier New" pitchFamily="49" charset="0"/>
                <a:cs typeface="Courier New" pitchFamily="49" charset="0"/>
              </a:rPr>
              <a:t>class</a:t>
            </a:r>
            <a:r>
              <a:rPr lang="en-US" sz="2000" dirty="0" smtClean="0">
                <a:latin typeface="Courier New" pitchFamily="49" charset="0"/>
                <a:cs typeface="Courier New" pitchFamily="49" charset="0"/>
              </a:rPr>
              <a:t> Parent </a:t>
            </a:r>
          </a:p>
          <a:p>
            <a:pPr>
              <a:buNone/>
            </a:pPr>
            <a:r>
              <a:rPr lang="en-US" sz="2000" dirty="0" smtClean="0">
                <a:latin typeface="Courier New" pitchFamily="49" charset="0"/>
                <a:cs typeface="Courier New" pitchFamily="49" charset="0"/>
              </a:rPr>
              <a:t>{	 void </a:t>
            </a:r>
            <a:r>
              <a:rPr lang="en-US" sz="2000" b="1" dirty="0" smtClean="0">
                <a:solidFill>
                  <a:srgbClr val="00B050"/>
                </a:solidFill>
                <a:latin typeface="Courier New" pitchFamily="49" charset="0"/>
                <a:cs typeface="Courier New" pitchFamily="49" charset="0"/>
              </a:rPr>
              <a:t>show</a:t>
            </a:r>
            <a:r>
              <a:rPr lang="en-US" sz="2000" dirty="0" smtClean="0">
                <a:latin typeface="Courier New" pitchFamily="49" charset="0"/>
                <a:cs typeface="Courier New" pitchFamily="49" charset="0"/>
              </a:rPr>
              <a:t>(){</a:t>
            </a:r>
          </a:p>
          <a:p>
            <a:pPr>
              <a:buNone/>
            </a:pPr>
            <a:r>
              <a:rPr lang="en-US" sz="2000" dirty="0" smtClean="0">
                <a:latin typeface="Courier New" pitchFamily="49" charset="0"/>
                <a:cs typeface="Courier New" pitchFamily="49" charset="0"/>
              </a:rPr>
              <a:t>		</a:t>
            </a:r>
            <a:r>
              <a:rPr lang="en-US" sz="2000" dirty="0" err="1" smtClean="0">
                <a:latin typeface="Courier New" pitchFamily="49" charset="0"/>
                <a:cs typeface="Courier New" pitchFamily="49" charset="0"/>
              </a:rPr>
              <a:t>System.out.println</a:t>
            </a:r>
            <a:r>
              <a:rPr lang="en-US" sz="2000" dirty="0" smtClean="0">
                <a:latin typeface="Courier New" pitchFamily="49" charset="0"/>
                <a:cs typeface="Courier New" pitchFamily="49" charset="0"/>
              </a:rPr>
              <a:t>("Parent called");</a:t>
            </a:r>
          </a:p>
          <a:p>
            <a:pPr>
              <a:buNone/>
            </a:pPr>
            <a:r>
              <a:rPr lang="en-US" sz="2000" dirty="0" smtClean="0">
                <a:latin typeface="Courier New" pitchFamily="49" charset="0"/>
                <a:cs typeface="Courier New" pitchFamily="49" charset="0"/>
              </a:rPr>
              <a:t>	}	 </a:t>
            </a:r>
          </a:p>
          <a:p>
            <a:pPr>
              <a:buNone/>
            </a:pPr>
            <a:r>
              <a:rPr lang="en-US" sz="2000" dirty="0" smtClean="0">
                <a:latin typeface="Courier New" pitchFamily="49" charset="0"/>
                <a:cs typeface="Courier New" pitchFamily="49" charset="0"/>
              </a:rPr>
              <a:t>}</a:t>
            </a:r>
          </a:p>
          <a:p>
            <a:pPr>
              <a:buNone/>
            </a:pPr>
            <a:r>
              <a:rPr lang="en-US" sz="2000" b="1" dirty="0" smtClean="0">
                <a:latin typeface="Courier New" pitchFamily="49" charset="0"/>
                <a:cs typeface="Courier New" pitchFamily="49" charset="0"/>
              </a:rPr>
              <a:t>class</a:t>
            </a:r>
            <a:r>
              <a:rPr lang="en-US" sz="2000" dirty="0" smtClean="0">
                <a:latin typeface="Courier New" pitchFamily="49" charset="0"/>
                <a:cs typeface="Courier New" pitchFamily="49" charset="0"/>
              </a:rPr>
              <a:t> Child </a:t>
            </a:r>
            <a:r>
              <a:rPr lang="en-US" sz="2000" b="1" dirty="0" smtClean="0">
                <a:latin typeface="Courier New" pitchFamily="49" charset="0"/>
                <a:cs typeface="Courier New" pitchFamily="49" charset="0"/>
              </a:rPr>
              <a:t>extends</a:t>
            </a:r>
            <a:r>
              <a:rPr lang="en-US" sz="2000" dirty="0" smtClean="0">
                <a:latin typeface="Courier New" pitchFamily="49" charset="0"/>
                <a:cs typeface="Courier New" pitchFamily="49" charset="0"/>
              </a:rPr>
              <a:t> Parent</a:t>
            </a:r>
          </a:p>
          <a:p>
            <a:pPr>
              <a:buNone/>
            </a:pPr>
            <a:r>
              <a:rPr lang="en-US" sz="2000" dirty="0" smtClean="0">
                <a:latin typeface="Courier New" pitchFamily="49" charset="0"/>
                <a:cs typeface="Courier New" pitchFamily="49" charset="0"/>
              </a:rPr>
              <a:t>{	 void </a:t>
            </a:r>
            <a:r>
              <a:rPr lang="en-US" sz="2000" b="1" dirty="0" smtClean="0">
                <a:solidFill>
                  <a:srgbClr val="00B050"/>
                </a:solidFill>
                <a:latin typeface="Courier New" pitchFamily="49" charset="0"/>
                <a:cs typeface="Courier New" pitchFamily="49" charset="0"/>
              </a:rPr>
              <a:t>show</a:t>
            </a:r>
            <a:r>
              <a:rPr lang="en-US" sz="2000" dirty="0" smtClean="0">
                <a:latin typeface="Courier New" pitchFamily="49" charset="0"/>
                <a:cs typeface="Courier New" pitchFamily="49" charset="0"/>
              </a:rPr>
              <a:t>(String </a:t>
            </a:r>
            <a:r>
              <a:rPr lang="en-US" sz="2000" dirty="0" err="1" smtClean="0">
                <a:latin typeface="Courier New" pitchFamily="49" charset="0"/>
                <a:cs typeface="Courier New" pitchFamily="49" charset="0"/>
              </a:rPr>
              <a:t>msg</a:t>
            </a:r>
            <a:r>
              <a:rPr lang="en-US" sz="2000" dirty="0" smtClean="0">
                <a:latin typeface="Courier New" pitchFamily="49" charset="0"/>
                <a:cs typeface="Courier New" pitchFamily="49" charset="0"/>
              </a:rPr>
              <a:t>){ </a:t>
            </a:r>
          </a:p>
          <a:p>
            <a:pPr>
              <a:buNone/>
            </a:pPr>
            <a:r>
              <a:rPr lang="en-US" sz="2000" dirty="0" smtClean="0">
                <a:latin typeface="Courier New" pitchFamily="49" charset="0"/>
                <a:cs typeface="Courier New" pitchFamily="49" charset="0"/>
              </a:rPr>
              <a:t>		</a:t>
            </a:r>
            <a:r>
              <a:rPr lang="en-US" sz="2000" dirty="0" err="1" smtClean="0">
                <a:latin typeface="Courier New" pitchFamily="49" charset="0"/>
                <a:cs typeface="Courier New" pitchFamily="49" charset="0"/>
              </a:rPr>
              <a:t>System.out.println</a:t>
            </a:r>
            <a:r>
              <a:rPr lang="en-US" sz="2000" dirty="0" smtClean="0">
                <a:latin typeface="Courier New" pitchFamily="49" charset="0"/>
                <a:cs typeface="Courier New" pitchFamily="49" charset="0"/>
              </a:rPr>
              <a:t>(</a:t>
            </a:r>
            <a:r>
              <a:rPr lang="en-US" sz="2000" dirty="0" err="1" smtClean="0">
                <a:latin typeface="Courier New" pitchFamily="49" charset="0"/>
                <a:cs typeface="Courier New" pitchFamily="49" charset="0"/>
              </a:rPr>
              <a:t>msg</a:t>
            </a:r>
            <a:r>
              <a:rPr lang="en-US" sz="2000" dirty="0" smtClean="0">
                <a:latin typeface="Courier New" pitchFamily="49" charset="0"/>
                <a:cs typeface="Courier New" pitchFamily="49" charset="0"/>
              </a:rPr>
              <a:t>);</a:t>
            </a:r>
          </a:p>
          <a:p>
            <a:pPr>
              <a:buNone/>
            </a:pPr>
            <a:r>
              <a:rPr lang="en-US" sz="2000" dirty="0" smtClean="0">
                <a:latin typeface="Courier New" pitchFamily="49" charset="0"/>
                <a:cs typeface="Courier New" pitchFamily="49" charset="0"/>
              </a:rPr>
              <a:t>	} </a:t>
            </a:r>
          </a:p>
          <a:p>
            <a:pPr>
              <a:buNone/>
            </a:pPr>
            <a:r>
              <a:rPr lang="en-US" sz="2000" dirty="0" smtClean="0">
                <a:latin typeface="Courier New" pitchFamily="49" charset="0"/>
                <a:cs typeface="Courier New" pitchFamily="49" charset="0"/>
              </a:rPr>
              <a:t>}</a:t>
            </a:r>
          </a:p>
          <a:p>
            <a:pPr>
              <a:buNone/>
            </a:pPr>
            <a:endParaRPr lang="en-US" sz="2000" dirty="0" smtClean="0">
              <a:latin typeface="Courier New" pitchFamily="49" charset="0"/>
              <a:cs typeface="Courier New" pitchFamily="49" charset="0"/>
            </a:endParaRPr>
          </a:p>
          <a:p>
            <a:pPr>
              <a:buNone/>
            </a:pPr>
            <a:r>
              <a:rPr lang="en-US" sz="2000" dirty="0" smtClean="0">
                <a:latin typeface="Courier New" pitchFamily="49" charset="0"/>
                <a:cs typeface="Courier New" pitchFamily="49" charset="0"/>
              </a:rPr>
              <a:t>Child c = new Child();</a:t>
            </a:r>
          </a:p>
          <a:p>
            <a:pPr>
              <a:buNone/>
            </a:pPr>
            <a:r>
              <a:rPr lang="en-US" sz="2000" dirty="0" err="1" smtClean="0">
                <a:latin typeface="Courier New" pitchFamily="49" charset="0"/>
                <a:cs typeface="Courier New" pitchFamily="49" charset="0"/>
              </a:rPr>
              <a:t>c.show</a:t>
            </a:r>
            <a:r>
              <a:rPr lang="en-US" sz="2000" dirty="0" smtClean="0">
                <a:latin typeface="Courier New" pitchFamily="49" charset="0"/>
                <a:cs typeface="Courier New" pitchFamily="49" charset="0"/>
              </a:rPr>
              <a:t>();</a:t>
            </a:r>
          </a:p>
          <a:p>
            <a:pPr>
              <a:buNone/>
            </a:pPr>
            <a:r>
              <a:rPr lang="en-US" sz="2000" dirty="0" err="1" smtClean="0">
                <a:latin typeface="Courier New" pitchFamily="49" charset="0"/>
                <a:cs typeface="Courier New" pitchFamily="49" charset="0"/>
              </a:rPr>
              <a:t>c.show</a:t>
            </a:r>
            <a:r>
              <a:rPr lang="en-US" sz="2000" dirty="0" smtClean="0">
                <a:latin typeface="Courier New" pitchFamily="49" charset="0"/>
                <a:cs typeface="Courier New" pitchFamily="49" charset="0"/>
              </a:rPr>
              <a:t>(“Overloading”);</a:t>
            </a:r>
            <a:endParaRPr lang="en-US" sz="2000" dirty="0">
              <a:latin typeface="Courier New" pitchFamily="49" charset="0"/>
              <a:cs typeface="Courier New" pitchFamily="49" charset="0"/>
            </a:endParaRPr>
          </a:p>
        </p:txBody>
      </p:sp>
      <p:sp>
        <p:nvSpPr>
          <p:cNvPr id="4" name="Footer Placeholder 3"/>
          <p:cNvSpPr>
            <a:spLocks noGrp="1"/>
          </p:cNvSpPr>
          <p:nvPr>
            <p:ph type="ftr" sz="quarter" idx="11"/>
          </p:nvPr>
        </p:nvSpPr>
        <p:spPr/>
        <p:txBody>
          <a:bodyPr/>
          <a:lstStyle/>
          <a:p>
            <a:r>
              <a:rPr lang="en-US" smtClean="0"/>
              <a:t>Object Oriented Programming</a:t>
            </a:r>
            <a:endParaRPr lang="en-US"/>
          </a:p>
        </p:txBody>
      </p:sp>
      <p:sp>
        <p:nvSpPr>
          <p:cNvPr id="5" name="Slide Number Placeholder 4"/>
          <p:cNvSpPr>
            <a:spLocks noGrp="1"/>
          </p:cNvSpPr>
          <p:nvPr>
            <p:ph type="sldNum" sz="quarter" idx="12"/>
          </p:nvPr>
        </p:nvSpPr>
        <p:spPr/>
        <p:txBody>
          <a:bodyPr/>
          <a:lstStyle/>
          <a:p>
            <a:fld id="{4192AEF6-A042-4DA6-A3E1-F04AAE1E3944}" type="slidenum">
              <a:rPr lang="en-US" smtClean="0"/>
              <a:pPr/>
              <a:t>34</a:t>
            </a:fld>
            <a:endParaRPr lang="en-US"/>
          </a:p>
        </p:txBody>
      </p:sp>
      <p:sp>
        <p:nvSpPr>
          <p:cNvPr id="6" name="TextBox 5"/>
          <p:cNvSpPr txBox="1"/>
          <p:nvPr/>
        </p:nvSpPr>
        <p:spPr>
          <a:xfrm>
            <a:off x="5410200" y="5334000"/>
            <a:ext cx="2514600" cy="954107"/>
          </a:xfrm>
          <a:prstGeom prst="rect">
            <a:avLst/>
          </a:prstGeom>
          <a:noFill/>
        </p:spPr>
        <p:txBody>
          <a:bodyPr wrap="square" rtlCol="0">
            <a:spAutoFit/>
          </a:bodyPr>
          <a:lstStyle/>
          <a:p>
            <a:r>
              <a:rPr lang="en-US" b="1" dirty="0" smtClean="0"/>
              <a:t>Output</a:t>
            </a:r>
            <a:r>
              <a:rPr lang="en-US" dirty="0" smtClean="0"/>
              <a:t>:</a:t>
            </a:r>
          </a:p>
          <a:p>
            <a:r>
              <a:rPr lang="en-US" dirty="0" smtClean="0">
                <a:latin typeface="Courier New" pitchFamily="49" charset="0"/>
                <a:cs typeface="Courier New" pitchFamily="49" charset="0"/>
              </a:rPr>
              <a:t>Parent called</a:t>
            </a:r>
          </a:p>
          <a:p>
            <a:r>
              <a:rPr lang="en-US" dirty="0" smtClean="0">
                <a:latin typeface="Courier New" pitchFamily="49" charset="0"/>
                <a:cs typeface="Courier New" pitchFamily="49" charset="0"/>
              </a:rPr>
              <a:t>Overloading</a:t>
            </a:r>
            <a:endParaRPr lang="en-US" dirty="0" smtClean="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Abstract Method</a:t>
            </a:r>
            <a:endParaRPr lang="en-US" dirty="0"/>
          </a:p>
        </p:txBody>
      </p:sp>
      <p:sp>
        <p:nvSpPr>
          <p:cNvPr id="3" name="Content Placeholder 2"/>
          <p:cNvSpPr>
            <a:spLocks noGrp="1"/>
          </p:cNvSpPr>
          <p:nvPr>
            <p:ph idx="1"/>
          </p:nvPr>
        </p:nvSpPr>
        <p:spPr/>
        <p:txBody>
          <a:bodyPr>
            <a:normAutofit/>
          </a:bodyPr>
          <a:lstStyle/>
          <a:p>
            <a:r>
              <a:rPr lang="en-US" sz="2000" dirty="0" smtClean="0"/>
              <a:t>There are cases when we have to create a superclass that only defines a generalized form that will be shared by all of its subclasses, leaving it to each subclass to fill in the details. </a:t>
            </a:r>
          </a:p>
          <a:p>
            <a:r>
              <a:rPr lang="en-US" sz="2000" dirty="0" smtClean="0"/>
              <a:t>In order to ensure that a subclass does, indeed, override all necessary methods, Java provides </a:t>
            </a:r>
            <a:r>
              <a:rPr lang="en-US" sz="2000" b="1" dirty="0" smtClean="0"/>
              <a:t>abstract methods</a:t>
            </a:r>
            <a:r>
              <a:rPr lang="en-US" sz="2000" dirty="0" smtClean="0"/>
              <a:t>. Certain methods can be made mandatory to be overridden by subclasses by specifying the </a:t>
            </a:r>
            <a:r>
              <a:rPr lang="en-US" sz="2000" b="1" i="1" dirty="0" smtClean="0"/>
              <a:t>abstract</a:t>
            </a:r>
            <a:r>
              <a:rPr lang="en-US" sz="2000" dirty="0" smtClean="0"/>
              <a:t> type modifier.</a:t>
            </a:r>
          </a:p>
          <a:p>
            <a:r>
              <a:rPr lang="en-US" sz="2000" dirty="0" smtClean="0"/>
              <a:t>To declare an abstract method, use this general form: </a:t>
            </a:r>
          </a:p>
          <a:p>
            <a:pPr>
              <a:buNone/>
            </a:pPr>
            <a:r>
              <a:rPr lang="en-US" sz="2000" dirty="0" smtClean="0">
                <a:latin typeface="Courier New" pitchFamily="49" charset="0"/>
                <a:cs typeface="Courier New" pitchFamily="49" charset="0"/>
              </a:rPr>
              <a:t>		abstract type name(parameter-list); </a:t>
            </a:r>
            <a:br>
              <a:rPr lang="en-US" sz="2000" dirty="0" smtClean="0">
                <a:latin typeface="Courier New" pitchFamily="49" charset="0"/>
                <a:cs typeface="Courier New" pitchFamily="49" charset="0"/>
              </a:rPr>
            </a:br>
            <a:endParaRPr lang="en-US" sz="2000" dirty="0" smtClean="0">
              <a:latin typeface="Courier New" pitchFamily="49" charset="0"/>
              <a:cs typeface="Courier New" pitchFamily="49" charset="0"/>
            </a:endParaRPr>
          </a:p>
          <a:p>
            <a:r>
              <a:rPr lang="en-US" sz="2000" b="1" i="1" dirty="0" smtClean="0"/>
              <a:t>abstract</a:t>
            </a:r>
            <a:r>
              <a:rPr lang="en-US" sz="2000" dirty="0" smtClean="0"/>
              <a:t> methods are sometimes referred to as </a:t>
            </a:r>
            <a:r>
              <a:rPr lang="en-US" sz="2000" u="sng" dirty="0" smtClean="0"/>
              <a:t>subclasser responsibility </a:t>
            </a:r>
            <a:r>
              <a:rPr lang="en-US" sz="2000" dirty="0" smtClean="0"/>
              <a:t>because they have no implementation specified in the superclass.</a:t>
            </a:r>
            <a:endParaRPr lang="en-US" sz="2000" dirty="0"/>
          </a:p>
        </p:txBody>
      </p:sp>
      <p:sp>
        <p:nvSpPr>
          <p:cNvPr id="4" name="Footer Placeholder 3"/>
          <p:cNvSpPr>
            <a:spLocks noGrp="1"/>
          </p:cNvSpPr>
          <p:nvPr>
            <p:ph type="ftr" sz="quarter" idx="11"/>
          </p:nvPr>
        </p:nvSpPr>
        <p:spPr/>
        <p:txBody>
          <a:bodyPr/>
          <a:lstStyle/>
          <a:p>
            <a:r>
              <a:rPr lang="en-US" smtClean="0"/>
              <a:t>Object Oriented Programming</a:t>
            </a:r>
            <a:endParaRPr lang="en-US"/>
          </a:p>
        </p:txBody>
      </p:sp>
      <p:sp>
        <p:nvSpPr>
          <p:cNvPr id="5" name="Slide Number Placeholder 4"/>
          <p:cNvSpPr>
            <a:spLocks noGrp="1"/>
          </p:cNvSpPr>
          <p:nvPr>
            <p:ph type="sldNum" sz="quarter" idx="12"/>
          </p:nvPr>
        </p:nvSpPr>
        <p:spPr/>
        <p:txBody>
          <a:bodyPr/>
          <a:lstStyle/>
          <a:p>
            <a:fld id="{4192AEF6-A042-4DA6-A3E1-F04AAE1E3944}" type="slidenum">
              <a:rPr lang="en-US" smtClean="0"/>
              <a:pPr/>
              <a:t>35</a:t>
            </a:fld>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Abstract Classes</a:t>
            </a:r>
            <a:endParaRPr lang="en-US" dirty="0"/>
          </a:p>
        </p:txBody>
      </p:sp>
      <p:sp>
        <p:nvSpPr>
          <p:cNvPr id="3" name="Content Placeholder 2"/>
          <p:cNvSpPr>
            <a:spLocks noGrp="1"/>
          </p:cNvSpPr>
          <p:nvPr>
            <p:ph idx="1"/>
          </p:nvPr>
        </p:nvSpPr>
        <p:spPr/>
        <p:txBody>
          <a:bodyPr>
            <a:normAutofit/>
          </a:bodyPr>
          <a:lstStyle/>
          <a:p>
            <a:r>
              <a:rPr lang="en-US" sz="2000" dirty="0" smtClean="0"/>
              <a:t>Any class that contains one or more abstract methods must also be declared </a:t>
            </a:r>
            <a:r>
              <a:rPr lang="en-US" sz="2000" b="1" dirty="0" smtClean="0"/>
              <a:t>abstract</a:t>
            </a:r>
            <a:r>
              <a:rPr lang="en-US" sz="2000" dirty="0" smtClean="0"/>
              <a:t>. </a:t>
            </a:r>
          </a:p>
          <a:p>
            <a:r>
              <a:rPr lang="en-US" sz="2000" dirty="0" smtClean="0"/>
              <a:t>To declare a class abstract, abstract keyword is used in front of the class keyword at the beginning of the class declaration.</a:t>
            </a:r>
          </a:p>
          <a:p>
            <a:pPr lvl="1">
              <a:buNone/>
            </a:pPr>
            <a:r>
              <a:rPr lang="en-US" sz="1600" dirty="0" smtClean="0">
                <a:latin typeface="Courier New" pitchFamily="49" charset="0"/>
                <a:cs typeface="Courier New" pitchFamily="49" charset="0"/>
              </a:rPr>
              <a:t>	</a:t>
            </a:r>
            <a:r>
              <a:rPr lang="en-US" sz="2000" dirty="0" smtClean="0">
                <a:latin typeface="Courier New" pitchFamily="49" charset="0"/>
                <a:cs typeface="Courier New" pitchFamily="49" charset="0"/>
              </a:rPr>
              <a:t>abstract class </a:t>
            </a:r>
            <a:r>
              <a:rPr lang="en-US" sz="2000" dirty="0" err="1" smtClean="0">
                <a:latin typeface="Courier New" pitchFamily="49" charset="0"/>
                <a:cs typeface="Courier New" pitchFamily="49" charset="0"/>
              </a:rPr>
              <a:t>class_name</a:t>
            </a:r>
            <a:r>
              <a:rPr lang="en-US" sz="2000" dirty="0" smtClean="0">
                <a:latin typeface="Courier New" pitchFamily="49" charset="0"/>
                <a:cs typeface="Courier New" pitchFamily="49" charset="0"/>
              </a:rPr>
              <a:t> { </a:t>
            </a:r>
          </a:p>
          <a:p>
            <a:pPr lvl="1">
              <a:buNone/>
            </a:pPr>
            <a:r>
              <a:rPr lang="en-US" sz="2000" dirty="0" smtClean="0">
                <a:latin typeface="Courier New" pitchFamily="49" charset="0"/>
                <a:cs typeface="Courier New" pitchFamily="49" charset="0"/>
              </a:rPr>
              <a:t>     abstract type method();</a:t>
            </a:r>
          </a:p>
          <a:p>
            <a:pPr lvl="1">
              <a:buNone/>
            </a:pPr>
            <a:r>
              <a:rPr lang="en-US" sz="2000" dirty="0" smtClean="0">
                <a:latin typeface="Courier New" pitchFamily="49" charset="0"/>
                <a:cs typeface="Courier New" pitchFamily="49" charset="0"/>
              </a:rPr>
              <a:t>   }</a:t>
            </a:r>
            <a:endParaRPr lang="en-US" sz="1600" dirty="0" smtClean="0">
              <a:latin typeface="Courier New" pitchFamily="49" charset="0"/>
              <a:cs typeface="Courier New" pitchFamily="49" charset="0"/>
            </a:endParaRPr>
          </a:p>
          <a:p>
            <a:r>
              <a:rPr lang="en-US" sz="2000" dirty="0" smtClean="0"/>
              <a:t>There can be </a:t>
            </a:r>
            <a:r>
              <a:rPr lang="en-US" sz="2000" u="sng" dirty="0" smtClean="0"/>
              <a:t>no objects </a:t>
            </a:r>
            <a:r>
              <a:rPr lang="en-US" sz="2000" dirty="0" smtClean="0"/>
              <a:t>of an abstract class. That is, an abstract class cannot be directly instantiated with the new operator. Such objects would be useless, because an abstract class is not fully defined. </a:t>
            </a:r>
          </a:p>
          <a:p>
            <a:r>
              <a:rPr lang="en-US" sz="2000" dirty="0" smtClean="0"/>
              <a:t>Abstract constructors, or abstract static methods cannot be declared.</a:t>
            </a:r>
          </a:p>
          <a:p>
            <a:r>
              <a:rPr lang="en-US" sz="2000" dirty="0" smtClean="0"/>
              <a:t>Abstract classes can include non-abstract methods also.</a:t>
            </a:r>
            <a:endParaRPr lang="en-US" sz="2000" dirty="0"/>
          </a:p>
        </p:txBody>
      </p:sp>
      <p:sp>
        <p:nvSpPr>
          <p:cNvPr id="4" name="Footer Placeholder 3"/>
          <p:cNvSpPr>
            <a:spLocks noGrp="1"/>
          </p:cNvSpPr>
          <p:nvPr>
            <p:ph type="ftr" sz="quarter" idx="11"/>
          </p:nvPr>
        </p:nvSpPr>
        <p:spPr/>
        <p:txBody>
          <a:bodyPr/>
          <a:lstStyle/>
          <a:p>
            <a:r>
              <a:rPr lang="en-US" smtClean="0"/>
              <a:t>Object Oriented Programming</a:t>
            </a:r>
            <a:endParaRPr lang="en-US" dirty="0"/>
          </a:p>
        </p:txBody>
      </p:sp>
      <p:sp>
        <p:nvSpPr>
          <p:cNvPr id="5" name="Slide Number Placeholder 4"/>
          <p:cNvSpPr>
            <a:spLocks noGrp="1"/>
          </p:cNvSpPr>
          <p:nvPr>
            <p:ph type="sldNum" sz="quarter" idx="12"/>
          </p:nvPr>
        </p:nvSpPr>
        <p:spPr/>
        <p:txBody>
          <a:bodyPr/>
          <a:lstStyle/>
          <a:p>
            <a:fld id="{4192AEF6-A042-4DA6-A3E1-F04AAE1E3944}" type="slidenum">
              <a:rPr lang="en-US" smtClean="0"/>
              <a:pPr/>
              <a:t>36</a:t>
            </a:fld>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Object Oriented Programming</a:t>
            </a:r>
            <a:endParaRPr lang="en-US" dirty="0"/>
          </a:p>
        </p:txBody>
      </p:sp>
      <p:sp>
        <p:nvSpPr>
          <p:cNvPr id="5" name="Slide Number Placeholder 4"/>
          <p:cNvSpPr>
            <a:spLocks noGrp="1"/>
          </p:cNvSpPr>
          <p:nvPr>
            <p:ph type="sldNum" sz="quarter" idx="12"/>
          </p:nvPr>
        </p:nvSpPr>
        <p:spPr/>
        <p:txBody>
          <a:bodyPr/>
          <a:lstStyle/>
          <a:p>
            <a:fld id="{4192AEF6-A042-4DA6-A3E1-F04AAE1E3944}" type="slidenum">
              <a:rPr lang="en-US" smtClean="0"/>
              <a:pPr/>
              <a:t>37</a:t>
            </a:fld>
            <a:endParaRPr lang="en-US"/>
          </a:p>
        </p:txBody>
      </p:sp>
      <p:sp>
        <p:nvSpPr>
          <p:cNvPr id="6" name="Rectangle 5"/>
          <p:cNvSpPr/>
          <p:nvPr/>
        </p:nvSpPr>
        <p:spPr>
          <a:xfrm>
            <a:off x="533400" y="228600"/>
            <a:ext cx="7848600" cy="5632311"/>
          </a:xfrm>
          <a:prstGeom prst="rect">
            <a:avLst/>
          </a:prstGeom>
        </p:spPr>
        <p:txBody>
          <a:bodyPr wrap="square">
            <a:spAutoFit/>
          </a:bodyPr>
          <a:lstStyle/>
          <a:p>
            <a:r>
              <a:rPr lang="en-US" sz="2000" dirty="0" smtClean="0">
                <a:solidFill>
                  <a:srgbClr val="00B050"/>
                </a:solidFill>
              </a:rPr>
              <a:t>abstract</a:t>
            </a:r>
            <a:r>
              <a:rPr lang="en-US" sz="2000" dirty="0" smtClean="0"/>
              <a:t> class A {</a:t>
            </a:r>
          </a:p>
          <a:p>
            <a:r>
              <a:rPr lang="en-US" sz="2000" dirty="0" smtClean="0">
                <a:solidFill>
                  <a:srgbClr val="00B050"/>
                </a:solidFill>
              </a:rPr>
              <a:t>abstract</a:t>
            </a:r>
            <a:r>
              <a:rPr lang="en-US" sz="2000" dirty="0" smtClean="0"/>
              <a:t> void </a:t>
            </a:r>
            <a:r>
              <a:rPr lang="en-US" sz="2000" dirty="0" err="1" smtClean="0"/>
              <a:t>callme</a:t>
            </a:r>
            <a:r>
              <a:rPr lang="en-US" sz="2000" dirty="0" smtClean="0"/>
              <a:t>(); </a:t>
            </a:r>
          </a:p>
          <a:p>
            <a:r>
              <a:rPr lang="en-US" sz="2000" dirty="0" smtClean="0"/>
              <a:t>void </a:t>
            </a:r>
            <a:r>
              <a:rPr lang="en-US" sz="2000" dirty="0" err="1" smtClean="0"/>
              <a:t>callmetoo</a:t>
            </a:r>
            <a:r>
              <a:rPr lang="en-US" sz="2000" dirty="0" smtClean="0"/>
              <a:t>() {</a:t>
            </a:r>
          </a:p>
          <a:p>
            <a:r>
              <a:rPr lang="en-US" sz="2000" dirty="0" smtClean="0"/>
              <a:t>	</a:t>
            </a:r>
            <a:r>
              <a:rPr lang="en-US" sz="2000" dirty="0" err="1" smtClean="0"/>
              <a:t>System.out.println</a:t>
            </a:r>
            <a:r>
              <a:rPr lang="en-US" sz="2000" dirty="0" smtClean="0"/>
              <a:t>("This is a concrete method.");</a:t>
            </a:r>
          </a:p>
          <a:p>
            <a:r>
              <a:rPr lang="en-US" sz="2000" dirty="0" smtClean="0"/>
              <a:t>}</a:t>
            </a:r>
          </a:p>
          <a:p>
            <a:r>
              <a:rPr lang="en-US" sz="2000" dirty="0" smtClean="0"/>
              <a:t>}</a:t>
            </a:r>
          </a:p>
          <a:p>
            <a:r>
              <a:rPr lang="en-US" sz="2000" dirty="0" smtClean="0"/>
              <a:t>class B </a:t>
            </a:r>
            <a:r>
              <a:rPr lang="en-US" sz="2000" dirty="0" smtClean="0">
                <a:solidFill>
                  <a:srgbClr val="0070C0"/>
                </a:solidFill>
              </a:rPr>
              <a:t>extends</a:t>
            </a:r>
            <a:r>
              <a:rPr lang="en-US" sz="2000" dirty="0" smtClean="0"/>
              <a:t> A {</a:t>
            </a:r>
          </a:p>
          <a:p>
            <a:r>
              <a:rPr lang="en-US" sz="2000" dirty="0" smtClean="0"/>
              <a:t>void </a:t>
            </a:r>
            <a:r>
              <a:rPr lang="en-US" sz="2000" dirty="0" err="1" smtClean="0"/>
              <a:t>callme</a:t>
            </a:r>
            <a:r>
              <a:rPr lang="en-US" sz="2000" dirty="0" smtClean="0"/>
              <a:t>() {</a:t>
            </a:r>
          </a:p>
          <a:p>
            <a:r>
              <a:rPr lang="en-US" sz="2000" dirty="0" smtClean="0"/>
              <a:t>	</a:t>
            </a:r>
            <a:r>
              <a:rPr lang="en-US" sz="2000" dirty="0" err="1" smtClean="0"/>
              <a:t>System.out.println</a:t>
            </a:r>
            <a:r>
              <a:rPr lang="en-US" sz="2000" dirty="0" smtClean="0"/>
              <a:t>("B's implementation of </a:t>
            </a:r>
            <a:r>
              <a:rPr lang="en-US" sz="2000" dirty="0" err="1" smtClean="0"/>
              <a:t>callme</a:t>
            </a:r>
            <a:r>
              <a:rPr lang="en-US" sz="2000" dirty="0" smtClean="0"/>
              <a:t>.");</a:t>
            </a:r>
          </a:p>
          <a:p>
            <a:r>
              <a:rPr lang="en-US" sz="2000" dirty="0" smtClean="0"/>
              <a:t>}</a:t>
            </a:r>
          </a:p>
          <a:p>
            <a:r>
              <a:rPr lang="en-US" sz="2000" dirty="0" smtClean="0"/>
              <a:t>}</a:t>
            </a:r>
          </a:p>
          <a:p>
            <a:r>
              <a:rPr lang="en-US" sz="2000" dirty="0" smtClean="0"/>
              <a:t>class </a:t>
            </a:r>
            <a:r>
              <a:rPr lang="en-US" sz="2000" dirty="0" err="1" smtClean="0"/>
              <a:t>AbstractDemo</a:t>
            </a:r>
            <a:r>
              <a:rPr lang="en-US" sz="2000" dirty="0" smtClean="0"/>
              <a:t> {</a:t>
            </a:r>
          </a:p>
          <a:p>
            <a:r>
              <a:rPr lang="en-US" sz="2000" dirty="0" smtClean="0"/>
              <a:t>public static void main(String </a:t>
            </a:r>
            <a:r>
              <a:rPr lang="en-US" sz="2000" dirty="0" err="1" smtClean="0"/>
              <a:t>args</a:t>
            </a:r>
            <a:r>
              <a:rPr lang="en-US" sz="2000" dirty="0" smtClean="0"/>
              <a:t>[]) {</a:t>
            </a:r>
          </a:p>
          <a:p>
            <a:pPr lvl="1"/>
            <a:r>
              <a:rPr lang="en-US" sz="2000" dirty="0" smtClean="0"/>
              <a:t>B </a:t>
            </a:r>
            <a:r>
              <a:rPr lang="en-US" sz="2000" dirty="0" err="1" smtClean="0"/>
              <a:t>b</a:t>
            </a:r>
            <a:r>
              <a:rPr lang="en-US" sz="2000" dirty="0" smtClean="0"/>
              <a:t> = new B();</a:t>
            </a:r>
          </a:p>
          <a:p>
            <a:pPr lvl="1"/>
            <a:r>
              <a:rPr lang="en-US" sz="2000" dirty="0" err="1" smtClean="0"/>
              <a:t>b.callme</a:t>
            </a:r>
            <a:r>
              <a:rPr lang="en-US" sz="2000" dirty="0" smtClean="0"/>
              <a:t>();</a:t>
            </a:r>
          </a:p>
          <a:p>
            <a:pPr lvl="1"/>
            <a:r>
              <a:rPr lang="en-US" sz="2000" dirty="0" err="1" smtClean="0"/>
              <a:t>b.callmetoo</a:t>
            </a:r>
            <a:r>
              <a:rPr lang="en-US" sz="2000" dirty="0" smtClean="0"/>
              <a:t>();</a:t>
            </a:r>
          </a:p>
          <a:p>
            <a:r>
              <a:rPr lang="en-US" sz="2000" dirty="0" smtClean="0"/>
              <a:t>}</a:t>
            </a:r>
          </a:p>
          <a:p>
            <a:r>
              <a:rPr lang="en-US" sz="2000" dirty="0" smtClean="0"/>
              <a:t>}</a:t>
            </a:r>
            <a:endParaRPr lang="en-US" sz="2000"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smtClean="0"/>
              <a:t>final</a:t>
            </a:r>
            <a:r>
              <a:rPr lang="en-US" dirty="0" smtClean="0"/>
              <a:t> - with Inheritance</a:t>
            </a:r>
            <a:endParaRPr lang="en-US" dirty="0"/>
          </a:p>
        </p:txBody>
      </p:sp>
      <p:sp>
        <p:nvSpPr>
          <p:cNvPr id="3" name="Content Placeholder 2"/>
          <p:cNvSpPr>
            <a:spLocks noGrp="1"/>
          </p:cNvSpPr>
          <p:nvPr>
            <p:ph idx="1"/>
          </p:nvPr>
        </p:nvSpPr>
        <p:spPr/>
        <p:txBody>
          <a:bodyPr>
            <a:normAutofit/>
          </a:bodyPr>
          <a:lstStyle/>
          <a:p>
            <a:r>
              <a:rPr lang="en-US" sz="2000" dirty="0" smtClean="0"/>
              <a:t>The keyword final has three uses. </a:t>
            </a:r>
          </a:p>
          <a:p>
            <a:pPr marL="914400" lvl="1" indent="-514350">
              <a:buFont typeface="+mj-lt"/>
              <a:buAutoNum type="arabicPeriod"/>
            </a:pPr>
            <a:r>
              <a:rPr lang="en-US" sz="2000" dirty="0" smtClean="0"/>
              <a:t>It can be used to create the equivalent of a named constant.</a:t>
            </a:r>
          </a:p>
          <a:p>
            <a:pPr marL="914400" lvl="1" indent="-514350">
              <a:buFont typeface="+mj-lt"/>
              <a:buAutoNum type="arabicPeriod"/>
            </a:pPr>
            <a:r>
              <a:rPr lang="en-US" sz="2000" dirty="0" smtClean="0"/>
              <a:t>Using final to Prevent Overriding.</a:t>
            </a:r>
          </a:p>
          <a:p>
            <a:pPr marL="914400" lvl="1" indent="-514350">
              <a:buFont typeface="+mj-lt"/>
              <a:buAutoNum type="arabicPeriod"/>
            </a:pPr>
            <a:r>
              <a:rPr lang="en-US" sz="2000" dirty="0" smtClean="0"/>
              <a:t>Using final to Prevent Inheritance</a:t>
            </a:r>
            <a:endParaRPr lang="en-US" sz="2000" dirty="0"/>
          </a:p>
        </p:txBody>
      </p:sp>
      <p:sp>
        <p:nvSpPr>
          <p:cNvPr id="4" name="Footer Placeholder 3"/>
          <p:cNvSpPr>
            <a:spLocks noGrp="1"/>
          </p:cNvSpPr>
          <p:nvPr>
            <p:ph type="ftr" sz="quarter" idx="11"/>
          </p:nvPr>
        </p:nvSpPr>
        <p:spPr/>
        <p:txBody>
          <a:bodyPr/>
          <a:lstStyle/>
          <a:p>
            <a:r>
              <a:rPr lang="en-US" smtClean="0"/>
              <a:t>Object Oriented Programming</a:t>
            </a:r>
            <a:endParaRPr lang="en-US"/>
          </a:p>
        </p:txBody>
      </p:sp>
      <p:sp>
        <p:nvSpPr>
          <p:cNvPr id="5" name="Slide Number Placeholder 4"/>
          <p:cNvSpPr>
            <a:spLocks noGrp="1"/>
          </p:cNvSpPr>
          <p:nvPr>
            <p:ph type="sldNum" sz="quarter" idx="12"/>
          </p:nvPr>
        </p:nvSpPr>
        <p:spPr/>
        <p:txBody>
          <a:bodyPr/>
          <a:lstStyle/>
          <a:p>
            <a:fld id="{4192AEF6-A042-4DA6-A3E1-F04AAE1E3944}" type="slidenum">
              <a:rPr lang="en-US" smtClean="0"/>
              <a:pPr/>
              <a:t>38</a:t>
            </a:fld>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a:t>
            </a:r>
            <a:r>
              <a:rPr lang="en-US" b="1" i="1" dirty="0" smtClean="0"/>
              <a:t>final</a:t>
            </a:r>
            <a:r>
              <a:rPr lang="en-US" dirty="0" smtClean="0"/>
              <a:t> to Prevent Overriding</a:t>
            </a:r>
            <a:endParaRPr lang="en-US" dirty="0"/>
          </a:p>
        </p:txBody>
      </p:sp>
      <p:sp>
        <p:nvSpPr>
          <p:cNvPr id="3" name="Content Placeholder 2"/>
          <p:cNvSpPr>
            <a:spLocks noGrp="1"/>
          </p:cNvSpPr>
          <p:nvPr>
            <p:ph idx="1"/>
          </p:nvPr>
        </p:nvSpPr>
        <p:spPr/>
        <p:txBody>
          <a:bodyPr>
            <a:normAutofit/>
          </a:bodyPr>
          <a:lstStyle/>
          <a:p>
            <a:r>
              <a:rPr lang="en-US" sz="2000" dirty="0" smtClean="0"/>
              <a:t>To disallow a method from being overridden, specify </a:t>
            </a:r>
            <a:r>
              <a:rPr lang="en-US" sz="2000" b="1" i="1" dirty="0" smtClean="0"/>
              <a:t>final</a:t>
            </a:r>
            <a:r>
              <a:rPr lang="en-US" sz="2000" dirty="0" smtClean="0"/>
              <a:t> as a modifier at the start of its declaration.</a:t>
            </a:r>
          </a:p>
          <a:p>
            <a:r>
              <a:rPr lang="en-US" sz="2000" dirty="0" smtClean="0"/>
              <a:t>Methods declared as final cannot be overridden. </a:t>
            </a:r>
          </a:p>
          <a:p>
            <a:r>
              <a:rPr lang="en-US" sz="2000" dirty="0" smtClean="0"/>
              <a:t>Methods declared as final can sometimes provide a performance enhancement: The compiler is free to inline calls to them because it “knows” they will not be overridden by a subclass*. </a:t>
            </a:r>
          </a:p>
          <a:p>
            <a:r>
              <a:rPr lang="en-US" sz="2000" dirty="0" smtClean="0"/>
              <a:t>Inlining is only an option with final methods. Normally, Java resolves calls to methods dynamically, at run time. This is called </a:t>
            </a:r>
            <a:r>
              <a:rPr lang="en-US" sz="2000" b="1" dirty="0" smtClean="0"/>
              <a:t>late binding</a:t>
            </a:r>
            <a:r>
              <a:rPr lang="en-US" sz="2000" dirty="0" smtClean="0"/>
              <a:t>.</a:t>
            </a:r>
          </a:p>
          <a:p>
            <a:r>
              <a:rPr lang="en-US" sz="2000" dirty="0" smtClean="0"/>
              <a:t>However, since final methods cannot be overridden, a call to one can be resolved at compile time. This is called </a:t>
            </a:r>
            <a:r>
              <a:rPr lang="en-US" sz="2000" b="1" dirty="0" smtClean="0"/>
              <a:t>early binding</a:t>
            </a:r>
            <a:r>
              <a:rPr lang="en-US" sz="2000" dirty="0" smtClean="0"/>
              <a:t>.</a:t>
            </a:r>
            <a:endParaRPr lang="en-US" sz="1200" dirty="0"/>
          </a:p>
        </p:txBody>
      </p:sp>
      <p:sp>
        <p:nvSpPr>
          <p:cNvPr id="4" name="Footer Placeholder 3"/>
          <p:cNvSpPr>
            <a:spLocks noGrp="1"/>
          </p:cNvSpPr>
          <p:nvPr>
            <p:ph type="ftr" sz="quarter" idx="11"/>
          </p:nvPr>
        </p:nvSpPr>
        <p:spPr/>
        <p:txBody>
          <a:bodyPr/>
          <a:lstStyle/>
          <a:p>
            <a:r>
              <a:rPr lang="en-US" smtClean="0"/>
              <a:t>Object Oriented Programming</a:t>
            </a:r>
            <a:endParaRPr lang="en-US"/>
          </a:p>
        </p:txBody>
      </p:sp>
      <p:sp>
        <p:nvSpPr>
          <p:cNvPr id="5" name="Slide Number Placeholder 4"/>
          <p:cNvSpPr>
            <a:spLocks noGrp="1"/>
          </p:cNvSpPr>
          <p:nvPr>
            <p:ph type="sldNum" sz="quarter" idx="12"/>
          </p:nvPr>
        </p:nvSpPr>
        <p:spPr/>
        <p:txBody>
          <a:bodyPr/>
          <a:lstStyle/>
          <a:p>
            <a:fld id="{4192AEF6-A042-4DA6-A3E1-F04AAE1E3944}" type="slidenum">
              <a:rPr lang="en-US" smtClean="0"/>
              <a:pPr/>
              <a:t>39</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Inheritance</a:t>
            </a:r>
            <a:endParaRPr lang="en-US" dirty="0"/>
          </a:p>
        </p:txBody>
      </p:sp>
      <p:sp>
        <p:nvSpPr>
          <p:cNvPr id="3" name="Content Placeholder 2"/>
          <p:cNvSpPr>
            <a:spLocks noGrp="1"/>
          </p:cNvSpPr>
          <p:nvPr>
            <p:ph idx="1"/>
          </p:nvPr>
        </p:nvSpPr>
        <p:spPr/>
        <p:txBody>
          <a:bodyPr>
            <a:normAutofit/>
          </a:bodyPr>
          <a:lstStyle/>
          <a:p>
            <a:r>
              <a:rPr lang="en-US" sz="2000" dirty="0" smtClean="0"/>
              <a:t>Inheritance is one of the four pillars of object-oriented programming because it allows the creation of hierarchical classifications.</a:t>
            </a:r>
          </a:p>
          <a:p>
            <a:r>
              <a:rPr lang="en-US" sz="2000" dirty="0" smtClean="0"/>
              <a:t>Using inheritance, a </a:t>
            </a:r>
            <a:r>
              <a:rPr lang="en-US" sz="2000" u="sng" dirty="0" smtClean="0"/>
              <a:t>general</a:t>
            </a:r>
            <a:r>
              <a:rPr lang="en-US" sz="2000" dirty="0" smtClean="0"/>
              <a:t> class can be created that defines traits common to a set of related items. This class can then be inherited by other, more </a:t>
            </a:r>
            <a:r>
              <a:rPr lang="en-US" sz="2000" u="sng" dirty="0" smtClean="0"/>
              <a:t>specific</a:t>
            </a:r>
            <a:r>
              <a:rPr lang="en-US" sz="2000" dirty="0" smtClean="0"/>
              <a:t> classes, each adding those things that are unique to it. </a:t>
            </a:r>
          </a:p>
          <a:p>
            <a:r>
              <a:rPr lang="en-US" sz="2000" dirty="0" smtClean="0"/>
              <a:t>In the terminology of Java;</a:t>
            </a:r>
          </a:p>
          <a:p>
            <a:pPr lvl="1"/>
            <a:r>
              <a:rPr lang="en-US" sz="2000" dirty="0" smtClean="0"/>
              <a:t>A class that is inherited is called a </a:t>
            </a:r>
            <a:r>
              <a:rPr lang="en-US" sz="2000" b="1" dirty="0" smtClean="0"/>
              <a:t>superclass</a:t>
            </a:r>
            <a:r>
              <a:rPr lang="en-US" sz="2000" dirty="0" smtClean="0"/>
              <a:t>. </a:t>
            </a:r>
          </a:p>
          <a:p>
            <a:pPr lvl="1"/>
            <a:r>
              <a:rPr lang="en-US" sz="2000" dirty="0" smtClean="0"/>
              <a:t>The class that does the inheriting is called a </a:t>
            </a:r>
            <a:r>
              <a:rPr lang="en-US" sz="2000" b="1" dirty="0" smtClean="0"/>
              <a:t>subclass</a:t>
            </a:r>
            <a:r>
              <a:rPr lang="en-US" sz="2000" dirty="0" smtClean="0"/>
              <a:t>. </a:t>
            </a:r>
            <a:r>
              <a:rPr lang="en-US" sz="1800" dirty="0" smtClean="0"/>
              <a:t/>
            </a:r>
            <a:br>
              <a:rPr lang="en-US" sz="1800" dirty="0" smtClean="0"/>
            </a:br>
            <a:endParaRPr lang="en-US" sz="1600" dirty="0" smtClean="0"/>
          </a:p>
          <a:p>
            <a:r>
              <a:rPr lang="en-US" sz="2000" dirty="0" smtClean="0"/>
              <a:t>Therefore, a subclass is a specialized version of a superclass. It inherits all of the variables and methods defined by the superclass and adds its own, unique elements.</a:t>
            </a:r>
          </a:p>
        </p:txBody>
      </p:sp>
      <p:sp>
        <p:nvSpPr>
          <p:cNvPr id="4" name="Footer Placeholder 3"/>
          <p:cNvSpPr>
            <a:spLocks noGrp="1"/>
          </p:cNvSpPr>
          <p:nvPr>
            <p:ph type="ftr" sz="quarter" idx="11"/>
          </p:nvPr>
        </p:nvSpPr>
        <p:spPr/>
        <p:txBody>
          <a:bodyPr/>
          <a:lstStyle/>
          <a:p>
            <a:r>
              <a:rPr lang="en-US" smtClean="0"/>
              <a:t>Object Oriented Programming</a:t>
            </a:r>
            <a:endParaRPr lang="en-US"/>
          </a:p>
        </p:txBody>
      </p:sp>
      <p:sp>
        <p:nvSpPr>
          <p:cNvPr id="5" name="Slide Number Placeholder 4"/>
          <p:cNvSpPr>
            <a:spLocks noGrp="1"/>
          </p:cNvSpPr>
          <p:nvPr>
            <p:ph type="sldNum" sz="quarter" idx="12"/>
          </p:nvPr>
        </p:nvSpPr>
        <p:spPr/>
        <p:txBody>
          <a:bodyPr/>
          <a:lstStyle/>
          <a:p>
            <a:fld id="{4192AEF6-A042-4DA6-A3E1-F04AAE1E3944}" type="slidenum">
              <a:rPr lang="en-US" smtClean="0"/>
              <a:pPr/>
              <a:t>4</a:t>
            </a:fld>
            <a:endParaRPr lang="en-US"/>
          </a:p>
        </p:txBody>
      </p:sp>
    </p:spTree>
    <p:extLst>
      <p:ext uri="{BB962C8B-B14F-4D97-AF65-F5344CB8AC3E}">
        <p14:creationId xmlns:p14="http://schemas.microsoft.com/office/powerpoint/2010/main" xmlns="" val="42680571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sz="2000" dirty="0" smtClean="0"/>
          </a:p>
          <a:p>
            <a:pPr lvl="2">
              <a:buNone/>
            </a:pPr>
            <a:r>
              <a:rPr lang="en-US" sz="2000" dirty="0" smtClean="0"/>
              <a:t>class A {</a:t>
            </a:r>
          </a:p>
          <a:p>
            <a:pPr lvl="2">
              <a:buNone/>
            </a:pPr>
            <a:r>
              <a:rPr lang="en-US" sz="2000" b="1" dirty="0" smtClean="0"/>
              <a:t>final</a:t>
            </a:r>
            <a:r>
              <a:rPr lang="en-US" sz="2000" dirty="0" smtClean="0"/>
              <a:t> void method() {</a:t>
            </a:r>
          </a:p>
          <a:p>
            <a:pPr lvl="2">
              <a:buNone/>
            </a:pPr>
            <a:r>
              <a:rPr lang="en-US" sz="2000" dirty="0" err="1" smtClean="0"/>
              <a:t>System.out.println</a:t>
            </a:r>
            <a:r>
              <a:rPr lang="en-US" sz="2000" dirty="0" smtClean="0"/>
              <a:t>("This is a final method.");</a:t>
            </a:r>
          </a:p>
          <a:p>
            <a:pPr lvl="2">
              <a:buNone/>
            </a:pPr>
            <a:r>
              <a:rPr lang="en-US" sz="2000" dirty="0" smtClean="0"/>
              <a:t>  } </a:t>
            </a:r>
          </a:p>
          <a:p>
            <a:pPr lvl="2">
              <a:buNone/>
            </a:pPr>
            <a:r>
              <a:rPr lang="en-US" sz="2000" dirty="0" smtClean="0"/>
              <a:t>}</a:t>
            </a:r>
          </a:p>
          <a:p>
            <a:pPr lvl="2">
              <a:buNone/>
            </a:pPr>
            <a:r>
              <a:rPr lang="en-US" sz="2000" dirty="0" smtClean="0"/>
              <a:t>class B extends A {</a:t>
            </a:r>
          </a:p>
          <a:p>
            <a:pPr lvl="2">
              <a:buNone/>
            </a:pPr>
            <a:r>
              <a:rPr lang="en-US" sz="2000" dirty="0" smtClean="0"/>
              <a:t>void method()  {   // </a:t>
            </a:r>
            <a:r>
              <a:rPr lang="en-US" sz="1600" dirty="0" smtClean="0"/>
              <a:t>ERROR! Can't override.</a:t>
            </a:r>
          </a:p>
          <a:p>
            <a:pPr lvl="2">
              <a:buNone/>
            </a:pPr>
            <a:r>
              <a:rPr lang="en-US" sz="2000" dirty="0" err="1" smtClean="0"/>
              <a:t>System.out.println</a:t>
            </a:r>
            <a:r>
              <a:rPr lang="en-US" sz="2000" dirty="0" smtClean="0"/>
              <a:t>("Illegal!");</a:t>
            </a:r>
          </a:p>
          <a:p>
            <a:pPr lvl="2">
              <a:buNone/>
            </a:pPr>
            <a:r>
              <a:rPr lang="en-US" sz="2000" dirty="0" smtClean="0"/>
              <a:t>   }</a:t>
            </a:r>
          </a:p>
          <a:p>
            <a:pPr lvl="2">
              <a:buNone/>
            </a:pPr>
            <a:r>
              <a:rPr lang="en-US" sz="2000" dirty="0" smtClean="0"/>
              <a:t>}</a:t>
            </a:r>
            <a:endParaRPr lang="en-US" dirty="0"/>
          </a:p>
        </p:txBody>
      </p:sp>
      <p:sp>
        <p:nvSpPr>
          <p:cNvPr id="4" name="Footer Placeholder 3"/>
          <p:cNvSpPr>
            <a:spLocks noGrp="1"/>
          </p:cNvSpPr>
          <p:nvPr>
            <p:ph type="ftr" sz="quarter" idx="11"/>
          </p:nvPr>
        </p:nvSpPr>
        <p:spPr/>
        <p:txBody>
          <a:bodyPr/>
          <a:lstStyle/>
          <a:p>
            <a:r>
              <a:rPr lang="en-US" smtClean="0"/>
              <a:t>Object Oriented Programming</a:t>
            </a:r>
            <a:endParaRPr lang="en-US"/>
          </a:p>
        </p:txBody>
      </p:sp>
      <p:sp>
        <p:nvSpPr>
          <p:cNvPr id="5" name="Slide Number Placeholder 4"/>
          <p:cNvSpPr>
            <a:spLocks noGrp="1"/>
          </p:cNvSpPr>
          <p:nvPr>
            <p:ph type="sldNum" sz="quarter" idx="12"/>
          </p:nvPr>
        </p:nvSpPr>
        <p:spPr/>
        <p:txBody>
          <a:bodyPr/>
          <a:lstStyle/>
          <a:p>
            <a:fld id="{4192AEF6-A042-4DA6-A3E1-F04AAE1E3944}" type="slidenum">
              <a:rPr lang="en-US" smtClean="0"/>
              <a:pPr/>
              <a:t>40</a:t>
            </a:fld>
            <a:endParaRPr 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a:t>
            </a:r>
            <a:r>
              <a:rPr lang="en-US" b="1" i="1" dirty="0" smtClean="0"/>
              <a:t>final</a:t>
            </a:r>
            <a:r>
              <a:rPr lang="en-US" dirty="0" smtClean="0"/>
              <a:t> to Prevent Inheritance</a:t>
            </a:r>
            <a:endParaRPr lang="en-US" dirty="0"/>
          </a:p>
        </p:txBody>
      </p:sp>
      <p:sp>
        <p:nvSpPr>
          <p:cNvPr id="3" name="Content Placeholder 2"/>
          <p:cNvSpPr>
            <a:spLocks noGrp="1"/>
          </p:cNvSpPr>
          <p:nvPr>
            <p:ph idx="1"/>
          </p:nvPr>
        </p:nvSpPr>
        <p:spPr/>
        <p:txBody>
          <a:bodyPr>
            <a:normAutofit/>
          </a:bodyPr>
          <a:lstStyle/>
          <a:p>
            <a:r>
              <a:rPr lang="en-US" sz="2000" dirty="0" smtClean="0"/>
              <a:t>In order to prevent a class from being inherited, the class is made </a:t>
            </a:r>
            <a:r>
              <a:rPr lang="en-US" sz="2000" b="1" i="1" dirty="0" smtClean="0"/>
              <a:t>final</a:t>
            </a:r>
            <a:r>
              <a:rPr lang="en-US" sz="2000" dirty="0" smtClean="0"/>
              <a:t>.</a:t>
            </a:r>
          </a:p>
          <a:p>
            <a:r>
              <a:rPr lang="en-US" sz="2000" dirty="0" smtClean="0"/>
              <a:t> To do this, precede the class declaration with final.</a:t>
            </a:r>
          </a:p>
          <a:p>
            <a:r>
              <a:rPr lang="en-US" sz="2000" dirty="0" smtClean="0"/>
              <a:t>Declaring a class as final implicitly declares all of its methods as final, too.</a:t>
            </a:r>
          </a:p>
          <a:p>
            <a:r>
              <a:rPr lang="en-US" sz="2000" dirty="0" smtClean="0"/>
              <a:t>It is illegal to declare a class as both </a:t>
            </a:r>
            <a:r>
              <a:rPr lang="en-US" sz="2000" b="1" dirty="0" smtClean="0"/>
              <a:t>abstract</a:t>
            </a:r>
            <a:r>
              <a:rPr lang="en-US" sz="2000" dirty="0" smtClean="0"/>
              <a:t> and </a:t>
            </a:r>
            <a:r>
              <a:rPr lang="en-US" sz="2000" b="1" dirty="0" smtClean="0"/>
              <a:t>final</a:t>
            </a:r>
            <a:r>
              <a:rPr lang="en-US" sz="2000" dirty="0" smtClean="0"/>
              <a:t> since an abstract class is incomplete by itself and relies upon its subclasses to provide complete implementations.</a:t>
            </a:r>
          </a:p>
        </p:txBody>
      </p:sp>
      <p:sp>
        <p:nvSpPr>
          <p:cNvPr id="4" name="Footer Placeholder 3"/>
          <p:cNvSpPr>
            <a:spLocks noGrp="1"/>
          </p:cNvSpPr>
          <p:nvPr>
            <p:ph type="ftr" sz="quarter" idx="11"/>
          </p:nvPr>
        </p:nvSpPr>
        <p:spPr/>
        <p:txBody>
          <a:bodyPr/>
          <a:lstStyle/>
          <a:p>
            <a:r>
              <a:rPr lang="en-US" smtClean="0"/>
              <a:t>Object Oriented Programming</a:t>
            </a:r>
            <a:endParaRPr lang="en-US"/>
          </a:p>
        </p:txBody>
      </p:sp>
      <p:sp>
        <p:nvSpPr>
          <p:cNvPr id="5" name="Slide Number Placeholder 4"/>
          <p:cNvSpPr>
            <a:spLocks noGrp="1"/>
          </p:cNvSpPr>
          <p:nvPr>
            <p:ph type="sldNum" sz="quarter" idx="12"/>
          </p:nvPr>
        </p:nvSpPr>
        <p:spPr/>
        <p:txBody>
          <a:bodyPr/>
          <a:lstStyle/>
          <a:p>
            <a:fld id="{4192AEF6-A042-4DA6-A3E1-F04AAE1E3944}" type="slidenum">
              <a:rPr lang="en-US" smtClean="0"/>
              <a:pPr/>
              <a:t>41</a:t>
            </a:fld>
            <a:endParaRPr 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buNone/>
            </a:pPr>
            <a:r>
              <a:rPr lang="en-US" sz="2000" dirty="0" smtClean="0">
                <a:latin typeface="Courier New" pitchFamily="49" charset="0"/>
                <a:cs typeface="Courier New" pitchFamily="49" charset="0"/>
              </a:rPr>
              <a:t>final class A {</a:t>
            </a:r>
          </a:p>
          <a:p>
            <a:pPr>
              <a:buNone/>
            </a:pPr>
            <a:r>
              <a:rPr lang="en-US" sz="2000" dirty="0" smtClean="0">
                <a:latin typeface="Courier New" pitchFamily="49" charset="0"/>
                <a:cs typeface="Courier New" pitchFamily="49" charset="0"/>
              </a:rPr>
              <a:t>// ...</a:t>
            </a:r>
          </a:p>
          <a:p>
            <a:pPr>
              <a:buNone/>
            </a:pPr>
            <a:r>
              <a:rPr lang="en-US" sz="2000" dirty="0" smtClean="0">
                <a:latin typeface="Courier New" pitchFamily="49" charset="0"/>
                <a:cs typeface="Courier New" pitchFamily="49" charset="0"/>
              </a:rPr>
              <a:t>}</a:t>
            </a:r>
          </a:p>
          <a:p>
            <a:pPr>
              <a:buNone/>
            </a:pPr>
            <a:r>
              <a:rPr lang="en-US" sz="2000" dirty="0" smtClean="0">
                <a:latin typeface="Courier New" pitchFamily="49" charset="0"/>
                <a:cs typeface="Courier New" pitchFamily="49" charset="0"/>
              </a:rPr>
              <a:t>// The following class is illegal.</a:t>
            </a:r>
          </a:p>
          <a:p>
            <a:pPr>
              <a:buNone/>
            </a:pPr>
            <a:r>
              <a:rPr lang="en-US" sz="2000" dirty="0" smtClean="0">
                <a:latin typeface="Courier New" pitchFamily="49" charset="0"/>
                <a:cs typeface="Courier New" pitchFamily="49" charset="0"/>
              </a:rPr>
              <a:t>class B extends A { // </a:t>
            </a:r>
            <a:r>
              <a:rPr lang="en-US" sz="2000" dirty="0" smtClean="0">
                <a:solidFill>
                  <a:srgbClr val="FF0000"/>
                </a:solidFill>
                <a:latin typeface="Courier New" pitchFamily="49" charset="0"/>
                <a:cs typeface="Courier New" pitchFamily="49" charset="0"/>
              </a:rPr>
              <a:t>ERROR! Can't subclass A</a:t>
            </a:r>
          </a:p>
          <a:p>
            <a:pPr>
              <a:buNone/>
            </a:pPr>
            <a:r>
              <a:rPr lang="en-US" sz="2000" dirty="0" smtClean="0">
                <a:latin typeface="Courier New" pitchFamily="49" charset="0"/>
                <a:cs typeface="Courier New" pitchFamily="49" charset="0"/>
              </a:rPr>
              <a:t> </a:t>
            </a:r>
          </a:p>
          <a:p>
            <a:pPr>
              <a:buNone/>
            </a:pPr>
            <a:r>
              <a:rPr lang="en-US" sz="2000" dirty="0" smtClean="0">
                <a:latin typeface="Courier New" pitchFamily="49" charset="0"/>
                <a:cs typeface="Courier New" pitchFamily="49" charset="0"/>
              </a:rPr>
              <a:t>}</a:t>
            </a:r>
            <a:endParaRPr lang="en-US" sz="2000" dirty="0">
              <a:latin typeface="Courier New" pitchFamily="49" charset="0"/>
              <a:cs typeface="Courier New" pitchFamily="49" charset="0"/>
            </a:endParaRPr>
          </a:p>
        </p:txBody>
      </p:sp>
      <p:sp>
        <p:nvSpPr>
          <p:cNvPr id="4" name="Footer Placeholder 3"/>
          <p:cNvSpPr>
            <a:spLocks noGrp="1"/>
          </p:cNvSpPr>
          <p:nvPr>
            <p:ph type="ftr" sz="quarter" idx="11"/>
          </p:nvPr>
        </p:nvSpPr>
        <p:spPr/>
        <p:txBody>
          <a:bodyPr/>
          <a:lstStyle/>
          <a:p>
            <a:r>
              <a:rPr lang="en-US" smtClean="0"/>
              <a:t>Object Oriented Programming</a:t>
            </a:r>
            <a:endParaRPr lang="en-US"/>
          </a:p>
        </p:txBody>
      </p:sp>
      <p:sp>
        <p:nvSpPr>
          <p:cNvPr id="5" name="Slide Number Placeholder 4"/>
          <p:cNvSpPr>
            <a:spLocks noGrp="1"/>
          </p:cNvSpPr>
          <p:nvPr>
            <p:ph type="sldNum" sz="quarter" idx="12"/>
          </p:nvPr>
        </p:nvSpPr>
        <p:spPr/>
        <p:txBody>
          <a:bodyPr/>
          <a:lstStyle/>
          <a:p>
            <a:fld id="{4192AEF6-A042-4DA6-A3E1-F04AAE1E3944}" type="slidenum">
              <a:rPr lang="en-US" smtClean="0"/>
              <a:pPr/>
              <a:t>42</a:t>
            </a:fld>
            <a:endParaRPr 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smtClean="0"/>
              <a:t>Summarizing the concepts</a:t>
            </a:r>
            <a:endParaRPr lang="en-US" i="1" dirty="0"/>
          </a:p>
        </p:txBody>
      </p:sp>
      <p:sp>
        <p:nvSpPr>
          <p:cNvPr id="3" name="Content Placeholder 2"/>
          <p:cNvSpPr>
            <a:spLocks noGrp="1"/>
          </p:cNvSpPr>
          <p:nvPr>
            <p:ph idx="1"/>
          </p:nvPr>
        </p:nvSpPr>
        <p:spPr/>
        <p:txBody>
          <a:bodyPr>
            <a:normAutofit lnSpcReduction="10000"/>
          </a:bodyPr>
          <a:lstStyle/>
          <a:p>
            <a:r>
              <a:rPr lang="en-US" sz="2000" dirty="0" smtClean="0"/>
              <a:t>What is superclass and subclass in java refers to?</a:t>
            </a:r>
          </a:p>
          <a:p>
            <a:r>
              <a:rPr lang="en-US" sz="2000" dirty="0" smtClean="0"/>
              <a:t>Which keyword is used to inherit class’s method and data?</a:t>
            </a:r>
          </a:p>
          <a:p>
            <a:r>
              <a:rPr lang="en-US" sz="2000" dirty="0" smtClean="0"/>
              <a:t>Which type of inheritance is not directly supported in Java?</a:t>
            </a:r>
          </a:p>
          <a:p>
            <a:r>
              <a:rPr lang="en-US" sz="2000" dirty="0" smtClean="0"/>
              <a:t>What is constructor chaining?</a:t>
            </a:r>
          </a:p>
          <a:p>
            <a:r>
              <a:rPr lang="en-US" sz="2000" dirty="0" smtClean="0"/>
              <a:t>Can a reference variable of one class hold object of another class?</a:t>
            </a:r>
          </a:p>
          <a:p>
            <a:r>
              <a:rPr lang="en-US" sz="2000" dirty="0" smtClean="0"/>
              <a:t>Can a child reference variable hold reference to parent object?</a:t>
            </a:r>
          </a:p>
          <a:p>
            <a:r>
              <a:rPr lang="en-US" sz="2000" dirty="0" smtClean="0"/>
              <a:t>What is the use of </a:t>
            </a:r>
            <a:r>
              <a:rPr lang="en-US" sz="2000" b="1" i="1" dirty="0" smtClean="0"/>
              <a:t>super</a:t>
            </a:r>
            <a:r>
              <a:rPr lang="en-US" sz="2000" dirty="0" smtClean="0"/>
              <a:t>?</a:t>
            </a:r>
          </a:p>
          <a:p>
            <a:r>
              <a:rPr lang="en-US" sz="2000" dirty="0" smtClean="0"/>
              <a:t>How method overriding is different from method overloading?</a:t>
            </a:r>
          </a:p>
          <a:p>
            <a:r>
              <a:rPr lang="en-US" sz="2000" dirty="0" smtClean="0"/>
              <a:t>To make class unable create its object, which modifier is used with the class?</a:t>
            </a:r>
          </a:p>
          <a:p>
            <a:r>
              <a:rPr lang="en-US" sz="2000" dirty="0" smtClean="0"/>
              <a:t>To make class unable to be inherited by other classes, which modifier is used with the class?</a:t>
            </a:r>
          </a:p>
          <a:p>
            <a:r>
              <a:rPr lang="en-US" sz="2000" dirty="0" smtClean="0"/>
              <a:t>What are the difference between </a:t>
            </a:r>
            <a:r>
              <a:rPr lang="en-US" sz="2000" b="1" i="1" dirty="0" smtClean="0"/>
              <a:t>abstract</a:t>
            </a:r>
            <a:r>
              <a:rPr lang="en-US" sz="2000" dirty="0" smtClean="0"/>
              <a:t> and </a:t>
            </a:r>
            <a:r>
              <a:rPr lang="en-US" sz="2000" b="1" i="1" dirty="0" smtClean="0"/>
              <a:t>final</a:t>
            </a:r>
            <a:r>
              <a:rPr lang="en-US" sz="2000" dirty="0" smtClean="0"/>
              <a:t> keywords?</a:t>
            </a:r>
          </a:p>
        </p:txBody>
      </p:sp>
      <p:sp>
        <p:nvSpPr>
          <p:cNvPr id="4" name="Footer Placeholder 3"/>
          <p:cNvSpPr>
            <a:spLocks noGrp="1"/>
          </p:cNvSpPr>
          <p:nvPr>
            <p:ph type="ftr" sz="quarter" idx="11"/>
          </p:nvPr>
        </p:nvSpPr>
        <p:spPr/>
        <p:txBody>
          <a:bodyPr/>
          <a:lstStyle/>
          <a:p>
            <a:r>
              <a:rPr lang="en-US" smtClean="0"/>
              <a:t>Object Oriented Programming</a:t>
            </a:r>
            <a:endParaRPr lang="en-US"/>
          </a:p>
        </p:txBody>
      </p:sp>
      <p:sp>
        <p:nvSpPr>
          <p:cNvPr id="5" name="Slide Number Placeholder 4"/>
          <p:cNvSpPr>
            <a:spLocks noGrp="1"/>
          </p:cNvSpPr>
          <p:nvPr>
            <p:ph type="sldNum" sz="quarter" idx="12"/>
          </p:nvPr>
        </p:nvSpPr>
        <p:spPr/>
        <p:txBody>
          <a:bodyPr/>
          <a:lstStyle/>
          <a:p>
            <a:fld id="{4192AEF6-A042-4DA6-A3E1-F04AAE1E3944}" type="slidenum">
              <a:rPr lang="en-US" smtClean="0"/>
              <a:pPr/>
              <a:t>43</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Basics </a:t>
            </a:r>
            <a:endParaRPr lang="en-US" dirty="0"/>
          </a:p>
        </p:txBody>
      </p:sp>
      <p:sp>
        <p:nvSpPr>
          <p:cNvPr id="3" name="Content Placeholder 2"/>
          <p:cNvSpPr>
            <a:spLocks noGrp="1"/>
          </p:cNvSpPr>
          <p:nvPr>
            <p:ph idx="1"/>
          </p:nvPr>
        </p:nvSpPr>
        <p:spPr>
          <a:xfrm>
            <a:off x="457200" y="1473198"/>
            <a:ext cx="8229600" cy="4525963"/>
          </a:xfrm>
        </p:spPr>
        <p:txBody>
          <a:bodyPr>
            <a:normAutofit/>
          </a:bodyPr>
          <a:lstStyle/>
          <a:p>
            <a:r>
              <a:rPr lang="en-US" sz="2000" dirty="0" smtClean="0"/>
              <a:t>To inherit a class, simply incorporate the definition of one class into another by using the </a:t>
            </a:r>
            <a:r>
              <a:rPr lang="en-US" sz="2000" b="1" i="1" dirty="0" smtClean="0"/>
              <a:t>extends</a:t>
            </a:r>
            <a:r>
              <a:rPr lang="en-US" sz="2000" dirty="0" smtClean="0"/>
              <a:t> keyword.</a:t>
            </a:r>
          </a:p>
          <a:p>
            <a:r>
              <a:rPr lang="en-US" sz="2000" dirty="0" smtClean="0"/>
              <a:t>The general form of a class declaration that inherits a superclass is shown here:</a:t>
            </a:r>
          </a:p>
          <a:p>
            <a:endParaRPr lang="en-US" sz="2000" noProof="1" smtClean="0">
              <a:latin typeface="Courier New" pitchFamily="49" charset="0"/>
              <a:cs typeface="Courier New" pitchFamily="49" charset="0"/>
            </a:endParaRPr>
          </a:p>
          <a:p>
            <a:endParaRPr lang="en-US" sz="2000" noProof="1" smtClean="0">
              <a:latin typeface="Courier New" pitchFamily="49" charset="0"/>
              <a:cs typeface="Courier New" pitchFamily="49" charset="0"/>
            </a:endParaRPr>
          </a:p>
          <a:p>
            <a:endParaRPr lang="en-US" sz="2000" noProof="1" smtClean="0">
              <a:latin typeface="Courier New" pitchFamily="49" charset="0"/>
              <a:cs typeface="Courier New" pitchFamily="49" charset="0"/>
            </a:endParaRPr>
          </a:p>
          <a:p>
            <a:r>
              <a:rPr lang="en-US" sz="2000" dirty="0" smtClean="0"/>
              <a:t>A hierarchy of inheritance can be created in which a subclass becomes a superclass of another subclass.</a:t>
            </a:r>
          </a:p>
          <a:p>
            <a:r>
              <a:rPr lang="en-US" sz="2000" dirty="0" smtClean="0"/>
              <a:t>Only one superclass can be specified for any subclass. </a:t>
            </a:r>
            <a:endParaRPr lang="en-US" sz="2000" noProof="1">
              <a:latin typeface="Courier New" pitchFamily="49" charset="0"/>
              <a:cs typeface="Courier New" pitchFamily="49" charset="0"/>
            </a:endParaRPr>
          </a:p>
        </p:txBody>
      </p:sp>
      <p:sp>
        <p:nvSpPr>
          <p:cNvPr id="4" name="Footer Placeholder 3"/>
          <p:cNvSpPr>
            <a:spLocks noGrp="1"/>
          </p:cNvSpPr>
          <p:nvPr>
            <p:ph type="ftr" sz="quarter" idx="11"/>
          </p:nvPr>
        </p:nvSpPr>
        <p:spPr/>
        <p:txBody>
          <a:bodyPr/>
          <a:lstStyle/>
          <a:p>
            <a:r>
              <a:rPr lang="en-US" smtClean="0"/>
              <a:t>Object Oriented Programming</a:t>
            </a:r>
            <a:endParaRPr lang="en-US"/>
          </a:p>
        </p:txBody>
      </p:sp>
      <p:sp>
        <p:nvSpPr>
          <p:cNvPr id="5" name="Slide Number Placeholder 4"/>
          <p:cNvSpPr>
            <a:spLocks noGrp="1"/>
          </p:cNvSpPr>
          <p:nvPr>
            <p:ph type="sldNum" sz="quarter" idx="12"/>
          </p:nvPr>
        </p:nvSpPr>
        <p:spPr/>
        <p:txBody>
          <a:bodyPr/>
          <a:lstStyle/>
          <a:p>
            <a:fld id="{4192AEF6-A042-4DA6-A3E1-F04AAE1E3944}" type="slidenum">
              <a:rPr lang="en-US" smtClean="0"/>
              <a:pPr/>
              <a:t>5</a:t>
            </a:fld>
            <a:endParaRPr lang="en-US"/>
          </a:p>
        </p:txBody>
      </p:sp>
      <p:pic>
        <p:nvPicPr>
          <p:cNvPr id="1028" name="Picture 4"/>
          <p:cNvPicPr>
            <a:picLocks noChangeAspect="1" noChangeArrowheads="1"/>
          </p:cNvPicPr>
          <p:nvPr/>
        </p:nvPicPr>
        <p:blipFill>
          <a:blip r:embed="rId2"/>
          <a:srcRect/>
          <a:stretch>
            <a:fillRect/>
          </a:stretch>
        </p:blipFill>
        <p:spPr bwMode="auto">
          <a:xfrm>
            <a:off x="1981200" y="2743200"/>
            <a:ext cx="4723598" cy="990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Example</a:t>
            </a:r>
            <a:endParaRPr lang="en-US" dirty="0"/>
          </a:p>
        </p:txBody>
      </p:sp>
      <p:sp>
        <p:nvSpPr>
          <p:cNvPr id="4" name="Footer Placeholder 3"/>
          <p:cNvSpPr>
            <a:spLocks noGrp="1"/>
          </p:cNvSpPr>
          <p:nvPr>
            <p:ph type="ftr" sz="quarter" idx="11"/>
          </p:nvPr>
        </p:nvSpPr>
        <p:spPr/>
        <p:txBody>
          <a:bodyPr/>
          <a:lstStyle/>
          <a:p>
            <a:r>
              <a:rPr lang="en-US" smtClean="0"/>
              <a:t>Object Oriented Programming</a:t>
            </a:r>
            <a:endParaRPr lang="en-US"/>
          </a:p>
        </p:txBody>
      </p:sp>
      <p:sp>
        <p:nvSpPr>
          <p:cNvPr id="5" name="Slide Number Placeholder 4"/>
          <p:cNvSpPr>
            <a:spLocks noGrp="1"/>
          </p:cNvSpPr>
          <p:nvPr>
            <p:ph type="sldNum" sz="quarter" idx="12"/>
          </p:nvPr>
        </p:nvSpPr>
        <p:spPr/>
        <p:txBody>
          <a:bodyPr/>
          <a:lstStyle/>
          <a:p>
            <a:fld id="{4192AEF6-A042-4DA6-A3E1-F04AAE1E3944}" type="slidenum">
              <a:rPr lang="en-US" smtClean="0"/>
              <a:pPr/>
              <a:t>6</a:t>
            </a:fld>
            <a:endParaRPr lang="en-US"/>
          </a:p>
        </p:txBody>
      </p:sp>
      <p:pic>
        <p:nvPicPr>
          <p:cNvPr id="4098" name="Picture 2" descr="Image result for java class inheritance"/>
          <p:cNvPicPr>
            <a:picLocks noChangeAspect="1" noChangeArrowheads="1"/>
          </p:cNvPicPr>
          <p:nvPr/>
        </p:nvPicPr>
        <p:blipFill>
          <a:blip r:embed="rId2"/>
          <a:srcRect/>
          <a:stretch>
            <a:fillRect/>
          </a:stretch>
        </p:blipFill>
        <p:spPr bwMode="auto">
          <a:xfrm>
            <a:off x="2286000" y="2133600"/>
            <a:ext cx="4472578" cy="3886200"/>
          </a:xfrm>
          <a:prstGeom prst="rect">
            <a:avLst/>
          </a:prstGeom>
          <a:noFill/>
        </p:spPr>
      </p:pic>
      <p:sp>
        <p:nvSpPr>
          <p:cNvPr id="7" name="Rectangle 6"/>
          <p:cNvSpPr/>
          <p:nvPr/>
        </p:nvSpPr>
        <p:spPr>
          <a:xfrm>
            <a:off x="533400" y="1600200"/>
            <a:ext cx="8305800" cy="707886"/>
          </a:xfrm>
          <a:prstGeom prst="rect">
            <a:avLst/>
          </a:prstGeom>
        </p:spPr>
        <p:txBody>
          <a:bodyPr wrap="square">
            <a:spAutoFit/>
          </a:bodyPr>
          <a:lstStyle/>
          <a:p>
            <a:r>
              <a:rPr lang="en-US" sz="2000" dirty="0" smtClean="0"/>
              <a:t>In the example below, Shape is a superclass and Circle, Square and Triangle all are subclasses of Shape.</a:t>
            </a:r>
            <a:endParaRPr lang="en-US" sz="2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Types of inheritance</a:t>
            </a:r>
            <a:endParaRPr lang="en-US" dirty="0"/>
          </a:p>
        </p:txBody>
      </p:sp>
      <p:sp>
        <p:nvSpPr>
          <p:cNvPr id="4" name="Footer Placeholder 3"/>
          <p:cNvSpPr>
            <a:spLocks noGrp="1"/>
          </p:cNvSpPr>
          <p:nvPr>
            <p:ph type="ftr" sz="quarter" idx="11"/>
          </p:nvPr>
        </p:nvSpPr>
        <p:spPr/>
        <p:txBody>
          <a:bodyPr/>
          <a:lstStyle/>
          <a:p>
            <a:r>
              <a:rPr lang="en-US" smtClean="0"/>
              <a:t>Object Oriented Programming</a:t>
            </a:r>
            <a:endParaRPr lang="en-US"/>
          </a:p>
        </p:txBody>
      </p:sp>
      <p:sp>
        <p:nvSpPr>
          <p:cNvPr id="5" name="Slide Number Placeholder 4"/>
          <p:cNvSpPr>
            <a:spLocks noGrp="1"/>
          </p:cNvSpPr>
          <p:nvPr>
            <p:ph type="sldNum" sz="quarter" idx="12"/>
          </p:nvPr>
        </p:nvSpPr>
        <p:spPr/>
        <p:txBody>
          <a:bodyPr/>
          <a:lstStyle/>
          <a:p>
            <a:fld id="{4192AEF6-A042-4DA6-A3E1-F04AAE1E3944}" type="slidenum">
              <a:rPr lang="en-US" smtClean="0"/>
              <a:pPr/>
              <a:t>7</a:t>
            </a:fld>
            <a:endParaRPr lang="en-US"/>
          </a:p>
        </p:txBody>
      </p:sp>
      <p:sp>
        <p:nvSpPr>
          <p:cNvPr id="7" name="Rectangle 6"/>
          <p:cNvSpPr/>
          <p:nvPr/>
        </p:nvSpPr>
        <p:spPr>
          <a:xfrm>
            <a:off x="533400" y="1600200"/>
            <a:ext cx="5105400" cy="1631216"/>
          </a:xfrm>
          <a:prstGeom prst="rect">
            <a:avLst/>
          </a:prstGeom>
        </p:spPr>
        <p:txBody>
          <a:bodyPr wrap="square">
            <a:spAutoFit/>
          </a:bodyPr>
          <a:lstStyle/>
          <a:p>
            <a:r>
              <a:rPr lang="en-US" sz="2000" dirty="0" smtClean="0"/>
              <a:t>There can be </a:t>
            </a:r>
            <a:r>
              <a:rPr lang="en-US" sz="2000" b="1" dirty="0" smtClean="0"/>
              <a:t>three</a:t>
            </a:r>
            <a:r>
              <a:rPr lang="en-US" sz="2000" dirty="0" smtClean="0"/>
              <a:t> types of inheritance in java:</a:t>
            </a:r>
          </a:p>
          <a:p>
            <a:endParaRPr lang="en-US" sz="2000" dirty="0" smtClean="0"/>
          </a:p>
          <a:p>
            <a:pPr marL="457200" indent="-457200">
              <a:buFont typeface="+mj-lt"/>
              <a:buAutoNum type="arabicPeriod"/>
            </a:pPr>
            <a:r>
              <a:rPr lang="en-US" sz="2000" dirty="0" smtClean="0"/>
              <a:t> Single, </a:t>
            </a:r>
          </a:p>
          <a:p>
            <a:pPr marL="457200" indent="-457200">
              <a:buFont typeface="+mj-lt"/>
              <a:buAutoNum type="arabicPeriod"/>
            </a:pPr>
            <a:r>
              <a:rPr lang="en-US" sz="2000" dirty="0" smtClean="0"/>
              <a:t> Multilevel  </a:t>
            </a:r>
          </a:p>
          <a:p>
            <a:pPr marL="457200" indent="-457200">
              <a:buFont typeface="+mj-lt"/>
              <a:buAutoNum type="arabicPeriod"/>
            </a:pPr>
            <a:r>
              <a:rPr lang="en-US" sz="2000" dirty="0" smtClean="0"/>
              <a:t> Hierarchical.</a:t>
            </a:r>
            <a:endParaRPr lang="en-US" sz="2000" dirty="0"/>
          </a:p>
        </p:txBody>
      </p:sp>
      <p:pic>
        <p:nvPicPr>
          <p:cNvPr id="12" name="Picture 11" descr="Image result for java class inheritance"/>
          <p:cNvPicPr/>
          <p:nvPr/>
        </p:nvPicPr>
        <p:blipFill>
          <a:blip r:embed="rId2"/>
          <a:srcRect/>
          <a:stretch>
            <a:fillRect/>
          </a:stretch>
        </p:blipFill>
        <p:spPr bwMode="auto">
          <a:xfrm>
            <a:off x="2743200" y="2057400"/>
            <a:ext cx="5943600" cy="3154070"/>
          </a:xfrm>
          <a:prstGeom prst="rect">
            <a:avLst/>
          </a:prstGeom>
          <a:noFill/>
          <a:ln w="9525">
            <a:noFill/>
            <a:miter lim="800000"/>
            <a:headEnd/>
            <a:tailEnd/>
          </a:ln>
        </p:spPr>
      </p:pic>
      <p:sp>
        <p:nvSpPr>
          <p:cNvPr id="13" name="Rectangle 12"/>
          <p:cNvSpPr/>
          <p:nvPr/>
        </p:nvSpPr>
        <p:spPr>
          <a:xfrm>
            <a:off x="381000" y="4724400"/>
            <a:ext cx="4038600" cy="1200329"/>
          </a:xfrm>
          <a:prstGeom prst="rect">
            <a:avLst/>
          </a:prstGeom>
        </p:spPr>
        <p:txBody>
          <a:bodyPr wrap="square">
            <a:spAutoFit/>
          </a:bodyPr>
          <a:lstStyle/>
          <a:p>
            <a:r>
              <a:rPr lang="en-US" dirty="0" smtClean="0"/>
              <a:t>When a subclass inherits more than one class it is called </a:t>
            </a:r>
            <a:r>
              <a:rPr lang="en-US" b="1" dirty="0" smtClean="0"/>
              <a:t>Multiple Inheritance</a:t>
            </a:r>
            <a:r>
              <a:rPr lang="en-US" dirty="0" smtClean="0"/>
              <a:t>. In java programming, multiple inheritance is supported through interface only.</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Applying Inheritance</a:t>
            </a:r>
            <a:endParaRPr lang="en-US" dirty="0"/>
          </a:p>
        </p:txBody>
      </p:sp>
      <p:sp>
        <p:nvSpPr>
          <p:cNvPr id="3" name="Content Placeholder 2"/>
          <p:cNvSpPr>
            <a:spLocks noGrp="1"/>
          </p:cNvSpPr>
          <p:nvPr>
            <p:ph idx="1"/>
          </p:nvPr>
        </p:nvSpPr>
        <p:spPr>
          <a:xfrm>
            <a:off x="457200" y="1371600"/>
            <a:ext cx="8229600" cy="4525963"/>
          </a:xfrm>
        </p:spPr>
        <p:txBody>
          <a:bodyPr>
            <a:normAutofit/>
          </a:bodyPr>
          <a:lstStyle/>
          <a:p>
            <a:r>
              <a:rPr lang="en-US" sz="2000" dirty="0" smtClean="0"/>
              <a:t>To inherit a class, simply incorporate the definition of one class into another by using the </a:t>
            </a:r>
            <a:r>
              <a:rPr lang="en-US" sz="2000" b="1" i="1" dirty="0" smtClean="0"/>
              <a:t>extends</a:t>
            </a:r>
            <a:r>
              <a:rPr lang="en-US" sz="2000" dirty="0" smtClean="0"/>
              <a:t> keyword.</a:t>
            </a:r>
            <a:endParaRPr lang="en-US" sz="2000" noProof="1">
              <a:latin typeface="Courier New" pitchFamily="49" charset="0"/>
              <a:cs typeface="Courier New" pitchFamily="49" charset="0"/>
            </a:endParaRPr>
          </a:p>
        </p:txBody>
      </p:sp>
      <p:sp>
        <p:nvSpPr>
          <p:cNvPr id="4" name="Footer Placeholder 3"/>
          <p:cNvSpPr>
            <a:spLocks noGrp="1"/>
          </p:cNvSpPr>
          <p:nvPr>
            <p:ph type="ftr" sz="quarter" idx="11"/>
          </p:nvPr>
        </p:nvSpPr>
        <p:spPr/>
        <p:txBody>
          <a:bodyPr/>
          <a:lstStyle/>
          <a:p>
            <a:r>
              <a:rPr lang="en-US" smtClean="0"/>
              <a:t>Object Oriented Programming</a:t>
            </a:r>
            <a:endParaRPr lang="en-US"/>
          </a:p>
        </p:txBody>
      </p:sp>
      <p:sp>
        <p:nvSpPr>
          <p:cNvPr id="5" name="Slide Number Placeholder 4"/>
          <p:cNvSpPr>
            <a:spLocks noGrp="1"/>
          </p:cNvSpPr>
          <p:nvPr>
            <p:ph type="sldNum" sz="quarter" idx="12"/>
          </p:nvPr>
        </p:nvSpPr>
        <p:spPr/>
        <p:txBody>
          <a:bodyPr/>
          <a:lstStyle/>
          <a:p>
            <a:fld id="{4192AEF6-A042-4DA6-A3E1-F04AAE1E3944}" type="slidenum">
              <a:rPr lang="en-US" smtClean="0"/>
              <a:pPr/>
              <a:t>8</a:t>
            </a:fld>
            <a:endParaRPr lang="en-US"/>
          </a:p>
        </p:txBody>
      </p:sp>
      <p:pic>
        <p:nvPicPr>
          <p:cNvPr id="1026" name="Picture 2"/>
          <p:cNvPicPr>
            <a:picLocks noChangeAspect="1" noChangeArrowheads="1"/>
          </p:cNvPicPr>
          <p:nvPr/>
        </p:nvPicPr>
        <p:blipFill>
          <a:blip r:embed="rId2"/>
          <a:srcRect/>
          <a:stretch>
            <a:fillRect/>
          </a:stretch>
        </p:blipFill>
        <p:spPr bwMode="auto">
          <a:xfrm>
            <a:off x="838200" y="2133600"/>
            <a:ext cx="5162258" cy="1670731"/>
          </a:xfrm>
          <a:prstGeom prst="rect">
            <a:avLst/>
          </a:prstGeom>
          <a:noFill/>
          <a:ln w="9525">
            <a:solidFill>
              <a:schemeClr val="accent2">
                <a:lumMod val="75000"/>
              </a:schemeClr>
            </a:solid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838200" y="3962400"/>
            <a:ext cx="5181600" cy="1950853"/>
          </a:xfrm>
          <a:prstGeom prst="rect">
            <a:avLst/>
          </a:prstGeom>
          <a:noFill/>
          <a:ln w="9525">
            <a:solidFill>
              <a:schemeClr val="accent3">
                <a:lumMod val="75000"/>
              </a:schemeClr>
            </a:solidFill>
            <a:miter lim="800000"/>
            <a:headEnd/>
            <a:tailEnd/>
          </a:ln>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Object Oriented Programming</a:t>
            </a:r>
            <a:endParaRPr lang="en-US" dirty="0"/>
          </a:p>
        </p:txBody>
      </p:sp>
      <p:sp>
        <p:nvSpPr>
          <p:cNvPr id="5" name="Slide Number Placeholder 4"/>
          <p:cNvSpPr>
            <a:spLocks noGrp="1"/>
          </p:cNvSpPr>
          <p:nvPr>
            <p:ph type="sldNum" sz="quarter" idx="12"/>
          </p:nvPr>
        </p:nvSpPr>
        <p:spPr/>
        <p:txBody>
          <a:bodyPr/>
          <a:lstStyle/>
          <a:p>
            <a:fld id="{4192AEF6-A042-4DA6-A3E1-F04AAE1E3944}" type="slidenum">
              <a:rPr lang="en-US" smtClean="0"/>
              <a:pPr/>
              <a:t>9</a:t>
            </a:fld>
            <a:endParaRPr lang="en-US"/>
          </a:p>
        </p:txBody>
      </p:sp>
      <p:pic>
        <p:nvPicPr>
          <p:cNvPr id="2051" name="Picture 3"/>
          <p:cNvPicPr>
            <a:picLocks noChangeAspect="1" noChangeArrowheads="1"/>
          </p:cNvPicPr>
          <p:nvPr/>
        </p:nvPicPr>
        <p:blipFill>
          <a:blip r:embed="rId2"/>
          <a:srcRect/>
          <a:stretch>
            <a:fillRect/>
          </a:stretch>
        </p:blipFill>
        <p:spPr bwMode="auto">
          <a:xfrm>
            <a:off x="304800" y="762000"/>
            <a:ext cx="5743406" cy="5029200"/>
          </a:xfrm>
          <a:prstGeom prst="rect">
            <a:avLst/>
          </a:prstGeom>
          <a:noFill/>
          <a:ln w="9525">
            <a:solidFill>
              <a:schemeClr val="accent1">
                <a:lumMod val="60000"/>
                <a:lumOff val="40000"/>
              </a:schemeClr>
            </a:solidFill>
            <a:miter lim="800000"/>
            <a:headEnd/>
            <a:tailEnd/>
          </a:ln>
          <a:effec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3822</TotalTime>
  <Words>2248</Words>
  <Application>Microsoft Office PowerPoint</Application>
  <PresentationFormat>On-screen Show (4:3)</PresentationFormat>
  <Paragraphs>441</Paragraphs>
  <Slides>43</Slides>
  <Notes>3</Notes>
  <HiddenSlides>0</HiddenSlides>
  <MMClips>0</MMClips>
  <ScaleCrop>false</ScaleCrop>
  <HeadingPairs>
    <vt:vector size="4" baseType="variant">
      <vt:variant>
        <vt:lpstr>Theme</vt:lpstr>
      </vt:variant>
      <vt:variant>
        <vt:i4>1</vt:i4>
      </vt:variant>
      <vt:variant>
        <vt:lpstr>Slide Titles</vt:lpstr>
      </vt:variant>
      <vt:variant>
        <vt:i4>43</vt:i4>
      </vt:variant>
    </vt:vector>
  </HeadingPairs>
  <TitlesOfParts>
    <vt:vector size="44" baseType="lpstr">
      <vt:lpstr>Office Theme</vt:lpstr>
      <vt:lpstr>Inheritance</vt:lpstr>
      <vt:lpstr>Content</vt:lpstr>
      <vt:lpstr>Inheritance</vt:lpstr>
      <vt:lpstr>Inheritance</vt:lpstr>
      <vt:lpstr>Basics </vt:lpstr>
      <vt:lpstr>Example</vt:lpstr>
      <vt:lpstr>Types of inheritance</vt:lpstr>
      <vt:lpstr>Applying Inheritance</vt:lpstr>
      <vt:lpstr>Slide 9</vt:lpstr>
      <vt:lpstr>Slide 10</vt:lpstr>
      <vt:lpstr>Member Access and Inheritance</vt:lpstr>
      <vt:lpstr>Example Box class</vt:lpstr>
      <vt:lpstr>Example Box class</vt:lpstr>
      <vt:lpstr>Superclass Variable referencing Subclass Object</vt:lpstr>
      <vt:lpstr>Using super</vt:lpstr>
      <vt:lpstr>Using super</vt:lpstr>
      <vt:lpstr>Using super to Call Superclass Constructors</vt:lpstr>
      <vt:lpstr>Using super to Call Superclass Constructors</vt:lpstr>
      <vt:lpstr>Using super to access members of Superclass</vt:lpstr>
      <vt:lpstr>Using super to access members of Superclass</vt:lpstr>
      <vt:lpstr>Practice!</vt:lpstr>
      <vt:lpstr>Creating a Multilevel Hierarchy</vt:lpstr>
      <vt:lpstr>Slide 23</vt:lpstr>
      <vt:lpstr>When Constructors Are Called!</vt:lpstr>
      <vt:lpstr>When Constructors Are Called!</vt:lpstr>
      <vt:lpstr>When Constructors Are Called!</vt:lpstr>
      <vt:lpstr>When Constructors Are Called!</vt:lpstr>
      <vt:lpstr>Constructor Chaining </vt:lpstr>
      <vt:lpstr>Method Overriding</vt:lpstr>
      <vt:lpstr>Method Overriding</vt:lpstr>
      <vt:lpstr>Method Overriding</vt:lpstr>
      <vt:lpstr>Method Overriding</vt:lpstr>
      <vt:lpstr>Method Overriding</vt:lpstr>
      <vt:lpstr>Method Overriding</vt:lpstr>
      <vt:lpstr>Abstract Method</vt:lpstr>
      <vt:lpstr>Abstract Classes</vt:lpstr>
      <vt:lpstr>Slide 37</vt:lpstr>
      <vt:lpstr>final - with Inheritance</vt:lpstr>
      <vt:lpstr>Using final to Prevent Overriding</vt:lpstr>
      <vt:lpstr>Slide 40</vt:lpstr>
      <vt:lpstr>Using final to Prevent Inheritance</vt:lpstr>
      <vt:lpstr>Slide 42</vt:lpstr>
      <vt:lpstr>Summarizing the concepts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Object Oriented Programming</dc:title>
  <dc:creator>mehak</dc:creator>
  <cp:lastModifiedBy>mehak</cp:lastModifiedBy>
  <cp:revision>722</cp:revision>
  <dcterms:created xsi:type="dcterms:W3CDTF">2016-09-04T12:01:02Z</dcterms:created>
  <dcterms:modified xsi:type="dcterms:W3CDTF">2017-04-09T05:47:58Z</dcterms:modified>
</cp:coreProperties>
</file>