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458" r:id="rId3"/>
    <p:sldId id="459" r:id="rId4"/>
    <p:sldId id="460" r:id="rId5"/>
    <p:sldId id="461" r:id="rId6"/>
    <p:sldId id="384" r:id="rId7"/>
    <p:sldId id="462" r:id="rId8"/>
    <p:sldId id="464" r:id="rId9"/>
    <p:sldId id="463" r:id="rId10"/>
    <p:sldId id="401" r:id="rId11"/>
    <p:sldId id="4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959E92D-5B4D-4A2B-8991-A3224AB4F7F0}" type="datetimeFigureOut">
              <a:rPr lang="en-US" smtClean="0"/>
              <a:t>5/2/2018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BDDCBEF-5674-4739-8DC8-2B00A9965994}" type="slidenum">
              <a:rPr lang="en-US" smtClean="0"/>
              <a:t>‹#›</a:t>
            </a:fld>
            <a:endParaRPr lang="en-US"/>
          </a:p>
        </p:txBody>
      </p:sp>
    </p:spTree>
    <p:extLst>
      <p:ext uri="{BB962C8B-B14F-4D97-AF65-F5344CB8AC3E}">
        <p14:creationId xmlns:p14="http://schemas.microsoft.com/office/powerpoint/2010/main" val="115264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9E92D-5B4D-4A2B-8991-A3224AB4F7F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142103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9E92D-5B4D-4A2B-8991-A3224AB4F7F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248405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9E92D-5B4D-4A2B-8991-A3224AB4F7F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295057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9E92D-5B4D-4A2B-8991-A3224AB4F7F0}"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86672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9E92D-5B4D-4A2B-8991-A3224AB4F7F0}"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34882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9E92D-5B4D-4A2B-8991-A3224AB4F7F0}"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244592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9E92D-5B4D-4A2B-8991-A3224AB4F7F0}"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99886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9E92D-5B4D-4A2B-8991-A3224AB4F7F0}"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DCBEF-5674-4739-8DC8-2B00A9965994}" type="slidenum">
              <a:rPr lang="en-US" smtClean="0"/>
              <a:t>‹#›</a:t>
            </a:fld>
            <a:endParaRPr lang="en-US"/>
          </a:p>
        </p:txBody>
      </p:sp>
    </p:spTree>
    <p:extLst>
      <p:ext uri="{BB962C8B-B14F-4D97-AF65-F5344CB8AC3E}">
        <p14:creationId xmlns:p14="http://schemas.microsoft.com/office/powerpoint/2010/main" val="90705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1959E92D-5B4D-4A2B-8991-A3224AB4F7F0}"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BDDCBEF-5674-4739-8DC8-2B00A9965994}" type="slidenum">
              <a:rPr lang="en-US" smtClean="0"/>
              <a:t>‹#›</a:t>
            </a:fld>
            <a:endParaRPr lang="en-US"/>
          </a:p>
        </p:txBody>
      </p:sp>
    </p:spTree>
    <p:extLst>
      <p:ext uri="{BB962C8B-B14F-4D97-AF65-F5344CB8AC3E}">
        <p14:creationId xmlns:p14="http://schemas.microsoft.com/office/powerpoint/2010/main" val="55054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59E92D-5B4D-4A2B-8991-A3224AB4F7F0}" type="datetimeFigureOut">
              <a:rPr lang="en-US" smtClean="0"/>
              <a:t>5/2/2018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BDDCBEF-5674-4739-8DC8-2B00A9965994}" type="slidenum">
              <a:rPr lang="en-US" smtClean="0"/>
              <a:t>‹#›</a:t>
            </a:fld>
            <a:endParaRPr lang="en-US"/>
          </a:p>
        </p:txBody>
      </p:sp>
    </p:spTree>
    <p:extLst>
      <p:ext uri="{BB962C8B-B14F-4D97-AF65-F5344CB8AC3E}">
        <p14:creationId xmlns:p14="http://schemas.microsoft.com/office/powerpoint/2010/main" val="39253627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959E92D-5B4D-4A2B-8991-A3224AB4F7F0}" type="datetimeFigureOut">
              <a:rPr lang="en-US" smtClean="0"/>
              <a:t>5/2/2018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BDDCBEF-5674-4739-8DC8-2B00A9965994}" type="slidenum">
              <a:rPr lang="en-US" smtClean="0"/>
              <a:t>‹#›</a:t>
            </a:fld>
            <a:endParaRPr lang="en-US"/>
          </a:p>
        </p:txBody>
      </p:sp>
    </p:spTree>
    <p:extLst>
      <p:ext uri="{BB962C8B-B14F-4D97-AF65-F5344CB8AC3E}">
        <p14:creationId xmlns:p14="http://schemas.microsoft.com/office/powerpoint/2010/main" val="7417984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ml/TestEdible.bat" TargetMode="External"/><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4" Type="http://schemas.openxmlformats.org/officeDocument/2006/relationships/hyperlink" Target="html/Edible.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76E8D-05BC-4FD8-867A-19E07B36DDA4}"/>
              </a:ext>
            </a:extLst>
          </p:cNvPr>
          <p:cNvSpPr>
            <a:spLocks noGrp="1"/>
          </p:cNvSpPr>
          <p:nvPr>
            <p:ph type="ctrTitle"/>
          </p:nvPr>
        </p:nvSpPr>
        <p:spPr/>
        <p:txBody>
          <a:bodyPr/>
          <a:lstStyle/>
          <a:p>
            <a:r>
              <a:rPr lang="en-US" dirty="0"/>
              <a:t>Interfaces</a:t>
            </a:r>
          </a:p>
        </p:txBody>
      </p:sp>
      <p:sp>
        <p:nvSpPr>
          <p:cNvPr id="3" name="Subtitle 2">
            <a:extLst>
              <a:ext uri="{FF2B5EF4-FFF2-40B4-BE49-F238E27FC236}">
                <a16:creationId xmlns:a16="http://schemas.microsoft.com/office/drawing/2014/main" xmlns="" id="{3497AD6F-5C50-4ABD-8DC1-64402601E4A5}"/>
              </a:ext>
            </a:extLst>
          </p:cNvPr>
          <p:cNvSpPr>
            <a:spLocks noGrp="1"/>
          </p:cNvSpPr>
          <p:nvPr>
            <p:ph type="subTitle" idx="1"/>
          </p:nvPr>
        </p:nvSpPr>
        <p:spPr/>
        <p:txBody>
          <a:bodyPr anchor="b"/>
          <a:lstStyle/>
          <a:p>
            <a:r>
              <a:rPr lang="en-US" dirty="0"/>
              <a:t>Prepared By</a:t>
            </a:r>
          </a:p>
          <a:p>
            <a:r>
              <a:rPr lang="en-US" dirty="0"/>
              <a:t>Sophia Ajaz</a:t>
            </a:r>
          </a:p>
        </p:txBody>
      </p:sp>
    </p:spTree>
    <p:extLst>
      <p:ext uri="{BB962C8B-B14F-4D97-AF65-F5344CB8AC3E}">
        <p14:creationId xmlns:p14="http://schemas.microsoft.com/office/powerpoint/2010/main" val="306568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38200"/>
          </a:xfrm>
        </p:spPr>
        <p:txBody>
          <a:bodyPr>
            <a:normAutofit/>
          </a:bodyPr>
          <a:lstStyle/>
          <a:p>
            <a:r>
              <a:rPr lang="en-US" sz="4000" dirty="0"/>
              <a:t>Interfaces vs. Abstract Classes</a:t>
            </a:r>
          </a:p>
        </p:txBody>
      </p:sp>
      <p:graphicFrame>
        <p:nvGraphicFramePr>
          <p:cNvPr id="6" name="Content Placeholder 5"/>
          <p:cNvGraphicFramePr>
            <a:graphicFrameLocks noGrp="1"/>
          </p:cNvGraphicFramePr>
          <p:nvPr>
            <p:ph idx="1"/>
            <p:extLst/>
          </p:nvPr>
        </p:nvGraphicFramePr>
        <p:xfrm>
          <a:off x="1752600" y="1143000"/>
          <a:ext cx="8610600" cy="488950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Abstract  Classes</a:t>
                      </a:r>
                      <a:endParaRPr lang="en-US" dirty="0"/>
                    </a:p>
                  </a:txBody>
                  <a:tcPr/>
                </a:tc>
                <a:tc>
                  <a:txBody>
                    <a:bodyPr/>
                    <a:lstStyle/>
                    <a:p>
                      <a:pPr algn="ctr"/>
                      <a:r>
                        <a:rPr lang="en-US" sz="1800" dirty="0"/>
                        <a:t>Interfaces </a:t>
                      </a:r>
                      <a:endParaRPr lang="en-US" dirty="0"/>
                    </a:p>
                  </a:txBody>
                  <a:tcPr/>
                </a:tc>
                <a:extLst>
                  <a:ext uri="{0D108BD9-81ED-4DB2-BD59-A6C34878D82A}">
                    <a16:rowId xmlns:a16="http://schemas.microsoft.com/office/drawing/2014/main" xmlns="" val="10000"/>
                  </a:ext>
                </a:extLst>
              </a:tr>
              <a:tr h="543560">
                <a:tc>
                  <a:txBody>
                    <a:bodyPr/>
                    <a:lstStyle/>
                    <a:p>
                      <a:r>
                        <a:rPr lang="en-US" dirty="0"/>
                        <a:t>A class can extend only one abstract class</a:t>
                      </a:r>
                      <a:endParaRPr lang="en-US" b="1" dirty="0"/>
                    </a:p>
                  </a:txBody>
                  <a:tcPr/>
                </a:tc>
                <a:tc>
                  <a:txBody>
                    <a:bodyPr/>
                    <a:lstStyle/>
                    <a:p>
                      <a:pPr algn="l"/>
                      <a:r>
                        <a:rPr lang="en-US" dirty="0"/>
                        <a:t> </a:t>
                      </a:r>
                      <a:r>
                        <a:rPr lang="en-US" sz="1800" b="0" i="0" kern="1200" dirty="0">
                          <a:solidFill>
                            <a:schemeClr val="dk1"/>
                          </a:solidFill>
                          <a:latin typeface="+mn-lt"/>
                          <a:ea typeface="+mn-ea"/>
                          <a:cs typeface="+mn-cs"/>
                        </a:rPr>
                        <a:t> A class can implement any number of interfaces.</a:t>
                      </a:r>
                      <a:endParaRPr lang="en-US" dirty="0"/>
                    </a:p>
                  </a:txBody>
                  <a:tcPr marL="0" marR="0" marT="57150" marB="57150" anchor="ctr"/>
                </a:tc>
                <a:extLst>
                  <a:ext uri="{0D108BD9-81ED-4DB2-BD59-A6C34878D82A}">
                    <a16:rowId xmlns:a16="http://schemas.microsoft.com/office/drawing/2014/main" xmlns="" val="10001"/>
                  </a:ext>
                </a:extLst>
              </a:tr>
              <a:tr h="370840">
                <a:tc>
                  <a:txBody>
                    <a:bodyPr/>
                    <a:lstStyle/>
                    <a:p>
                      <a:r>
                        <a:rPr lang="en-US" sz="1800" b="0" i="0" kern="1200" dirty="0">
                          <a:solidFill>
                            <a:schemeClr val="dk1"/>
                          </a:solidFill>
                          <a:latin typeface="+mn-lt"/>
                          <a:ea typeface="+mn-ea"/>
                          <a:cs typeface="+mn-cs"/>
                        </a:rPr>
                        <a:t>In abstract class keyword ‘abstract’ is mandatory to declare a method as an abstract</a:t>
                      </a:r>
                      <a:endParaRPr lang="en-US" dirty="0"/>
                    </a:p>
                  </a:txBody>
                  <a:tcPr/>
                </a:tc>
                <a:tc>
                  <a:txBody>
                    <a:bodyPr/>
                    <a:lstStyle/>
                    <a:p>
                      <a:r>
                        <a:rPr lang="en-US" sz="1800" b="0" i="0" kern="1200" dirty="0">
                          <a:solidFill>
                            <a:schemeClr val="dk1"/>
                          </a:solidFill>
                          <a:latin typeface="+mn-lt"/>
                          <a:ea typeface="+mn-ea"/>
                          <a:cs typeface="+mn-cs"/>
                        </a:rPr>
                        <a:t>In an interface keyword ‘abstract’ is optional to declare a method as an abstract</a:t>
                      </a:r>
                      <a:endParaRPr lang="en-US" dirty="0"/>
                    </a:p>
                  </a:txBody>
                  <a:tcPr/>
                </a:tc>
                <a:extLst>
                  <a:ext uri="{0D108BD9-81ED-4DB2-BD59-A6C34878D82A}">
                    <a16:rowId xmlns:a16="http://schemas.microsoft.com/office/drawing/2014/main" xmlns="" val="10002"/>
                  </a:ext>
                </a:extLst>
              </a:tr>
              <a:tr h="370840">
                <a:tc>
                  <a:txBody>
                    <a:bodyPr/>
                    <a:lstStyle/>
                    <a:p>
                      <a:r>
                        <a:rPr lang="en-US" sz="1800" b="0" i="0" kern="1200" dirty="0">
                          <a:solidFill>
                            <a:schemeClr val="dk1"/>
                          </a:solidFill>
                          <a:latin typeface="+mn-lt"/>
                          <a:ea typeface="+mn-ea"/>
                          <a:cs typeface="+mn-cs"/>
                        </a:rPr>
                        <a:t>abstract  class can have  protected and public abstract methods</a:t>
                      </a:r>
                      <a:endParaRPr lang="en-US" dirty="0"/>
                    </a:p>
                  </a:txBody>
                  <a:tcPr/>
                </a:tc>
                <a:tc>
                  <a:txBody>
                    <a:bodyPr/>
                    <a:lstStyle/>
                    <a:p>
                      <a:r>
                        <a:rPr lang="en-US" sz="1800" b="0" i="0" kern="1200" dirty="0">
                          <a:solidFill>
                            <a:schemeClr val="dk1"/>
                          </a:solidFill>
                          <a:latin typeface="+mn-lt"/>
                          <a:ea typeface="+mn-ea"/>
                          <a:cs typeface="+mn-cs"/>
                        </a:rPr>
                        <a:t>Interface can have only public abstract methods</a:t>
                      </a:r>
                      <a:endParaRPr lang="en-US" dirty="0"/>
                    </a:p>
                  </a:txBody>
                  <a:tcPr/>
                </a:tc>
                <a:extLst>
                  <a:ext uri="{0D108BD9-81ED-4DB2-BD59-A6C34878D82A}">
                    <a16:rowId xmlns:a16="http://schemas.microsoft.com/office/drawing/2014/main" xmlns="" val="10003"/>
                  </a:ext>
                </a:extLst>
              </a:tr>
              <a:tr h="370840">
                <a:tc>
                  <a:txBody>
                    <a:bodyPr/>
                    <a:lstStyle/>
                    <a:p>
                      <a:r>
                        <a:rPr lang="en-US" dirty="0"/>
                        <a:t>No restrictions on variables.</a:t>
                      </a:r>
                    </a:p>
                  </a:txBody>
                  <a:tcPr/>
                </a:tc>
                <a:tc>
                  <a:txBody>
                    <a:bodyPr/>
                    <a:lstStyle/>
                    <a:p>
                      <a:r>
                        <a:rPr lang="en-US" sz="1800" b="0" i="0" kern="1200" dirty="0">
                          <a:solidFill>
                            <a:schemeClr val="dk1"/>
                          </a:solidFill>
                          <a:latin typeface="+mn-lt"/>
                          <a:ea typeface="+mn-ea"/>
                          <a:cs typeface="+mn-cs"/>
                        </a:rPr>
                        <a:t> It  can  have only constant variables </a:t>
                      </a:r>
                      <a:endParaRPr lang="en-US" dirty="0"/>
                    </a:p>
                  </a:txBody>
                  <a:tcPr/>
                </a:tc>
                <a:extLst>
                  <a:ext uri="{0D108BD9-81ED-4DB2-BD59-A6C34878D82A}">
                    <a16:rowId xmlns:a16="http://schemas.microsoft.com/office/drawing/2014/main" xmlns="" val="10004"/>
                  </a:ext>
                </a:extLst>
              </a:tr>
              <a:tr h="370840">
                <a:tc>
                  <a:txBody>
                    <a:bodyPr/>
                    <a:lstStyle/>
                    <a:p>
                      <a:r>
                        <a:rPr lang="en-US" dirty="0"/>
                        <a:t>Method that are not</a:t>
                      </a:r>
                      <a:r>
                        <a:rPr lang="en-US" baseline="0" dirty="0"/>
                        <a:t> declared abstract can have its implementation. </a:t>
                      </a:r>
                      <a:endParaRPr lang="en-US" dirty="0"/>
                    </a:p>
                  </a:txBody>
                  <a:tcPr/>
                </a:tc>
                <a:tc>
                  <a:txBody>
                    <a:bodyPr/>
                    <a:lstStyle/>
                    <a:p>
                      <a:r>
                        <a:rPr lang="en-US" dirty="0"/>
                        <a:t>No method</a:t>
                      </a:r>
                      <a:r>
                        <a:rPr lang="en-US" baseline="0" dirty="0"/>
                        <a:t> can have implementation.</a:t>
                      </a:r>
                      <a:endParaRPr lang="en-US" dirty="0"/>
                    </a:p>
                  </a:txBody>
                  <a:tcPr/>
                </a:tc>
                <a:extLst>
                  <a:ext uri="{0D108BD9-81ED-4DB2-BD59-A6C34878D82A}">
                    <a16:rowId xmlns:a16="http://schemas.microsoft.com/office/drawing/2014/main" xmlns="" val="10005"/>
                  </a:ext>
                </a:extLst>
              </a:tr>
              <a:tr h="370840">
                <a:tc>
                  <a:txBody>
                    <a:bodyPr/>
                    <a:lstStyle/>
                    <a:p>
                      <a:r>
                        <a:rPr lang="en-US" dirty="0"/>
                        <a:t>Constructors are invoked by subclasses through constructor chaining. </a:t>
                      </a:r>
                    </a:p>
                  </a:txBody>
                  <a:tcPr/>
                </a:tc>
                <a:tc>
                  <a:txBody>
                    <a:bodyPr/>
                    <a:lstStyle/>
                    <a:p>
                      <a:r>
                        <a:rPr lang="en-US" dirty="0"/>
                        <a:t>No constructors</a:t>
                      </a:r>
                    </a:p>
                  </a:txBody>
                  <a:tcPr/>
                </a:tc>
                <a:extLst>
                  <a:ext uri="{0D108BD9-81ED-4DB2-BD59-A6C34878D82A}">
                    <a16:rowId xmlns:a16="http://schemas.microsoft.com/office/drawing/2014/main" xmlns="" val="10006"/>
                  </a:ext>
                </a:extLst>
              </a:tr>
              <a:tr h="370840">
                <a:tc>
                  <a:txBody>
                    <a:bodyPr/>
                    <a:lstStyle/>
                    <a:p>
                      <a:r>
                        <a:rPr lang="en-US" dirty="0"/>
                        <a:t>A strong</a:t>
                      </a:r>
                      <a:r>
                        <a:rPr lang="en-US" baseline="0" dirty="0"/>
                        <a:t> </a:t>
                      </a:r>
                      <a:r>
                        <a:rPr lang="en-US" dirty="0"/>
                        <a:t>is-a relationship can be modeled using abstract classes.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weak is-a relationship can be modeled using interfaces. </a:t>
                      </a:r>
                    </a:p>
                  </a:txBody>
                  <a:tcPr/>
                </a:tc>
                <a:extLst>
                  <a:ext uri="{0D108BD9-81ED-4DB2-BD59-A6C34878D82A}">
                    <a16:rowId xmlns:a16="http://schemas.microsoft.com/office/drawing/2014/main" xmlns="" val="10007"/>
                  </a:ext>
                </a:extLst>
              </a:tr>
            </a:tbl>
          </a:graphicData>
        </a:graphic>
      </p:graphicFrame>
      <p:sp>
        <p:nvSpPr>
          <p:cNvPr id="5" name="Slide Number Placeholder 4"/>
          <p:cNvSpPr>
            <a:spLocks noGrp="1"/>
          </p:cNvSpPr>
          <p:nvPr>
            <p:ph type="sldNum" sz="quarter" idx="12"/>
          </p:nvPr>
        </p:nvSpPr>
        <p:spPr/>
        <p:txBody>
          <a:bodyPr/>
          <a:lstStyle/>
          <a:p>
            <a:fld id="{4192AEF6-A042-4DA6-A3E1-F04AAE1E3944}" type="slidenum">
              <a:rPr lang="en-US" smtClean="0"/>
              <a:pPr/>
              <a:t>10</a:t>
            </a:fld>
            <a:endParaRPr lang="en-US"/>
          </a:p>
        </p:txBody>
      </p:sp>
    </p:spTree>
    <p:extLst>
      <p:ext uri="{BB962C8B-B14F-4D97-AF65-F5344CB8AC3E}">
        <p14:creationId xmlns:p14="http://schemas.microsoft.com/office/powerpoint/2010/main" val="1929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87890-6501-44C1-8C46-C7CF7F2A4DD5}"/>
              </a:ext>
            </a:extLst>
          </p:cNvPr>
          <p:cNvSpPr>
            <a:spLocks noGrp="1"/>
          </p:cNvSpPr>
          <p:nvPr>
            <p:ph type="title"/>
          </p:nvPr>
        </p:nvSpPr>
        <p:spPr/>
        <p:txBody>
          <a:bodyPr/>
          <a:lstStyle/>
          <a:p>
            <a:r>
              <a:rPr lang="en-US" dirty="0"/>
              <a:t>UML Class Diagram Notation</a:t>
            </a:r>
          </a:p>
        </p:txBody>
      </p:sp>
      <p:pic>
        <p:nvPicPr>
          <p:cNvPr id="4" name="Content Placeholder 3">
            <a:extLst>
              <a:ext uri="{FF2B5EF4-FFF2-40B4-BE49-F238E27FC236}">
                <a16:creationId xmlns:a16="http://schemas.microsoft.com/office/drawing/2014/main" xmlns="" id="{199B3230-2F2D-4759-B2BA-5FA18179873A}"/>
              </a:ext>
            </a:extLst>
          </p:cNvPr>
          <p:cNvPicPr>
            <a:picLocks noGrp="1" noChangeAspect="1"/>
          </p:cNvPicPr>
          <p:nvPr>
            <p:ph idx="1"/>
          </p:nvPr>
        </p:nvPicPr>
        <p:blipFill>
          <a:blip r:embed="rId2"/>
          <a:stretch>
            <a:fillRect/>
          </a:stretch>
        </p:blipFill>
        <p:spPr>
          <a:xfrm>
            <a:off x="1672005" y="2480469"/>
            <a:ext cx="9232631" cy="3484233"/>
          </a:xfrm>
          <a:prstGeom prst="rect">
            <a:avLst/>
          </a:prstGeom>
        </p:spPr>
      </p:pic>
    </p:spTree>
    <p:extLst>
      <p:ext uri="{BB962C8B-B14F-4D97-AF65-F5344CB8AC3E}">
        <p14:creationId xmlns:p14="http://schemas.microsoft.com/office/powerpoint/2010/main" val="29838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E3F072C8-32F2-42BB-A276-883BE6BCD1F8}" type="slidenum">
              <a:rPr lang="en-US"/>
              <a:pPr/>
              <a:t>2</a:t>
            </a:fld>
            <a:endParaRPr lang="en-US"/>
          </a:p>
        </p:txBody>
      </p:sp>
      <p:sp>
        <p:nvSpPr>
          <p:cNvPr id="311299" name="Rectangle 2"/>
          <p:cNvSpPr>
            <a:spLocks noGrp="1" noChangeArrowheads="1"/>
          </p:cNvSpPr>
          <p:nvPr>
            <p:ph type="title" idx="4294967295"/>
          </p:nvPr>
        </p:nvSpPr>
        <p:spPr>
          <a:xfrm>
            <a:off x="0" y="534988"/>
            <a:ext cx="7772400" cy="685800"/>
          </a:xfrm>
          <a:noFill/>
        </p:spPr>
        <p:txBody>
          <a:bodyPr>
            <a:normAutofit fontScale="90000"/>
          </a:bodyPr>
          <a:lstStyle/>
          <a:p>
            <a:r>
              <a:rPr lang="en-US" dirty="0"/>
              <a:t>Interfaces</a:t>
            </a:r>
          </a:p>
        </p:txBody>
      </p:sp>
      <p:sp>
        <p:nvSpPr>
          <p:cNvPr id="311300" name="Rectangle 3"/>
          <p:cNvSpPr>
            <a:spLocks noGrp="1" noChangeArrowheads="1"/>
          </p:cNvSpPr>
          <p:nvPr>
            <p:ph type="body" idx="4294967295"/>
          </p:nvPr>
        </p:nvSpPr>
        <p:spPr>
          <a:xfrm>
            <a:off x="0" y="1743075"/>
            <a:ext cx="8610600" cy="3048000"/>
          </a:xfrm>
          <a:noFill/>
        </p:spPr>
        <p:txBody>
          <a:bodyPr/>
          <a:lstStyle/>
          <a:p>
            <a:r>
              <a:rPr lang="en-US" dirty="0">
                <a:cs typeface="Courier New" pitchFamily="49" charset="0"/>
              </a:rPr>
              <a:t>What is an interface?</a:t>
            </a:r>
          </a:p>
          <a:p>
            <a:r>
              <a:rPr lang="en-US" dirty="0">
                <a:cs typeface="Courier New" pitchFamily="49" charset="0"/>
              </a:rPr>
              <a:t>Why is an interface useful?</a:t>
            </a:r>
          </a:p>
          <a:p>
            <a:r>
              <a:rPr lang="en-US" dirty="0">
                <a:cs typeface="Courier New" pitchFamily="49" charset="0"/>
              </a:rPr>
              <a:t>How do you define an interface?</a:t>
            </a:r>
          </a:p>
          <a:p>
            <a:r>
              <a:rPr lang="en-US" dirty="0">
                <a:cs typeface="Courier New" pitchFamily="49" charset="0"/>
              </a:rPr>
              <a:t>How do you use an interface?</a:t>
            </a:r>
          </a:p>
        </p:txBody>
      </p:sp>
      <p:sp>
        <p:nvSpPr>
          <p:cNvPr id="311298"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E98221EB-11BE-4B45-B210-8B4E085D88DE}" type="slidenum">
              <a:rPr lang="en-US" sz="1400"/>
              <a:pPr algn="r"/>
              <a:t>2</a:t>
            </a:fld>
            <a:endParaRPr lang="en-US" sz="1400"/>
          </a:p>
        </p:txBody>
      </p:sp>
    </p:spTree>
    <p:extLst>
      <p:ext uri="{BB962C8B-B14F-4D97-AF65-F5344CB8AC3E}">
        <p14:creationId xmlns:p14="http://schemas.microsoft.com/office/powerpoint/2010/main" val="14908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34E1914A-862D-4F1D-BDDB-4CE7AD918117}" type="slidenum">
              <a:rPr lang="en-US"/>
              <a:pPr/>
              <a:t>3</a:t>
            </a:fld>
            <a:endParaRPr lang="en-US"/>
          </a:p>
        </p:txBody>
      </p:sp>
      <p:sp>
        <p:nvSpPr>
          <p:cNvPr id="312323" name="Rectangle 2"/>
          <p:cNvSpPr>
            <a:spLocks noGrp="1" noChangeArrowheads="1"/>
          </p:cNvSpPr>
          <p:nvPr>
            <p:ph type="title" idx="4294967295"/>
          </p:nvPr>
        </p:nvSpPr>
        <p:spPr>
          <a:xfrm>
            <a:off x="0" y="608013"/>
            <a:ext cx="8305800" cy="1295400"/>
          </a:xfrm>
          <a:noFill/>
        </p:spPr>
        <p:txBody>
          <a:bodyPr>
            <a:normAutofit fontScale="90000"/>
          </a:bodyPr>
          <a:lstStyle/>
          <a:p>
            <a:r>
              <a:rPr lang="en-US" dirty="0">
                <a:cs typeface="Courier New" pitchFamily="49" charset="0"/>
              </a:rPr>
              <a:t>What is an interface?</a:t>
            </a:r>
            <a:br>
              <a:rPr lang="en-US" dirty="0">
                <a:cs typeface="Courier New" pitchFamily="49" charset="0"/>
              </a:rPr>
            </a:br>
            <a:r>
              <a:rPr lang="en-US" dirty="0">
                <a:cs typeface="Courier New" pitchFamily="49" charset="0"/>
              </a:rPr>
              <a:t> Why is an interface useful?</a:t>
            </a:r>
          </a:p>
        </p:txBody>
      </p:sp>
      <p:sp>
        <p:nvSpPr>
          <p:cNvPr id="312324" name="Rectangle 3"/>
          <p:cNvSpPr>
            <a:spLocks noGrp="1" noChangeArrowheads="1"/>
          </p:cNvSpPr>
          <p:nvPr>
            <p:ph type="body" idx="4294967295"/>
          </p:nvPr>
        </p:nvSpPr>
        <p:spPr>
          <a:xfrm>
            <a:off x="3581400" y="2503488"/>
            <a:ext cx="8610600" cy="3886200"/>
          </a:xfrm>
          <a:noFill/>
        </p:spPr>
        <p:txBody>
          <a:bodyPr/>
          <a:lstStyle/>
          <a:p>
            <a:pPr marL="0" indent="0">
              <a:buNone/>
            </a:pPr>
            <a:r>
              <a:rPr lang="en-US" dirty="0"/>
              <a:t>An interface is a </a:t>
            </a:r>
            <a:r>
              <a:rPr lang="en-US" dirty="0" err="1"/>
              <a:t>classlike</a:t>
            </a:r>
            <a:r>
              <a:rPr lang="en-US" dirty="0"/>
              <a:t>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dirty="0">
              <a:ea typeface="PMingLiU" pitchFamily="18" charset="-120"/>
            </a:endParaRPr>
          </a:p>
        </p:txBody>
      </p:sp>
      <p:sp>
        <p:nvSpPr>
          <p:cNvPr id="312322"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A93544F7-3AA1-4CF1-BF91-391E9CC872A7}" type="slidenum">
              <a:rPr lang="en-US" sz="1400"/>
              <a:pPr algn="r"/>
              <a:t>3</a:t>
            </a:fld>
            <a:endParaRPr lang="en-US" sz="1400"/>
          </a:p>
        </p:txBody>
      </p:sp>
    </p:spTree>
    <p:extLst>
      <p:ext uri="{BB962C8B-B14F-4D97-AF65-F5344CB8AC3E}">
        <p14:creationId xmlns:p14="http://schemas.microsoft.com/office/powerpoint/2010/main" val="96110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2"/>
          </p:nvPr>
        </p:nvSpPr>
        <p:spPr/>
        <p:txBody>
          <a:bodyPr/>
          <a:lstStyle/>
          <a:p>
            <a:fld id="{D72394E9-EE62-4DDE-B8BF-30C74B249ECA}" type="slidenum">
              <a:rPr lang="en-US"/>
              <a:pPr/>
              <a:t>4</a:t>
            </a:fld>
            <a:endParaRPr lang="en-US"/>
          </a:p>
        </p:txBody>
      </p:sp>
      <p:sp>
        <p:nvSpPr>
          <p:cNvPr id="313347" name="Rectangle 2"/>
          <p:cNvSpPr>
            <a:spLocks noGrp="1" noChangeArrowheads="1"/>
          </p:cNvSpPr>
          <p:nvPr>
            <p:ph type="title" idx="4294967295"/>
          </p:nvPr>
        </p:nvSpPr>
        <p:spPr>
          <a:xfrm>
            <a:off x="0" y="228600"/>
            <a:ext cx="7772400" cy="685800"/>
          </a:xfrm>
          <a:noFill/>
        </p:spPr>
        <p:txBody>
          <a:bodyPr>
            <a:normAutofit fontScale="90000"/>
          </a:bodyPr>
          <a:lstStyle/>
          <a:p>
            <a:r>
              <a:rPr lang="en-US">
                <a:cs typeface="Courier New" pitchFamily="49" charset="0"/>
              </a:rPr>
              <a:t>Define an Interface</a:t>
            </a:r>
          </a:p>
        </p:txBody>
      </p:sp>
      <p:sp>
        <p:nvSpPr>
          <p:cNvPr id="313348" name="Rectangle 3"/>
          <p:cNvSpPr>
            <a:spLocks noGrp="1" noChangeArrowheads="1"/>
          </p:cNvSpPr>
          <p:nvPr>
            <p:ph type="body" idx="4294967295"/>
          </p:nvPr>
        </p:nvSpPr>
        <p:spPr>
          <a:xfrm>
            <a:off x="0" y="914400"/>
            <a:ext cx="8763000" cy="990600"/>
          </a:xfrm>
          <a:noFill/>
        </p:spPr>
        <p:txBody>
          <a:bodyPr/>
          <a:lstStyle/>
          <a:p>
            <a:pPr marL="0" indent="0">
              <a:buNone/>
            </a:pPr>
            <a:r>
              <a:rPr lang="en-US">
                <a:cs typeface="Courier New" pitchFamily="49" charset="0"/>
              </a:rPr>
              <a:t>To distinguish an interface from a class, Java uses the following syntax to define an interface:</a:t>
            </a:r>
          </a:p>
        </p:txBody>
      </p:sp>
      <p:sp>
        <p:nvSpPr>
          <p:cNvPr id="313346"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DC9EF48-A871-4948-8FC4-9CEE27CF7CAF}" type="slidenum">
              <a:rPr lang="en-US" sz="1400"/>
              <a:pPr algn="r"/>
              <a:t>4</a:t>
            </a:fld>
            <a:endParaRPr lang="en-US" sz="1400"/>
          </a:p>
        </p:txBody>
      </p:sp>
      <p:sp>
        <p:nvSpPr>
          <p:cNvPr id="313349" name="Rectangle 4"/>
          <p:cNvSpPr>
            <a:spLocks noChangeArrowheads="1"/>
          </p:cNvSpPr>
          <p:nvPr/>
        </p:nvSpPr>
        <p:spPr bwMode="auto">
          <a:xfrm>
            <a:off x="1752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SzPct val="75000"/>
            </a:pPr>
            <a:r>
              <a:rPr lang="en-US" sz="2800" dirty="0">
                <a:solidFill>
                  <a:schemeClr val="tx2">
                    <a:lumMod val="10000"/>
                    <a:lumOff val="90000"/>
                  </a:schemeClr>
                </a:solidFill>
                <a:latin typeface="Courier New" pitchFamily="49" charset="0"/>
              </a:rPr>
              <a:t>public interface </a:t>
            </a:r>
            <a:r>
              <a:rPr lang="en-US" sz="2800" dirty="0" err="1">
                <a:solidFill>
                  <a:schemeClr val="tx2">
                    <a:lumMod val="10000"/>
                    <a:lumOff val="90000"/>
                  </a:schemeClr>
                </a:solidFill>
                <a:latin typeface="Courier New" pitchFamily="49" charset="0"/>
              </a:rPr>
              <a:t>InterfaceName</a:t>
            </a:r>
            <a:r>
              <a:rPr lang="en-US" sz="2800" dirty="0">
                <a:solidFill>
                  <a:schemeClr val="tx2">
                    <a:lumMod val="10000"/>
                    <a:lumOff val="90000"/>
                  </a:schemeClr>
                </a:solidFill>
                <a:latin typeface="Courier New" pitchFamily="49" charset="0"/>
              </a:rPr>
              <a:t> { </a:t>
            </a:r>
          </a:p>
          <a:p>
            <a:pPr marL="342900" indent="-342900">
              <a:lnSpc>
                <a:spcPct val="90000"/>
              </a:lnSpc>
              <a:buClr>
                <a:schemeClr val="tx2"/>
              </a:buClr>
              <a:buSzPct val="75000"/>
            </a:pPr>
            <a:r>
              <a:rPr lang="en-US" sz="2800" dirty="0">
                <a:solidFill>
                  <a:schemeClr val="tx2">
                    <a:lumMod val="10000"/>
                    <a:lumOff val="90000"/>
                  </a:schemeClr>
                </a:solidFill>
                <a:latin typeface="Courier New" pitchFamily="49" charset="0"/>
              </a:rPr>
              <a:t>  constant declarations;</a:t>
            </a:r>
          </a:p>
          <a:p>
            <a:pPr marL="342900" indent="-342900">
              <a:lnSpc>
                <a:spcPct val="90000"/>
              </a:lnSpc>
              <a:buClr>
                <a:schemeClr val="tx2"/>
              </a:buClr>
              <a:buSzPct val="75000"/>
            </a:pPr>
            <a:r>
              <a:rPr lang="en-US" sz="2800" dirty="0">
                <a:solidFill>
                  <a:schemeClr val="tx2">
                    <a:lumMod val="10000"/>
                    <a:lumOff val="90000"/>
                  </a:schemeClr>
                </a:solidFill>
                <a:latin typeface="Courier New" pitchFamily="49" charset="0"/>
              </a:rPr>
              <a:t>  method signatures;</a:t>
            </a:r>
          </a:p>
          <a:p>
            <a:pPr marL="342900" indent="-342900">
              <a:lnSpc>
                <a:spcPct val="90000"/>
              </a:lnSpc>
              <a:buClr>
                <a:schemeClr val="tx2"/>
              </a:buClr>
              <a:buSzPct val="75000"/>
            </a:pPr>
            <a:r>
              <a:rPr lang="en-US" sz="2800" dirty="0">
                <a:solidFill>
                  <a:schemeClr val="tx2">
                    <a:lumMod val="10000"/>
                    <a:lumOff val="90000"/>
                  </a:schemeClr>
                </a:solidFill>
                <a:latin typeface="Courier New" pitchFamily="49" charset="0"/>
              </a:rPr>
              <a:t>}</a:t>
            </a:r>
            <a:endParaRPr lang="en-US" sz="3200" dirty="0">
              <a:solidFill>
                <a:schemeClr val="tx2">
                  <a:lumMod val="10000"/>
                  <a:lumOff val="90000"/>
                </a:schemeClr>
              </a:solidFill>
            </a:endParaRPr>
          </a:p>
        </p:txBody>
      </p:sp>
      <p:sp>
        <p:nvSpPr>
          <p:cNvPr id="313350" name="Rectangle 5"/>
          <p:cNvSpPr>
            <a:spLocks noChangeArrowheads="1"/>
          </p:cNvSpPr>
          <p:nvPr/>
        </p:nvSpPr>
        <p:spPr bwMode="auto">
          <a:xfrm>
            <a:off x="1828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313351" name="Rectangle 6"/>
          <p:cNvSpPr>
            <a:spLocks noChangeArrowheads="1"/>
          </p:cNvSpPr>
          <p:nvPr/>
        </p:nvSpPr>
        <p:spPr bwMode="auto">
          <a:xfrm>
            <a:off x="1752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pPr>
            <a:r>
              <a:rPr lang="en-US" dirty="0">
                <a:solidFill>
                  <a:schemeClr val="tx2">
                    <a:lumMod val="10000"/>
                    <a:lumOff val="90000"/>
                  </a:schemeClr>
                </a:solidFill>
                <a:latin typeface="Courier New" pitchFamily="49" charset="0"/>
              </a:rPr>
              <a:t>public interface Edible {</a:t>
            </a:r>
          </a:p>
          <a:p>
            <a:pPr marL="342900" indent="-342900">
              <a:spcBef>
                <a:spcPct val="20000"/>
              </a:spcBef>
              <a:buClr>
                <a:schemeClr val="tx2"/>
              </a:buClr>
              <a:buSzPct val="75000"/>
            </a:pPr>
            <a:r>
              <a:rPr lang="en-US" dirty="0">
                <a:solidFill>
                  <a:schemeClr val="tx2">
                    <a:lumMod val="10000"/>
                    <a:lumOff val="90000"/>
                  </a:schemeClr>
                </a:solidFill>
                <a:latin typeface="Courier New" pitchFamily="49" charset="0"/>
              </a:rPr>
              <a:t>  /** Describe how to eat */</a:t>
            </a:r>
          </a:p>
          <a:p>
            <a:pPr marL="342900" indent="-342900">
              <a:spcBef>
                <a:spcPct val="20000"/>
              </a:spcBef>
              <a:buClr>
                <a:schemeClr val="tx2"/>
              </a:buClr>
              <a:buSzPct val="75000"/>
            </a:pPr>
            <a:r>
              <a:rPr lang="en-US" dirty="0">
                <a:solidFill>
                  <a:schemeClr val="tx2">
                    <a:lumMod val="10000"/>
                    <a:lumOff val="90000"/>
                  </a:schemeClr>
                </a:solidFill>
                <a:latin typeface="Courier New" pitchFamily="49" charset="0"/>
              </a:rPr>
              <a:t>  public abstract String </a:t>
            </a:r>
            <a:r>
              <a:rPr lang="en-US" dirty="0" err="1">
                <a:solidFill>
                  <a:schemeClr val="tx2">
                    <a:lumMod val="10000"/>
                    <a:lumOff val="90000"/>
                  </a:schemeClr>
                </a:solidFill>
                <a:latin typeface="Courier New" pitchFamily="49" charset="0"/>
              </a:rPr>
              <a:t>howToEat</a:t>
            </a:r>
            <a:r>
              <a:rPr lang="en-US" dirty="0">
                <a:solidFill>
                  <a:schemeClr val="tx2">
                    <a:lumMod val="10000"/>
                    <a:lumOff val="90000"/>
                  </a:schemeClr>
                </a:solidFill>
                <a:latin typeface="Courier New" pitchFamily="49" charset="0"/>
              </a:rPr>
              <a:t>();</a:t>
            </a:r>
          </a:p>
          <a:p>
            <a:pPr marL="342900" indent="-342900">
              <a:spcBef>
                <a:spcPct val="20000"/>
              </a:spcBef>
              <a:buClr>
                <a:schemeClr val="tx2"/>
              </a:buClr>
              <a:buSzPct val="75000"/>
            </a:pPr>
            <a:r>
              <a:rPr lang="en-US" dirty="0">
                <a:solidFill>
                  <a:schemeClr val="tx2">
                    <a:lumMod val="10000"/>
                    <a:lumOff val="90000"/>
                  </a:schemeClr>
                </a:solidFill>
                <a:latin typeface="Courier New" pitchFamily="49" charset="0"/>
              </a:rPr>
              <a:t>}</a:t>
            </a:r>
          </a:p>
        </p:txBody>
      </p:sp>
    </p:spTree>
    <p:extLst>
      <p:ext uri="{BB962C8B-B14F-4D97-AF65-F5344CB8AC3E}">
        <p14:creationId xmlns:p14="http://schemas.microsoft.com/office/powerpoint/2010/main" val="296981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1BB95768-AF20-4D4F-A334-AFA1328204C2}" type="slidenum">
              <a:rPr lang="en-US"/>
              <a:pPr/>
              <a:t>5</a:t>
            </a:fld>
            <a:endParaRPr lang="en-US"/>
          </a:p>
        </p:txBody>
      </p:sp>
      <p:sp>
        <p:nvSpPr>
          <p:cNvPr id="314371" name="Rectangle 2"/>
          <p:cNvSpPr>
            <a:spLocks noGrp="1" noChangeArrowheads="1"/>
          </p:cNvSpPr>
          <p:nvPr>
            <p:ph type="title" idx="4294967295"/>
          </p:nvPr>
        </p:nvSpPr>
        <p:spPr>
          <a:xfrm>
            <a:off x="0" y="228600"/>
            <a:ext cx="7772400" cy="685800"/>
          </a:xfrm>
          <a:noFill/>
        </p:spPr>
        <p:txBody>
          <a:bodyPr>
            <a:normAutofit fontScale="90000"/>
          </a:bodyPr>
          <a:lstStyle/>
          <a:p>
            <a:r>
              <a:rPr lang="en-US"/>
              <a:t>Interface is a Special Class</a:t>
            </a:r>
          </a:p>
        </p:txBody>
      </p:sp>
      <p:sp>
        <p:nvSpPr>
          <p:cNvPr id="314372" name="Rectangle 3"/>
          <p:cNvSpPr>
            <a:spLocks noGrp="1" noChangeArrowheads="1"/>
          </p:cNvSpPr>
          <p:nvPr>
            <p:ph type="body" idx="4294967295"/>
          </p:nvPr>
        </p:nvSpPr>
        <p:spPr>
          <a:xfrm>
            <a:off x="3581400" y="1143000"/>
            <a:ext cx="8610600" cy="5257800"/>
          </a:xfrm>
          <a:noFill/>
        </p:spPr>
        <p:txBody>
          <a:bodyPr/>
          <a:lstStyle/>
          <a:p>
            <a:pPr marL="0" indent="0">
              <a:buNone/>
            </a:pPr>
            <a:r>
              <a:rPr lang="en-US" dirty="0">
                <a:cs typeface="Courier New" pitchFamily="49" charset="0"/>
              </a:rPr>
              <a:t>An interface is treated like a special class in Java. Each interface is compiled into a separate bytecode file, just like a regular class. Like an abstract class, you cannot create an instance from an interface using the </a:t>
            </a:r>
            <a:r>
              <a:rPr lang="en-US" u="sng" dirty="0">
                <a:cs typeface="Courier New" pitchFamily="49" charset="0"/>
              </a:rPr>
              <a:t>new</a:t>
            </a:r>
            <a:r>
              <a:rPr lang="en-US" dirty="0">
                <a:cs typeface="Courier New" pitchFamily="49" charset="0"/>
              </a:rPr>
              <a:t> operator, but in most cases you can use an interface more or less the same way you use an abstract class. For example, you can use an interface as a data type for a variable, as the result of casting, and so on.</a:t>
            </a:r>
            <a:endParaRPr lang="en-US" dirty="0">
              <a:ea typeface="PMingLiU" pitchFamily="18" charset="-120"/>
            </a:endParaRPr>
          </a:p>
        </p:txBody>
      </p:sp>
      <p:sp>
        <p:nvSpPr>
          <p:cNvPr id="314370"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B054E2DF-831A-4571-A166-20BFDC4E3B73}" type="slidenum">
              <a:rPr lang="en-US" sz="1400"/>
              <a:pPr algn="r"/>
              <a:t>5</a:t>
            </a:fld>
            <a:endParaRPr lang="en-US" sz="1400"/>
          </a:p>
        </p:txBody>
      </p:sp>
    </p:spTree>
    <p:extLst>
      <p:ext uri="{BB962C8B-B14F-4D97-AF65-F5344CB8AC3E}">
        <p14:creationId xmlns:p14="http://schemas.microsoft.com/office/powerpoint/2010/main" val="341680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Interfaces</a:t>
            </a:r>
          </a:p>
        </p:txBody>
      </p:sp>
      <p:sp>
        <p:nvSpPr>
          <p:cNvPr id="3" name="Content Placeholder 2"/>
          <p:cNvSpPr>
            <a:spLocks noGrp="1"/>
          </p:cNvSpPr>
          <p:nvPr>
            <p:ph idx="1"/>
          </p:nvPr>
        </p:nvSpPr>
        <p:spPr/>
        <p:txBody>
          <a:bodyPr>
            <a:normAutofit/>
          </a:bodyPr>
          <a:lstStyle/>
          <a:p>
            <a:r>
              <a:rPr lang="en-US" sz="2000" dirty="0"/>
              <a:t>The type signature of the implementing method must match exactly the type signature specified in the interface definition.</a:t>
            </a:r>
          </a:p>
        </p:txBody>
      </p:sp>
      <p:sp>
        <p:nvSpPr>
          <p:cNvPr id="5" name="Slide Number Placeholder 4"/>
          <p:cNvSpPr>
            <a:spLocks noGrp="1"/>
          </p:cNvSpPr>
          <p:nvPr>
            <p:ph type="sldNum" sz="quarter" idx="12"/>
          </p:nvPr>
        </p:nvSpPr>
        <p:spPr/>
        <p:txBody>
          <a:bodyPr/>
          <a:lstStyle/>
          <a:p>
            <a:fld id="{4192AEF6-A042-4DA6-A3E1-F04AAE1E3944}" type="slidenum">
              <a:rPr lang="en-US" smtClean="0"/>
              <a:pPr/>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2931826"/>
            <a:ext cx="70008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55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2"/>
          </p:nvPr>
        </p:nvSpPr>
        <p:spPr/>
        <p:txBody>
          <a:bodyPr/>
          <a:lstStyle/>
          <a:p>
            <a:fld id="{A4E58EE9-FF74-4AB0-A7CF-FCBF0E3F1B71}" type="slidenum">
              <a:rPr lang="en-US"/>
              <a:pPr/>
              <a:t>7</a:t>
            </a:fld>
            <a:endParaRPr lang="en-US"/>
          </a:p>
        </p:txBody>
      </p:sp>
      <p:sp>
        <p:nvSpPr>
          <p:cNvPr id="315395" name="Rectangle 2"/>
          <p:cNvSpPr>
            <a:spLocks noGrp="1" noChangeArrowheads="1"/>
          </p:cNvSpPr>
          <p:nvPr>
            <p:ph type="title" idx="4294967295"/>
          </p:nvPr>
        </p:nvSpPr>
        <p:spPr>
          <a:xfrm>
            <a:off x="0" y="228600"/>
            <a:ext cx="7772400" cy="685800"/>
          </a:xfrm>
          <a:noFill/>
        </p:spPr>
        <p:txBody>
          <a:bodyPr>
            <a:normAutofit fontScale="90000"/>
          </a:bodyPr>
          <a:lstStyle/>
          <a:p>
            <a:r>
              <a:rPr lang="en-US"/>
              <a:t>Example</a:t>
            </a:r>
          </a:p>
        </p:txBody>
      </p:sp>
      <p:sp>
        <p:nvSpPr>
          <p:cNvPr id="315396" name="Rectangle 3"/>
          <p:cNvSpPr>
            <a:spLocks noGrp="1" noChangeArrowheads="1"/>
          </p:cNvSpPr>
          <p:nvPr>
            <p:ph type="body" idx="4294967295"/>
          </p:nvPr>
        </p:nvSpPr>
        <p:spPr>
          <a:xfrm>
            <a:off x="3581400" y="1066800"/>
            <a:ext cx="8610600" cy="2895600"/>
          </a:xfrm>
          <a:noFill/>
        </p:spPr>
        <p:txBody>
          <a:bodyPr/>
          <a:lstStyle/>
          <a:p>
            <a:pPr marL="0" indent="0">
              <a:buNone/>
            </a:pPr>
            <a:r>
              <a:rPr lang="en-US" dirty="0"/>
              <a:t>You can now use the </a:t>
            </a:r>
            <a:r>
              <a:rPr lang="en-US" u="sng" dirty="0"/>
              <a:t>Edible</a:t>
            </a:r>
            <a:r>
              <a:rPr lang="en-US" dirty="0"/>
              <a:t> interface to specify whether an object is edible. This is accomplished by letting the class for the object implement this interface using the </a:t>
            </a:r>
            <a:r>
              <a:rPr lang="en-US" u="sng" dirty="0"/>
              <a:t>implements</a:t>
            </a:r>
            <a:r>
              <a:rPr lang="en-US" dirty="0"/>
              <a:t> keyword. For example, the classes </a:t>
            </a:r>
            <a:r>
              <a:rPr lang="en-US" u="sng" dirty="0"/>
              <a:t>Chicken</a:t>
            </a:r>
            <a:r>
              <a:rPr lang="en-US" dirty="0"/>
              <a:t> and </a:t>
            </a:r>
            <a:r>
              <a:rPr lang="en-US" u="sng" dirty="0"/>
              <a:t>Fruit</a:t>
            </a:r>
            <a:r>
              <a:rPr lang="en-US" dirty="0"/>
              <a:t> implement the </a:t>
            </a:r>
            <a:r>
              <a:rPr lang="en-US" u="sng" dirty="0"/>
              <a:t>Edible</a:t>
            </a:r>
            <a:r>
              <a:rPr lang="en-US" dirty="0"/>
              <a:t> interface (See </a:t>
            </a:r>
            <a:r>
              <a:rPr lang="en-US" dirty="0" err="1"/>
              <a:t>TestEdible</a:t>
            </a:r>
            <a:r>
              <a:rPr lang="en-US" dirty="0"/>
              <a:t>). </a:t>
            </a:r>
          </a:p>
        </p:txBody>
      </p:sp>
      <p:sp>
        <p:nvSpPr>
          <p:cNvPr id="315394"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E30CDF7-FAC9-42E1-A117-D1CC157D6C07}" type="slidenum">
              <a:rPr lang="en-US" sz="1400"/>
              <a:pPr algn="r"/>
              <a:t>7</a:t>
            </a:fld>
            <a:endParaRPr lang="en-US" sz="1400"/>
          </a:p>
        </p:txBody>
      </p:sp>
      <p:sp>
        <p:nvSpPr>
          <p:cNvPr id="409604" name="AutoShape 4">
            <a:hlinkClick r:id="" action="ppaction://noaction" highlightClick="1"/>
          </p:cNvPr>
          <p:cNvSpPr>
            <a:spLocks noChangeArrowheads="1"/>
          </p:cNvSpPr>
          <p:nvPr/>
        </p:nvSpPr>
        <p:spPr bwMode="auto">
          <a:xfrm>
            <a:off x="49530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TestEdible</a:t>
            </a:r>
            <a:endParaRPr lang="en-US">
              <a:solidFill>
                <a:schemeClr val="accent1"/>
              </a:solidFill>
            </a:endParaRPr>
          </a:p>
        </p:txBody>
      </p:sp>
      <p:sp>
        <p:nvSpPr>
          <p:cNvPr id="315398" name="AutoShape 5">
            <a:hlinkClick r:id="rId3" action="ppaction://program" highlightClick="1"/>
          </p:cNvPr>
          <p:cNvSpPr>
            <a:spLocks noChangeArrowheads="1"/>
          </p:cNvSpPr>
          <p:nvPr/>
        </p:nvSpPr>
        <p:spPr bwMode="auto">
          <a:xfrm>
            <a:off x="8001000" y="4343400"/>
            <a:ext cx="1524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p>
            <a:pPr algn="ctr"/>
            <a:r>
              <a:rPr lang="en-US">
                <a:latin typeface="Book Antiqua" pitchFamily="18" charset="0"/>
              </a:rPr>
              <a:t>Run</a:t>
            </a:r>
            <a:endParaRPr lang="en-US"/>
          </a:p>
        </p:txBody>
      </p:sp>
      <p:sp>
        <p:nvSpPr>
          <p:cNvPr id="409606" name="AutoShape 6">
            <a:hlinkClick r:id="" action="ppaction://noaction" highlightClick="1"/>
          </p:cNvPr>
          <p:cNvSpPr>
            <a:spLocks noChangeArrowheads="1"/>
          </p:cNvSpPr>
          <p:nvPr/>
        </p:nvSpPr>
        <p:spPr bwMode="auto">
          <a:xfrm>
            <a:off x="21336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Edible</a:t>
            </a:r>
            <a:endParaRPr lang="en-US">
              <a:solidFill>
                <a:schemeClr val="accent1"/>
              </a:solidFill>
            </a:endParaRPr>
          </a:p>
        </p:txBody>
      </p:sp>
    </p:spTree>
    <p:extLst>
      <p:ext uri="{BB962C8B-B14F-4D97-AF65-F5344CB8AC3E}">
        <p14:creationId xmlns:p14="http://schemas.microsoft.com/office/powerpoint/2010/main" val="1137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08EFBD5-58CD-4796-B00F-CFA7263B9A9D}"/>
              </a:ext>
            </a:extLst>
          </p:cNvPr>
          <p:cNvPicPr>
            <a:picLocks noChangeAspect="1"/>
          </p:cNvPicPr>
          <p:nvPr/>
        </p:nvPicPr>
        <p:blipFill>
          <a:blip r:embed="rId2"/>
          <a:stretch>
            <a:fillRect/>
          </a:stretch>
        </p:blipFill>
        <p:spPr>
          <a:xfrm>
            <a:off x="3563246" y="0"/>
            <a:ext cx="5065508" cy="6858000"/>
          </a:xfrm>
          <a:prstGeom prst="rect">
            <a:avLst/>
          </a:prstGeom>
        </p:spPr>
      </p:pic>
    </p:spTree>
    <p:extLst>
      <p:ext uri="{BB962C8B-B14F-4D97-AF65-F5344CB8AC3E}">
        <p14:creationId xmlns:p14="http://schemas.microsoft.com/office/powerpoint/2010/main" val="174643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2"/>
          </p:nvPr>
        </p:nvSpPr>
        <p:spPr/>
        <p:txBody>
          <a:bodyPr/>
          <a:lstStyle/>
          <a:p>
            <a:fld id="{7FD8B054-D796-4F93-A659-D5B1D4261975}" type="slidenum">
              <a:rPr lang="en-US"/>
              <a:pPr/>
              <a:t>9</a:t>
            </a:fld>
            <a:endParaRPr lang="en-US"/>
          </a:p>
        </p:txBody>
      </p:sp>
      <p:sp>
        <p:nvSpPr>
          <p:cNvPr id="316419" name="Rectangle 2"/>
          <p:cNvSpPr>
            <a:spLocks noGrp="1" noChangeArrowheads="1"/>
          </p:cNvSpPr>
          <p:nvPr>
            <p:ph type="title" idx="4294967295"/>
          </p:nvPr>
        </p:nvSpPr>
        <p:spPr>
          <a:xfrm>
            <a:off x="0" y="304800"/>
            <a:ext cx="8839200" cy="609600"/>
          </a:xfrm>
        </p:spPr>
        <p:txBody>
          <a:bodyPr>
            <a:normAutofit fontScale="90000"/>
          </a:bodyPr>
          <a:lstStyle/>
          <a:p>
            <a:r>
              <a:rPr lang="en-US" dirty="0"/>
              <a:t>Omitting Modifiers in Interfaces</a:t>
            </a:r>
            <a:endParaRPr lang="en-US" b="1" dirty="0">
              <a:latin typeface="Courier" charset="0"/>
            </a:endParaRPr>
          </a:p>
        </p:txBody>
      </p:sp>
      <p:sp>
        <p:nvSpPr>
          <p:cNvPr id="316420" name="Rectangle 3"/>
          <p:cNvSpPr>
            <a:spLocks noGrp="1" noChangeArrowheads="1"/>
          </p:cNvSpPr>
          <p:nvPr>
            <p:ph type="body" idx="4294967295"/>
          </p:nvPr>
        </p:nvSpPr>
        <p:spPr>
          <a:xfrm>
            <a:off x="0" y="1143000"/>
            <a:ext cx="8839200" cy="1447800"/>
          </a:xfrm>
        </p:spPr>
        <p:txBody>
          <a:bodyPr/>
          <a:lstStyle/>
          <a:p>
            <a:pPr marL="114300" lvl="1" indent="0">
              <a:spcAft>
                <a:spcPts val="1200"/>
              </a:spcAft>
              <a:buNone/>
            </a:pPr>
            <a:r>
              <a:rPr lang="en-US" sz="2600">
                <a:cs typeface="Times New Roman" pitchFamily="18" charset="0"/>
              </a:rPr>
              <a:t>All data fields are </a:t>
            </a:r>
            <a:r>
              <a:rPr lang="en-US" sz="2600" i="1" u="sng">
                <a:cs typeface="Times New Roman" pitchFamily="18" charset="0"/>
              </a:rPr>
              <a:t>public</a:t>
            </a:r>
            <a:r>
              <a:rPr lang="en-US" sz="2600" i="1">
                <a:cs typeface="Times New Roman" pitchFamily="18" charset="0"/>
              </a:rPr>
              <a:t> </a:t>
            </a:r>
            <a:r>
              <a:rPr lang="en-US" sz="2600" i="1" u="sng">
                <a:cs typeface="Times New Roman" pitchFamily="18" charset="0"/>
              </a:rPr>
              <a:t>final</a:t>
            </a:r>
            <a:r>
              <a:rPr lang="en-US" sz="2600" i="1">
                <a:cs typeface="Times New Roman" pitchFamily="18" charset="0"/>
              </a:rPr>
              <a:t> </a:t>
            </a:r>
            <a:r>
              <a:rPr lang="en-US" sz="2600" i="1" u="sng">
                <a:cs typeface="Times New Roman" pitchFamily="18" charset="0"/>
              </a:rPr>
              <a:t>static</a:t>
            </a:r>
            <a:r>
              <a:rPr lang="en-US" sz="2600">
                <a:cs typeface="Times New Roman" pitchFamily="18" charset="0"/>
              </a:rPr>
              <a:t> and all methods are </a:t>
            </a:r>
            <a:r>
              <a:rPr lang="en-US" sz="2600" i="1" u="sng">
                <a:cs typeface="Times New Roman" pitchFamily="18" charset="0"/>
              </a:rPr>
              <a:t>public</a:t>
            </a:r>
            <a:r>
              <a:rPr lang="en-US" sz="2600" i="1">
                <a:cs typeface="Times New Roman" pitchFamily="18" charset="0"/>
              </a:rPr>
              <a:t> </a:t>
            </a:r>
            <a:r>
              <a:rPr lang="en-US" sz="2600" i="1" u="sng">
                <a:cs typeface="Times New Roman" pitchFamily="18" charset="0"/>
              </a:rPr>
              <a:t>abstract</a:t>
            </a:r>
            <a:r>
              <a:rPr lang="en-US" sz="2600" i="1">
                <a:cs typeface="Times New Roman" pitchFamily="18" charset="0"/>
              </a:rPr>
              <a:t> </a:t>
            </a:r>
            <a:r>
              <a:rPr lang="en-US" sz="2600">
                <a:cs typeface="Times New Roman" pitchFamily="18" charset="0"/>
              </a:rPr>
              <a:t>in an interface. For this reason, these modifiers can be omitted, as shown below:</a:t>
            </a:r>
          </a:p>
        </p:txBody>
      </p:sp>
      <p:sp>
        <p:nvSpPr>
          <p:cNvPr id="316418"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9A0BAFD-F8C9-40D8-9B0E-3F9D13395DD0}" type="slidenum">
              <a:rPr lang="en-US" sz="1400"/>
              <a:pPr algn="r"/>
              <a:t>9</a:t>
            </a:fld>
            <a:endParaRPr lang="en-US" sz="1400"/>
          </a:p>
        </p:txBody>
      </p:sp>
      <p:sp>
        <p:nvSpPr>
          <p:cNvPr id="316421" name="Rectangle 5"/>
          <p:cNvSpPr>
            <a:spLocks noChangeArrowheads="1"/>
          </p:cNvSpPr>
          <p:nvPr/>
        </p:nvSpPr>
        <p:spPr bwMode="auto">
          <a:xfrm>
            <a:off x="4052888" y="30622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p>
        </p:txBody>
      </p:sp>
      <p:graphicFrame>
        <p:nvGraphicFramePr>
          <p:cNvPr id="316422" name="Object 4"/>
          <p:cNvGraphicFramePr>
            <a:graphicFrameLocks noChangeAspect="1"/>
          </p:cNvGraphicFramePr>
          <p:nvPr/>
        </p:nvGraphicFramePr>
        <p:xfrm>
          <a:off x="2438401" y="2971800"/>
          <a:ext cx="7394575" cy="1327150"/>
        </p:xfrm>
        <a:graphic>
          <a:graphicData uri="http://schemas.openxmlformats.org/presentationml/2006/ole">
            <mc:AlternateContent xmlns:mc="http://schemas.openxmlformats.org/markup-compatibility/2006">
              <mc:Choice xmlns:v="urn:schemas-microsoft-com:vml" Requires="v">
                <p:oleObj spid="_x0000_s1046" name="Picture" r:id="rId3" imgW="4225320" imgH="754200" progId="Word.Picture.8">
                  <p:embed/>
                </p:oleObj>
              </mc:Choice>
              <mc:Fallback>
                <p:oleObj name="Picture" r:id="rId3" imgW="4225320" imgH="754200" progId="Word.Picture.8">
                  <p:embed/>
                  <p:pic>
                    <p:nvPicPr>
                      <p:cNvPr id="3164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2971800"/>
                        <a:ext cx="7394575" cy="1327150"/>
                      </a:xfrm>
                      <a:prstGeom prst="rect">
                        <a:avLst/>
                      </a:prstGeom>
                      <a:solidFill>
                        <a:schemeClr val="tx1"/>
                      </a:solidFill>
                    </p:spPr>
                  </p:pic>
                </p:oleObj>
              </mc:Fallback>
            </mc:AlternateContent>
          </a:graphicData>
        </a:graphic>
      </p:graphicFrame>
      <p:sp>
        <p:nvSpPr>
          <p:cNvPr id="316423" name="Rectangle 6"/>
          <p:cNvSpPr>
            <a:spLocks noChangeArrowheads="1"/>
          </p:cNvSpPr>
          <p:nvPr/>
        </p:nvSpPr>
        <p:spPr bwMode="auto">
          <a:xfrm>
            <a:off x="1828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114300" lvl="1">
              <a:spcBef>
                <a:spcPct val="20000"/>
              </a:spcBef>
              <a:spcAft>
                <a:spcPts val="1200"/>
              </a:spcAft>
              <a:buClr>
                <a:schemeClr val="tx1"/>
              </a:buClr>
            </a:pPr>
            <a:r>
              <a:rPr lang="en-US" sz="2600">
                <a:cs typeface="Times New Roman" pitchFamily="18" charset="0"/>
              </a:rPr>
              <a:t>A constant defined in an interface can be accessed using syntax </a:t>
            </a:r>
            <a:r>
              <a:rPr lang="en-US" sz="2600" u="sng">
                <a:cs typeface="Times New Roman" pitchFamily="18" charset="0"/>
              </a:rPr>
              <a:t>InterfaceName.CONSTANT_NAME</a:t>
            </a:r>
            <a:r>
              <a:rPr lang="en-US" sz="2600">
                <a:cs typeface="Times New Roman" pitchFamily="18" charset="0"/>
              </a:rPr>
              <a:t> (e.g., </a:t>
            </a:r>
            <a:r>
              <a:rPr lang="en-US" sz="2600" u="sng">
                <a:cs typeface="Times New Roman" pitchFamily="18" charset="0"/>
              </a:rPr>
              <a:t>T1.K</a:t>
            </a:r>
            <a:r>
              <a:rPr lang="en-US" sz="2600">
                <a:cs typeface="Times New Roman" pitchFamily="18" charset="0"/>
              </a:rPr>
              <a:t>). </a:t>
            </a:r>
          </a:p>
        </p:txBody>
      </p:sp>
    </p:spTree>
    <p:extLst>
      <p:ext uri="{BB962C8B-B14F-4D97-AF65-F5344CB8AC3E}">
        <p14:creationId xmlns:p14="http://schemas.microsoft.com/office/powerpoint/2010/main" val="4081390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docProps/app.xml><?xml version="1.0" encoding="utf-8"?>
<Properties xmlns="http://schemas.openxmlformats.org/officeDocument/2006/extended-properties" xmlns:vt="http://schemas.openxmlformats.org/officeDocument/2006/docPropsVTypes">
  <Template>TM03457491[[fn=Metropolitan]]</Template>
  <TotalTime>24</TotalTime>
  <Words>500</Words>
  <Application>Microsoft Office PowerPoint</Application>
  <PresentationFormat>Widescreen</PresentationFormat>
  <Paragraphs>65</Paragraphs>
  <Slides>11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PMingLiU</vt:lpstr>
      <vt:lpstr>Arial</vt:lpstr>
      <vt:lpstr>Book Antiqua</vt:lpstr>
      <vt:lpstr>Calibri Light</vt:lpstr>
      <vt:lpstr>Courier</vt:lpstr>
      <vt:lpstr>Courier New</vt:lpstr>
      <vt:lpstr>Monotype Sorts</vt:lpstr>
      <vt:lpstr>Times New Roman</vt:lpstr>
      <vt:lpstr>Metropolitan</vt:lpstr>
      <vt:lpstr>Picture</vt:lpstr>
      <vt:lpstr>Interfaces</vt:lpstr>
      <vt:lpstr>Interfaces</vt:lpstr>
      <vt:lpstr>What is an interface?  Why is an interface useful?</vt:lpstr>
      <vt:lpstr>Define an Interface</vt:lpstr>
      <vt:lpstr>Interface is a Special Class</vt:lpstr>
      <vt:lpstr>Implementing Interfaces</vt:lpstr>
      <vt:lpstr>Example</vt:lpstr>
      <vt:lpstr>PowerPoint Presentation</vt:lpstr>
      <vt:lpstr>Omitting Modifiers in Interfaces</vt:lpstr>
      <vt:lpstr>Interfaces vs. Abstract Classes</vt:lpstr>
      <vt:lpstr>UML Class Diagram Notation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Sofia Ajaz</dc:creator>
  <cp:lastModifiedBy>Sophia Ajaz</cp:lastModifiedBy>
  <cp:revision>19</cp:revision>
  <dcterms:created xsi:type="dcterms:W3CDTF">2018-04-28T17:43:23Z</dcterms:created>
  <dcterms:modified xsi:type="dcterms:W3CDTF">2018-05-02T03:55:17Z</dcterms:modified>
</cp:coreProperties>
</file>