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6" r:id="rId2"/>
    <p:sldId id="275" r:id="rId3"/>
    <p:sldId id="276" r:id="rId4"/>
    <p:sldId id="277"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7" r:id="rId24"/>
    <p:sldId id="298" r:id="rId25"/>
    <p:sldId id="299" r:id="rId26"/>
    <p:sldId id="300" r:id="rId27"/>
    <p:sldId id="301" r:id="rId28"/>
    <p:sldId id="302" r:id="rId29"/>
    <p:sldId id="256" r:id="rId30"/>
    <p:sldId id="262" r:id="rId31"/>
    <p:sldId id="257" r:id="rId32"/>
    <p:sldId id="258" r:id="rId33"/>
    <p:sldId id="259" r:id="rId34"/>
    <p:sldId id="260" r:id="rId35"/>
    <p:sldId id="261" r:id="rId36"/>
    <p:sldId id="263" r:id="rId37"/>
    <p:sldId id="264" r:id="rId38"/>
    <p:sldId id="265" r:id="rId39"/>
    <p:sldId id="306" r:id="rId40"/>
    <p:sldId id="266" r:id="rId41"/>
    <p:sldId id="267" r:id="rId42"/>
    <p:sldId id="268" r:id="rId43"/>
    <p:sldId id="269" r:id="rId44"/>
    <p:sldId id="270" r:id="rId45"/>
    <p:sldId id="305" r:id="rId46"/>
    <p:sldId id="271" r:id="rId47"/>
    <p:sldId id="272" r:id="rId48"/>
    <p:sldId id="304" r:id="rId49"/>
    <p:sldId id="273" r:id="rId50"/>
    <p:sldId id="303" r:id="rId51"/>
    <p:sldId id="274"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0EF2D49-2831-4B67-A857-6C2F32A3D6EF}" type="datetimeFigureOut">
              <a:rPr lang="en-US" smtClean="0"/>
              <a:pPr/>
              <a:t>3/5/2016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E73165-511A-44E9-ADFF-BF14DD2D23D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EF2D49-2831-4B67-A857-6C2F32A3D6EF}" type="datetimeFigureOut">
              <a:rPr lang="en-US" smtClean="0"/>
              <a:pPr/>
              <a:t>3/5/2016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E73165-511A-44E9-ADFF-BF14DD2D23D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EF2D49-2831-4B67-A857-6C2F32A3D6EF}" type="datetimeFigureOut">
              <a:rPr lang="en-US" smtClean="0"/>
              <a:pPr/>
              <a:t>3/5/2016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E73165-511A-44E9-ADFF-BF14DD2D23D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EF2D49-2831-4B67-A857-6C2F32A3D6EF}" type="datetimeFigureOut">
              <a:rPr lang="en-US" smtClean="0"/>
              <a:pPr/>
              <a:t>3/5/2016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E73165-511A-44E9-ADFF-BF14DD2D23D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EF2D49-2831-4B67-A857-6C2F32A3D6EF}" type="datetimeFigureOut">
              <a:rPr lang="en-US" smtClean="0"/>
              <a:pPr/>
              <a:t>3/5/2016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E73165-511A-44E9-ADFF-BF14DD2D23D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0EF2D49-2831-4B67-A857-6C2F32A3D6EF}" type="datetimeFigureOut">
              <a:rPr lang="en-US" smtClean="0"/>
              <a:pPr/>
              <a:t>3/5/2016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E73165-511A-44E9-ADFF-BF14DD2D23D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EF2D49-2831-4B67-A857-6C2F32A3D6EF}" type="datetimeFigureOut">
              <a:rPr lang="en-US" smtClean="0"/>
              <a:pPr/>
              <a:t>3/5/2016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E73165-511A-44E9-ADFF-BF14DD2D23D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EF2D49-2831-4B67-A857-6C2F32A3D6EF}" type="datetimeFigureOut">
              <a:rPr lang="en-US" smtClean="0"/>
              <a:pPr/>
              <a:t>3/5/2016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E73165-511A-44E9-ADFF-BF14DD2D23D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EF2D49-2831-4B67-A857-6C2F32A3D6EF}" type="datetimeFigureOut">
              <a:rPr lang="en-US" smtClean="0"/>
              <a:pPr/>
              <a:t>3/5/2016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E73165-511A-44E9-ADFF-BF14DD2D23D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EF2D49-2831-4B67-A857-6C2F32A3D6EF}" type="datetimeFigureOut">
              <a:rPr lang="en-US" smtClean="0"/>
              <a:pPr/>
              <a:t>3/5/2016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E73165-511A-44E9-ADFF-BF14DD2D23D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EF2D49-2831-4B67-A857-6C2F32A3D6EF}" type="datetimeFigureOut">
              <a:rPr lang="en-US" smtClean="0"/>
              <a:pPr/>
              <a:t>3/5/2016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E73165-511A-44E9-ADFF-BF14DD2D23D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EF2D49-2831-4B67-A857-6C2F32A3D6EF}" type="datetimeFigureOut">
              <a:rPr lang="en-US" smtClean="0"/>
              <a:pPr/>
              <a:t>3/5/2016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E73165-511A-44E9-ADFF-BF14DD2D23D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www.helpguide.org/articles/relationships/effective-communication.htm" TargetMode="External"/><Relationship Id="rId2" Type="http://schemas.openxmlformats.org/officeDocument/2006/relationships/hyperlink" Target="http://www.helpguide.org/articles/work-career/volunteering-and-its-surprising-benefits.ht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www.helpguide.org/articles/sleep/how-to-sleep-better.htm" TargetMode="External"/><Relationship Id="rId2" Type="http://schemas.openxmlformats.org/officeDocument/2006/relationships/hyperlink" Target="http://www.helpguide.org/articles/addiction/how-to-quit-smoking.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Phobias and Fears</a:t>
            </a:r>
            <a:br>
              <a:rPr lang="en-US" b="1" dirty="0" smtClean="0"/>
            </a:br>
            <a:endParaRPr lang="en-US" dirty="0"/>
          </a:p>
        </p:txBody>
      </p:sp>
      <p:pic>
        <p:nvPicPr>
          <p:cNvPr id="4" name="Content Placeholder 3" descr="Fear-List-of-Phobias.jpg"/>
          <p:cNvPicPr>
            <a:picLocks noGrp="1" noChangeAspect="1"/>
          </p:cNvPicPr>
          <p:nvPr>
            <p:ph idx="1"/>
          </p:nvPr>
        </p:nvPicPr>
        <p:blipFill>
          <a:blip r:embed="rId2"/>
          <a:stretch>
            <a:fillRect/>
          </a:stretch>
        </p:blipFill>
        <p:spPr>
          <a:xfrm>
            <a:off x="1219200" y="990600"/>
            <a:ext cx="7467599" cy="5714999"/>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Fear of Driving Phobia</a:t>
            </a:r>
            <a:br>
              <a:rPr lang="en-US" b="1" dirty="0" smtClean="0"/>
            </a:br>
            <a:endParaRPr lang="en-US" dirty="0"/>
          </a:p>
        </p:txBody>
      </p:sp>
      <p:pic>
        <p:nvPicPr>
          <p:cNvPr id="4" name="Content Placeholder 3" descr="Fear-of-Driving-Phobia-Vehophobia.jpg"/>
          <p:cNvPicPr>
            <a:picLocks noGrp="1" noChangeAspect="1"/>
          </p:cNvPicPr>
          <p:nvPr>
            <p:ph idx="1"/>
          </p:nvPr>
        </p:nvPicPr>
        <p:blipFill>
          <a:blip r:embed="rId2"/>
          <a:stretch>
            <a:fillRect/>
          </a:stretch>
        </p:blipFill>
        <p:spPr>
          <a:xfrm>
            <a:off x="1524000" y="1295400"/>
            <a:ext cx="6553200" cy="502920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Fear of Success Phobia</a:t>
            </a:r>
            <a:br>
              <a:rPr lang="en-US" b="1" dirty="0" smtClean="0"/>
            </a:br>
            <a:endParaRPr lang="en-US" dirty="0"/>
          </a:p>
        </p:txBody>
      </p:sp>
      <p:pic>
        <p:nvPicPr>
          <p:cNvPr id="4" name="Content Placeholder 3" descr="Fear-of-Success-Phobia-Achievemephobia.jpg"/>
          <p:cNvPicPr>
            <a:picLocks noGrp="1" noChangeAspect="1"/>
          </p:cNvPicPr>
          <p:nvPr>
            <p:ph idx="1"/>
          </p:nvPr>
        </p:nvPicPr>
        <p:blipFill>
          <a:blip r:embed="rId2"/>
          <a:stretch>
            <a:fillRect/>
          </a:stretch>
        </p:blipFill>
        <p:spPr>
          <a:xfrm>
            <a:off x="1143000" y="1219200"/>
            <a:ext cx="7086600" cy="51816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Fear of The Lord or God Phobia</a:t>
            </a:r>
            <a:br>
              <a:rPr lang="en-US" b="1" dirty="0" smtClean="0"/>
            </a:br>
            <a:endParaRPr lang="en-US" dirty="0"/>
          </a:p>
        </p:txBody>
      </p:sp>
      <p:pic>
        <p:nvPicPr>
          <p:cNvPr id="4" name="Content Placeholder 3" descr="Fear-of-The-Lord-God-Phobia-Theophobia.jpg"/>
          <p:cNvPicPr>
            <a:picLocks noGrp="1" noChangeAspect="1"/>
          </p:cNvPicPr>
          <p:nvPr>
            <p:ph idx="1"/>
          </p:nvPr>
        </p:nvPicPr>
        <p:blipFill>
          <a:blip r:embed="rId2"/>
          <a:stretch>
            <a:fillRect/>
          </a:stretch>
        </p:blipFill>
        <p:spPr>
          <a:xfrm>
            <a:off x="762000" y="1219200"/>
            <a:ext cx="7696200" cy="510540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Fear of Darkness Phobia </a:t>
            </a:r>
            <a:br>
              <a:rPr lang="en-US" b="1" dirty="0" smtClean="0"/>
            </a:br>
            <a:endParaRPr lang="en-US" dirty="0"/>
          </a:p>
        </p:txBody>
      </p:sp>
      <p:pic>
        <p:nvPicPr>
          <p:cNvPr id="4" name="Content Placeholder 3" descr="Fear-of-Darkness-Phobia-Nyctophobia.jpg"/>
          <p:cNvPicPr>
            <a:picLocks noGrp="1" noChangeAspect="1"/>
          </p:cNvPicPr>
          <p:nvPr>
            <p:ph idx="1"/>
          </p:nvPr>
        </p:nvPicPr>
        <p:blipFill>
          <a:blip r:embed="rId2"/>
          <a:stretch>
            <a:fillRect/>
          </a:stretch>
        </p:blipFill>
        <p:spPr>
          <a:xfrm>
            <a:off x="457200" y="1524000"/>
            <a:ext cx="8077200" cy="480060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Fear of Love Phobia</a:t>
            </a:r>
            <a:br>
              <a:rPr lang="en-US" b="1" dirty="0" smtClean="0"/>
            </a:br>
            <a:endParaRPr lang="en-US" dirty="0"/>
          </a:p>
        </p:txBody>
      </p:sp>
      <p:pic>
        <p:nvPicPr>
          <p:cNvPr id="4" name="Content Placeholder 3" descr="Fear-of-Love-Phobia-Philophobia.jpg"/>
          <p:cNvPicPr>
            <a:picLocks noGrp="1" noChangeAspect="1"/>
          </p:cNvPicPr>
          <p:nvPr>
            <p:ph idx="1"/>
          </p:nvPr>
        </p:nvPicPr>
        <p:blipFill>
          <a:blip r:embed="rId2"/>
          <a:stretch>
            <a:fillRect/>
          </a:stretch>
        </p:blipFill>
        <p:spPr>
          <a:xfrm>
            <a:off x="990600" y="1295400"/>
            <a:ext cx="7315200" cy="5257800"/>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Fear of Fear Phobia </a:t>
            </a:r>
            <a:br>
              <a:rPr lang="en-US" b="1" dirty="0" smtClean="0"/>
            </a:br>
            <a:endParaRPr lang="en-US" dirty="0"/>
          </a:p>
        </p:txBody>
      </p:sp>
      <p:pic>
        <p:nvPicPr>
          <p:cNvPr id="4" name="Content Placeholder 3" descr="Fear-of-Fear-Phobia-Phobophobia.jpg"/>
          <p:cNvPicPr>
            <a:picLocks noGrp="1" noChangeAspect="1"/>
          </p:cNvPicPr>
          <p:nvPr>
            <p:ph idx="1"/>
          </p:nvPr>
        </p:nvPicPr>
        <p:blipFill>
          <a:blip r:embed="rId2"/>
          <a:stretch>
            <a:fillRect/>
          </a:stretch>
        </p:blipFill>
        <p:spPr>
          <a:xfrm>
            <a:off x="1219200" y="1295400"/>
            <a:ext cx="6858000" cy="5105400"/>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Fear of Bridges Phobia</a:t>
            </a:r>
            <a:br>
              <a:rPr lang="en-US" b="1" dirty="0" smtClean="0"/>
            </a:br>
            <a:endParaRPr lang="en-US" dirty="0"/>
          </a:p>
        </p:txBody>
      </p:sp>
      <p:pic>
        <p:nvPicPr>
          <p:cNvPr id="4" name="Content Placeholder 3" descr="Fear-of-Bridges-Phobia-Gephyrophobia.jpg"/>
          <p:cNvPicPr>
            <a:picLocks noGrp="1" noChangeAspect="1"/>
          </p:cNvPicPr>
          <p:nvPr>
            <p:ph idx="1"/>
          </p:nvPr>
        </p:nvPicPr>
        <p:blipFill>
          <a:blip r:embed="rId2"/>
          <a:stretch>
            <a:fillRect/>
          </a:stretch>
        </p:blipFill>
        <p:spPr>
          <a:xfrm>
            <a:off x="1219200" y="1066800"/>
            <a:ext cx="6858000" cy="5029200"/>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Fear of Death Phobia</a:t>
            </a:r>
            <a:br>
              <a:rPr lang="en-US" b="1" dirty="0" smtClean="0"/>
            </a:br>
            <a:endParaRPr lang="en-US" dirty="0"/>
          </a:p>
        </p:txBody>
      </p:sp>
      <p:pic>
        <p:nvPicPr>
          <p:cNvPr id="4" name="Content Placeholder 3" descr="Fear-of-Death-Phobia-Thanatophobia.jpg"/>
          <p:cNvPicPr>
            <a:picLocks noGrp="1" noChangeAspect="1"/>
          </p:cNvPicPr>
          <p:nvPr>
            <p:ph idx="1"/>
          </p:nvPr>
        </p:nvPicPr>
        <p:blipFill>
          <a:blip r:embed="rId2"/>
          <a:stretch>
            <a:fillRect/>
          </a:stretch>
        </p:blipFill>
        <p:spPr>
          <a:xfrm>
            <a:off x="990600" y="1219200"/>
            <a:ext cx="7010400" cy="4953000"/>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Fear of Public Speaking Phobia</a:t>
            </a:r>
            <a:br>
              <a:rPr lang="en-US" b="1" dirty="0" smtClean="0"/>
            </a:br>
            <a:endParaRPr lang="en-US" dirty="0"/>
          </a:p>
        </p:txBody>
      </p:sp>
      <p:pic>
        <p:nvPicPr>
          <p:cNvPr id="4" name="Content Placeholder 3" descr="Fear-of-Public-Speaking-Phobia-Glossophobia.jpg"/>
          <p:cNvPicPr>
            <a:picLocks noGrp="1" noChangeAspect="1"/>
          </p:cNvPicPr>
          <p:nvPr>
            <p:ph idx="1"/>
          </p:nvPr>
        </p:nvPicPr>
        <p:blipFill>
          <a:blip r:embed="rId2"/>
          <a:stretch>
            <a:fillRect/>
          </a:stretch>
        </p:blipFill>
        <p:spPr>
          <a:xfrm>
            <a:off x="1143000" y="1371600"/>
            <a:ext cx="7086600" cy="5105400"/>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Fear of Being Alone Phobia </a:t>
            </a:r>
            <a:br>
              <a:rPr lang="en-US" b="1" dirty="0" smtClean="0"/>
            </a:br>
            <a:endParaRPr lang="en-US" dirty="0"/>
          </a:p>
        </p:txBody>
      </p:sp>
      <p:pic>
        <p:nvPicPr>
          <p:cNvPr id="4" name="Content Placeholder 3" descr="Fear-of-Being-Alone-Phobia-Monophobia.jpg"/>
          <p:cNvPicPr>
            <a:picLocks noGrp="1" noChangeAspect="1"/>
          </p:cNvPicPr>
          <p:nvPr>
            <p:ph idx="1"/>
          </p:nvPr>
        </p:nvPicPr>
        <p:blipFill>
          <a:blip r:embed="rId2"/>
          <a:stretch>
            <a:fillRect/>
          </a:stretch>
        </p:blipFill>
        <p:spPr>
          <a:xfrm>
            <a:off x="1295400" y="1219200"/>
            <a:ext cx="7010400" cy="51054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is Fear</a:t>
            </a:r>
            <a:br>
              <a:rPr lang="en-US" b="1" dirty="0" smtClean="0"/>
            </a:br>
            <a:endParaRPr lang="en-US" dirty="0"/>
          </a:p>
        </p:txBody>
      </p:sp>
      <p:sp>
        <p:nvSpPr>
          <p:cNvPr id="3" name="Content Placeholder 2"/>
          <p:cNvSpPr>
            <a:spLocks noGrp="1"/>
          </p:cNvSpPr>
          <p:nvPr>
            <p:ph idx="1"/>
          </p:nvPr>
        </p:nvSpPr>
        <p:spPr/>
        <p:txBody>
          <a:bodyPr/>
          <a:lstStyle/>
          <a:p>
            <a:r>
              <a:rPr lang="en-US" dirty="0" smtClean="0"/>
              <a:t>Fear is an emotion. It is generally induced when the subject perceives a threat. Phobia is the Greek word for ‘fear’ and can be defined as the “excessive or unreasonable fear of an object, place or situation.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Fear of Heights Phobia</a:t>
            </a:r>
            <a:br>
              <a:rPr lang="en-US" b="1" dirty="0" smtClean="0"/>
            </a:br>
            <a:endParaRPr lang="en-US" dirty="0"/>
          </a:p>
        </p:txBody>
      </p:sp>
      <p:pic>
        <p:nvPicPr>
          <p:cNvPr id="4" name="Content Placeholder 3" descr="Fear-of-Heights-Phobia-Acrophobia.jpg"/>
          <p:cNvPicPr>
            <a:picLocks noGrp="1" noChangeAspect="1"/>
          </p:cNvPicPr>
          <p:nvPr>
            <p:ph idx="1"/>
          </p:nvPr>
        </p:nvPicPr>
        <p:blipFill>
          <a:blip r:embed="rId2"/>
          <a:stretch>
            <a:fillRect/>
          </a:stretch>
        </p:blipFill>
        <p:spPr>
          <a:xfrm>
            <a:off x="990600" y="1066800"/>
            <a:ext cx="7391400" cy="5105400"/>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60438"/>
          </a:xfrm>
        </p:spPr>
        <p:txBody>
          <a:bodyPr>
            <a:normAutofit fontScale="90000"/>
          </a:bodyPr>
          <a:lstStyle/>
          <a:p>
            <a:r>
              <a:rPr lang="en-US" b="1" dirty="0" smtClean="0"/>
              <a:t>Fear of Open or Crowded Spaces Phobia </a:t>
            </a:r>
            <a:br>
              <a:rPr lang="en-US" b="1" dirty="0" smtClean="0"/>
            </a:br>
            <a:endParaRPr lang="en-US" dirty="0"/>
          </a:p>
        </p:txBody>
      </p:sp>
      <p:pic>
        <p:nvPicPr>
          <p:cNvPr id="4" name="Content Placeholder 3" descr="Fear-of-Open-Crowded-Spaces-Agoraphobia.jpg"/>
          <p:cNvPicPr>
            <a:picLocks noGrp="1" noChangeAspect="1"/>
          </p:cNvPicPr>
          <p:nvPr>
            <p:ph idx="1"/>
          </p:nvPr>
        </p:nvPicPr>
        <p:blipFill>
          <a:blip r:embed="rId2"/>
          <a:stretch>
            <a:fillRect/>
          </a:stretch>
        </p:blipFill>
        <p:spPr>
          <a:xfrm>
            <a:off x="1447800" y="1295400"/>
            <a:ext cx="6705600" cy="5029200"/>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Fear of Dogs Phobia</a:t>
            </a:r>
            <a:br>
              <a:rPr lang="en-US" b="1" dirty="0" smtClean="0"/>
            </a:br>
            <a:endParaRPr lang="en-US" dirty="0"/>
          </a:p>
        </p:txBody>
      </p:sp>
      <p:pic>
        <p:nvPicPr>
          <p:cNvPr id="4" name="Content Placeholder 3" descr="images.jpg"/>
          <p:cNvPicPr>
            <a:picLocks noGrp="1" noChangeAspect="1"/>
          </p:cNvPicPr>
          <p:nvPr>
            <p:ph idx="1"/>
          </p:nvPr>
        </p:nvPicPr>
        <p:blipFill>
          <a:blip r:embed="rId2"/>
          <a:stretch>
            <a:fillRect/>
          </a:stretch>
        </p:blipFill>
        <p:spPr>
          <a:xfrm>
            <a:off x="1066800" y="1295400"/>
            <a:ext cx="6781800" cy="4800600"/>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Fear of Blood Phobia </a:t>
            </a:r>
            <a:br>
              <a:rPr lang="en-US" b="1" dirty="0" smtClean="0"/>
            </a:br>
            <a:endParaRPr lang="en-US" dirty="0"/>
          </a:p>
        </p:txBody>
      </p:sp>
      <p:pic>
        <p:nvPicPr>
          <p:cNvPr id="4" name="Content Placeholder 3" descr="Fear-of-Blood-Phobia-Hemophobia.jpg"/>
          <p:cNvPicPr>
            <a:picLocks noGrp="1" noChangeAspect="1"/>
          </p:cNvPicPr>
          <p:nvPr>
            <p:ph idx="1"/>
          </p:nvPr>
        </p:nvPicPr>
        <p:blipFill>
          <a:blip r:embed="rId2"/>
          <a:stretch>
            <a:fillRect/>
          </a:stretch>
        </p:blipFill>
        <p:spPr>
          <a:xfrm>
            <a:off x="990600" y="1447800"/>
            <a:ext cx="7010400" cy="4800600"/>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Fear of Water Phobia </a:t>
            </a:r>
            <a:br>
              <a:rPr lang="en-US" b="1" dirty="0" smtClean="0"/>
            </a:br>
            <a:endParaRPr lang="en-US" dirty="0"/>
          </a:p>
        </p:txBody>
      </p:sp>
      <p:pic>
        <p:nvPicPr>
          <p:cNvPr id="4" name="Content Placeholder 3" descr="Fear-of-Water-Phobia-Aquaphobia.jpg"/>
          <p:cNvPicPr>
            <a:picLocks noGrp="1" noChangeAspect="1"/>
          </p:cNvPicPr>
          <p:nvPr>
            <p:ph idx="1"/>
          </p:nvPr>
        </p:nvPicPr>
        <p:blipFill>
          <a:blip r:embed="rId2"/>
          <a:stretch>
            <a:fillRect/>
          </a:stretch>
        </p:blipFill>
        <p:spPr>
          <a:xfrm>
            <a:off x="1295400" y="1066800"/>
            <a:ext cx="6553200" cy="5257800"/>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Fear of The Number 13 Phobia</a:t>
            </a:r>
            <a:br>
              <a:rPr lang="en-US" b="1" dirty="0" smtClean="0"/>
            </a:br>
            <a:endParaRPr lang="en-US" dirty="0"/>
          </a:p>
        </p:txBody>
      </p:sp>
      <p:pic>
        <p:nvPicPr>
          <p:cNvPr id="4" name="Content Placeholder 3" descr="Fear-of-The-Number-13-Phobia-Triskaidekaphobia.jpg"/>
          <p:cNvPicPr>
            <a:picLocks noGrp="1" noChangeAspect="1"/>
          </p:cNvPicPr>
          <p:nvPr>
            <p:ph idx="1"/>
          </p:nvPr>
        </p:nvPicPr>
        <p:blipFill>
          <a:blip r:embed="rId2"/>
          <a:stretch>
            <a:fillRect/>
          </a:stretch>
        </p:blipFill>
        <p:spPr>
          <a:xfrm>
            <a:off x="990600" y="1295400"/>
            <a:ext cx="6781800" cy="5029200"/>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Fear of Bugs and Insects Phobia</a:t>
            </a:r>
            <a:br>
              <a:rPr lang="en-US" b="1" dirty="0" smtClean="0"/>
            </a:br>
            <a:endParaRPr lang="en-US" dirty="0"/>
          </a:p>
        </p:txBody>
      </p:sp>
      <p:pic>
        <p:nvPicPr>
          <p:cNvPr id="4" name="Content Placeholder 3" descr="Fear-of-Bugs-and-Insects-Phobia-Entomophobia-Acarophobia.jpg"/>
          <p:cNvPicPr>
            <a:picLocks noGrp="1" noChangeAspect="1"/>
          </p:cNvPicPr>
          <p:nvPr>
            <p:ph idx="1"/>
          </p:nvPr>
        </p:nvPicPr>
        <p:blipFill>
          <a:blip r:embed="rId2"/>
          <a:stretch>
            <a:fillRect/>
          </a:stretch>
        </p:blipFill>
        <p:spPr>
          <a:xfrm>
            <a:off x="1219200" y="1371600"/>
            <a:ext cx="6781800" cy="4953000"/>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Fear of Sleep Phobia</a:t>
            </a:r>
            <a:br>
              <a:rPr lang="en-US" b="1" dirty="0" smtClean="0"/>
            </a:br>
            <a:endParaRPr lang="en-US" dirty="0"/>
          </a:p>
        </p:txBody>
      </p:sp>
      <p:pic>
        <p:nvPicPr>
          <p:cNvPr id="4" name="Content Placeholder 3" descr="Fear-of-Sleep-Phobia-Somniphobia.jpg"/>
          <p:cNvPicPr>
            <a:picLocks noGrp="1" noChangeAspect="1"/>
          </p:cNvPicPr>
          <p:nvPr>
            <p:ph idx="1"/>
          </p:nvPr>
        </p:nvPicPr>
        <p:blipFill>
          <a:blip r:embed="rId2"/>
          <a:stretch>
            <a:fillRect/>
          </a:stretch>
        </p:blipFill>
        <p:spPr>
          <a:xfrm>
            <a:off x="1295400" y="1219200"/>
            <a:ext cx="6629400" cy="4876800"/>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Fear of </a:t>
            </a:r>
            <a:r>
              <a:rPr lang="en-US" b="1" dirty="0" smtClean="0"/>
              <a:t>Monday </a:t>
            </a:r>
            <a:r>
              <a:rPr lang="en-US" b="1" dirty="0" smtClean="0"/>
              <a:t>Phobia</a:t>
            </a:r>
            <a:endParaRPr lang="en-US" dirty="0"/>
          </a:p>
        </p:txBody>
      </p:sp>
      <p:pic>
        <p:nvPicPr>
          <p:cNvPr id="4" name="Content Placeholder 3" descr="images (1).jpg"/>
          <p:cNvPicPr>
            <a:picLocks noGrp="1" noChangeAspect="1"/>
          </p:cNvPicPr>
          <p:nvPr>
            <p:ph idx="1"/>
          </p:nvPr>
        </p:nvPicPr>
        <p:blipFill>
          <a:blip r:embed="rId2"/>
          <a:stretch>
            <a:fillRect/>
          </a:stretch>
        </p:blipFill>
        <p:spPr>
          <a:xfrm>
            <a:off x="914400" y="1676400"/>
            <a:ext cx="7239000" cy="4572000"/>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1"/>
            <a:ext cx="7772400" cy="4114800"/>
          </a:xfrm>
        </p:spPr>
        <p:txBody>
          <a:bodyPr/>
          <a:lstStyle/>
          <a:p>
            <a:r>
              <a:rPr lang="en-US" dirty="0" smtClean="0"/>
              <a:t>Social Anxiety Disorder, Social Phobia</a:t>
            </a:r>
            <a:endParaRPr lang="en-US" dirty="0"/>
          </a:p>
        </p:txBody>
      </p:sp>
      <p:sp>
        <p:nvSpPr>
          <p:cNvPr id="3" name="Subtitle 2"/>
          <p:cNvSpPr>
            <a:spLocks noGrp="1"/>
          </p:cNvSpPr>
          <p:nvPr>
            <p:ph type="subTitle" idx="1"/>
          </p:nvPr>
        </p:nvSpPr>
        <p:spPr>
          <a:xfrm>
            <a:off x="1371600" y="5562600"/>
            <a:ext cx="6400800" cy="76200"/>
          </a:xfrm>
        </p:spPr>
        <p:txBody>
          <a:bodyPr>
            <a:normAutofit fontScale="25000" lnSpcReduction="20000"/>
          </a:bodyPr>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503238"/>
          </a:xfrm>
        </p:spPr>
        <p:txBody>
          <a:bodyPr>
            <a:normAutofit fontScale="90000"/>
          </a:bodyPr>
          <a:lstStyle/>
          <a:p>
            <a:r>
              <a:rPr lang="en-US" dirty="0" smtClean="0"/>
              <a:t>The difference between fear and phobia</a:t>
            </a:r>
            <a:br>
              <a:rPr lang="en-US" dirty="0" smtClean="0"/>
            </a:br>
            <a:endParaRPr lang="en-US" dirty="0"/>
          </a:p>
        </p:txBody>
      </p:sp>
      <p:sp>
        <p:nvSpPr>
          <p:cNvPr id="3" name="Content Placeholder 2"/>
          <p:cNvSpPr>
            <a:spLocks noGrp="1"/>
          </p:cNvSpPr>
          <p:nvPr>
            <p:ph idx="1"/>
          </p:nvPr>
        </p:nvSpPr>
        <p:spPr/>
        <p:txBody>
          <a:bodyPr/>
          <a:lstStyle/>
          <a:p>
            <a:r>
              <a:rPr lang="en-US" dirty="0" smtClean="0"/>
              <a:t>The main difference lies in the intensity and severity of the emotions experienced in fear and phobia.</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dirty="0"/>
              <a:t>Social Anxiety </a:t>
            </a:r>
            <a:r>
              <a:rPr lang="en-US" dirty="0" smtClean="0"/>
              <a:t>Disorder, </a:t>
            </a:r>
            <a:r>
              <a:rPr lang="en-US" dirty="0"/>
              <a:t>Social Phobia</a:t>
            </a:r>
          </a:p>
        </p:txBody>
      </p:sp>
      <p:sp>
        <p:nvSpPr>
          <p:cNvPr id="3" name="Content Placeholder 2"/>
          <p:cNvSpPr>
            <a:spLocks noGrp="1"/>
          </p:cNvSpPr>
          <p:nvPr>
            <p:ph idx="1"/>
          </p:nvPr>
        </p:nvSpPr>
        <p:spPr/>
        <p:txBody>
          <a:bodyPr/>
          <a:lstStyle/>
          <a:p>
            <a:r>
              <a:rPr lang="en-US" dirty="0"/>
              <a:t>Many people get nervous or self-conscious on occasion, like when giving a speech or interviewing for a new job. But social anxiety, or social phobia, is more than just shyness or occasional nerves. With social anxiety disorder, your fear of embarrassing yourself is so intense that you avoid situations that can trigger it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Social Anxiety Disorder, Social Phobia</a:t>
            </a:r>
            <a:endParaRPr lang="en-US" dirty="0"/>
          </a:p>
        </p:txBody>
      </p:sp>
      <p:sp>
        <p:nvSpPr>
          <p:cNvPr id="3" name="Content Placeholder 2"/>
          <p:cNvSpPr>
            <a:spLocks noGrp="1"/>
          </p:cNvSpPr>
          <p:nvPr>
            <p:ph idx="1"/>
          </p:nvPr>
        </p:nvSpPr>
        <p:spPr/>
        <p:txBody>
          <a:bodyPr/>
          <a:lstStyle/>
          <a:p>
            <a:r>
              <a:rPr lang="en-US" dirty="0"/>
              <a:t>social anxiety disorder or social phobia is the fear of being scrutinized, judged, or embarrassed in public. You may be afraid that people will think badly of you or that you won’t measure up in comparison to others. And even though you probably realize that your fears of being judged are at least somewhat irrational and overblown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dirty="0"/>
              <a:t>Common social </a:t>
            </a:r>
            <a:r>
              <a:rPr lang="en-US" dirty="0" smtClean="0"/>
              <a:t>phobia triggers</a:t>
            </a:r>
            <a:endParaRPr lang="en-US" dirty="0"/>
          </a:p>
        </p:txBody>
      </p:sp>
      <p:sp>
        <p:nvSpPr>
          <p:cNvPr id="3" name="Content Placeholder 2"/>
          <p:cNvSpPr>
            <a:spLocks noGrp="1"/>
          </p:cNvSpPr>
          <p:nvPr>
            <p:ph idx="1"/>
          </p:nvPr>
        </p:nvSpPr>
        <p:spPr/>
        <p:txBody>
          <a:bodyPr>
            <a:normAutofit/>
          </a:bodyPr>
          <a:lstStyle/>
          <a:p>
            <a:pPr fontAlgn="base"/>
            <a:r>
              <a:rPr lang="en-US" dirty="0" smtClean="0">
                <a:effectLst/>
              </a:rPr>
              <a:t>Meeting new people</a:t>
            </a:r>
          </a:p>
          <a:p>
            <a:pPr fontAlgn="base"/>
            <a:r>
              <a:rPr lang="en-US" dirty="0" smtClean="0">
                <a:effectLst/>
              </a:rPr>
              <a:t>Being the center of attention</a:t>
            </a:r>
          </a:p>
          <a:p>
            <a:pPr fontAlgn="base"/>
            <a:r>
              <a:rPr lang="en-US" dirty="0" smtClean="0">
                <a:effectLst/>
              </a:rPr>
              <a:t>Being watched while doing something</a:t>
            </a:r>
          </a:p>
          <a:p>
            <a:pPr fontAlgn="base"/>
            <a:r>
              <a:rPr lang="en-US" dirty="0" smtClean="0">
                <a:effectLst/>
              </a:rPr>
              <a:t>Making small talk</a:t>
            </a:r>
          </a:p>
          <a:p>
            <a:pPr fontAlgn="base"/>
            <a:r>
              <a:rPr lang="en-US" dirty="0" smtClean="0">
                <a:effectLst/>
              </a:rPr>
              <a:t>Public speaking</a:t>
            </a:r>
          </a:p>
          <a:p>
            <a:pPr fontAlgn="base"/>
            <a:r>
              <a:rPr lang="en-US" dirty="0" smtClean="0">
                <a:effectLst/>
              </a:rPr>
              <a:t>Performing on stage</a:t>
            </a:r>
          </a:p>
          <a:p>
            <a:pPr fontAlgn="base"/>
            <a:r>
              <a:rPr lang="en-US" dirty="0" smtClean="0">
                <a:effectLst/>
              </a:rPr>
              <a:t>Being teased or criticized</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social phobia triggers</a:t>
            </a:r>
            <a:endParaRPr lang="en-US" dirty="0"/>
          </a:p>
        </p:txBody>
      </p:sp>
      <p:sp>
        <p:nvSpPr>
          <p:cNvPr id="3" name="Content Placeholder 2"/>
          <p:cNvSpPr>
            <a:spLocks noGrp="1"/>
          </p:cNvSpPr>
          <p:nvPr>
            <p:ph idx="1"/>
          </p:nvPr>
        </p:nvSpPr>
        <p:spPr/>
        <p:txBody>
          <a:bodyPr>
            <a:normAutofit lnSpcReduction="10000"/>
          </a:bodyPr>
          <a:lstStyle/>
          <a:p>
            <a:pPr fontAlgn="base"/>
            <a:r>
              <a:rPr lang="en-US" dirty="0" smtClean="0">
                <a:effectLst/>
              </a:rPr>
              <a:t>Talking with “important” people or authority figures</a:t>
            </a:r>
          </a:p>
          <a:p>
            <a:pPr fontAlgn="base"/>
            <a:r>
              <a:rPr lang="en-US" dirty="0" smtClean="0">
                <a:effectLst/>
              </a:rPr>
              <a:t>Being called on in class</a:t>
            </a:r>
          </a:p>
          <a:p>
            <a:pPr fontAlgn="base"/>
            <a:r>
              <a:rPr lang="en-US" dirty="0" smtClean="0">
                <a:effectLst/>
              </a:rPr>
              <a:t>Making phone calls</a:t>
            </a:r>
          </a:p>
          <a:p>
            <a:pPr fontAlgn="base"/>
            <a:r>
              <a:rPr lang="en-US" dirty="0" smtClean="0">
                <a:effectLst/>
              </a:rPr>
              <a:t>Taking exams</a:t>
            </a:r>
          </a:p>
          <a:p>
            <a:pPr fontAlgn="base"/>
            <a:r>
              <a:rPr lang="en-US" dirty="0" smtClean="0">
                <a:effectLst/>
              </a:rPr>
              <a:t>Eating or drinking in public</a:t>
            </a:r>
          </a:p>
          <a:p>
            <a:pPr fontAlgn="base"/>
            <a:r>
              <a:rPr lang="en-US" dirty="0" smtClean="0">
                <a:effectLst/>
              </a:rPr>
              <a:t>Speaking up in a meeting/</a:t>
            </a:r>
            <a:r>
              <a:rPr lang="en-US" dirty="0" err="1" smtClean="0">
                <a:effectLst/>
              </a:rPr>
              <a:t>precentations</a:t>
            </a:r>
            <a:r>
              <a:rPr lang="en-US" dirty="0" smtClean="0">
                <a:effectLst/>
              </a:rPr>
              <a:t> </a:t>
            </a:r>
          </a:p>
          <a:p>
            <a:pPr fontAlgn="base"/>
            <a:r>
              <a:rPr lang="en-US" dirty="0" smtClean="0">
                <a:effectLst/>
              </a:rPr>
              <a:t>Attending parties or other social gatherings</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Signs and symptoms of </a:t>
            </a:r>
            <a:r>
              <a:rPr lang="en-US" dirty="0" smtClean="0"/>
              <a:t>social </a:t>
            </a:r>
            <a:r>
              <a:rPr lang="en-US" dirty="0"/>
              <a:t>phobia</a:t>
            </a:r>
            <a:br>
              <a:rPr lang="en-US" dirty="0"/>
            </a:br>
            <a:endParaRPr lang="en-US" dirty="0"/>
          </a:p>
        </p:txBody>
      </p:sp>
      <p:sp>
        <p:nvSpPr>
          <p:cNvPr id="3" name="Content Placeholder 2"/>
          <p:cNvSpPr>
            <a:spLocks noGrp="1"/>
          </p:cNvSpPr>
          <p:nvPr>
            <p:ph idx="1"/>
          </p:nvPr>
        </p:nvSpPr>
        <p:spPr/>
        <p:txBody>
          <a:bodyPr/>
          <a:lstStyle/>
          <a:p>
            <a:r>
              <a:rPr lang="en-US" dirty="0" smtClean="0"/>
              <a:t>Just </a:t>
            </a:r>
            <a:r>
              <a:rPr lang="en-US" dirty="0"/>
              <a:t>because you occasionally get nervous in social situations doesn’t mean you have social anxiety disorder or social phobia. Many people are shy or self-conscious—at least from time to time—yet it doesn’t get in the way of their everyday functioning. Social anxiety disorder, on the other hand, </a:t>
            </a:r>
            <a:r>
              <a:rPr lang="en-US" i="1" dirty="0"/>
              <a:t>does</a:t>
            </a:r>
            <a:r>
              <a:rPr lang="en-US" dirty="0"/>
              <a:t> interfere with your normal routine and causes tremendous distress.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Emotional symptoms </a:t>
            </a:r>
            <a:r>
              <a:rPr lang="en-US" b="1" dirty="0" smtClean="0"/>
              <a:t>social </a:t>
            </a:r>
            <a:r>
              <a:rPr lang="en-US" b="1" dirty="0"/>
              <a:t>phobia</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Excessive self-consciousness and anxiety in everyday social situations</a:t>
            </a:r>
          </a:p>
          <a:p>
            <a:r>
              <a:rPr lang="en-US" dirty="0"/>
              <a:t>Intense worry for days, weeks, or even months before an upcoming social situation</a:t>
            </a:r>
          </a:p>
          <a:p>
            <a:r>
              <a:rPr lang="en-US" dirty="0"/>
              <a:t>Extreme fear of being watched or judged by others, especially people you don’t know</a:t>
            </a:r>
          </a:p>
          <a:p>
            <a:r>
              <a:rPr lang="en-US" dirty="0"/>
              <a:t>Fear that you’ll act in ways that that will embarrass or humiliate yourself</a:t>
            </a:r>
          </a:p>
          <a:p>
            <a:r>
              <a:rPr lang="en-US" dirty="0"/>
              <a:t>Fear that others will notice that you’re nervous</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Physical symptoms of </a:t>
            </a:r>
            <a:r>
              <a:rPr lang="en-US" b="1" dirty="0" smtClean="0"/>
              <a:t>social </a:t>
            </a:r>
            <a:r>
              <a:rPr lang="en-US" b="1" dirty="0"/>
              <a:t>phobia</a:t>
            </a:r>
            <a:br>
              <a:rPr lang="en-US" b="1" dirty="0"/>
            </a:br>
            <a:endParaRPr lang="en-US" dirty="0"/>
          </a:p>
        </p:txBody>
      </p:sp>
      <p:sp>
        <p:nvSpPr>
          <p:cNvPr id="3" name="Content Placeholder 2"/>
          <p:cNvSpPr>
            <a:spLocks noGrp="1"/>
          </p:cNvSpPr>
          <p:nvPr>
            <p:ph idx="1"/>
          </p:nvPr>
        </p:nvSpPr>
        <p:spPr/>
        <p:txBody>
          <a:bodyPr/>
          <a:lstStyle/>
          <a:p>
            <a:r>
              <a:rPr lang="en-US" dirty="0"/>
              <a:t>Red face, or blushing</a:t>
            </a:r>
          </a:p>
          <a:p>
            <a:r>
              <a:rPr lang="en-US" dirty="0"/>
              <a:t>Shortness of breath</a:t>
            </a:r>
          </a:p>
          <a:p>
            <a:r>
              <a:rPr lang="en-US" dirty="0"/>
              <a:t>Upset stomach, nausea (i.e. butterflies)</a:t>
            </a:r>
          </a:p>
          <a:p>
            <a:r>
              <a:rPr lang="en-US" dirty="0"/>
              <a:t>Trembling or shaking (including shaky voice)</a:t>
            </a:r>
          </a:p>
          <a:p>
            <a:r>
              <a:rPr lang="en-US" dirty="0"/>
              <a:t>Racing heart or tightness in chest</a:t>
            </a:r>
          </a:p>
          <a:p>
            <a:r>
              <a:rPr lang="en-US" dirty="0"/>
              <a:t>Sweating or hot flashes</a:t>
            </a:r>
          </a:p>
          <a:p>
            <a:r>
              <a:rPr lang="en-US" dirty="0"/>
              <a:t>Feeling dizzy or faint</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Behavioral symptoms of </a:t>
            </a:r>
            <a:r>
              <a:rPr lang="en-US" b="1" dirty="0" smtClean="0"/>
              <a:t>social </a:t>
            </a:r>
            <a:r>
              <a:rPr lang="en-US" b="1" dirty="0"/>
              <a:t>phobia</a:t>
            </a:r>
            <a:br>
              <a:rPr lang="en-US" b="1" dirty="0"/>
            </a:br>
            <a:endParaRPr lang="en-US" dirty="0"/>
          </a:p>
        </p:txBody>
      </p:sp>
      <p:sp>
        <p:nvSpPr>
          <p:cNvPr id="3" name="Content Placeholder 2"/>
          <p:cNvSpPr>
            <a:spLocks noGrp="1"/>
          </p:cNvSpPr>
          <p:nvPr>
            <p:ph idx="1"/>
          </p:nvPr>
        </p:nvSpPr>
        <p:spPr/>
        <p:txBody>
          <a:bodyPr/>
          <a:lstStyle/>
          <a:p>
            <a:r>
              <a:rPr lang="en-US" dirty="0"/>
              <a:t>Avoiding social situations to a degree that limits your activities or disrupts your life</a:t>
            </a:r>
          </a:p>
          <a:p>
            <a:r>
              <a:rPr lang="en-US" dirty="0"/>
              <a:t>Staying quiet or hiding in the background in order to escape notice and embarrassment</a:t>
            </a:r>
          </a:p>
          <a:p>
            <a:r>
              <a:rPr lang="en-US" dirty="0"/>
              <a:t>A need to always bring a buddy along with you wherever you go</a:t>
            </a:r>
          </a:p>
          <a:p>
            <a:r>
              <a:rPr lang="en-US" dirty="0"/>
              <a:t>Drinking before social situations in order to soothe your nerves</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Social </a:t>
            </a:r>
            <a:r>
              <a:rPr lang="en-US" dirty="0" smtClean="0"/>
              <a:t>anxiety/phobia </a:t>
            </a:r>
            <a:r>
              <a:rPr lang="en-US" dirty="0"/>
              <a:t>disorder treatment</a:t>
            </a:r>
            <a:br>
              <a:rPr lang="en-US" dirty="0"/>
            </a:br>
            <a:endParaRPr lang="en-US" dirty="0"/>
          </a:p>
        </p:txBody>
      </p:sp>
      <p:sp>
        <p:nvSpPr>
          <p:cNvPr id="3" name="Content Placeholder 2"/>
          <p:cNvSpPr>
            <a:spLocks noGrp="1"/>
          </p:cNvSpPr>
          <p:nvPr>
            <p:ph idx="1"/>
          </p:nvPr>
        </p:nvSpPr>
        <p:spPr/>
        <p:txBody>
          <a:bodyPr/>
          <a:lstStyle/>
          <a:p>
            <a:r>
              <a:rPr lang="en-US" dirty="0"/>
              <a:t>The best treatment approach for social anxiety disorder varies from person to person. You may find that self-help strategies are enough to ease your social anxiety symptoms. But if you’ve tried the techniques </a:t>
            </a:r>
            <a:r>
              <a:rPr lang="en-US" dirty="0" smtClean="0"/>
              <a:t>below </a:t>
            </a:r>
            <a:r>
              <a:rPr lang="en-US" dirty="0"/>
              <a:t>and you’re still struggling with disabling anxiety, you may need professional help as well.</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thoughts</a:t>
            </a:r>
            <a:endParaRPr lang="en-US" dirty="0"/>
          </a:p>
        </p:txBody>
      </p:sp>
      <p:pic>
        <p:nvPicPr>
          <p:cNvPr id="4" name="Content Placeholder 3" descr="download (3).jpg"/>
          <p:cNvPicPr>
            <a:picLocks noGrp="1" noChangeAspect="1"/>
          </p:cNvPicPr>
          <p:nvPr>
            <p:ph idx="1"/>
          </p:nvPr>
        </p:nvPicPr>
        <p:blipFill>
          <a:blip r:embed="rId2"/>
          <a:stretch>
            <a:fillRect/>
          </a:stretch>
        </p:blipFill>
        <p:spPr>
          <a:xfrm>
            <a:off x="1066801" y="1524000"/>
            <a:ext cx="7162800" cy="4876799"/>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different types of phobias</a:t>
            </a:r>
            <a:br>
              <a:rPr lang="en-US" dirty="0" smtClean="0"/>
            </a:br>
            <a:endParaRPr lang="en-US" dirty="0"/>
          </a:p>
        </p:txBody>
      </p:sp>
      <p:sp>
        <p:nvSpPr>
          <p:cNvPr id="3" name="Content Placeholder 2"/>
          <p:cNvSpPr>
            <a:spLocks noGrp="1"/>
          </p:cNvSpPr>
          <p:nvPr>
            <p:ph idx="1"/>
          </p:nvPr>
        </p:nvSpPr>
        <p:spPr/>
        <p:txBody>
          <a:bodyPr/>
          <a:lstStyle/>
          <a:p>
            <a:r>
              <a:rPr lang="en-US" dirty="0" smtClean="0"/>
              <a:t>There are several types of phobias. The common types of phobias can be divided into ‘simple’ phobias or ‘social’ phobias. Simple phobias mainly include fear of specific types of objects, insects or situations such as the fear of flying. Social phobias includes the types of phobias like marked fear of social or performance situations.</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 Challenge negative thoughts</a:t>
            </a:r>
            <a:br>
              <a:rPr lang="en-US" dirty="0"/>
            </a:br>
            <a:endParaRPr lang="en-US" dirty="0"/>
          </a:p>
        </p:txBody>
      </p:sp>
      <p:sp>
        <p:nvSpPr>
          <p:cNvPr id="3" name="Content Placeholder 2"/>
          <p:cNvSpPr>
            <a:spLocks noGrp="1"/>
          </p:cNvSpPr>
          <p:nvPr>
            <p:ph idx="1"/>
          </p:nvPr>
        </p:nvSpPr>
        <p:spPr/>
        <p:txBody>
          <a:bodyPr/>
          <a:lstStyle/>
          <a:p>
            <a:r>
              <a:rPr lang="en-US" dirty="0"/>
              <a:t>The first step is to identify the automatic negative thoughts that underlie your fear of social situations. For example, if you‘re worried about an upcoming work presentation, the underlying negative thought might be: “I’m going to blow it. Everyone will think I’m completely incompetent.”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Challenge negative thoughts</a:t>
            </a:r>
            <a:endParaRPr lang="en-US" dirty="0"/>
          </a:p>
        </p:txBody>
      </p:sp>
      <p:sp>
        <p:nvSpPr>
          <p:cNvPr id="3" name="Content Placeholder 2"/>
          <p:cNvSpPr>
            <a:spLocks noGrp="1"/>
          </p:cNvSpPr>
          <p:nvPr>
            <p:ph idx="1"/>
          </p:nvPr>
        </p:nvSpPr>
        <p:spPr/>
        <p:txBody>
          <a:bodyPr>
            <a:normAutofit lnSpcReduction="10000"/>
          </a:bodyPr>
          <a:lstStyle/>
          <a:p>
            <a:r>
              <a:rPr lang="en-US" dirty="0"/>
              <a:t>The next step is to analyze and challenge them. It helps to ask yourself questions about the negative thoughts: “Do I know for sure that I’m going to blow the presentation?” or “Even if I’m nervous, will people necessarily think I’m incompetent?” Through this logical evaluation of your negative thoughts, you can gradually replace them with more realistic and positive ways of looking at social situations that trigger your anxiety.</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negative thoughts</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Mind reading</a:t>
            </a:r>
            <a:r>
              <a:rPr lang="en-US" dirty="0"/>
              <a:t> – Assuming you know what other people are thinking, and that they see you in the same negative way that you see yourself.</a:t>
            </a:r>
          </a:p>
          <a:p>
            <a:r>
              <a:rPr lang="en-US" b="1" dirty="0"/>
              <a:t>Fortune telling</a:t>
            </a:r>
            <a:r>
              <a:rPr lang="en-US" dirty="0"/>
              <a:t> – Predicting the future, usually while assuming the worst will happen. You just “know” that things will go horribly, so you’re already anxious before you’re even in the situation.</a:t>
            </a:r>
          </a:p>
          <a:p>
            <a:r>
              <a:rPr lang="en-US" b="1" dirty="0" err="1"/>
              <a:t>Catastrophizing</a:t>
            </a:r>
            <a:r>
              <a:rPr lang="en-US" dirty="0"/>
              <a:t> – Blowing things out of proportion. If people notice that you’re nervous, it will be “awful,” “terrible,” or “disastrous.”</a:t>
            </a:r>
          </a:p>
          <a:p>
            <a:r>
              <a:rPr lang="en-US" b="1" dirty="0"/>
              <a:t>Personalizing</a:t>
            </a:r>
            <a:r>
              <a:rPr lang="en-US" dirty="0"/>
              <a:t> – Assuming that people are focusing on you in a negative way or that what’s going on with other people has to do with you.</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 Learn to control your breath</a:t>
            </a:r>
            <a:br>
              <a:rPr lang="en-US" dirty="0"/>
            </a:br>
            <a:endParaRPr lang="en-US" dirty="0"/>
          </a:p>
        </p:txBody>
      </p:sp>
      <p:sp>
        <p:nvSpPr>
          <p:cNvPr id="3" name="Content Placeholder 2"/>
          <p:cNvSpPr>
            <a:spLocks noGrp="1"/>
          </p:cNvSpPr>
          <p:nvPr>
            <p:ph idx="1"/>
          </p:nvPr>
        </p:nvSpPr>
        <p:spPr/>
        <p:txBody>
          <a:bodyPr>
            <a:normAutofit/>
          </a:bodyPr>
          <a:lstStyle/>
          <a:p>
            <a:pPr>
              <a:buNone/>
            </a:pPr>
            <a:r>
              <a:rPr lang="en-US" dirty="0" smtClean="0"/>
              <a:t>   Learning </a:t>
            </a:r>
            <a:r>
              <a:rPr lang="en-US" dirty="0"/>
              <a:t>to slow your breathing down can help you bring your physical symptoms of anxiety back under control. Practicing the following breathing exercise will help you </a:t>
            </a:r>
            <a:r>
              <a:rPr lang="en-US" dirty="0" smtClean="0"/>
              <a:t>stay calm </a:t>
            </a:r>
            <a:r>
              <a:rPr lang="en-US" dirty="0"/>
              <a:t>when you’re the center of attention</a:t>
            </a:r>
            <a:r>
              <a:rPr lang="en-US" dirty="0" smtClean="0"/>
              <a:t>.</a:t>
            </a:r>
          </a:p>
          <a:p>
            <a:r>
              <a:rPr lang="en-US" dirty="0"/>
              <a:t>Sit comfortably with your back straight and your shoulders relaxed. Put one hand on your chest and the other on your stomach</a:t>
            </a:r>
            <a:r>
              <a:rPr lang="en-US" dirty="0" smtClean="0"/>
              <a:t>.</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Learn to control your breath</a:t>
            </a:r>
            <a:endParaRPr lang="en-US" dirty="0"/>
          </a:p>
        </p:txBody>
      </p:sp>
      <p:sp>
        <p:nvSpPr>
          <p:cNvPr id="3" name="Content Placeholder 2"/>
          <p:cNvSpPr>
            <a:spLocks noGrp="1"/>
          </p:cNvSpPr>
          <p:nvPr>
            <p:ph idx="1"/>
          </p:nvPr>
        </p:nvSpPr>
        <p:spPr/>
        <p:txBody>
          <a:bodyPr>
            <a:normAutofit fontScale="85000" lnSpcReduction="10000"/>
          </a:bodyPr>
          <a:lstStyle/>
          <a:p>
            <a:r>
              <a:rPr lang="en-US" dirty="0"/>
              <a:t>Inhale slowly and deeply through your nose for four seconds. The hand on your stomach should rise, while the hand on your chest should move very little.</a:t>
            </a:r>
          </a:p>
          <a:p>
            <a:r>
              <a:rPr lang="en-US" dirty="0"/>
              <a:t>Hold the breath for two seconds.</a:t>
            </a:r>
          </a:p>
          <a:p>
            <a:r>
              <a:rPr lang="en-US" dirty="0"/>
              <a:t>Exhale slowly through your mouth for six seconds, pushing out as much air as you can. The hand on your stomach should move in as you exhale, but your other hand should move very little.</a:t>
            </a:r>
          </a:p>
          <a:p>
            <a:r>
              <a:rPr lang="en-US" dirty="0"/>
              <a:t>Continue to breathe in through your nose and out through your mouth. Focus on keeping a slow and steady breathing pattern of 4-in, 2-hold, and 6-out.</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Face your fears</a:t>
            </a:r>
            <a:endParaRPr lang="en-US" dirty="0"/>
          </a:p>
        </p:txBody>
      </p:sp>
      <p:pic>
        <p:nvPicPr>
          <p:cNvPr id="4" name="Content Placeholder 3" descr="images (2).jpg"/>
          <p:cNvPicPr>
            <a:picLocks noGrp="1" noChangeAspect="1"/>
          </p:cNvPicPr>
          <p:nvPr>
            <p:ph idx="1"/>
          </p:nvPr>
        </p:nvPicPr>
        <p:blipFill>
          <a:blip r:embed="rId2"/>
          <a:stretch>
            <a:fillRect/>
          </a:stretch>
        </p:blipFill>
        <p:spPr>
          <a:xfrm>
            <a:off x="609601" y="1219200"/>
            <a:ext cx="7924800" cy="4800599"/>
          </a:xfr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3: Face your fears</a:t>
            </a:r>
            <a:br>
              <a:rPr lang="en-US" dirty="0"/>
            </a:br>
            <a:endParaRPr lang="en-US" dirty="0"/>
          </a:p>
        </p:txBody>
      </p:sp>
      <p:sp>
        <p:nvSpPr>
          <p:cNvPr id="3" name="Content Placeholder 2"/>
          <p:cNvSpPr>
            <a:spLocks noGrp="1"/>
          </p:cNvSpPr>
          <p:nvPr>
            <p:ph idx="1"/>
          </p:nvPr>
        </p:nvSpPr>
        <p:spPr/>
        <p:txBody>
          <a:bodyPr>
            <a:normAutofit fontScale="92500"/>
          </a:bodyPr>
          <a:lstStyle/>
          <a:p>
            <a:pPr>
              <a:buNone/>
            </a:pPr>
            <a:r>
              <a:rPr lang="en-US" dirty="0" smtClean="0"/>
              <a:t>    Face </a:t>
            </a:r>
            <a:r>
              <a:rPr lang="en-US" dirty="0"/>
              <a:t>the social situations you fear rather than avoid them. Avoidance keeps social anxiety disorder going</a:t>
            </a:r>
            <a:r>
              <a:rPr lang="en-US" dirty="0" smtClean="0"/>
              <a:t>.</a:t>
            </a:r>
          </a:p>
          <a:p>
            <a:pPr>
              <a:buNone/>
            </a:pPr>
            <a:r>
              <a:rPr lang="en-US" b="1" dirty="0" smtClean="0"/>
              <a:t>    Avoidance </a:t>
            </a:r>
            <a:r>
              <a:rPr lang="en-US" b="1" dirty="0"/>
              <a:t>leads to more </a:t>
            </a:r>
            <a:r>
              <a:rPr lang="en-US" b="1" dirty="0" smtClean="0"/>
              <a:t>problems</a:t>
            </a:r>
          </a:p>
          <a:p>
            <a:pPr>
              <a:buNone/>
            </a:pPr>
            <a:r>
              <a:rPr lang="en-US" dirty="0" smtClean="0"/>
              <a:t>    Avoidance </a:t>
            </a:r>
            <a:r>
              <a:rPr lang="en-US" dirty="0"/>
              <a:t>may also prevent you from doing things you’d like to do or reaching certain goals. For example, a fear of speaking up may prevent you from sharing your ideas at work, standing out in the classroom, or making new friends.</a:t>
            </a:r>
            <a:endParaRPr lang="en-US" b="1"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Face your fears</a:t>
            </a:r>
            <a:br>
              <a:rPr lang="en-US" dirty="0" smtClean="0"/>
            </a:br>
            <a:endParaRPr lang="en-US" dirty="0"/>
          </a:p>
        </p:txBody>
      </p:sp>
      <p:sp>
        <p:nvSpPr>
          <p:cNvPr id="3" name="Content Placeholder 2"/>
          <p:cNvSpPr>
            <a:spLocks noGrp="1"/>
          </p:cNvSpPr>
          <p:nvPr>
            <p:ph idx="1"/>
          </p:nvPr>
        </p:nvSpPr>
        <p:spPr/>
        <p:txBody>
          <a:bodyPr/>
          <a:lstStyle/>
          <a:p>
            <a:pPr>
              <a:buNone/>
            </a:pPr>
            <a:r>
              <a:rPr lang="en-US" b="1" dirty="0" smtClean="0"/>
              <a:t>  Challenging social anxiety one step at a time</a:t>
            </a:r>
          </a:p>
          <a:p>
            <a:pPr>
              <a:buNone/>
            </a:pPr>
            <a:r>
              <a:rPr lang="en-US" dirty="0" smtClean="0"/>
              <a:t>  The key is to start with a situation that you can handle and gradually work your way up to more challenging situations, building your confidence and coping skills as you move up the “anxiety ladder.”</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better relationships</a:t>
            </a:r>
            <a:endParaRPr lang="en-US" dirty="0"/>
          </a:p>
        </p:txBody>
      </p:sp>
      <p:pic>
        <p:nvPicPr>
          <p:cNvPr id="4" name="Content Placeholder 3" descr="download (2).jpg"/>
          <p:cNvPicPr>
            <a:picLocks noGrp="1" noChangeAspect="1"/>
          </p:cNvPicPr>
          <p:nvPr>
            <p:ph idx="1"/>
          </p:nvPr>
        </p:nvPicPr>
        <p:blipFill>
          <a:blip r:embed="rId2"/>
          <a:stretch>
            <a:fillRect/>
          </a:stretch>
        </p:blipFill>
        <p:spPr>
          <a:xfrm>
            <a:off x="533400" y="990600"/>
            <a:ext cx="8000999" cy="5638800"/>
          </a:xfr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 Build better relationships</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b="1" u="sng" dirty="0">
                <a:solidFill>
                  <a:schemeClr val="accent1">
                    <a:lumMod val="75000"/>
                  </a:schemeClr>
                </a:solidFill>
              </a:rPr>
              <a:t>Take a social skills class or an assertiveness training </a:t>
            </a:r>
            <a:r>
              <a:rPr lang="en-US" b="1" dirty="0"/>
              <a:t>class.</a:t>
            </a:r>
            <a:r>
              <a:rPr lang="en-US" dirty="0"/>
              <a:t> These classes are often offered at local adult education centers or community colleges.</a:t>
            </a:r>
          </a:p>
          <a:p>
            <a:r>
              <a:rPr lang="en-US" b="1" dirty="0">
                <a:hlinkClick r:id="rId2"/>
              </a:rPr>
              <a:t>Volunteer</a:t>
            </a:r>
            <a:r>
              <a:rPr lang="en-US" b="1" dirty="0"/>
              <a:t> doing something you enjoy,</a:t>
            </a:r>
            <a:r>
              <a:rPr lang="en-US" dirty="0"/>
              <a:t> such as walking dogs in a shelter, or stuffing envelopes for a campaign—anything that will give you an activity to focus on while you are also engaging with a small number of like-minded people.</a:t>
            </a:r>
          </a:p>
          <a:p>
            <a:r>
              <a:rPr lang="en-US" b="1" dirty="0">
                <a:hlinkClick r:id="rId3"/>
              </a:rPr>
              <a:t>Work on your communication skills</a:t>
            </a:r>
            <a:r>
              <a:rPr lang="en-US" b="1" dirty="0"/>
              <a:t>.</a:t>
            </a:r>
            <a:r>
              <a:rPr lang="en-US" dirty="0"/>
              <a:t> Good relationships depend on clear, emotionally-intelligent communication. If you find that you have trouble connecting to others, learning the basic skills of emotional intelligence can help.</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Fear of Food Phobia </a:t>
            </a:r>
            <a:br>
              <a:rPr lang="en-US" b="1" dirty="0" smtClean="0"/>
            </a:br>
            <a:endParaRPr lang="en-US" dirty="0"/>
          </a:p>
        </p:txBody>
      </p:sp>
      <p:pic>
        <p:nvPicPr>
          <p:cNvPr id="4" name="Content Placeholder 3" descr="download.jpg"/>
          <p:cNvPicPr>
            <a:picLocks noGrp="1" noChangeAspect="1"/>
          </p:cNvPicPr>
          <p:nvPr>
            <p:ph idx="1"/>
          </p:nvPr>
        </p:nvPicPr>
        <p:blipFill>
          <a:blip r:embed="rId2"/>
          <a:stretch>
            <a:fillRect/>
          </a:stretch>
        </p:blipFill>
        <p:spPr>
          <a:xfrm>
            <a:off x="762000" y="1143000"/>
            <a:ext cx="8001000" cy="5333999"/>
          </a:xfr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your lifestyle</a:t>
            </a:r>
            <a:endParaRPr lang="en-US" dirty="0"/>
          </a:p>
        </p:txBody>
      </p:sp>
      <p:pic>
        <p:nvPicPr>
          <p:cNvPr id="4" name="Content Placeholder 3" descr="download (1).jpg"/>
          <p:cNvPicPr>
            <a:picLocks noGrp="1" noChangeAspect="1"/>
          </p:cNvPicPr>
          <p:nvPr>
            <p:ph idx="1"/>
          </p:nvPr>
        </p:nvPicPr>
        <p:blipFill>
          <a:blip r:embed="rId2"/>
          <a:stretch>
            <a:fillRect/>
          </a:stretch>
        </p:blipFill>
        <p:spPr>
          <a:xfrm>
            <a:off x="914400" y="1752600"/>
            <a:ext cx="7543800" cy="4876800"/>
          </a:xfr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5: Change your lifestyle</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b="1" u="sng" dirty="0">
                <a:solidFill>
                  <a:schemeClr val="accent1">
                    <a:lumMod val="75000"/>
                  </a:schemeClr>
                </a:solidFill>
              </a:rPr>
              <a:t>Avoid or limit caffeine.</a:t>
            </a:r>
            <a:r>
              <a:rPr lang="en-US" dirty="0"/>
              <a:t> Coffee, tea, caffeinated soda, energy drinks, and chocolate act as stimulants that increase anxiety symptoms.</a:t>
            </a:r>
          </a:p>
          <a:p>
            <a:r>
              <a:rPr lang="en-US" b="1" u="sng" dirty="0">
                <a:solidFill>
                  <a:schemeClr val="accent1">
                    <a:lumMod val="75000"/>
                  </a:schemeClr>
                </a:solidFill>
              </a:rPr>
              <a:t>Drink only in moderation</a:t>
            </a:r>
            <a:r>
              <a:rPr lang="en-US" b="1" dirty="0"/>
              <a:t>.</a:t>
            </a:r>
            <a:r>
              <a:rPr lang="en-US" dirty="0"/>
              <a:t> You may be tempted to drink before a party or other social situation in order to calm your nerves, but alcohol increases your risk of having an anxiety attack.</a:t>
            </a:r>
          </a:p>
          <a:p>
            <a:r>
              <a:rPr lang="en-US" b="1" dirty="0">
                <a:hlinkClick r:id="rId2"/>
              </a:rPr>
              <a:t>Quit smoking</a:t>
            </a:r>
            <a:r>
              <a:rPr lang="en-US" b="1" dirty="0"/>
              <a:t>.</a:t>
            </a:r>
            <a:r>
              <a:rPr lang="en-US" dirty="0"/>
              <a:t> Nicotine is a powerful stimulant. Smoking leads to higher, not lower, levels of anxiety.</a:t>
            </a:r>
          </a:p>
          <a:p>
            <a:r>
              <a:rPr lang="en-US" b="1" dirty="0">
                <a:hlinkClick r:id="rId3"/>
              </a:rPr>
              <a:t>Get adequate sleep</a:t>
            </a:r>
            <a:r>
              <a:rPr lang="en-US" b="1" dirty="0"/>
              <a:t>.</a:t>
            </a:r>
            <a:r>
              <a:rPr lang="en-US" dirty="0"/>
              <a:t> When you’re sleep deprived, you’re more vulnerable to anxiety. Being well rested will help you stay calm in social situations.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Fear of Crowds Phobia</a:t>
            </a:r>
            <a:br>
              <a:rPr lang="en-US" b="1" dirty="0" smtClean="0"/>
            </a:br>
            <a:endParaRPr lang="en-US" dirty="0"/>
          </a:p>
        </p:txBody>
      </p:sp>
      <p:pic>
        <p:nvPicPr>
          <p:cNvPr id="4" name="Content Placeholder 3" descr="Fear-of-Crowds-Phobia-Enochlophobia.jpg"/>
          <p:cNvPicPr>
            <a:picLocks noGrp="1" noChangeAspect="1"/>
          </p:cNvPicPr>
          <p:nvPr>
            <p:ph idx="1"/>
          </p:nvPr>
        </p:nvPicPr>
        <p:blipFill>
          <a:blip r:embed="rId2"/>
          <a:stretch>
            <a:fillRect/>
          </a:stretch>
        </p:blipFill>
        <p:spPr>
          <a:xfrm>
            <a:off x="0" y="1676400"/>
            <a:ext cx="8839200" cy="518160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Fear </a:t>
            </a:r>
            <a:r>
              <a:rPr lang="en-US" b="1" dirty="0" smtClean="0"/>
              <a:t>of Change Phobia</a:t>
            </a:r>
            <a:br>
              <a:rPr lang="en-US" b="1" dirty="0" smtClean="0"/>
            </a:br>
            <a:endParaRPr lang="en-US" dirty="0"/>
          </a:p>
        </p:txBody>
      </p:sp>
      <p:pic>
        <p:nvPicPr>
          <p:cNvPr id="4" name="Content Placeholder 3" descr="Fear-of-Change-Phobia-Metathesiophobia.jpg"/>
          <p:cNvPicPr>
            <a:picLocks noGrp="1" noChangeAspect="1"/>
          </p:cNvPicPr>
          <p:nvPr>
            <p:ph idx="1"/>
          </p:nvPr>
        </p:nvPicPr>
        <p:blipFill>
          <a:blip r:embed="rId2"/>
          <a:stretch>
            <a:fillRect/>
          </a:stretch>
        </p:blipFill>
        <p:spPr>
          <a:xfrm>
            <a:off x="914400" y="1066800"/>
            <a:ext cx="7696200" cy="52578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Fear of Flying Phobia</a:t>
            </a:r>
            <a:br>
              <a:rPr lang="en-US" b="1" dirty="0" smtClean="0"/>
            </a:br>
            <a:endParaRPr lang="en-US" dirty="0"/>
          </a:p>
        </p:txBody>
      </p:sp>
      <p:pic>
        <p:nvPicPr>
          <p:cNvPr id="4" name="Content Placeholder 3" descr="Fear-of-Flying-Phobia-Aerophobia.jpg"/>
          <p:cNvPicPr>
            <a:picLocks noGrp="1" noChangeAspect="1"/>
          </p:cNvPicPr>
          <p:nvPr>
            <p:ph idx="1"/>
          </p:nvPr>
        </p:nvPicPr>
        <p:blipFill>
          <a:blip r:embed="rId2"/>
          <a:stretch>
            <a:fillRect/>
          </a:stretch>
        </p:blipFill>
        <p:spPr>
          <a:xfrm>
            <a:off x="1447800" y="1066800"/>
            <a:ext cx="6248400" cy="54102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Fear of Needles Phobia</a:t>
            </a:r>
            <a:br>
              <a:rPr lang="en-US" b="1" dirty="0" smtClean="0"/>
            </a:br>
            <a:endParaRPr lang="en-US" dirty="0"/>
          </a:p>
        </p:txBody>
      </p:sp>
      <p:pic>
        <p:nvPicPr>
          <p:cNvPr id="4" name="Content Placeholder 3" descr="Fear-of-Needles-Phobia-Trypanophobia.jpg"/>
          <p:cNvPicPr>
            <a:picLocks noGrp="1" noChangeAspect="1"/>
          </p:cNvPicPr>
          <p:nvPr>
            <p:ph idx="1"/>
          </p:nvPr>
        </p:nvPicPr>
        <p:blipFill>
          <a:blip r:embed="rId2"/>
          <a:stretch>
            <a:fillRect/>
          </a:stretch>
        </p:blipFill>
        <p:spPr>
          <a:xfrm>
            <a:off x="914400" y="1219200"/>
            <a:ext cx="7315200" cy="5105400"/>
          </a:xfrm>
        </p:spPr>
      </p:pic>
    </p:spTree>
  </p:cSld>
  <p:clrMapOvr>
    <a:masterClrMapping/>
  </p:clrMapOvr>
</p:sld>
</file>

<file path=ppt/theme/theme1.xml><?xml version="1.0" encoding="utf-8"?>
<a:theme xmlns:a="http://schemas.openxmlformats.org/drawingml/2006/main" name="Office Theme">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136</TotalTime>
  <Words>1181</Words>
  <Application>Microsoft Office PowerPoint</Application>
  <PresentationFormat>On-screen Show (4:3)</PresentationFormat>
  <Paragraphs>112</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Office Theme</vt:lpstr>
      <vt:lpstr>Phobias and Fears </vt:lpstr>
      <vt:lpstr>What is Fear </vt:lpstr>
      <vt:lpstr>The difference between fear and phobia </vt:lpstr>
      <vt:lpstr>different types of phobias </vt:lpstr>
      <vt:lpstr>Fear of Food Phobia  </vt:lpstr>
      <vt:lpstr>Fear of Crowds Phobia </vt:lpstr>
      <vt:lpstr>Fear of Change Phobia </vt:lpstr>
      <vt:lpstr>Fear of Flying Phobia </vt:lpstr>
      <vt:lpstr>Fear of Needles Phobia </vt:lpstr>
      <vt:lpstr>Fear of Driving Phobia </vt:lpstr>
      <vt:lpstr>Fear of Success Phobia </vt:lpstr>
      <vt:lpstr>Fear of The Lord or God Phobia </vt:lpstr>
      <vt:lpstr> Fear of Darkness Phobia  </vt:lpstr>
      <vt:lpstr>Fear of Love Phobia </vt:lpstr>
      <vt:lpstr>Fear of Fear Phobia  </vt:lpstr>
      <vt:lpstr>Fear of Bridges Phobia </vt:lpstr>
      <vt:lpstr>Fear of Death Phobia </vt:lpstr>
      <vt:lpstr>Fear of Public Speaking Phobia </vt:lpstr>
      <vt:lpstr>Fear of Being Alone Phobia  </vt:lpstr>
      <vt:lpstr>Fear of Heights Phobia </vt:lpstr>
      <vt:lpstr>Fear of Open or Crowded Spaces Phobia  </vt:lpstr>
      <vt:lpstr>Fear of Dogs Phobia </vt:lpstr>
      <vt:lpstr>Fear of Blood Phobia  </vt:lpstr>
      <vt:lpstr>Fear of Water Phobia  </vt:lpstr>
      <vt:lpstr>Fear of The Number 13 Phobia </vt:lpstr>
      <vt:lpstr>Fear of Bugs and Insects Phobia </vt:lpstr>
      <vt:lpstr>Fear of Sleep Phobia </vt:lpstr>
      <vt:lpstr>Fear of Monday Phobia</vt:lpstr>
      <vt:lpstr>Social Anxiety Disorder, Social Phobia</vt:lpstr>
      <vt:lpstr>Social Anxiety Disorder, Social Phobia</vt:lpstr>
      <vt:lpstr>Social Anxiety Disorder, Social Phobia</vt:lpstr>
      <vt:lpstr>Common social phobia triggers</vt:lpstr>
      <vt:lpstr>Common social phobia triggers</vt:lpstr>
      <vt:lpstr>Signs and symptoms of social phobia </vt:lpstr>
      <vt:lpstr>Emotional symptoms social phobia </vt:lpstr>
      <vt:lpstr>Physical symptoms of social phobia </vt:lpstr>
      <vt:lpstr>Behavioral symptoms of social phobia </vt:lpstr>
      <vt:lpstr>Social anxiety/phobia disorder treatment </vt:lpstr>
      <vt:lpstr>negative thoughts</vt:lpstr>
      <vt:lpstr>1: Challenge negative thoughts </vt:lpstr>
      <vt:lpstr>1: Challenge negative thoughts</vt:lpstr>
      <vt:lpstr>negative thoughts</vt:lpstr>
      <vt:lpstr>2: Learn to control your breath </vt:lpstr>
      <vt:lpstr>2: Learn to control your breath</vt:lpstr>
      <vt:lpstr>Face your fears</vt:lpstr>
      <vt:lpstr>3: Face your fears </vt:lpstr>
      <vt:lpstr>3: Face your fears </vt:lpstr>
      <vt:lpstr>Build better relationships</vt:lpstr>
      <vt:lpstr>4: Build better relationships </vt:lpstr>
      <vt:lpstr>Change your lifestyle</vt:lpstr>
      <vt:lpstr>5: Change your lifestyle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56</cp:revision>
  <dcterms:created xsi:type="dcterms:W3CDTF">2016-03-05T09:30:44Z</dcterms:created>
  <dcterms:modified xsi:type="dcterms:W3CDTF">2016-03-05T12:35:21Z</dcterms:modified>
</cp:coreProperties>
</file>