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3"/>
  </p:notesMasterIdLst>
  <p:handoutMasterIdLst>
    <p:handoutMasterId r:id="rId44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406" r:id="rId20"/>
    <p:sldId id="369" r:id="rId21"/>
    <p:sldId id="405" r:id="rId22"/>
    <p:sldId id="370" r:id="rId23"/>
    <p:sldId id="371" r:id="rId24"/>
    <p:sldId id="372" r:id="rId25"/>
    <p:sldId id="407" r:id="rId26"/>
    <p:sldId id="408" r:id="rId27"/>
    <p:sldId id="409" r:id="rId28"/>
    <p:sldId id="410" r:id="rId29"/>
    <p:sldId id="427" r:id="rId30"/>
    <p:sldId id="428" r:id="rId31"/>
    <p:sldId id="429" r:id="rId32"/>
    <p:sldId id="430" r:id="rId33"/>
    <p:sldId id="431" r:id="rId34"/>
    <p:sldId id="434" r:id="rId35"/>
    <p:sldId id="435" r:id="rId36"/>
    <p:sldId id="386" r:id="rId37"/>
    <p:sldId id="398" r:id="rId38"/>
    <p:sldId id="397" r:id="rId39"/>
    <p:sldId id="389" r:id="rId40"/>
    <p:sldId id="390" r:id="rId41"/>
    <p:sldId id="401" r:id="rId4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Relationship Id="rId48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7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0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4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47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5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2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13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0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3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4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6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6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02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4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1/28/2019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/>
              <a:t>Course Instructor: </a:t>
            </a:r>
            <a:r>
              <a:rPr lang="en-US" dirty="0" err="1"/>
              <a:t>Nausheen</a:t>
            </a:r>
            <a:r>
              <a:rPr lang="en-US" dirty="0"/>
              <a:t> </a:t>
            </a:r>
            <a:r>
              <a:rPr lang="en-US" dirty="0" err="1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Chapter #1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>
                <a:ea typeface="ＭＳ Ｐゴシック" charset="0"/>
                <a:cs typeface="ＭＳ Ｐゴシック" charset="0"/>
              </a:rPr>
              <a:t> is 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operating system preserves the state of the CPU by storing registers and the program counter</a:t>
            </a:r>
          </a:p>
          <a:p>
            <a:endParaRPr lang="en-US" dirty="0"/>
          </a:p>
          <a:p>
            <a:r>
              <a:rPr lang="en-US" dirty="0"/>
              <a:t>Determines which type of interrupt has occurred: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vectored</a:t>
            </a:r>
            <a:r>
              <a:rPr lang="en-US" dirty="0"/>
              <a:t> interrupt system</a:t>
            </a:r>
          </a:p>
          <a:p>
            <a:pPr lvl="1"/>
            <a:endParaRPr lang="en-US" dirty="0"/>
          </a:p>
          <a:p>
            <a:r>
              <a:rPr lang="en-US" dirty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System call </a:t>
            </a:r>
            <a:r>
              <a:rPr lang="en-US" dirty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Device-status table </a:t>
            </a:r>
            <a:r>
              <a:rPr lang="en-US" dirty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for high-speed I/O devices able to transmit information at close to memory speeds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Device controller transfers blocks of data from buffer storage directly to main memory without CPU intervention</a:t>
            </a:r>
          </a:p>
          <a:p>
            <a:endParaRPr lang="en-US" dirty="0"/>
          </a:p>
          <a:p>
            <a:r>
              <a:rPr lang="en-US" dirty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r>
              <a:rPr lang="en-US" dirty="0"/>
              <a:t>Secondary storage – extension of main memory that provides large </a:t>
            </a:r>
            <a:r>
              <a:rPr lang="en-US" b="1" dirty="0">
                <a:solidFill>
                  <a:srgbClr val="3366FF"/>
                </a:solidFill>
              </a:rPr>
              <a:t>nonvolatile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storage capacity</a:t>
            </a:r>
          </a:p>
          <a:p>
            <a:endParaRPr lang="en-US" dirty="0"/>
          </a:p>
          <a:p>
            <a:r>
              <a:rPr lang="en-US" dirty="0"/>
              <a:t>Magnetic disks – rigid metal or glass platters covered with magnetic recording material </a:t>
            </a:r>
          </a:p>
          <a:p>
            <a:pPr lvl="1"/>
            <a:r>
              <a:rPr lang="en-US" dirty="0"/>
              <a:t>Disk surface is logically divided into </a:t>
            </a:r>
            <a:r>
              <a:rPr lang="en-US" b="1" dirty="0">
                <a:solidFill>
                  <a:srgbClr val="3366FF"/>
                </a:solidFill>
              </a:rPr>
              <a:t>tracks</a:t>
            </a:r>
            <a:r>
              <a:rPr lang="en-US" dirty="0"/>
              <a:t>, which are subdivided into </a:t>
            </a:r>
            <a:r>
              <a:rPr lang="en-US" b="1" dirty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3366FF"/>
                </a:solidFill>
              </a:rPr>
              <a:t>disk controller </a:t>
            </a:r>
            <a:r>
              <a:rPr lang="en-US" dirty="0"/>
              <a:t>determines the logical interaction between the device and the computer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Storage systems organized in hierarchy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Volatility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Caching</a:t>
            </a:r>
            <a:r>
              <a:rPr lang="en-US" dirty="0"/>
              <a:t> – copying information into faster storage system; main memory can be viewed as a cache for secondary storage</a:t>
            </a:r>
          </a:p>
          <a:p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Device Driver </a:t>
            </a:r>
            <a:r>
              <a:rPr lang="en-US" dirty="0"/>
              <a:t>for each device controller to manage I/O</a:t>
            </a:r>
          </a:p>
          <a:p>
            <a:pPr lvl="1"/>
            <a:r>
              <a:rPr lang="en-US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/>
              <a:t>Important principle, performed at many levels in a computer (in hardware, operating system, software)</a:t>
            </a:r>
          </a:p>
          <a:p>
            <a:endParaRPr lang="en-US" sz="800" dirty="0"/>
          </a:p>
          <a:p>
            <a:r>
              <a:rPr lang="en-US" dirty="0"/>
              <a:t>Faster storage (cache) checked first to determine if information is there</a:t>
            </a:r>
          </a:p>
          <a:p>
            <a:pPr lvl="1"/>
            <a:r>
              <a:rPr lang="en-US" dirty="0"/>
              <a:t>If it is, information used directly from the cache (fast)</a:t>
            </a:r>
          </a:p>
          <a:p>
            <a:pPr lvl="1"/>
            <a:r>
              <a:rPr lang="en-US" dirty="0"/>
              <a:t>If not, data copied to cache and used there</a:t>
            </a:r>
          </a:p>
          <a:p>
            <a:pPr lvl="1"/>
            <a:endParaRPr lang="en-US" sz="800" dirty="0"/>
          </a:p>
          <a:p>
            <a:pPr>
              <a:buFont typeface="Monotype Sorts" pitchFamily="-84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/>
          </a:p>
          <a:p>
            <a:r>
              <a:rPr lang="en-US" b="1" dirty="0">
                <a:solidFill>
                  <a:srgbClr val="3366FF"/>
                </a:solidFill>
              </a:rPr>
              <a:t>Multiprocessors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systems growing in use and importance</a:t>
            </a:r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rgbClr val="3366FF"/>
                </a:solidFill>
              </a:rPr>
              <a:t>parallel systems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b="1" dirty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/>
              <a:t>How a Modern Computer Works</a:t>
            </a:r>
          </a:p>
        </p:txBody>
      </p:sp>
      <p:pic>
        <p:nvPicPr>
          <p:cNvPr id="26627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1276350"/>
            <a:ext cx="57467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Mid1: 15%</a:t>
            </a:r>
          </a:p>
          <a:p>
            <a:endParaRPr lang="en-US" dirty="0"/>
          </a:p>
          <a:p>
            <a:r>
              <a:rPr lang="en-US" dirty="0"/>
              <a:t>Mid2: 15%</a:t>
            </a:r>
          </a:p>
          <a:p>
            <a:endParaRPr lang="en-US" dirty="0"/>
          </a:p>
          <a:p>
            <a:r>
              <a:rPr lang="en-US" dirty="0" err="1"/>
              <a:t>Quizes</a:t>
            </a:r>
            <a:r>
              <a:rPr lang="en-US" dirty="0"/>
              <a:t> + </a:t>
            </a:r>
            <a:r>
              <a:rPr lang="en-US" dirty="0" err="1"/>
              <a:t>Assignment+Projects</a:t>
            </a:r>
            <a:r>
              <a:rPr lang="en-US" dirty="0"/>
              <a:t>: 20%</a:t>
            </a:r>
          </a:p>
          <a:p>
            <a:endParaRPr lang="en-US" dirty="0"/>
          </a:p>
          <a:p>
            <a:r>
              <a:rPr lang="en-US" dirty="0"/>
              <a:t>Final: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4022" y="277813"/>
            <a:ext cx="8229600" cy="5762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Symmetric  vs. Assymmetric Multiprocessing Architecture [2/2]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1122" y="1124891"/>
          <a:ext cx="7522028" cy="500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971">
                <a:tc>
                  <a:txBody>
                    <a:bodyPr/>
                    <a:lstStyle/>
                    <a:p>
                      <a:r>
                        <a:rPr lang="en-US" dirty="0"/>
                        <a:t>Symmetric  Multiprocessing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 Multiprocessing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lang="en-US" dirty="0"/>
                        <a:t>Multiple CPUs</a:t>
                      </a:r>
                      <a:r>
                        <a:rPr lang="en-US" baseline="0" dirty="0"/>
                        <a:t> each of which has same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CPUs</a:t>
                      </a:r>
                      <a:r>
                        <a:rPr lang="en-US" baseline="0" dirty="0"/>
                        <a:t> each of which has same architecture or different architectures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CPUs share memory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of them has own address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OS is used and this is a single instance that runs on all the CPUs, dividing work between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OSes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 not be the same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UMA</a:t>
            </a:r>
            <a:r>
              <a:rPr lang="en-US" dirty="0"/>
              <a:t> and </a:t>
            </a:r>
            <a:r>
              <a:rPr lang="en-US" b="1" dirty="0">
                <a:solidFill>
                  <a:srgbClr val="3366FF"/>
                </a:solidFill>
              </a:rPr>
              <a:t>NUMA</a:t>
            </a:r>
            <a:r>
              <a:rPr lang="en-US" dirty="0"/>
              <a:t> architecture variations</a:t>
            </a:r>
          </a:p>
          <a:p>
            <a:r>
              <a:rPr lang="en-US" dirty="0"/>
              <a:t>Multi-chip and </a:t>
            </a:r>
            <a:r>
              <a:rPr lang="en-US" b="1" dirty="0" err="1">
                <a:solidFill>
                  <a:srgbClr val="3366FF"/>
                </a:solidFill>
              </a:rPr>
              <a:t>multicore</a:t>
            </a:r>
            <a:endParaRPr lang="en-US" b="1" dirty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Like multiprocessor systems, but multiple systems working together</a:t>
            </a:r>
          </a:p>
          <a:p>
            <a:pPr lvl="1"/>
            <a:r>
              <a:rPr lang="en-US" dirty="0"/>
              <a:t>Usually sharing storage via a </a:t>
            </a:r>
            <a:r>
              <a:rPr lang="en-US" b="1" dirty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/>
              <a:t>Provides a </a:t>
            </a:r>
            <a:r>
              <a:rPr lang="en-US" b="1" dirty="0">
                <a:solidFill>
                  <a:srgbClr val="3366FF"/>
                </a:solidFill>
              </a:rPr>
              <a:t>high-availability</a:t>
            </a:r>
            <a:r>
              <a:rPr lang="en-US" b="1" dirty="0"/>
              <a:t> </a:t>
            </a:r>
            <a:r>
              <a:rPr lang="en-US" dirty="0"/>
              <a:t>service which survives failures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Asymmetric clustering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has one machine in hot-standby mode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Symmetric clustering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has multiple nodes running applications, monitoring </a:t>
            </a:r>
            <a:r>
              <a:rPr lang="en-US"/>
              <a:t>each other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Multiprogramming</a:t>
            </a:r>
            <a:r>
              <a:rPr lang="en-US" sz="1600" dirty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One job selected and run via </a:t>
            </a:r>
            <a:r>
              <a:rPr lang="en-US" b="1" dirty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Timesharing </a:t>
            </a:r>
            <a:r>
              <a:rPr lang="en-US" sz="1600" dirty="0"/>
              <a:t>(</a:t>
            </a:r>
            <a:r>
              <a:rPr lang="en-US" b="1" dirty="0">
                <a:solidFill>
                  <a:srgbClr val="3366FF"/>
                </a:solidFill>
              </a:rPr>
              <a:t>multitasking</a:t>
            </a:r>
            <a:r>
              <a:rPr lang="en-US" sz="1600" dirty="0"/>
              <a:t>)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sz="1600" dirty="0"/>
              <a:t>is logical extension in which CPU switches jobs so frequently that users can interact with each job while it is running, creating </a:t>
            </a:r>
            <a:r>
              <a:rPr lang="en-US" b="1" dirty="0">
                <a:solidFill>
                  <a:srgbClr val="3366FF"/>
                </a:solidFill>
              </a:rPr>
              <a:t>interactive</a:t>
            </a:r>
            <a:r>
              <a:rPr lang="en-US" sz="1600" dirty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3366FF"/>
                </a:solidFill>
              </a:rPr>
              <a:t>Response time </a:t>
            </a:r>
            <a:r>
              <a:rPr lang="en-US" sz="1600" dirty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Each user has at least one program executing in memory </a:t>
            </a:r>
            <a:r>
              <a:rPr lang="en-US" sz="1600" dirty="0">
                <a:sym typeface="Wingdings 3" pitchFamily="18" charset="2"/>
              </a:rPr>
              <a:t></a:t>
            </a: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sym typeface="Wingdings 3" pitchFamily="18" charset="2"/>
              </a:rPr>
              <a:t>If several jobs ready to run at the same time  </a:t>
            </a: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sym typeface="Wingdings 3" pitchFamily="18" charset="2"/>
              </a:rPr>
              <a:t>If processes don</a:t>
            </a:r>
            <a:r>
              <a:rPr lang="ja-JP" altLang="en-US" sz="1600" dirty="0">
                <a:sym typeface="Wingdings 3" pitchFamily="18" charset="2"/>
              </a:rPr>
              <a:t>’</a:t>
            </a:r>
            <a:r>
              <a:rPr lang="en-US" altLang="ja-JP" sz="1600" dirty="0">
                <a:sym typeface="Wingdings 3" pitchFamily="18" charset="2"/>
              </a:rPr>
              <a:t>t fit in memory, </a:t>
            </a:r>
            <a:r>
              <a:rPr lang="en-US" altLang="ja-JP" b="1" dirty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Dual-mode </a:t>
            </a:r>
            <a:r>
              <a:rPr lang="en-US" sz="1600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User mode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Mode bit </a:t>
            </a:r>
            <a:r>
              <a:rPr lang="en-US" sz="1600" dirty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Some instructions designated as </a:t>
            </a:r>
            <a:r>
              <a:rPr lang="en-US" sz="1600" b="1" dirty="0">
                <a:solidFill>
                  <a:srgbClr val="3366FF"/>
                </a:solidFill>
              </a:rPr>
              <a:t>privileged</a:t>
            </a:r>
            <a:r>
              <a:rPr lang="en-US" sz="1600" dirty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i.e. </a:t>
            </a:r>
            <a:r>
              <a:rPr lang="en-US" sz="1600" b="1" dirty="0">
                <a:solidFill>
                  <a:srgbClr val="3366FF"/>
                </a:solidFill>
              </a:rPr>
              <a:t>virtual machine manager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3366FF"/>
                </a:solidFill>
              </a:rPr>
              <a:t>VMM</a:t>
            </a:r>
            <a:r>
              <a:rPr lang="en-US" sz="1600" dirty="0"/>
              <a:t>) mode for guest </a:t>
            </a:r>
            <a:r>
              <a:rPr lang="en-US" sz="1600" b="1" dirty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/>
              <a:t>Timer to prevent infinite loop / process hogging resources</a:t>
            </a:r>
          </a:p>
          <a:p>
            <a:pPr lvl="1"/>
            <a:r>
              <a:rPr lang="en-US"/>
              <a:t>Set interrupt after specific period</a:t>
            </a:r>
          </a:p>
          <a:p>
            <a:pPr lvl="1"/>
            <a:r>
              <a:rPr lang="en-US"/>
              <a:t>Operating system decrements counter</a:t>
            </a:r>
          </a:p>
          <a:p>
            <a:pPr lvl="1"/>
            <a:r>
              <a:rPr lang="en-US"/>
              <a:t>When counter zero generate an interrupt</a:t>
            </a:r>
          </a:p>
          <a:p>
            <a:pPr lvl="1"/>
            <a:r>
              <a:rPr lang="en-US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process is a program in execution. It is a unit of work within the system. Program is a </a:t>
            </a:r>
            <a:r>
              <a:rPr lang="en-US" b="1" i="1" dirty="0"/>
              <a:t>passive entity</a:t>
            </a:r>
            <a:r>
              <a:rPr lang="en-US" dirty="0"/>
              <a:t>, process is </a:t>
            </a: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b="1" i="1" dirty="0">
                <a:solidFill>
                  <a:srgbClr val="000000"/>
                </a:solidFill>
              </a:rPr>
              <a:t>active entity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Program counter (PC): </a:t>
            </a:r>
            <a:r>
              <a:rPr lang="en-US" sz="2800" dirty="0"/>
              <a:t>Contains the address of an instruction to be fetched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Single-threaded process has one </a:t>
            </a:r>
            <a:r>
              <a:rPr lang="en-US" b="1" dirty="0">
                <a:solidFill>
                  <a:srgbClr val="3366FF"/>
                </a:solidFill>
              </a:rPr>
              <a:t>program counter</a:t>
            </a:r>
            <a:r>
              <a:rPr lang="en-US" sz="2000" b="1" dirty="0">
                <a:solidFill>
                  <a:srgbClr val="3366FF"/>
                </a:solidFill>
              </a:rPr>
              <a:t> </a:t>
            </a:r>
            <a:r>
              <a:rPr lang="en-US" dirty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/>
              <a:t>A program that acts as an intermediary between a user of a computer and the computer hardware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</a:p>
          <a:p>
            <a:r>
              <a:rPr lang="en-US" dirty="0"/>
              <a:t>Creating and deleting both user and system processes</a:t>
            </a:r>
          </a:p>
          <a:p>
            <a:endParaRPr lang="en-US" dirty="0"/>
          </a:p>
          <a:p>
            <a:r>
              <a:rPr lang="en-US" dirty="0"/>
              <a:t>Suspending and resuming processes</a:t>
            </a:r>
          </a:p>
          <a:p>
            <a:endParaRPr lang="en-US" dirty="0"/>
          </a:p>
          <a:p>
            <a:r>
              <a:rPr lang="en-US" dirty="0"/>
              <a:t>process synchronization</a:t>
            </a:r>
          </a:p>
          <a:p>
            <a:endParaRPr lang="en-US" dirty="0"/>
          </a:p>
          <a:p>
            <a:r>
              <a:rPr lang="en-US" dirty="0"/>
              <a:t>process communication</a:t>
            </a:r>
          </a:p>
          <a:p>
            <a:endParaRPr lang="en-US" dirty="0"/>
          </a:p>
          <a:p>
            <a:r>
              <a:rPr lang="en-US" dirty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Memory management activities</a:t>
            </a:r>
          </a:p>
          <a:p>
            <a:pPr lvl="1"/>
            <a:r>
              <a:rPr lang="en-US" dirty="0"/>
              <a:t>Keeping track of which parts of memory are currently being used and by whom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Deciding which processes (or parts thereof) and data to move into and out of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Primitives to manipulate files and </a:t>
            </a:r>
            <a:r>
              <a:rPr lang="en-US" dirty="0" err="1"/>
              <a:t>dirs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OS activities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Free-space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allocation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Disk scheduling</a:t>
            </a:r>
          </a:p>
          <a:p>
            <a:pPr lvl="1"/>
            <a:endParaRPr lang="en-US" dirty="0"/>
          </a:p>
          <a:p>
            <a:r>
              <a:rPr lang="en-US" dirty="0"/>
              <a:t>Some storage need not be fast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Tertiary storage includes optical storage, magnetic tape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must be managed – by OS or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I/O subsystem responsible for</a:t>
            </a:r>
          </a:p>
          <a:p>
            <a:pPr lvl="1"/>
            <a:r>
              <a:rPr lang="en-US" dirty="0"/>
              <a:t>Memory management of I/O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caching (storing parts of data in faster storage for performance)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Protection </a:t>
            </a:r>
            <a:r>
              <a:rPr lang="en-US" dirty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Security </a:t>
            </a:r>
            <a:r>
              <a:rPr lang="en-US" dirty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/>
              <a:t>Computing Environments - Traditional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Portals</a:t>
            </a:r>
            <a:r>
              <a:rPr lang="en-US" dirty="0"/>
              <a:t> provide web access to internal systems</a:t>
            </a:r>
          </a:p>
          <a:p>
            <a:r>
              <a:rPr lang="en-US" b="1" dirty="0">
                <a:solidFill>
                  <a:srgbClr val="3366FF"/>
                </a:solidFill>
              </a:rPr>
              <a:t>Network computers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thin clients</a:t>
            </a:r>
            <a:r>
              <a:rPr lang="en-US" dirty="0"/>
              <a:t>) are like Web terminals</a:t>
            </a:r>
          </a:p>
          <a:p>
            <a:r>
              <a:rPr lang="en-US" dirty="0"/>
              <a:t>Mobile computers interconnect via </a:t>
            </a:r>
            <a:r>
              <a:rPr lang="en-US" b="1" dirty="0">
                <a:solidFill>
                  <a:srgbClr val="3366FF"/>
                </a:solidFill>
              </a:rPr>
              <a:t>wireless networks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/>
              <a:t>Computing Environments - Mobile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dirty="0"/>
              <a:t>Handheld smartphones, tablets,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functional difference between them and a </a:t>
            </a:r>
            <a:r>
              <a:rPr lang="en-US" altLang="en-US" dirty="0"/>
              <a:t>“</a:t>
            </a:r>
            <a:r>
              <a:rPr lang="en-US" dirty="0"/>
              <a:t>traditional</a:t>
            </a:r>
            <a:r>
              <a:rPr lang="en-US" altLang="en-US" dirty="0"/>
              <a:t>”</a:t>
            </a:r>
            <a:r>
              <a:rPr lang="en-US" dirty="0"/>
              <a:t> laptop?</a:t>
            </a:r>
          </a:p>
          <a:p>
            <a:endParaRPr lang="en-US" dirty="0"/>
          </a:p>
          <a:p>
            <a:r>
              <a:rPr lang="en-US" dirty="0"/>
              <a:t>Extra feature – more OS features (GPS, gyroscope)</a:t>
            </a:r>
          </a:p>
          <a:p>
            <a:endParaRPr lang="en-US" dirty="0"/>
          </a:p>
          <a:p>
            <a:r>
              <a:rPr lang="en-US" dirty="0"/>
              <a:t>Leaders are </a:t>
            </a:r>
            <a:r>
              <a:rPr lang="en-US" b="1" dirty="0">
                <a:solidFill>
                  <a:srgbClr val="3366FF"/>
                </a:solidFill>
              </a:rPr>
              <a:t>Apple </a:t>
            </a:r>
            <a:r>
              <a:rPr lang="en-US" b="1" dirty="0" err="1">
                <a:solidFill>
                  <a:srgbClr val="3366FF"/>
                </a:solidFill>
              </a:rPr>
              <a:t>iOS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3366FF"/>
                </a:solidFill>
              </a:rPr>
              <a:t>Google Android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Collection of separate, possibly heterogeneous, systems networked together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Network</a:t>
            </a:r>
            <a:r>
              <a:rPr lang="en-US" dirty="0"/>
              <a:t> is a communications path, </a:t>
            </a:r>
          </a:p>
          <a:p>
            <a:pPr lvl="3"/>
            <a:endParaRPr lang="en-US" b="1" dirty="0">
              <a:solidFill>
                <a:srgbClr val="3366FF"/>
              </a:solidFill>
            </a:endParaRPr>
          </a:p>
          <a:p>
            <a:pPr lvl="3"/>
            <a:r>
              <a:rPr lang="en-US" b="1" dirty="0">
                <a:solidFill>
                  <a:srgbClr val="3366FF"/>
                </a:solidFill>
              </a:rPr>
              <a:t>Local Area Network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LAN</a:t>
            </a:r>
            <a:r>
              <a:rPr lang="en-US" dirty="0"/>
              <a:t>)</a:t>
            </a:r>
          </a:p>
          <a:p>
            <a:pPr lvl="3"/>
            <a:endParaRPr lang="en-US" b="1" dirty="0">
              <a:solidFill>
                <a:srgbClr val="3366FF"/>
              </a:solidFill>
            </a:endParaRPr>
          </a:p>
          <a:p>
            <a:pPr lvl="3"/>
            <a:r>
              <a:rPr lang="en-US" b="1" dirty="0">
                <a:solidFill>
                  <a:srgbClr val="3366FF"/>
                </a:solidFill>
              </a:rPr>
              <a:t>Wide Area Network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WAN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Network Operating System </a:t>
            </a:r>
            <a:r>
              <a:rPr lang="en-US" dirty="0"/>
              <a:t>provides features between systems across network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>
                <a:latin typeface="Helvetica" pitchFamily="-84" charset="0"/>
              </a:rPr>
              <a:t>Many systems now </a:t>
            </a:r>
            <a:r>
              <a:rPr kumimoji="1" lang="en-US" b="1" dirty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>
                <a:latin typeface="Helvetica" pitchFamily="-84" charset="0"/>
              </a:rPr>
              <a:t>, responding to requests generated by </a:t>
            </a:r>
            <a:r>
              <a:rPr kumimoji="1" lang="en-US" b="1" dirty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/>
              <a:t>Computer system can be divided into four components: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– provides basic computing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Operating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 programs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/>
              <a:t>Another model of distributed system</a:t>
            </a:r>
          </a:p>
          <a:p>
            <a:endParaRPr lang="en-US" dirty="0"/>
          </a:p>
          <a:p>
            <a:r>
              <a:rPr lang="en-US" dirty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/>
              <a:t>Manages all resources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pPr lvl="1"/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ja-JP" altLang="en-US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</a:rPr>
              <a:t>bootstrap program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loaded at power-up or reboot</a:t>
            </a:r>
          </a:p>
          <a:p>
            <a:pPr lvl="1"/>
            <a:r>
              <a:rPr lang="en-US"/>
              <a:t>Typically stored in ROM or EPROM, generally known as </a:t>
            </a:r>
            <a:r>
              <a:rPr lang="en-US" b="1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/>
              <a:t>Initializes all aspects of system</a:t>
            </a:r>
          </a:p>
          <a:p>
            <a:pPr lvl="1"/>
            <a:r>
              <a:rPr lang="en-US"/>
              <a:t>Loads operating system kernel and starts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/>
              <a:t>Computer-system operation</a:t>
            </a:r>
          </a:p>
          <a:p>
            <a:pPr lvl="1"/>
            <a:r>
              <a:rPr lang="en-US" dirty="0"/>
              <a:t>One or more CPUs, device controllers connect through common bus providing access to shared memory</a:t>
            </a:r>
          </a:p>
          <a:p>
            <a:pPr lvl="1"/>
            <a:r>
              <a:rPr lang="en-US" dirty="0"/>
              <a:t>Concurrent execution of CPUs and devices competing for memory cycles</a:t>
            </a:r>
          </a:p>
          <a:p>
            <a:pPr lvl="1"/>
            <a:endParaRPr lang="en-US" dirty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336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I/O devices and the CPU can execute concurrently</a:t>
            </a:r>
          </a:p>
          <a:p>
            <a:endParaRPr lang="en-US" sz="800" dirty="0"/>
          </a:p>
          <a:p>
            <a:r>
              <a:rPr lang="en-US" dirty="0"/>
              <a:t>Each device controller is in charge of a particular device type</a:t>
            </a:r>
          </a:p>
          <a:p>
            <a:endParaRPr lang="en-US" sz="800" dirty="0"/>
          </a:p>
          <a:p>
            <a:r>
              <a:rPr lang="en-US" dirty="0"/>
              <a:t>Each device controller has a local buffer</a:t>
            </a:r>
          </a:p>
          <a:p>
            <a:endParaRPr lang="en-US" sz="800" dirty="0"/>
          </a:p>
          <a:p>
            <a:r>
              <a:rPr lang="en-US" dirty="0"/>
              <a:t>CPU moves data from/to main memory to/from local buffers</a:t>
            </a:r>
          </a:p>
          <a:p>
            <a:endParaRPr lang="en-US" sz="800" dirty="0"/>
          </a:p>
          <a:p>
            <a:r>
              <a:rPr lang="en-US" dirty="0"/>
              <a:t>I/O is from the device to local buffer of controller</a:t>
            </a:r>
          </a:p>
          <a:p>
            <a:endParaRPr lang="en-US" sz="800" dirty="0"/>
          </a:p>
          <a:p>
            <a:r>
              <a:rPr lang="en-US" dirty="0"/>
              <a:t>Device controller informs CPU that it has finished its operation by causing an </a:t>
            </a:r>
            <a:r>
              <a:rPr lang="en-US" dirty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10020</TotalTime>
  <Words>1643</Words>
  <Application>Microsoft Office PowerPoint</Application>
  <PresentationFormat>On-screen Show (4:3)</PresentationFormat>
  <Paragraphs>299</Paragraphs>
  <Slides>41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How a Modern Computer Works</vt:lpstr>
      <vt:lpstr>Symmetric  vs. Asymmetric Multiprocessing Architecture [1/2]</vt:lpstr>
      <vt:lpstr>PowerPoint Presentation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- Traditional</vt:lpstr>
      <vt:lpstr>Computing Environments - Mobile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MOOSA HUSSAIN</cp:lastModifiedBy>
  <cp:revision>242</cp:revision>
  <cp:lastPrinted>2001-06-14T13:58:17Z</cp:lastPrinted>
  <dcterms:created xsi:type="dcterms:W3CDTF">2011-01-13T23:43:38Z</dcterms:created>
  <dcterms:modified xsi:type="dcterms:W3CDTF">2019-01-28T16:13:05Z</dcterms:modified>
</cp:coreProperties>
</file>