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84" r:id="rId1"/>
  </p:sldMasterIdLst>
  <p:notesMasterIdLst>
    <p:notesMasterId r:id="rId43"/>
  </p:notesMasterIdLst>
  <p:handoutMasterIdLst>
    <p:handoutMasterId r:id="rId44"/>
  </p:handoutMasterIdLst>
  <p:sldIdLst>
    <p:sldId id="403" r:id="rId2"/>
    <p:sldId id="404" r:id="rId3"/>
    <p:sldId id="349" r:id="rId4"/>
    <p:sldId id="350" r:id="rId5"/>
    <p:sldId id="351" r:id="rId6"/>
    <p:sldId id="353" r:id="rId7"/>
    <p:sldId id="355" r:id="rId8"/>
    <p:sldId id="356" r:id="rId9"/>
    <p:sldId id="357" r:id="rId10"/>
    <p:sldId id="358" r:id="rId11"/>
    <p:sldId id="359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406" r:id="rId20"/>
    <p:sldId id="369" r:id="rId21"/>
    <p:sldId id="405" r:id="rId22"/>
    <p:sldId id="370" r:id="rId23"/>
    <p:sldId id="371" r:id="rId24"/>
    <p:sldId id="372" r:id="rId25"/>
    <p:sldId id="407" r:id="rId26"/>
    <p:sldId id="408" r:id="rId27"/>
    <p:sldId id="409" r:id="rId28"/>
    <p:sldId id="410" r:id="rId29"/>
    <p:sldId id="427" r:id="rId30"/>
    <p:sldId id="428" r:id="rId31"/>
    <p:sldId id="429" r:id="rId32"/>
    <p:sldId id="430" r:id="rId33"/>
    <p:sldId id="431" r:id="rId34"/>
    <p:sldId id="434" r:id="rId35"/>
    <p:sldId id="435" r:id="rId36"/>
    <p:sldId id="386" r:id="rId37"/>
    <p:sldId id="398" r:id="rId38"/>
    <p:sldId id="397" r:id="rId39"/>
    <p:sldId id="389" r:id="rId40"/>
    <p:sldId id="390" r:id="rId41"/>
    <p:sldId id="401" r:id="rId42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 smtClean="0">
                <a:latin typeface="Helvetica" pitchFamily="-84" charset="0"/>
              </a:defRPr>
            </a:lvl1pPr>
          </a:lstStyle>
          <a:p>
            <a:pPr>
              <a:defRPr/>
            </a:pPr>
            <a:fld id="{E2589F0A-A323-4061-861F-4EF7CA7EC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97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3ED0AD6-8DDF-4017-9B98-8D9CEE11E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838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001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20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29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7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175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454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72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977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108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4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74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644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24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969" y="697230"/>
            <a:ext cx="4589469" cy="348615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6" tIns="46218" rIns="92436" bIns="46218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39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6" tIns="46218" rIns="92436" bIns="46218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447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969" y="697230"/>
            <a:ext cx="4589469" cy="348615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6" tIns="46218" rIns="92436" bIns="46218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8057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6" tIns="46218" rIns="92436" bIns="46218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382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136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30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740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73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4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663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4163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707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9026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8339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633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640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244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74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55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625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21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1/24/2019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1/24/2019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1/24/2019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680846"/>
            <a:ext cx="7854696" cy="1752600"/>
          </a:xfrm>
        </p:spPr>
        <p:txBody>
          <a:bodyPr/>
          <a:lstStyle/>
          <a:p>
            <a:pPr algn="ctr"/>
            <a:r>
              <a:rPr lang="en-US" dirty="0" smtClean="0"/>
              <a:t>Course Instructor: </a:t>
            </a:r>
            <a:r>
              <a:rPr lang="en-US" dirty="0" err="1" smtClean="0"/>
              <a:t>Nausheen</a:t>
            </a:r>
            <a:r>
              <a:rPr lang="en-US" dirty="0" smtClean="0"/>
              <a:t> </a:t>
            </a:r>
            <a:r>
              <a:rPr lang="en-US" dirty="0" err="1" smtClean="0"/>
              <a:t>Shoaib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3810000"/>
            <a:ext cx="2519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Chapter #1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Common Functions of Interrupts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22563" y="1244374"/>
            <a:ext cx="7577137" cy="4530725"/>
          </a:xfrm>
        </p:spPr>
        <p:txBody>
          <a:bodyPr>
            <a:normAutofit lnSpcReduction="10000"/>
          </a:bodyPr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Interrupt transfers control to the interrupt service routine generally, through the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interrupt</a:t>
            </a:r>
            <a:r>
              <a:rPr lang="en-US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vector</a:t>
            </a:r>
            <a:r>
              <a:rPr lang="en-US" dirty="0">
                <a:ea typeface="ＭＳ Ｐゴシック" charset="0"/>
                <a:cs typeface="ＭＳ Ｐゴシック" charset="0"/>
              </a:rPr>
              <a:t>, which contains the addresses of all the service routines</a:t>
            </a:r>
          </a:p>
          <a:p>
            <a:pPr>
              <a:buFont typeface="Monotype Sorts" charset="0"/>
              <a:buChar char="n"/>
              <a:defRPr/>
            </a:pPr>
            <a:endParaRPr lang="en-US" sz="8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Interrupt architecture must save the address of the interrupted instruction</a:t>
            </a:r>
          </a:p>
          <a:p>
            <a:pPr marL="0" indent="0">
              <a:buFont typeface="Monotype Sorts" charset="0"/>
              <a:buNone/>
              <a:defRPr/>
            </a:pPr>
            <a:endParaRPr lang="en-US" sz="800" i="1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trap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or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exception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is </a:t>
            </a:r>
            <a:r>
              <a:rPr lang="en-US" dirty="0">
                <a:ea typeface="ＭＳ Ｐゴシック" charset="0"/>
                <a:cs typeface="ＭＳ Ｐゴシック" charset="0"/>
              </a:rPr>
              <a:t>a software-generated interrupt caused either by an error or a user request</a:t>
            </a:r>
          </a:p>
          <a:p>
            <a:pPr>
              <a:buFont typeface="Monotype Sorts" charset="0"/>
              <a:buChar char="n"/>
              <a:defRPr/>
            </a:pPr>
            <a:endParaRPr lang="en-US" sz="8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An operating system is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interrupt driven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7772400" cy="844550"/>
          </a:xfrm>
        </p:spPr>
        <p:txBody>
          <a:bodyPr/>
          <a:lstStyle/>
          <a:p>
            <a:pPr eaLnBrk="1" hangingPunct="1"/>
            <a:r>
              <a:rPr lang="en-US" smtClean="0"/>
              <a:t>Interrupt Handling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0437" y="1233488"/>
            <a:ext cx="7685087" cy="45307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operating system preserves the state of the CPU by storing registers and the program counter</a:t>
            </a:r>
          </a:p>
          <a:p>
            <a:endParaRPr lang="en-US" dirty="0" smtClean="0"/>
          </a:p>
          <a:p>
            <a:r>
              <a:rPr lang="en-US" dirty="0" smtClean="0"/>
              <a:t>Determines which type of interrupt has occurred: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polling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vectored</a:t>
            </a:r>
            <a:r>
              <a:rPr lang="en-US" dirty="0" smtClean="0"/>
              <a:t> interrupt system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Separate segments of code determine what action should be taken for each type of interrupt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1134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I/O Structure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531" y="1034143"/>
            <a:ext cx="8922237" cy="537754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After I/O starts, control returns to user program only upon I/O completion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Wait instruction idles the CPU until the next interrupt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Wait loop (contention for memory access)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At most one I/O request is outstanding at a time, no simultaneous I/O processing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After I/O starts, control returns to user program without waiting for I/O completion</a:t>
            </a:r>
          </a:p>
          <a:p>
            <a:pPr lvl="1">
              <a:lnSpc>
                <a:spcPct val="90000"/>
              </a:lnSpc>
            </a:pPr>
            <a:endParaRPr lang="en-US" b="1" dirty="0" smtClean="0">
              <a:solidFill>
                <a:srgbClr val="33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System call </a:t>
            </a:r>
            <a:r>
              <a:rPr lang="en-US" dirty="0" smtClean="0"/>
              <a:t>– request to the OS to allow user to wait for I/O completion</a:t>
            </a:r>
          </a:p>
          <a:p>
            <a:pPr lvl="1">
              <a:lnSpc>
                <a:spcPct val="90000"/>
              </a:lnSpc>
            </a:pPr>
            <a:endParaRPr lang="en-US" b="1" dirty="0" smtClean="0">
              <a:solidFill>
                <a:srgbClr val="33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Device-status table </a:t>
            </a:r>
            <a:r>
              <a:rPr lang="en-US" dirty="0" smtClean="0"/>
              <a:t>contains entry for each I/O device indicating its type, address, and state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0751" y="277813"/>
            <a:ext cx="76660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Direct Memory Access Structure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4299" y="1233488"/>
            <a:ext cx="7704137" cy="545391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Used for high-speed I/O devices able to transmit information at close to memory speeds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Device controller transfers blocks of data from buffer storage directly to main memory without CPU intervention</a:t>
            </a:r>
          </a:p>
          <a:p>
            <a:endParaRPr lang="en-US" dirty="0" smtClean="0"/>
          </a:p>
          <a:p>
            <a:r>
              <a:rPr lang="en-US" dirty="0" smtClean="0"/>
              <a:t>Only one interrupt is generated per block, rather than the one interrupt per byte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969" y="1856096"/>
            <a:ext cx="6411664" cy="2538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3917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Storage Structure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2620" y="794658"/>
            <a:ext cx="7675562" cy="535577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Main memory – only large storage media that the CPU can access directly</a:t>
            </a:r>
          </a:p>
          <a:p>
            <a:pPr lvl="1">
              <a:buNone/>
            </a:pPr>
            <a:endParaRPr lang="en-US" b="1" dirty="0" smtClean="0">
              <a:solidFill>
                <a:srgbClr val="3366FF"/>
              </a:solidFill>
            </a:endParaRPr>
          </a:p>
          <a:p>
            <a:r>
              <a:rPr lang="en-US" dirty="0" smtClean="0"/>
              <a:t>Secondary storage – extension of main memory that provides large </a:t>
            </a:r>
            <a:r>
              <a:rPr lang="en-US" b="1" dirty="0" smtClean="0">
                <a:solidFill>
                  <a:srgbClr val="3366FF"/>
                </a:solidFill>
              </a:rPr>
              <a:t>nonvolatile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storage capacity</a:t>
            </a:r>
          </a:p>
          <a:p>
            <a:endParaRPr lang="en-US" dirty="0" smtClean="0"/>
          </a:p>
          <a:p>
            <a:r>
              <a:rPr lang="en-US" dirty="0" smtClean="0"/>
              <a:t>Magnetic disks – rigid metal or glass platters covered with magnetic recording material </a:t>
            </a:r>
          </a:p>
          <a:p>
            <a:pPr lvl="1"/>
            <a:r>
              <a:rPr lang="en-US" dirty="0" smtClean="0"/>
              <a:t>Disk surface is logically divided into </a:t>
            </a:r>
            <a:r>
              <a:rPr lang="en-US" b="1" dirty="0" smtClean="0">
                <a:solidFill>
                  <a:srgbClr val="3366FF"/>
                </a:solidFill>
              </a:rPr>
              <a:t>tracks</a:t>
            </a:r>
            <a:r>
              <a:rPr lang="en-US" dirty="0" smtClean="0"/>
              <a:t>, which are subdivided into </a:t>
            </a:r>
            <a:r>
              <a:rPr lang="en-US" b="1" dirty="0" smtClean="0">
                <a:solidFill>
                  <a:srgbClr val="3366FF"/>
                </a:solidFill>
              </a:rPr>
              <a:t>sectors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3366FF"/>
                </a:solidFill>
              </a:rPr>
              <a:t>disk controller </a:t>
            </a:r>
            <a:r>
              <a:rPr lang="en-US" dirty="0" smtClean="0"/>
              <a:t>determines the logical interaction between the device and the computer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3500" y="277813"/>
            <a:ext cx="7810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Storage Hierarchy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3535" y="1233488"/>
            <a:ext cx="7762875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Storage systems organized in hierarchy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Volatility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Caching</a:t>
            </a:r>
            <a:r>
              <a:rPr lang="en-US" dirty="0" smtClean="0"/>
              <a:t> – copying information into faster storage system; main memory can be viewed as a cache for secondary storage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Device Driver </a:t>
            </a:r>
            <a:r>
              <a:rPr lang="en-US" dirty="0" smtClean="0"/>
              <a:t>for each device controller to manage I/O</a:t>
            </a:r>
          </a:p>
          <a:p>
            <a:pPr lvl="1"/>
            <a:r>
              <a:rPr lang="en-US" dirty="0" smtClean="0"/>
              <a:t>Provides uniform interface between controller and kernel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Storage-Device Hierarchy</a:t>
            </a:r>
          </a:p>
        </p:txBody>
      </p:sp>
      <p:pic>
        <p:nvPicPr>
          <p:cNvPr id="23555" name="Picture 1" descr="1_04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1613" y="1374775"/>
            <a:ext cx="5751512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2528" y="299585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Caching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2771" y="1157288"/>
            <a:ext cx="7848600" cy="5243512"/>
          </a:xfrm>
        </p:spPr>
        <p:txBody>
          <a:bodyPr>
            <a:normAutofit/>
          </a:bodyPr>
          <a:lstStyle/>
          <a:p>
            <a:r>
              <a:rPr lang="en-US" dirty="0" smtClean="0"/>
              <a:t>Important principle, performed at many levels in a computer (in hardware, operating system, software)</a:t>
            </a:r>
          </a:p>
          <a:p>
            <a:endParaRPr lang="en-US" sz="800" dirty="0" smtClean="0"/>
          </a:p>
          <a:p>
            <a:r>
              <a:rPr lang="en-US" dirty="0" smtClean="0"/>
              <a:t>Faster storage (cache) checked first to determine if information is there</a:t>
            </a:r>
          </a:p>
          <a:p>
            <a:pPr lvl="1"/>
            <a:r>
              <a:rPr lang="en-US" dirty="0" smtClean="0"/>
              <a:t>If it is, information used directly from the cache (fast)</a:t>
            </a:r>
          </a:p>
          <a:p>
            <a:pPr lvl="1"/>
            <a:r>
              <a:rPr lang="en-US" dirty="0" smtClean="0"/>
              <a:t>If not, data copied to cache and used there</a:t>
            </a:r>
          </a:p>
          <a:p>
            <a:pPr lvl="1"/>
            <a:endParaRPr lang="en-US" sz="800" dirty="0" smtClean="0"/>
          </a:p>
          <a:p>
            <a:pPr>
              <a:buFont typeface="Monotype Sorts" pitchFamily="-84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947722" y="277813"/>
            <a:ext cx="7586662" cy="5762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Computer-System Architecture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>
          <a:xfrm>
            <a:off x="478960" y="1233488"/>
            <a:ext cx="8229600" cy="4530725"/>
          </a:xfrm>
        </p:spPr>
        <p:txBody>
          <a:bodyPr>
            <a:normAutofit lnSpcReduction="10000"/>
          </a:bodyPr>
          <a:lstStyle/>
          <a:p>
            <a:pPr lvl="1"/>
            <a:endParaRPr lang="en-US" sz="800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Multiprocessors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systems growing in use and importance</a:t>
            </a:r>
          </a:p>
          <a:p>
            <a:pPr lvl="1"/>
            <a:r>
              <a:rPr lang="en-US" dirty="0" smtClean="0"/>
              <a:t>Also known as </a:t>
            </a:r>
            <a:r>
              <a:rPr lang="en-US" b="1" dirty="0" smtClean="0">
                <a:solidFill>
                  <a:srgbClr val="3366FF"/>
                </a:solidFill>
              </a:rPr>
              <a:t>parallel systems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3366FF"/>
                </a:solidFill>
              </a:rPr>
              <a:t>tightly-coupled systems</a:t>
            </a:r>
          </a:p>
          <a:p>
            <a:pPr lvl="1"/>
            <a:r>
              <a:rPr lang="en-US" dirty="0" smtClean="0"/>
              <a:t>Advantages include:</a:t>
            </a:r>
          </a:p>
          <a:p>
            <a:pPr marL="1200150" lvl="2" indent="-342900">
              <a:buFont typeface="Arial" pitchFamily="34" charset="0"/>
              <a:buAutoNum type="arabicPeriod"/>
            </a:pPr>
            <a:r>
              <a:rPr lang="en-US" b="1" dirty="0" smtClean="0">
                <a:solidFill>
                  <a:srgbClr val="3366FF"/>
                </a:solidFill>
              </a:rPr>
              <a:t>Increased throughput</a:t>
            </a:r>
          </a:p>
          <a:p>
            <a:pPr marL="1200150" lvl="2" indent="-342900">
              <a:buFont typeface="Arial" pitchFamily="34" charset="0"/>
              <a:buAutoNum type="arabicPeriod"/>
            </a:pPr>
            <a:r>
              <a:rPr lang="en-US" b="1" dirty="0" smtClean="0">
                <a:solidFill>
                  <a:srgbClr val="3366FF"/>
                </a:solidFill>
              </a:rPr>
              <a:t>Economy of scale</a:t>
            </a:r>
          </a:p>
          <a:p>
            <a:pPr marL="1200150" lvl="2" indent="-342900">
              <a:buFont typeface="Arial" pitchFamily="34" charset="0"/>
              <a:buAutoNum type="arabicPeriod"/>
            </a:pPr>
            <a:r>
              <a:rPr lang="en-US" b="1" dirty="0" smtClean="0">
                <a:solidFill>
                  <a:srgbClr val="3366FF"/>
                </a:solidFill>
              </a:rPr>
              <a:t>Increased reliability – graceful degradation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or </a:t>
            </a:r>
            <a:r>
              <a:rPr lang="en-US" b="1" dirty="0" smtClean="0">
                <a:solidFill>
                  <a:srgbClr val="3366FF"/>
                </a:solidFill>
              </a:rPr>
              <a:t>fault tolerance</a:t>
            </a:r>
          </a:p>
          <a:p>
            <a:pPr lvl="1"/>
            <a:r>
              <a:rPr lang="en-US" dirty="0" smtClean="0"/>
              <a:t>Two types:</a:t>
            </a:r>
          </a:p>
          <a:p>
            <a:pPr marL="1200150" lvl="2" indent="-342900">
              <a:buFont typeface="Arial" pitchFamily="34" charset="0"/>
              <a:buAutoNum type="arabicPeriod"/>
            </a:pPr>
            <a:r>
              <a:rPr lang="en-US" b="1" dirty="0" smtClean="0">
                <a:solidFill>
                  <a:srgbClr val="3366FF"/>
                </a:solidFill>
              </a:rPr>
              <a:t>Asymmetric Multiprocessing</a:t>
            </a:r>
          </a:p>
          <a:p>
            <a:pPr marL="1200150" lvl="2" indent="-342900">
              <a:buFont typeface="Arial" pitchFamily="34" charset="0"/>
              <a:buAutoNum type="arabicPeriod"/>
            </a:pPr>
            <a:r>
              <a:rPr lang="en-US" b="1" dirty="0" smtClean="0">
                <a:solidFill>
                  <a:srgbClr val="3366FF"/>
                </a:solidFill>
              </a:rPr>
              <a:t>Symmetric Multiprocessing</a:t>
            </a:r>
          </a:p>
          <a:p>
            <a:pPr marL="1200150" lvl="2" indent="-342900">
              <a:buFont typeface="Webdings" pitchFamily="18" charset="2"/>
              <a:buNone/>
            </a:pPr>
            <a:endParaRPr lang="en-US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mtClean="0"/>
              <a:t>How a Modern Computer Works</a:t>
            </a:r>
          </a:p>
        </p:txBody>
      </p:sp>
      <p:pic>
        <p:nvPicPr>
          <p:cNvPr id="26627" name="Picture 5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6550" y="1276350"/>
            <a:ext cx="5746750" cy="4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4787900" y="5637213"/>
            <a:ext cx="28749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i="1"/>
              <a:t>A von Neumann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Marks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Mid1: 15%</a:t>
            </a:r>
          </a:p>
          <a:p>
            <a:endParaRPr lang="en-US" dirty="0" smtClean="0"/>
          </a:p>
          <a:p>
            <a:r>
              <a:rPr lang="en-US" dirty="0" smtClean="0"/>
              <a:t>Mid2: 15%</a:t>
            </a:r>
          </a:p>
          <a:p>
            <a:endParaRPr lang="en-US" dirty="0" smtClean="0"/>
          </a:p>
          <a:p>
            <a:r>
              <a:rPr lang="en-US" dirty="0" err="1" smtClean="0"/>
              <a:t>Quizes</a:t>
            </a:r>
            <a:r>
              <a:rPr lang="en-US" dirty="0" smtClean="0"/>
              <a:t> + </a:t>
            </a:r>
            <a:r>
              <a:rPr lang="en-US" dirty="0" err="1" smtClean="0"/>
              <a:t>Assignment+Projects</a:t>
            </a:r>
            <a:r>
              <a:rPr lang="en-US" dirty="0" smtClean="0"/>
              <a:t>: 20%</a:t>
            </a:r>
          </a:p>
          <a:p>
            <a:endParaRPr lang="en-US" dirty="0" smtClean="0"/>
          </a:p>
          <a:p>
            <a:r>
              <a:rPr lang="en-US" dirty="0" smtClean="0"/>
              <a:t>Final: 50%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664022" y="2778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Symmetric  vs. Asymmetric Multiprocessing Architecture [1/2]</a:t>
            </a:r>
          </a:p>
        </p:txBody>
      </p:sp>
      <p:pic>
        <p:nvPicPr>
          <p:cNvPr id="58370" name="Picture 2" descr="Image result for symmetric and asymmetric multiprocess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5286" y="1153886"/>
            <a:ext cx="7598228" cy="45611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4022" y="277813"/>
            <a:ext cx="8229600" cy="576262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Symmetric  vs. Assymmetric Multiprocessing Architecture [2/2]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51122" y="1124891"/>
          <a:ext cx="7522028" cy="500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0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610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5971">
                <a:tc>
                  <a:txBody>
                    <a:bodyPr/>
                    <a:lstStyle/>
                    <a:p>
                      <a:r>
                        <a:rPr lang="en-US" dirty="0" smtClean="0"/>
                        <a:t>Symmetric  Multiprocessing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Asymmetric Multiprocessing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66604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CPUs</a:t>
                      </a:r>
                      <a:r>
                        <a:rPr lang="en-US" baseline="0" dirty="0" smtClean="0"/>
                        <a:t> each of which has same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CPUs</a:t>
                      </a:r>
                      <a:r>
                        <a:rPr lang="en-US" baseline="0" dirty="0" smtClean="0"/>
                        <a:t> each of which has same architecture or different architectures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66604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CPUs share memory 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Each of them has own address space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66604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OS is used and this is a single instance that runs on all the CPUs, dividing work between them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OSes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need not be the same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66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66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1"/>
          <p:cNvSpPr>
            <a:spLocks noGrp="1"/>
          </p:cNvSpPr>
          <p:nvPr>
            <p:ph idx="1"/>
          </p:nvPr>
        </p:nvSpPr>
        <p:spPr>
          <a:xfrm>
            <a:off x="457200" y="1176520"/>
            <a:ext cx="8229600" cy="4525963"/>
          </a:xfrm>
        </p:spPr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</a:rPr>
              <a:t>UMA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3366FF"/>
                </a:solidFill>
              </a:rPr>
              <a:t>NUMA</a:t>
            </a:r>
            <a:r>
              <a:rPr lang="en-US" dirty="0" smtClean="0"/>
              <a:t> architecture variations</a:t>
            </a:r>
          </a:p>
          <a:p>
            <a:r>
              <a:rPr lang="en-US" dirty="0" smtClean="0"/>
              <a:t>Multi-chip and </a:t>
            </a:r>
            <a:r>
              <a:rPr lang="en-US" b="1" dirty="0" err="1" smtClean="0">
                <a:solidFill>
                  <a:srgbClr val="3366FF"/>
                </a:solidFill>
              </a:rPr>
              <a:t>multicore</a:t>
            </a:r>
            <a:endParaRPr lang="en-US" b="1" dirty="0" smtClean="0">
              <a:solidFill>
                <a:srgbClr val="3366FF"/>
              </a:solidFill>
            </a:endParaRPr>
          </a:p>
          <a:p>
            <a:endParaRPr lang="en-US" b="1" dirty="0" smtClean="0">
              <a:solidFill>
                <a:srgbClr val="3366FF"/>
              </a:solidFill>
            </a:endParaRP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Dual-Core Design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813" y="2068992"/>
            <a:ext cx="833437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Straight Connector 2"/>
          <p:cNvCxnSpPr/>
          <p:nvPr/>
        </p:nvCxnSpPr>
        <p:spPr>
          <a:xfrm>
            <a:off x="404813" y="3821373"/>
            <a:ext cx="85071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304808" y="2778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Clustered Systems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4294967295"/>
          </p:nvPr>
        </p:nvSpPr>
        <p:spPr>
          <a:xfrm>
            <a:off x="272126" y="1233488"/>
            <a:ext cx="82296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Like multiprocessor systems, but multiple systems working together</a:t>
            </a:r>
          </a:p>
          <a:p>
            <a:pPr lvl="1"/>
            <a:r>
              <a:rPr lang="en-US" dirty="0" smtClean="0"/>
              <a:t>Usually sharing storage via a </a:t>
            </a:r>
            <a:r>
              <a:rPr lang="en-US" b="1" dirty="0" smtClean="0">
                <a:solidFill>
                  <a:srgbClr val="3366FF"/>
                </a:solidFill>
              </a:rPr>
              <a:t>storage-area network (SAN)</a:t>
            </a:r>
          </a:p>
          <a:p>
            <a:pPr lvl="1"/>
            <a:r>
              <a:rPr lang="en-US" dirty="0" smtClean="0"/>
              <a:t>Provides a </a:t>
            </a:r>
            <a:r>
              <a:rPr lang="en-US" b="1" dirty="0" smtClean="0">
                <a:solidFill>
                  <a:srgbClr val="3366FF"/>
                </a:solidFill>
              </a:rPr>
              <a:t>high-availability</a:t>
            </a:r>
            <a:r>
              <a:rPr lang="en-US" b="1" dirty="0" smtClean="0"/>
              <a:t> </a:t>
            </a:r>
            <a:r>
              <a:rPr lang="en-US" dirty="0" smtClean="0"/>
              <a:t>service which survives failures</a:t>
            </a:r>
          </a:p>
          <a:p>
            <a:pPr lvl="2"/>
            <a:r>
              <a:rPr lang="en-US" b="1" dirty="0" smtClean="0">
                <a:solidFill>
                  <a:srgbClr val="3366FF"/>
                </a:solidFill>
              </a:rPr>
              <a:t>Asymmetric clustering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has one machine in hot-standby mode</a:t>
            </a:r>
          </a:p>
          <a:p>
            <a:pPr lvl="2"/>
            <a:r>
              <a:rPr lang="en-US" b="1" dirty="0" smtClean="0">
                <a:solidFill>
                  <a:srgbClr val="3366FF"/>
                </a:solidFill>
              </a:rPr>
              <a:t>Symmetric clustering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has multiple nodes running applications, monitoring </a:t>
            </a:r>
            <a:r>
              <a:rPr lang="en-US" smtClean="0"/>
              <a:t>each other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mtClean="0"/>
              <a:t>Clustered Systems</a:t>
            </a:r>
          </a:p>
        </p:txBody>
      </p:sp>
      <p:pic>
        <p:nvPicPr>
          <p:cNvPr id="30723" name="Content Placeholder 3" descr="1.08.pdf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-3476" b="-3476"/>
          <a:stretch>
            <a:fillRect/>
          </a:stretch>
        </p:blipFill>
        <p:spPr>
          <a:xfrm>
            <a:off x="653136" y="1233488"/>
            <a:ext cx="8229600" cy="45307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277813"/>
            <a:ext cx="76168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 System Structure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39813"/>
            <a:ext cx="7832725" cy="546258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Multiprogramming</a:t>
            </a:r>
            <a:r>
              <a:rPr lang="en-US" sz="1600" dirty="0" smtClean="0"/>
              <a:t> needed for efficiency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 smtClean="0"/>
              <a:t>Single user cannot keep CPU and I/O devices busy at all times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 smtClean="0"/>
              <a:t>Multiprogramming organizes jobs (code and data) so CPU always has one to execute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 smtClean="0"/>
              <a:t>A subset of total jobs in system is kept in memory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 smtClean="0"/>
              <a:t>One job selected and run via </a:t>
            </a:r>
            <a:r>
              <a:rPr lang="en-US" b="1" dirty="0" smtClean="0">
                <a:solidFill>
                  <a:srgbClr val="3366FF"/>
                </a:solidFill>
              </a:rPr>
              <a:t>job scheduling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 smtClean="0"/>
              <a:t>When it has to wait (for I/O for example), OS switches to another job</a:t>
            </a:r>
          </a:p>
          <a:p>
            <a:pPr lvl="1"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Timesharing </a:t>
            </a:r>
            <a:r>
              <a:rPr lang="en-US" sz="1600" dirty="0" smtClean="0"/>
              <a:t>(</a:t>
            </a:r>
            <a:r>
              <a:rPr lang="en-US" b="1" dirty="0" smtClean="0">
                <a:solidFill>
                  <a:srgbClr val="3366FF"/>
                </a:solidFill>
              </a:rPr>
              <a:t>multitasking</a:t>
            </a:r>
            <a:r>
              <a:rPr lang="en-US" sz="1600" dirty="0" smtClean="0"/>
              <a:t>)</a:t>
            </a:r>
            <a:r>
              <a:rPr lang="en-US" b="1" dirty="0" smtClean="0">
                <a:solidFill>
                  <a:srgbClr val="3366FF"/>
                </a:solidFill>
              </a:rPr>
              <a:t> </a:t>
            </a:r>
            <a:r>
              <a:rPr lang="en-US" sz="1600" dirty="0" smtClean="0"/>
              <a:t>is logical extension in which CPU switches jobs so frequently that users can interact with each job while it is running, creating </a:t>
            </a:r>
            <a:r>
              <a:rPr lang="en-US" b="1" dirty="0" smtClean="0">
                <a:solidFill>
                  <a:srgbClr val="3366FF"/>
                </a:solidFill>
              </a:rPr>
              <a:t>interactive</a:t>
            </a:r>
            <a:r>
              <a:rPr lang="en-US" sz="1600" dirty="0" smtClean="0"/>
              <a:t> computing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b="1" dirty="0" smtClean="0">
                <a:solidFill>
                  <a:srgbClr val="3366FF"/>
                </a:solidFill>
              </a:rPr>
              <a:t>Response time </a:t>
            </a:r>
            <a:r>
              <a:rPr lang="en-US" sz="1600" dirty="0" smtClean="0"/>
              <a:t>should be &lt; 1 second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 smtClean="0"/>
              <a:t>Each user has at least one program executing in memory </a:t>
            </a:r>
            <a:r>
              <a:rPr lang="en-US" sz="1600" dirty="0" smtClean="0">
                <a:sym typeface="Wingdings 3" pitchFamily="18" charset="2"/>
              </a:rPr>
              <a:t></a:t>
            </a:r>
            <a:r>
              <a:rPr lang="en-US" b="1" dirty="0" smtClean="0">
                <a:solidFill>
                  <a:srgbClr val="3366FF"/>
                </a:solidFill>
                <a:sym typeface="Wingdings 3" pitchFamily="18" charset="2"/>
              </a:rPr>
              <a:t>process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 smtClean="0">
                <a:sym typeface="Wingdings 3" pitchFamily="18" charset="2"/>
              </a:rPr>
              <a:t>If several jobs ready to run at the same time  </a:t>
            </a:r>
            <a:r>
              <a:rPr lang="en-US" b="1" dirty="0" smtClean="0">
                <a:solidFill>
                  <a:srgbClr val="3366FF"/>
                </a:solidFill>
                <a:sym typeface="Wingdings 3" pitchFamily="18" charset="2"/>
              </a:rPr>
              <a:t>CPU scheduling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 smtClean="0">
                <a:sym typeface="Wingdings 3" pitchFamily="18" charset="2"/>
              </a:rPr>
              <a:t>If processes don</a:t>
            </a:r>
            <a:r>
              <a:rPr lang="ja-JP" altLang="en-US" sz="1600" dirty="0" smtClean="0">
                <a:sym typeface="Wingdings 3" pitchFamily="18" charset="2"/>
              </a:rPr>
              <a:t>’</a:t>
            </a:r>
            <a:r>
              <a:rPr lang="en-US" altLang="ja-JP" sz="1600" dirty="0" smtClean="0">
                <a:sym typeface="Wingdings 3" pitchFamily="18" charset="2"/>
              </a:rPr>
              <a:t>t fit in memory, </a:t>
            </a:r>
            <a:r>
              <a:rPr lang="en-US" altLang="ja-JP" b="1" dirty="0" smtClean="0">
                <a:solidFill>
                  <a:srgbClr val="3366FF"/>
                </a:solidFill>
                <a:sym typeface="Wingdings 3" pitchFamily="18" charset="2"/>
              </a:rPr>
              <a:t>swapping</a:t>
            </a:r>
            <a:r>
              <a:rPr lang="en-US" altLang="ja-JP" sz="1600" dirty="0" smtClean="0">
                <a:sym typeface="Wingdings 3" pitchFamily="18" charset="2"/>
              </a:rPr>
              <a:t> moves them in and out to run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b="1" dirty="0" smtClean="0">
                <a:solidFill>
                  <a:srgbClr val="3366FF"/>
                </a:solidFill>
                <a:sym typeface="Wingdings 3" pitchFamily="18" charset="2"/>
              </a:rPr>
              <a:t>Virtual memory </a:t>
            </a:r>
            <a:r>
              <a:rPr lang="en-US" sz="1600" dirty="0" smtClean="0">
                <a:sym typeface="Wingdings 3" pitchFamily="18" charset="2"/>
              </a:rPr>
              <a:t>allows execution of processes not completely in memory</a:t>
            </a:r>
          </a:p>
        </p:txBody>
      </p:sp>
    </p:spTree>
    <p:extLst>
      <p:ext uri="{BB962C8B-B14F-4D97-AF65-F5344CB8AC3E}">
        <p14:creationId xmlns:p14="http://schemas.microsoft.com/office/powerpoint/2010/main" val="316464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583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sz="2800" smtClean="0"/>
              <a:t>Memory Layout for Multiprogrammed System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76350"/>
            <a:ext cx="31115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84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277813"/>
            <a:ext cx="77914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Operating-System Operations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62875" cy="4938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3366FF"/>
                </a:solidFill>
              </a:rPr>
              <a:t>Dual-mode </a:t>
            </a:r>
            <a:r>
              <a:rPr lang="en-US" sz="1600" dirty="0" smtClean="0"/>
              <a:t>operation allows OS to protect itself and other system components</a:t>
            </a:r>
          </a:p>
          <a:p>
            <a:pPr lvl="1">
              <a:lnSpc>
                <a:spcPct val="90000"/>
              </a:lnSpc>
            </a:pPr>
            <a:r>
              <a:rPr lang="en-US" sz="1600" b="1" dirty="0" smtClean="0">
                <a:solidFill>
                  <a:srgbClr val="3366FF"/>
                </a:solidFill>
              </a:rPr>
              <a:t>User mode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3366FF"/>
                </a:solidFill>
              </a:rPr>
              <a:t>kernel mode </a:t>
            </a:r>
          </a:p>
          <a:p>
            <a:pPr lvl="1">
              <a:lnSpc>
                <a:spcPct val="90000"/>
              </a:lnSpc>
            </a:pPr>
            <a:r>
              <a:rPr lang="en-US" sz="1600" b="1" dirty="0" smtClean="0">
                <a:solidFill>
                  <a:srgbClr val="3366FF"/>
                </a:solidFill>
              </a:rPr>
              <a:t>Mode bit </a:t>
            </a:r>
            <a:r>
              <a:rPr lang="en-US" sz="1600" dirty="0" smtClean="0"/>
              <a:t>provided by hardware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Provides ability to distinguish when system is running user code or kernel code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Some instructions designated as </a:t>
            </a:r>
            <a:r>
              <a:rPr lang="en-US" sz="1600" b="1" dirty="0" smtClean="0">
                <a:solidFill>
                  <a:srgbClr val="3366FF"/>
                </a:solidFill>
              </a:rPr>
              <a:t>privileged</a:t>
            </a:r>
            <a:r>
              <a:rPr lang="en-US" sz="1600" dirty="0" smtClean="0"/>
              <a:t>, only executable in kernel mode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System call changes mode to kernel, return from call resets it to user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Increasingly CPUs support multi-mode operations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i.e. </a:t>
            </a:r>
            <a:r>
              <a:rPr lang="en-US" sz="1600" b="1" dirty="0" smtClean="0">
                <a:solidFill>
                  <a:srgbClr val="3366FF"/>
                </a:solidFill>
              </a:rPr>
              <a:t>virtual machine manager 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3366FF"/>
                </a:solidFill>
              </a:rPr>
              <a:t>VMM</a:t>
            </a:r>
            <a:r>
              <a:rPr lang="en-US" sz="1600" dirty="0" smtClean="0"/>
              <a:t>) mode for guest </a:t>
            </a:r>
            <a:r>
              <a:rPr lang="en-US" sz="1600" b="1" dirty="0" smtClean="0">
                <a:solidFill>
                  <a:srgbClr val="3366FF"/>
                </a:solidFill>
              </a:rPr>
              <a:t>VMs</a:t>
            </a:r>
          </a:p>
          <a:p>
            <a:pPr lvl="1">
              <a:lnSpc>
                <a:spcPct val="90000"/>
              </a:lnSpc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736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1525" y="277813"/>
            <a:ext cx="8415338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Transition from User to Kernel Mode</a:t>
            </a: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53350" cy="4530725"/>
          </a:xfrm>
        </p:spPr>
        <p:txBody>
          <a:bodyPr/>
          <a:lstStyle/>
          <a:p>
            <a:r>
              <a:rPr lang="en-US" smtClean="0"/>
              <a:t>Timer to prevent infinite loop / process hogging resources</a:t>
            </a:r>
          </a:p>
          <a:p>
            <a:pPr lvl="1"/>
            <a:r>
              <a:rPr lang="en-US" smtClean="0"/>
              <a:t>Set interrupt after specific period</a:t>
            </a:r>
          </a:p>
          <a:p>
            <a:pPr lvl="1"/>
            <a:r>
              <a:rPr lang="en-US" smtClean="0"/>
              <a:t>Operating system decrements counter</a:t>
            </a:r>
          </a:p>
          <a:p>
            <a:pPr lvl="1"/>
            <a:r>
              <a:rPr lang="en-US" smtClean="0"/>
              <a:t>When counter zero generate an interrupt</a:t>
            </a:r>
          </a:p>
          <a:p>
            <a:pPr lvl="1"/>
            <a:r>
              <a:rPr lang="en-US" smtClean="0"/>
              <a:t>Set up before scheduling process to regain control or terminate program that exceeds allotted time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581400"/>
            <a:ext cx="7602538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8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9025" y="277813"/>
            <a:ext cx="75977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Process Management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935038"/>
            <a:ext cx="7361237" cy="5105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 process is a program in execution. It is a unit of work within the system. Program is a </a:t>
            </a:r>
            <a:r>
              <a:rPr lang="en-US" b="1" i="1" dirty="0" smtClean="0"/>
              <a:t>passive entity</a:t>
            </a:r>
            <a:r>
              <a:rPr lang="en-US" dirty="0" smtClean="0"/>
              <a:t>, process is </a:t>
            </a:r>
            <a:r>
              <a:rPr lang="en-US" dirty="0" smtClean="0">
                <a:solidFill>
                  <a:srgbClr val="000000"/>
                </a:solidFill>
              </a:rPr>
              <a:t>an </a:t>
            </a:r>
            <a:r>
              <a:rPr lang="en-US" b="1" i="1" dirty="0" smtClean="0">
                <a:solidFill>
                  <a:srgbClr val="000000"/>
                </a:solidFill>
              </a:rPr>
              <a:t>active entity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Process needs resources to accomplish its task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CPU, memory, I/O, files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Initialization data</a:t>
            </a:r>
          </a:p>
          <a:p>
            <a:pPr>
              <a:lnSpc>
                <a:spcPct val="90000"/>
              </a:lnSpc>
            </a:pPr>
            <a:endParaRPr lang="en-US" sz="2800" b="1" dirty="0" smtClean="0"/>
          </a:p>
          <a:p>
            <a:pPr>
              <a:lnSpc>
                <a:spcPct val="90000"/>
              </a:lnSpc>
            </a:pPr>
            <a:r>
              <a:rPr lang="en-US" sz="2800" b="1" dirty="0" smtClean="0"/>
              <a:t>Program </a:t>
            </a:r>
            <a:r>
              <a:rPr lang="en-US" sz="2800" b="1" dirty="0"/>
              <a:t>counter (PC): </a:t>
            </a:r>
            <a:r>
              <a:rPr lang="en-US" sz="2800" dirty="0"/>
              <a:t>Contains the address of an instruction to be </a:t>
            </a:r>
            <a:r>
              <a:rPr lang="en-US" sz="2800" dirty="0" smtClean="0"/>
              <a:t>fetched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Single-threaded process has one </a:t>
            </a:r>
            <a:r>
              <a:rPr lang="en-US" b="1" dirty="0" smtClean="0">
                <a:solidFill>
                  <a:srgbClr val="3366FF"/>
                </a:solidFill>
              </a:rPr>
              <a:t>program counter</a:t>
            </a:r>
            <a:r>
              <a:rPr lang="en-US" sz="2000" b="1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specifying location of next instruction to execute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Multi-threaded process has one program counter per thread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15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0813" y="277813"/>
            <a:ext cx="7723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What is an Operating System?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76350" y="1535113"/>
            <a:ext cx="7867650" cy="4159250"/>
          </a:xfrm>
        </p:spPr>
        <p:txBody>
          <a:bodyPr/>
          <a:lstStyle/>
          <a:p>
            <a:r>
              <a:rPr lang="en-US" dirty="0" smtClean="0"/>
              <a:t>A program that acts as an intermediary between a user of a computer and the computer hardware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8713" y="277813"/>
            <a:ext cx="75580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Process Management Activities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7913" y="1728788"/>
            <a:ext cx="7958137" cy="4035425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pitchFamily="-84" charset="2"/>
              <a:buNone/>
            </a:pPr>
            <a:r>
              <a:rPr lang="en-US" dirty="0" smtClean="0"/>
              <a:t>     </a:t>
            </a:r>
          </a:p>
          <a:p>
            <a:r>
              <a:rPr lang="en-US" dirty="0" smtClean="0"/>
              <a:t>Creating and deleting both user and system processes</a:t>
            </a:r>
          </a:p>
          <a:p>
            <a:endParaRPr lang="en-US" dirty="0" smtClean="0"/>
          </a:p>
          <a:p>
            <a:r>
              <a:rPr lang="en-US" dirty="0" smtClean="0"/>
              <a:t>Suspending and resuming processes</a:t>
            </a:r>
          </a:p>
          <a:p>
            <a:endParaRPr lang="en-US" dirty="0" smtClean="0"/>
          </a:p>
          <a:p>
            <a:r>
              <a:rPr lang="en-US" dirty="0" smtClean="0"/>
              <a:t>process synchronization</a:t>
            </a:r>
          </a:p>
          <a:p>
            <a:endParaRPr lang="en-US" dirty="0" smtClean="0"/>
          </a:p>
          <a:p>
            <a:r>
              <a:rPr lang="en-US" dirty="0" smtClean="0"/>
              <a:t>process communication</a:t>
            </a:r>
          </a:p>
          <a:p>
            <a:endParaRPr lang="en-US" dirty="0" smtClean="0"/>
          </a:p>
          <a:p>
            <a:r>
              <a:rPr lang="en-US" dirty="0" smtClean="0"/>
              <a:t>deadlock handling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885825" y="1238250"/>
            <a:ext cx="7586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Helvetica" pitchFamily="-84" charset="0"/>
              </a:rPr>
              <a:t>The operating system is responsible for the following activities in connection with process management:</a:t>
            </a:r>
          </a:p>
        </p:txBody>
      </p:sp>
    </p:spTree>
    <p:extLst>
      <p:ext uri="{BB962C8B-B14F-4D97-AF65-F5344CB8AC3E}">
        <p14:creationId xmlns:p14="http://schemas.microsoft.com/office/powerpoint/2010/main" val="10924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90613" y="277813"/>
            <a:ext cx="7596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Memory Management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54925" cy="4530725"/>
          </a:xfrm>
        </p:spPr>
        <p:txBody>
          <a:bodyPr>
            <a:normAutofit/>
          </a:bodyPr>
          <a:lstStyle/>
          <a:p>
            <a:pPr lvl="1"/>
            <a:endParaRPr lang="en-US" sz="800" dirty="0" smtClean="0"/>
          </a:p>
          <a:p>
            <a:r>
              <a:rPr lang="en-US" dirty="0" smtClean="0"/>
              <a:t>Memory management activities</a:t>
            </a:r>
          </a:p>
          <a:p>
            <a:pPr lvl="1"/>
            <a:r>
              <a:rPr lang="en-US" dirty="0" smtClean="0"/>
              <a:t>Keeping track of which parts of memory are currently being used and by whom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Deciding which processes (or parts thereof) and data to move into and out of memory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Allocating and deallocating memory space as needed</a:t>
            </a:r>
          </a:p>
          <a:p>
            <a:pPr lvl="1">
              <a:buFont typeface="Monotype Sorts" pitchFamily="-84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282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8713" y="277813"/>
            <a:ext cx="75580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Storage Management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6000" y="1428750"/>
            <a:ext cx="7583488" cy="4992688"/>
          </a:xfrm>
        </p:spPr>
        <p:txBody>
          <a:bodyPr>
            <a:normAutofit lnSpcReduction="10000"/>
          </a:bodyPr>
          <a:lstStyle/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File-System management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Files usually organized into directories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Access control on most systems to determine who can access what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OS activities include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Creating and deleting files and directories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Primitives to manipulate files and </a:t>
            </a:r>
            <a:r>
              <a:rPr lang="en-US" dirty="0" err="1" smtClean="0"/>
              <a:t>dirs</a:t>
            </a:r>
            <a:endParaRPr lang="en-US" dirty="0" smtClean="0"/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Mapping files onto secondary storage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Backup files onto stable (non-volatile) storage media</a:t>
            </a:r>
          </a:p>
        </p:txBody>
      </p:sp>
    </p:spTree>
    <p:extLst>
      <p:ext uri="{BB962C8B-B14F-4D97-AF65-F5344CB8AC3E}">
        <p14:creationId xmlns:p14="http://schemas.microsoft.com/office/powerpoint/2010/main" val="60403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1913" y="277813"/>
            <a:ext cx="73548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Mass-Storage Management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7"/>
            <a:ext cx="7575550" cy="533108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OS activities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Free-space management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Storage allocation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Disk scheduling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Some storage need not be fast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Tertiary storage includes optical storage, magnetic tape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Still must be managed – by OS or applications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Varies between WORM (write-once, read-many-times) and RW (read-write)</a:t>
            </a:r>
          </a:p>
        </p:txBody>
      </p:sp>
    </p:spTree>
    <p:extLst>
      <p:ext uri="{BB962C8B-B14F-4D97-AF65-F5344CB8AC3E}">
        <p14:creationId xmlns:p14="http://schemas.microsoft.com/office/powerpoint/2010/main" val="39646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I/O Subsystem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13663" cy="453072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I/O subsystem responsible for</a:t>
            </a:r>
          </a:p>
          <a:p>
            <a:pPr lvl="1"/>
            <a:r>
              <a:rPr lang="en-US" dirty="0" smtClean="0"/>
              <a:t>Memory management of I/O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caching (storing parts of data in faster storage for performance)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spooling (the overlapping of output of one job with input of other jobs)</a:t>
            </a:r>
          </a:p>
        </p:txBody>
      </p:sp>
    </p:spTree>
    <p:extLst>
      <p:ext uri="{BB962C8B-B14F-4D97-AF65-F5344CB8AC3E}">
        <p14:creationId xmlns:p14="http://schemas.microsoft.com/office/powerpoint/2010/main" val="8095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2350" y="277813"/>
            <a:ext cx="76644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Protection and Security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48575" cy="51831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Protection </a:t>
            </a:r>
            <a:r>
              <a:rPr lang="en-US" dirty="0" smtClean="0"/>
              <a:t>– any mechanism for controlling access of processes or users to resources defined by the OS</a:t>
            </a:r>
          </a:p>
          <a:p>
            <a:pPr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Security </a:t>
            </a:r>
            <a:r>
              <a:rPr lang="en-US" dirty="0" smtClean="0"/>
              <a:t>– defense of the system against internal and external attacks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Huge range, including denial-of-service, worms, viruses, identity theft, theft of service</a:t>
            </a:r>
          </a:p>
          <a:p>
            <a:pPr lvl="1">
              <a:lnSpc>
                <a:spcPct val="90000"/>
              </a:lnSpc>
            </a:pP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08687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/>
          <a:lstStyle/>
          <a:p>
            <a:r>
              <a:rPr lang="en-US" sz="2800" smtClean="0"/>
              <a:t>Computing Environments - Traditional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4294967295"/>
          </p:nvPr>
        </p:nvSpPr>
        <p:spPr>
          <a:xfrm>
            <a:off x="914400" y="1233488"/>
            <a:ext cx="8229600" cy="45307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Portals</a:t>
            </a:r>
            <a:r>
              <a:rPr lang="en-US" dirty="0" smtClean="0"/>
              <a:t> provide web access to internal systems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Network computers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3366FF"/>
                </a:solidFill>
              </a:rPr>
              <a:t>thin clients</a:t>
            </a:r>
            <a:r>
              <a:rPr lang="en-US" dirty="0" smtClean="0"/>
              <a:t>) are like Web terminals</a:t>
            </a:r>
          </a:p>
          <a:p>
            <a:r>
              <a:rPr lang="en-US" dirty="0" smtClean="0"/>
              <a:t>Mobile computers interconnect via </a:t>
            </a:r>
            <a:r>
              <a:rPr lang="en-US" b="1" dirty="0" smtClean="0">
                <a:solidFill>
                  <a:srgbClr val="3366FF"/>
                </a:solidFill>
              </a:rPr>
              <a:t>wireless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/>
          <a:lstStyle/>
          <a:p>
            <a:r>
              <a:rPr lang="en-US" sz="2800" smtClean="0"/>
              <a:t>Computing Environments - Mobile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914400" y="1233488"/>
            <a:ext cx="8229600" cy="4530725"/>
          </a:xfrm>
        </p:spPr>
        <p:txBody>
          <a:bodyPr/>
          <a:lstStyle/>
          <a:p>
            <a:r>
              <a:rPr lang="en-US" dirty="0" smtClean="0"/>
              <a:t>Handheld smartphones, tablets,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the functional difference between them and a </a:t>
            </a:r>
            <a:r>
              <a:rPr lang="en-US" altLang="en-US" dirty="0" smtClean="0"/>
              <a:t>“</a:t>
            </a:r>
            <a:r>
              <a:rPr lang="en-US" dirty="0" smtClean="0"/>
              <a:t>traditional</a:t>
            </a:r>
            <a:r>
              <a:rPr lang="en-US" altLang="en-US" dirty="0" smtClean="0"/>
              <a:t>”</a:t>
            </a:r>
            <a:r>
              <a:rPr lang="en-US" dirty="0" smtClean="0"/>
              <a:t> laptop?</a:t>
            </a:r>
          </a:p>
          <a:p>
            <a:endParaRPr lang="en-US" dirty="0" smtClean="0"/>
          </a:p>
          <a:p>
            <a:r>
              <a:rPr lang="en-US" dirty="0" smtClean="0"/>
              <a:t>Extra feature – more OS features (GPS, gyroscope)</a:t>
            </a:r>
          </a:p>
          <a:p>
            <a:endParaRPr lang="en-US" dirty="0" smtClean="0"/>
          </a:p>
          <a:p>
            <a:r>
              <a:rPr lang="en-US" dirty="0" smtClean="0"/>
              <a:t>Leaders are </a:t>
            </a:r>
            <a:r>
              <a:rPr lang="en-US" b="1" dirty="0" smtClean="0">
                <a:solidFill>
                  <a:srgbClr val="3366FF"/>
                </a:solidFill>
              </a:rPr>
              <a:t>Apple </a:t>
            </a:r>
            <a:r>
              <a:rPr lang="en-US" b="1" dirty="0" err="1" smtClean="0">
                <a:solidFill>
                  <a:srgbClr val="3366FF"/>
                </a:solidFill>
              </a:rPr>
              <a:t>iOS</a:t>
            </a:r>
            <a:r>
              <a:rPr lang="en-US" b="1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3366FF"/>
                </a:solidFill>
              </a:rPr>
              <a:t>Google Android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/>
          <a:lstStyle/>
          <a:p>
            <a:r>
              <a:rPr lang="en-US" sz="2800" smtClean="0"/>
              <a:t>Computing Environments – Distributed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4294967295"/>
          </p:nvPr>
        </p:nvSpPr>
        <p:spPr>
          <a:xfrm>
            <a:off x="914400" y="1233488"/>
            <a:ext cx="82296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Collection of separate, possibly heterogeneous, systems networked together</a:t>
            </a:r>
          </a:p>
          <a:p>
            <a:pPr lvl="2"/>
            <a:r>
              <a:rPr lang="en-US" b="1" dirty="0" smtClean="0">
                <a:solidFill>
                  <a:srgbClr val="3366FF"/>
                </a:solidFill>
              </a:rPr>
              <a:t>Network</a:t>
            </a:r>
            <a:r>
              <a:rPr lang="en-US" dirty="0" smtClean="0"/>
              <a:t> is a communications path, </a:t>
            </a:r>
          </a:p>
          <a:p>
            <a:pPr lvl="3"/>
            <a:endParaRPr lang="en-US" b="1" dirty="0" smtClean="0">
              <a:solidFill>
                <a:srgbClr val="3366FF"/>
              </a:solidFill>
            </a:endParaRPr>
          </a:p>
          <a:p>
            <a:pPr lvl="3"/>
            <a:r>
              <a:rPr lang="en-US" b="1" dirty="0" smtClean="0">
                <a:solidFill>
                  <a:srgbClr val="3366FF"/>
                </a:solidFill>
              </a:rPr>
              <a:t>Local Area Network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3366FF"/>
                </a:solidFill>
              </a:rPr>
              <a:t>LAN</a:t>
            </a:r>
            <a:r>
              <a:rPr lang="en-US" dirty="0" smtClean="0"/>
              <a:t>)</a:t>
            </a:r>
          </a:p>
          <a:p>
            <a:pPr lvl="3"/>
            <a:endParaRPr lang="en-US" b="1" dirty="0" smtClean="0">
              <a:solidFill>
                <a:srgbClr val="3366FF"/>
              </a:solidFill>
            </a:endParaRPr>
          </a:p>
          <a:p>
            <a:pPr lvl="3"/>
            <a:r>
              <a:rPr lang="en-US" b="1" dirty="0" smtClean="0">
                <a:solidFill>
                  <a:srgbClr val="3366FF"/>
                </a:solidFill>
              </a:rPr>
              <a:t>Wide Area Network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3366FF"/>
                </a:solidFill>
              </a:rPr>
              <a:t>WAN</a:t>
            </a:r>
            <a:r>
              <a:rPr lang="en-US" dirty="0" smtClean="0"/>
              <a:t>)</a:t>
            </a:r>
          </a:p>
          <a:p>
            <a:pPr lvl="3"/>
            <a:endParaRPr lang="en-US" dirty="0" smtClean="0"/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Network Operating System </a:t>
            </a:r>
            <a:r>
              <a:rPr lang="en-US" dirty="0" smtClean="0"/>
              <a:t>provides features between systems across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8763" y="277813"/>
            <a:ext cx="7615237" cy="57626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Computing Environments – Client-Server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827088" y="1277938"/>
            <a:ext cx="7351712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dirty="0" smtClean="0">
                <a:latin typeface="Helvetica" pitchFamily="-84" charset="0"/>
              </a:rPr>
              <a:t>Client-Server Computing</a:t>
            </a:r>
          </a:p>
          <a:p>
            <a:pPr marL="742950" lvl="1" indent="-285750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dirty="0" smtClean="0">
                <a:latin typeface="Helvetica" pitchFamily="-84" charset="0"/>
              </a:rPr>
              <a:t>Dumb terminals supplanted by smart PCs</a:t>
            </a:r>
          </a:p>
          <a:p>
            <a:pPr marL="742950" lvl="1" indent="-285750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dirty="0" smtClean="0">
                <a:latin typeface="Helvetica" pitchFamily="-84" charset="0"/>
              </a:rPr>
              <a:t>Many systems now </a:t>
            </a:r>
            <a:r>
              <a:rPr kumimoji="1" lang="en-US" b="1" dirty="0" smtClean="0">
                <a:solidFill>
                  <a:srgbClr val="3366FF"/>
                </a:solidFill>
                <a:latin typeface="Helvetica" pitchFamily="-84" charset="0"/>
              </a:rPr>
              <a:t>servers</a:t>
            </a:r>
            <a:r>
              <a:rPr kumimoji="1" lang="en-US" dirty="0" smtClean="0">
                <a:latin typeface="Helvetica" pitchFamily="-84" charset="0"/>
              </a:rPr>
              <a:t>, responding to requests generated by </a:t>
            </a:r>
            <a:r>
              <a:rPr kumimoji="1" lang="en-US" b="1" dirty="0" smtClean="0">
                <a:solidFill>
                  <a:srgbClr val="3366FF"/>
                </a:solidFill>
                <a:latin typeface="Helvetica" pitchFamily="-84" charset="0"/>
              </a:rPr>
              <a:t>clients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63" y="2756848"/>
            <a:ext cx="4421874" cy="365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98600" y="277813"/>
            <a:ext cx="7645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Computer System Structure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2725"/>
            <a:ext cx="7351713" cy="4483100"/>
          </a:xfrm>
        </p:spPr>
        <p:txBody>
          <a:bodyPr>
            <a:normAutofit/>
          </a:bodyPr>
          <a:lstStyle/>
          <a:p>
            <a:r>
              <a:rPr lang="en-US" dirty="0" smtClean="0"/>
              <a:t>Computer system can be divided into four components: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Hardware – provides basic computing resources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Operating system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Application programs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98600" y="277813"/>
            <a:ext cx="7645400" cy="576262"/>
          </a:xfrm>
        </p:spPr>
        <p:txBody>
          <a:bodyPr/>
          <a:lstStyle/>
          <a:p>
            <a:pPr eaLnBrk="1" hangingPunct="1"/>
            <a:r>
              <a:rPr lang="en-US" sz="2800" smtClean="0"/>
              <a:t>Computing Environments - Peer-to-Peer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33488"/>
            <a:ext cx="53086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Another model of distributed system</a:t>
            </a:r>
          </a:p>
          <a:p>
            <a:endParaRPr lang="en-US" dirty="0" smtClean="0"/>
          </a:p>
          <a:p>
            <a:r>
              <a:rPr lang="en-US" dirty="0" smtClean="0"/>
              <a:t>P2P does not distinguish clients and servers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17" y="1195673"/>
            <a:ext cx="3848668" cy="3581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98600" y="277813"/>
            <a:ext cx="7645400" cy="576262"/>
          </a:xfrm>
        </p:spPr>
        <p:txBody>
          <a:bodyPr/>
          <a:lstStyle/>
          <a:p>
            <a:pPr eaLnBrk="1" hangingPunct="1"/>
            <a:r>
              <a:rPr lang="en-US" sz="2400" smtClean="0"/>
              <a:t>Computing Environments – Cloud Computing</a:t>
            </a:r>
          </a:p>
        </p:txBody>
      </p:sp>
      <p:pic>
        <p:nvPicPr>
          <p:cNvPr id="3074" name="Picture 2" descr="https://upload.wikimedia.org/wikipedia/commons/thumb/3/3c/Cloud_computing_layers.png/300px-Cloud_computing_lay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346" y="1241947"/>
            <a:ext cx="5827594" cy="488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sz="2800" smtClean="0"/>
              <a:t>Four Components of a Computer System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2625" y="1533525"/>
            <a:ext cx="5448300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3538" y="277813"/>
            <a:ext cx="75104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 System Definition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55738" y="1028700"/>
            <a:ext cx="7688262" cy="4265613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-84" charset="2"/>
              <a:buNone/>
            </a:pPr>
            <a:endParaRPr lang="en-US" dirty="0" smtClean="0"/>
          </a:p>
          <a:p>
            <a:r>
              <a:rPr lang="en-US" dirty="0" smtClean="0"/>
              <a:t>OS is a </a:t>
            </a:r>
            <a:r>
              <a:rPr lang="en-US" b="1" dirty="0" smtClean="0">
                <a:solidFill>
                  <a:srgbClr val="3366FF"/>
                </a:solidFill>
              </a:rPr>
              <a:t>resource allocator</a:t>
            </a:r>
          </a:p>
          <a:p>
            <a:pPr lvl="1"/>
            <a:r>
              <a:rPr lang="en-US" dirty="0" smtClean="0"/>
              <a:t>Manages all resources</a:t>
            </a:r>
          </a:p>
          <a:p>
            <a:pPr lvl="1"/>
            <a:r>
              <a:rPr lang="en-US" dirty="0" smtClean="0"/>
              <a:t>Decides between conflicting requests for efficient and fair resource use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OS is a </a:t>
            </a:r>
            <a:r>
              <a:rPr lang="en-US" b="1" dirty="0" smtClean="0">
                <a:solidFill>
                  <a:srgbClr val="3366FF"/>
                </a:solidFill>
              </a:rPr>
              <a:t>control program</a:t>
            </a:r>
          </a:p>
          <a:p>
            <a:pPr lvl="1"/>
            <a:r>
              <a:rPr lang="en-US" dirty="0" smtClean="0"/>
              <a:t>Controls execution of programs to prevent errors and improper use of the computer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ja-JP" altLang="en-US" smtClean="0"/>
              <a:t>“</a:t>
            </a:r>
            <a:r>
              <a:rPr lang="en-US" altLang="ja-JP" dirty="0" smtClean="0"/>
              <a:t>The one program running at all times on the computer</a:t>
            </a:r>
            <a:r>
              <a:rPr lang="ja-JP" altLang="en-US" smtClean="0"/>
              <a:t>”</a:t>
            </a:r>
            <a:r>
              <a:rPr lang="en-US" altLang="ja-JP" dirty="0" smtClean="0"/>
              <a:t> is the </a:t>
            </a:r>
            <a:r>
              <a:rPr lang="en-US" altLang="ja-JP" b="1" dirty="0" smtClean="0">
                <a:solidFill>
                  <a:srgbClr val="3366FF"/>
                </a:solidFill>
              </a:rPr>
              <a:t>kernel</a:t>
            </a:r>
            <a:r>
              <a:rPr lang="en-US" altLang="ja-JP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Computer Startup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33488"/>
            <a:ext cx="8229600" cy="4530725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bootstrap program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is loaded at power-up or reboot</a:t>
            </a:r>
          </a:p>
          <a:p>
            <a:pPr lvl="1"/>
            <a:r>
              <a:rPr lang="en-US" smtClean="0"/>
              <a:t>Typically stored in ROM or EPROM, generally known as </a:t>
            </a:r>
            <a:r>
              <a:rPr lang="en-US" b="1" smtClean="0">
                <a:solidFill>
                  <a:srgbClr val="3366FF"/>
                </a:solidFill>
              </a:rPr>
              <a:t>firmware</a:t>
            </a:r>
          </a:p>
          <a:p>
            <a:pPr lvl="1"/>
            <a:r>
              <a:rPr lang="en-US" smtClean="0"/>
              <a:t>Initializes all aspects of system</a:t>
            </a:r>
          </a:p>
          <a:p>
            <a:pPr lvl="1"/>
            <a:r>
              <a:rPr lang="en-US" smtClean="0"/>
              <a:t>Loads operating system kernel and starts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Computer System Organization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3573" y="863364"/>
            <a:ext cx="7597775" cy="4530725"/>
          </a:xfrm>
        </p:spPr>
        <p:txBody>
          <a:bodyPr/>
          <a:lstStyle/>
          <a:p>
            <a:r>
              <a:rPr lang="en-US" dirty="0" smtClean="0"/>
              <a:t>Computer-system operation</a:t>
            </a:r>
          </a:p>
          <a:p>
            <a:pPr lvl="1"/>
            <a:r>
              <a:rPr lang="en-US" dirty="0" smtClean="0"/>
              <a:t>One or more CPUs, device controllers connect through common bus providing access to shared memory</a:t>
            </a:r>
          </a:p>
          <a:p>
            <a:pPr lvl="1"/>
            <a:r>
              <a:rPr lang="en-US" dirty="0" smtClean="0"/>
              <a:t>Concurrent execution of CPUs and devices competing for memory cycles</a:t>
            </a:r>
          </a:p>
          <a:p>
            <a:pPr lvl="1"/>
            <a:endParaRPr lang="en-US" dirty="0" smtClean="0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8336" y="3207893"/>
            <a:ext cx="6737350" cy="332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1328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Computer-System Operation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787" y="1233488"/>
            <a:ext cx="7743825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I/O devices and the CPU can execute concurrently</a:t>
            </a:r>
          </a:p>
          <a:p>
            <a:endParaRPr lang="en-US" sz="800" dirty="0" smtClean="0"/>
          </a:p>
          <a:p>
            <a:r>
              <a:rPr lang="en-US" dirty="0" smtClean="0"/>
              <a:t>Each device controller is in charge of a particular device type</a:t>
            </a:r>
          </a:p>
          <a:p>
            <a:endParaRPr lang="en-US" sz="800" dirty="0" smtClean="0"/>
          </a:p>
          <a:p>
            <a:r>
              <a:rPr lang="en-US" dirty="0" smtClean="0"/>
              <a:t>Each device controller has a local buffer</a:t>
            </a:r>
          </a:p>
          <a:p>
            <a:endParaRPr lang="en-US" sz="800" dirty="0" smtClean="0"/>
          </a:p>
          <a:p>
            <a:r>
              <a:rPr lang="en-US" dirty="0" smtClean="0"/>
              <a:t>CPU moves data from/to main memory to/from local buffers</a:t>
            </a:r>
          </a:p>
          <a:p>
            <a:endParaRPr lang="en-US" sz="800" dirty="0" smtClean="0"/>
          </a:p>
          <a:p>
            <a:r>
              <a:rPr lang="en-US" dirty="0" smtClean="0"/>
              <a:t>I/O is from the device to local buffer of controller</a:t>
            </a:r>
          </a:p>
          <a:p>
            <a:endParaRPr lang="en-US" sz="800" dirty="0" smtClean="0"/>
          </a:p>
          <a:p>
            <a:r>
              <a:rPr lang="en-US" dirty="0" smtClean="0"/>
              <a:t>Device controller informs CPU that it has finished its operation by causing an </a:t>
            </a:r>
            <a:r>
              <a:rPr lang="en-US" dirty="0" smtClean="0">
                <a:solidFill>
                  <a:srgbClr val="0000FF"/>
                </a:solidFill>
              </a:rPr>
              <a:t>interrupt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10020</TotalTime>
  <Words>1643</Words>
  <Application>Microsoft Office PowerPoint</Application>
  <PresentationFormat>On-screen Show (4:3)</PresentationFormat>
  <Paragraphs>299</Paragraphs>
  <Slides>41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ＭＳ Ｐゴシック</vt:lpstr>
      <vt:lpstr>ＭＳ Ｐゴシック</vt:lpstr>
      <vt:lpstr>Arial</vt:lpstr>
      <vt:lpstr>Helvetica</vt:lpstr>
      <vt:lpstr>Lucida Sans Unicode</vt:lpstr>
      <vt:lpstr>Monotype Sorts</vt:lpstr>
      <vt:lpstr>Times New Roman</vt:lpstr>
      <vt:lpstr>Verdana</vt:lpstr>
      <vt:lpstr>Webdings</vt:lpstr>
      <vt:lpstr>Wingdings</vt:lpstr>
      <vt:lpstr>Wingdings 2</vt:lpstr>
      <vt:lpstr>Wingdings 3</vt:lpstr>
      <vt:lpstr>Concourse</vt:lpstr>
      <vt:lpstr>Introduction </vt:lpstr>
      <vt:lpstr>Marks Distribution</vt:lpstr>
      <vt:lpstr>What is an Operating System?</vt:lpstr>
      <vt:lpstr>Computer System Structure</vt:lpstr>
      <vt:lpstr>Four Components of a Computer System</vt:lpstr>
      <vt:lpstr>Operating System Definition</vt:lpstr>
      <vt:lpstr>Computer Startup</vt:lpstr>
      <vt:lpstr>Computer System Organization</vt:lpstr>
      <vt:lpstr>Computer-System Operation</vt:lpstr>
      <vt:lpstr>Common Functions of Interrupts</vt:lpstr>
      <vt:lpstr>Interrupt Handling</vt:lpstr>
      <vt:lpstr>I/O Structure</vt:lpstr>
      <vt:lpstr>Direct Memory Access Structure</vt:lpstr>
      <vt:lpstr>Storage Structure</vt:lpstr>
      <vt:lpstr>Storage Hierarchy</vt:lpstr>
      <vt:lpstr>Storage-Device Hierarchy</vt:lpstr>
      <vt:lpstr>Caching</vt:lpstr>
      <vt:lpstr>Computer-System Architecture</vt:lpstr>
      <vt:lpstr>How a Modern Computer Works</vt:lpstr>
      <vt:lpstr>Symmetric  vs. Asymmetric Multiprocessing Architecture [1/2]</vt:lpstr>
      <vt:lpstr>PowerPoint Presentation</vt:lpstr>
      <vt:lpstr>A Dual-Core Design</vt:lpstr>
      <vt:lpstr>Clustered Systems</vt:lpstr>
      <vt:lpstr>Clustered Systems</vt:lpstr>
      <vt:lpstr>Operating System Structure</vt:lpstr>
      <vt:lpstr>Memory Layout for Multiprogrammed System</vt:lpstr>
      <vt:lpstr>Operating-System Operations</vt:lpstr>
      <vt:lpstr>Transition from User to Kernel Mode</vt:lpstr>
      <vt:lpstr>Process Management</vt:lpstr>
      <vt:lpstr>Process Management Activities</vt:lpstr>
      <vt:lpstr>Memory Management</vt:lpstr>
      <vt:lpstr>Storage Management</vt:lpstr>
      <vt:lpstr>Mass-Storage Management</vt:lpstr>
      <vt:lpstr>I/O Subsystem</vt:lpstr>
      <vt:lpstr>Protection and Security</vt:lpstr>
      <vt:lpstr>Computing Environments - Traditional</vt:lpstr>
      <vt:lpstr>Computing Environments - Mobile</vt:lpstr>
      <vt:lpstr>Computing Environments – Distributed</vt:lpstr>
      <vt:lpstr>Computing Environments – Client-Server</vt:lpstr>
      <vt:lpstr>Computing Environments - Peer-to-Peer</vt:lpstr>
      <vt:lpstr>Computing Environments – Cloud Computing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Administrator</cp:lastModifiedBy>
  <cp:revision>241</cp:revision>
  <cp:lastPrinted>2001-06-14T13:58:17Z</cp:lastPrinted>
  <dcterms:created xsi:type="dcterms:W3CDTF">2011-01-13T23:43:38Z</dcterms:created>
  <dcterms:modified xsi:type="dcterms:W3CDTF">2019-01-24T21:41:23Z</dcterms:modified>
</cp:coreProperties>
</file>