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44"/>
  </p:notesMasterIdLst>
  <p:handoutMasterIdLst>
    <p:handoutMasterId r:id="rId45"/>
  </p:handoutMasterIdLst>
  <p:sldIdLst>
    <p:sldId id="348" r:id="rId2"/>
    <p:sldId id="257" r:id="rId3"/>
    <p:sldId id="346" r:id="rId4"/>
    <p:sldId id="327" r:id="rId5"/>
    <p:sldId id="258" r:id="rId6"/>
    <p:sldId id="278" r:id="rId7"/>
    <p:sldId id="349" r:id="rId8"/>
    <p:sldId id="260" r:id="rId9"/>
    <p:sldId id="350" r:id="rId10"/>
    <p:sldId id="282" r:id="rId11"/>
    <p:sldId id="261" r:id="rId12"/>
    <p:sldId id="262" r:id="rId13"/>
    <p:sldId id="351" r:id="rId14"/>
    <p:sldId id="352" r:id="rId15"/>
    <p:sldId id="263" r:id="rId16"/>
    <p:sldId id="353" r:id="rId17"/>
    <p:sldId id="264" r:id="rId18"/>
    <p:sldId id="265" r:id="rId19"/>
    <p:sldId id="329" r:id="rId20"/>
    <p:sldId id="309" r:id="rId21"/>
    <p:sldId id="328" r:id="rId22"/>
    <p:sldId id="266" r:id="rId23"/>
    <p:sldId id="336" r:id="rId24"/>
    <p:sldId id="333" r:id="rId25"/>
    <p:sldId id="267" r:id="rId26"/>
    <p:sldId id="268" r:id="rId27"/>
    <p:sldId id="331" r:id="rId28"/>
    <p:sldId id="332" r:id="rId29"/>
    <p:sldId id="310" r:id="rId30"/>
    <p:sldId id="271" r:id="rId31"/>
    <p:sldId id="272" r:id="rId32"/>
    <p:sldId id="273" r:id="rId33"/>
    <p:sldId id="274" r:id="rId34"/>
    <p:sldId id="298" r:id="rId35"/>
    <p:sldId id="275" r:id="rId36"/>
    <p:sldId id="299" r:id="rId37"/>
    <p:sldId id="276" r:id="rId38"/>
    <p:sldId id="337" r:id="rId39"/>
    <p:sldId id="342" r:id="rId40"/>
    <p:sldId id="343" r:id="rId41"/>
    <p:sldId id="344" r:id="rId42"/>
    <p:sldId id="345" r:id="rId43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8934" autoAdjust="0"/>
  </p:normalViewPr>
  <p:slideViewPr>
    <p:cSldViewPr snapToGrid="0">
      <p:cViewPr varScale="1">
        <p:scale>
          <a:sx n="56" d="100"/>
          <a:sy n="56" d="100"/>
        </p:scale>
        <p:origin x="948" y="42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96DE114-B022-454E-A2D9-0DE418551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334AC7B-DD6D-4978-B1F1-82649DFD4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9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51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0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7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4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7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6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9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8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1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3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2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9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7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6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0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9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3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1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8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4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7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5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4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2/22/2019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6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b="1" dirty="0"/>
              <a:t>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Course Instructor: Nausheen Shoaib</a:t>
            </a:r>
          </a:p>
        </p:txBody>
      </p:sp>
    </p:spTree>
    <p:extLst>
      <p:ext uri="{BB962C8B-B14F-4D97-AF65-F5344CB8AC3E}">
        <p14:creationId xmlns:p14="http://schemas.microsoft.com/office/powerpoint/2010/main" val="37387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3041649"/>
            <a:ext cx="108537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35503"/>
            <a:ext cx="12344400" cy="60346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Long-term scheduler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/>
              <a:t>(or job scheduler) – selects which processes should be brought into the ready queue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Short-term scheduler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/>
              <a:t>(or CPU scheduler) – selects which process should be executed next and allocates CPU</a:t>
            </a:r>
          </a:p>
          <a:p>
            <a:pPr lvl="1"/>
            <a:r>
              <a:rPr lang="en-US" dirty="0"/>
              <a:t>Sometimes the only scheduler in a system</a:t>
            </a:r>
          </a:p>
          <a:p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Schedulers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2559047"/>
            <a:ext cx="11077575" cy="6040438"/>
          </a:xfrm>
        </p:spPr>
        <p:txBody>
          <a:bodyPr/>
          <a:lstStyle/>
          <a:p>
            <a:r>
              <a:rPr lang="en-US" sz="3200" dirty="0"/>
              <a:t>Short-term scheduler is invoked very frequently (milliseconds) </a:t>
            </a:r>
            <a:r>
              <a:rPr lang="en-US" sz="3200" dirty="0">
                <a:sym typeface="Symbol" charset="2"/>
              </a:rPr>
              <a:t> (must be fast)</a:t>
            </a:r>
          </a:p>
          <a:p>
            <a:r>
              <a:rPr lang="en-US" sz="3200" dirty="0">
                <a:sym typeface="Symbol" charset="2"/>
              </a:rPr>
              <a:t>Long-term scheduler is invoked very infrequently (seconds, minutes)  (may be slow)</a:t>
            </a:r>
          </a:p>
          <a:p>
            <a:r>
              <a:rPr lang="en-US" sz="3200" dirty="0">
                <a:sym typeface="Symbol" charset="2"/>
              </a:rPr>
              <a:t>The long-term scheduler controls the </a:t>
            </a:r>
            <a:r>
              <a:rPr lang="en-US" sz="3200" i="1" dirty="0">
                <a:sym typeface="Symbol" charset="2"/>
              </a:rPr>
              <a:t>degree of multiprogramming</a:t>
            </a:r>
          </a:p>
          <a:p>
            <a:r>
              <a:rPr lang="en-US" sz="3200" dirty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3200" b="1" dirty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32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3200" b="1" dirty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32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>
                <a:sym typeface="Symbol" charset="2"/>
              </a:rPr>
              <a:t>– spends more time doing computations; few very long CPU bursts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Schedulers (Cont.)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43910"/>
            <a:ext cx="10991850" cy="3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209675" y="2893642"/>
            <a:ext cx="10801350" cy="192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sz="2000" dirty="0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4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2190744"/>
            <a:ext cx="11039475" cy="5930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Some mobile systems (e.g., early version of </a:t>
            </a:r>
            <a:r>
              <a:rPr lang="en-US" altLang="en-US" dirty="0" err="1"/>
              <a:t>iOS</a:t>
            </a:r>
            <a:r>
              <a:rPr lang="en-US" altLang="en-US" dirty="0"/>
              <a:t>)  allow only one process to run, others suspended</a:t>
            </a:r>
          </a:p>
          <a:p>
            <a:r>
              <a:rPr lang="en-US" altLang="en-US" dirty="0"/>
              <a:t>Due to screen real estate, user interface limits </a:t>
            </a:r>
            <a:r>
              <a:rPr lang="en-US" altLang="en-US" dirty="0" err="1"/>
              <a:t>iOS</a:t>
            </a:r>
            <a:r>
              <a:rPr lang="en-US" altLang="en-US" dirty="0"/>
              <a:t>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43418"/>
            <a:ext cx="12344400" cy="7683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201954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3964516"/>
            <a:ext cx="11220450" cy="5930900"/>
          </a:xfrm>
        </p:spPr>
        <p:txBody>
          <a:bodyPr/>
          <a:lstStyle/>
          <a:p>
            <a:r>
              <a:rPr lang="en-US" sz="2800" dirty="0"/>
              <a:t>When CPU switches to another process, the system must save the state of the old process and load the saved state for the new process via a </a:t>
            </a:r>
            <a:r>
              <a:rPr lang="en-US" sz="2800" b="1" dirty="0">
                <a:solidFill>
                  <a:srgbClr val="3366FF"/>
                </a:solidFill>
              </a:rPr>
              <a:t>context switch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3366FF"/>
                </a:solidFill>
              </a:rPr>
              <a:t>Context </a:t>
            </a:r>
            <a:r>
              <a:rPr lang="en-US" sz="2800" dirty="0"/>
              <a:t>of a process represented in the PCB</a:t>
            </a:r>
          </a:p>
          <a:p>
            <a:endParaRPr lang="en-US" sz="2800" dirty="0"/>
          </a:p>
          <a:p>
            <a:r>
              <a:rPr lang="en-US" sz="2800" dirty="0"/>
              <a:t>Context-switch time is overhead; the system does no useful work while switching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Context Switch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7"/>
            <a:ext cx="12344400" cy="1027591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CPU Switch From Process to Process (Context Switching)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96548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1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sz="2800" b="1" dirty="0"/>
              <a:t>Parent </a:t>
            </a:r>
            <a:r>
              <a:rPr lang="en-US" sz="2800" dirty="0"/>
              <a:t>process create </a:t>
            </a:r>
            <a:r>
              <a:rPr lang="en-US" sz="2800" b="1" dirty="0"/>
              <a:t>children </a:t>
            </a:r>
            <a:r>
              <a:rPr lang="en-US" sz="2800" dirty="0"/>
              <a:t>processes, which, in turn create other processes, forming a tree of processes</a:t>
            </a:r>
          </a:p>
          <a:p>
            <a:r>
              <a:rPr lang="en-US" sz="2800" dirty="0"/>
              <a:t>Generally, process identified and managed via </a:t>
            </a:r>
            <a:r>
              <a:rPr lang="en-US" sz="2800" b="1" dirty="0"/>
              <a:t>a process identifier </a:t>
            </a:r>
            <a:r>
              <a:rPr lang="en-US" sz="2800" dirty="0"/>
              <a:t>(</a:t>
            </a:r>
            <a:r>
              <a:rPr lang="en-US" sz="2800" b="1" dirty="0" err="1"/>
              <a:t>pid</a:t>
            </a:r>
            <a:r>
              <a:rPr lang="en-US" sz="2800" dirty="0"/>
              <a:t>)</a:t>
            </a:r>
          </a:p>
          <a:p>
            <a:r>
              <a:rPr lang="en-US" sz="2800" dirty="0"/>
              <a:t>Resource sharing Options</a:t>
            </a:r>
          </a:p>
          <a:p>
            <a:pPr lvl="1"/>
            <a:r>
              <a:rPr lang="en-US" sz="2800" dirty="0"/>
              <a:t>Parent and children share all resources</a:t>
            </a:r>
          </a:p>
          <a:p>
            <a:pPr lvl="1"/>
            <a:r>
              <a:rPr lang="en-US" sz="2800" dirty="0"/>
              <a:t>Children share subset of parent’s resource</a:t>
            </a:r>
          </a:p>
          <a:p>
            <a:pPr lvl="1"/>
            <a:r>
              <a:rPr lang="en-US" altLang="en-US" sz="2800" dirty="0"/>
              <a:t>Parent and child share no resources</a:t>
            </a:r>
            <a:endParaRPr lang="en-US" sz="2800" dirty="0"/>
          </a:p>
          <a:p>
            <a:r>
              <a:rPr lang="en-US" sz="2800" dirty="0"/>
              <a:t>Execution Options</a:t>
            </a:r>
          </a:p>
          <a:p>
            <a:pPr lvl="1"/>
            <a:r>
              <a:rPr lang="en-US" sz="2800" dirty="0"/>
              <a:t>Parent and children execute concurrently</a:t>
            </a:r>
          </a:p>
          <a:p>
            <a:pPr lvl="1"/>
            <a:r>
              <a:rPr lang="en-US" sz="2800" dirty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8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Creation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Address space</a:t>
            </a:r>
          </a:p>
          <a:p>
            <a:pPr lvl="1"/>
            <a:r>
              <a:rPr lang="en-US" sz="3600" dirty="0"/>
              <a:t>Child duplicate of parent</a:t>
            </a:r>
          </a:p>
          <a:p>
            <a:pPr lvl="1"/>
            <a:r>
              <a:rPr lang="en-US" sz="3600" dirty="0"/>
              <a:t>Child has a program loaded into it</a:t>
            </a:r>
          </a:p>
          <a:p>
            <a:r>
              <a:rPr lang="en-US" sz="3600" dirty="0"/>
              <a:t>UNIX examples</a:t>
            </a:r>
          </a:p>
          <a:p>
            <a:pPr lvl="1"/>
            <a:r>
              <a:rPr lang="en-US" sz="3600" b="1" dirty="0"/>
              <a:t>fork</a:t>
            </a:r>
            <a:r>
              <a:rPr lang="en-US" sz="3600" dirty="0"/>
              <a:t> system call creates new process</a:t>
            </a:r>
          </a:p>
          <a:p>
            <a:pPr lvl="1"/>
            <a:r>
              <a:rPr lang="en-US" sz="3600" b="1" dirty="0"/>
              <a:t>exec</a:t>
            </a:r>
            <a:r>
              <a:rPr lang="en-US" sz="3600" dirty="0"/>
              <a:t> system call used after a </a:t>
            </a:r>
            <a:r>
              <a:rPr lang="en-US" sz="3600" b="1" dirty="0"/>
              <a:t>fork</a:t>
            </a:r>
            <a:r>
              <a:rPr lang="en-US" sz="3600" dirty="0"/>
              <a:t> to replace the process’ memory space with a new program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Creation (Cont.)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840038"/>
            <a:ext cx="112537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381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operating system executes a variety of programs: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section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Process Concept [1/2]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57625" y="1435100"/>
            <a:ext cx="7445375" cy="6753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>
                <a:latin typeface="Monaco" charset="0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 Program Forking Separate Process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sz="2800" dirty="0"/>
              <a:t>Process executes last statement and asks the operating system to delete it (</a:t>
            </a:r>
            <a:r>
              <a:rPr lang="en-US" sz="2800" b="1" dirty="0"/>
              <a:t>exit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Output data from child to parent (via </a:t>
            </a:r>
            <a:r>
              <a:rPr lang="en-US" sz="2800" b="1" dirty="0"/>
              <a:t>wait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Process’ resources are </a:t>
            </a:r>
            <a:r>
              <a:rPr lang="en-US" sz="2800" dirty="0" err="1"/>
              <a:t>deallocated</a:t>
            </a:r>
            <a:r>
              <a:rPr lang="en-US" sz="2800" dirty="0"/>
              <a:t> by operating system</a:t>
            </a:r>
          </a:p>
          <a:p>
            <a:r>
              <a:rPr lang="en-US" sz="2800" dirty="0"/>
              <a:t>Parent may terminate execution of children processes (</a:t>
            </a:r>
            <a:r>
              <a:rPr lang="en-US" sz="2800" b="1" dirty="0"/>
              <a:t>abort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Child has exceeded allocated resources</a:t>
            </a:r>
          </a:p>
          <a:p>
            <a:pPr lvl="1"/>
            <a:r>
              <a:rPr lang="en-US" sz="2800" dirty="0"/>
              <a:t>Task assigned to child is no longer required</a:t>
            </a:r>
          </a:p>
          <a:p>
            <a:pPr lvl="1"/>
            <a:r>
              <a:rPr lang="en-US" sz="2800" dirty="0"/>
              <a:t>If parent is exiting</a:t>
            </a:r>
          </a:p>
          <a:p>
            <a:pPr lvl="2"/>
            <a:r>
              <a:rPr lang="en-US" sz="2800" dirty="0"/>
              <a:t>Some operating system do not allow child to continue if its parent terminates</a:t>
            </a:r>
          </a:p>
          <a:p>
            <a:pPr lvl="3"/>
            <a:r>
              <a:rPr lang="en-US" sz="2800" dirty="0"/>
              <a:t>All children terminated - </a:t>
            </a:r>
            <a:r>
              <a:rPr lang="en-US" sz="2800" b="1" dirty="0"/>
              <a:t>cascading termination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Termination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>
            <a:normAutofit fontScale="92500"/>
          </a:bodyPr>
          <a:lstStyle/>
          <a:p>
            <a:r>
              <a:rPr lang="en-US" sz="2800"/>
              <a:t>Processes within a system may be </a:t>
            </a:r>
            <a:r>
              <a:rPr lang="en-US" sz="2800" b="1"/>
              <a:t>independent </a:t>
            </a:r>
            <a:r>
              <a:rPr lang="en-US" sz="2800"/>
              <a:t>or </a:t>
            </a:r>
            <a:r>
              <a:rPr lang="en-US" sz="2800" b="1"/>
              <a:t>cooperating</a:t>
            </a:r>
          </a:p>
          <a:p>
            <a:r>
              <a:rPr lang="en-US" sz="2800"/>
              <a:t>Cooperating process can affect or be affected by other processes, including sharing data</a:t>
            </a:r>
          </a:p>
          <a:p>
            <a:r>
              <a:rPr lang="en-US" sz="2800"/>
              <a:t>Reasons for cooperating processes:</a:t>
            </a:r>
          </a:p>
          <a:p>
            <a:pPr lvl="1"/>
            <a:r>
              <a:rPr lang="en-US" sz="2800"/>
              <a:t>Information sharing</a:t>
            </a:r>
          </a:p>
          <a:p>
            <a:pPr lvl="1"/>
            <a:r>
              <a:rPr lang="en-US" sz="2800"/>
              <a:t>Computation speedup</a:t>
            </a:r>
          </a:p>
          <a:p>
            <a:pPr lvl="1"/>
            <a:r>
              <a:rPr lang="en-US" sz="2800"/>
              <a:t>Modularity</a:t>
            </a:r>
          </a:p>
          <a:p>
            <a:pPr lvl="1"/>
            <a:r>
              <a:rPr lang="en-US" sz="2800"/>
              <a:t>Convenience	</a:t>
            </a:r>
          </a:p>
          <a:p>
            <a:r>
              <a:rPr lang="en-US" sz="2800"/>
              <a:t>Cooperating processes need </a:t>
            </a:r>
            <a:r>
              <a:rPr lang="en-US" sz="2800" b="1"/>
              <a:t>interprocess communication </a:t>
            </a:r>
            <a:r>
              <a:rPr lang="en-US" sz="2800"/>
              <a:t>(</a:t>
            </a:r>
            <a:r>
              <a:rPr lang="en-US" sz="2800" b="1"/>
              <a:t>IPC</a:t>
            </a:r>
            <a:r>
              <a:rPr lang="en-US" sz="2800"/>
              <a:t>)</a:t>
            </a:r>
          </a:p>
          <a:p>
            <a:r>
              <a:rPr lang="en-US" sz="2800"/>
              <a:t>Two models of IPC</a:t>
            </a:r>
          </a:p>
          <a:p>
            <a:pPr lvl="1"/>
            <a:r>
              <a:rPr lang="en-US" sz="2800"/>
              <a:t>Shared memory</a:t>
            </a:r>
          </a:p>
          <a:p>
            <a:pPr lvl="1"/>
            <a:r>
              <a:rPr lang="en-US" sz="2800"/>
              <a:t>Message passing</a:t>
            </a:r>
          </a:p>
          <a:p>
            <a:pPr lvl="1"/>
            <a:endParaRPr lang="en-US" sz="280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r>
              <a:rPr lang="en-US"/>
              <a:t>Interprocess Communication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sz="2800" b="1"/>
              <a:t>Independent</a:t>
            </a:r>
            <a:r>
              <a:rPr lang="en-US" sz="2800"/>
              <a:t> process cannot affect or be affected by the execution of another process</a:t>
            </a:r>
          </a:p>
          <a:p>
            <a:r>
              <a:rPr lang="en-US" sz="2800" b="1">
                <a:solidFill>
                  <a:srgbClr val="000000"/>
                </a:solidFill>
              </a:rPr>
              <a:t>Cooperating</a:t>
            </a:r>
            <a:r>
              <a:rPr lang="en-US" sz="2800"/>
              <a:t> process can affect or be affected by the execution of another process</a:t>
            </a:r>
          </a:p>
          <a:p>
            <a:r>
              <a:rPr lang="en-US" sz="2800"/>
              <a:t>Advantages of process cooperation</a:t>
            </a:r>
          </a:p>
          <a:p>
            <a:pPr lvl="1"/>
            <a:r>
              <a:rPr lang="en-US" sz="2800"/>
              <a:t>Information sharing </a:t>
            </a:r>
          </a:p>
          <a:p>
            <a:pPr lvl="1"/>
            <a:r>
              <a:rPr lang="en-US" sz="2800"/>
              <a:t>Computation speed-up</a:t>
            </a:r>
          </a:p>
          <a:p>
            <a:pPr lvl="1"/>
            <a:r>
              <a:rPr lang="en-US" sz="2800"/>
              <a:t>Modularity</a:t>
            </a:r>
          </a:p>
          <a:p>
            <a:pPr lvl="1"/>
            <a:r>
              <a:rPr lang="en-US" sz="2800"/>
              <a:t>Convenience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Cooperating Processes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/>
              <a:t>Paradigm for cooperating processes, </a:t>
            </a:r>
            <a:r>
              <a:rPr lang="en-US" i="1"/>
              <a:t>producer</a:t>
            </a:r>
            <a:r>
              <a:rPr lang="en-US"/>
              <a:t> process produces information that is consumed by a </a:t>
            </a:r>
            <a:r>
              <a:rPr lang="en-US" i="1"/>
              <a:t>consumer</a:t>
            </a:r>
            <a:r>
              <a:rPr lang="en-US"/>
              <a:t> process</a:t>
            </a:r>
          </a:p>
          <a:p>
            <a:pPr lvl="1"/>
            <a:r>
              <a:rPr lang="en-US" i="1"/>
              <a:t>unbounded-buffer</a:t>
            </a:r>
            <a:r>
              <a:rPr lang="en-US"/>
              <a:t> places no practical limit on the size of the buffer</a:t>
            </a:r>
          </a:p>
          <a:p>
            <a:pPr lvl="1"/>
            <a:r>
              <a:rPr lang="en-US" i="1"/>
              <a:t>bounded-buffer</a:t>
            </a:r>
            <a:r>
              <a:rPr lang="en-US"/>
              <a:t> assumes that there is a fixed buffer size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Producer-Consumer Problem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dirty="0"/>
              <a:t>Shared data</a:t>
            </a:r>
          </a:p>
          <a:p>
            <a:pPr marL="2284413" lvl="3">
              <a:buFontTx/>
              <a:buNone/>
            </a:pPr>
            <a:r>
              <a:rPr lang="en-US" sz="2900" dirty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dirty="0" err="1"/>
              <a:t>typedef</a:t>
            </a:r>
            <a:r>
              <a:rPr lang="en-US" sz="2900" dirty="0"/>
              <a:t> </a:t>
            </a:r>
            <a:r>
              <a:rPr lang="en-US" sz="2900" dirty="0" err="1"/>
              <a:t>struct</a:t>
            </a:r>
            <a:r>
              <a:rPr lang="en-US" sz="2900" dirty="0"/>
              <a:t> {</a:t>
            </a:r>
          </a:p>
          <a:p>
            <a:pPr marL="2284413" lvl="3">
              <a:buFontTx/>
              <a:buNone/>
            </a:pPr>
            <a:r>
              <a:rPr lang="en-US" sz="2900" dirty="0"/>
              <a:t>	. . .</a:t>
            </a:r>
          </a:p>
          <a:p>
            <a:pPr marL="2284413" lvl="3">
              <a:buFontTx/>
              <a:buNone/>
            </a:pPr>
            <a:r>
              <a:rPr lang="en-US" sz="2900" dirty="0"/>
              <a:t>} item;</a:t>
            </a:r>
          </a:p>
          <a:p>
            <a:pPr marL="2284413" lvl="3">
              <a:buFontTx/>
              <a:buNone/>
            </a:pPr>
            <a:endParaRPr lang="en-US" sz="1100" dirty="0"/>
          </a:p>
          <a:p>
            <a:pPr marL="2284413" lvl="3">
              <a:buFontTx/>
              <a:buNone/>
            </a:pPr>
            <a:r>
              <a:rPr lang="en-US" sz="2900" dirty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dirty="0" err="1"/>
              <a:t>int</a:t>
            </a:r>
            <a:r>
              <a:rPr lang="en-US" sz="2900" dirty="0"/>
              <a:t> in = 0;</a:t>
            </a:r>
          </a:p>
          <a:p>
            <a:pPr marL="2284413" lvl="3">
              <a:buFontTx/>
              <a:buNone/>
            </a:pPr>
            <a:r>
              <a:rPr lang="en-US" sz="2900" dirty="0" err="1"/>
              <a:t>int</a:t>
            </a:r>
            <a:r>
              <a:rPr lang="en-US" sz="2900" dirty="0"/>
              <a:t> out = 0;</a:t>
            </a:r>
          </a:p>
          <a:p>
            <a:pPr marL="2284413" lvl="3">
              <a:buFontTx/>
              <a:buNone/>
            </a:pPr>
            <a:endParaRPr lang="en-US" sz="1100" dirty="0"/>
          </a:p>
          <a:p>
            <a:endParaRPr lang="en-US" dirty="0"/>
          </a:p>
          <a:p>
            <a:pPr marL="2284413" lvl="3">
              <a:buFontTx/>
              <a:buNone/>
            </a:pPr>
            <a:endParaRPr lang="en-US" sz="2900" b="1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Bounded-Buffer – </a:t>
            </a:r>
            <a:br>
              <a:rPr lang="en-US" sz="4000"/>
            </a:br>
            <a:r>
              <a:rPr lang="en-US" sz="4000"/>
              <a:t>Shared-Memory 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65238" y="1905000"/>
            <a:ext cx="11026775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while (true) {</a:t>
            </a:r>
            <a:br>
              <a:rPr lang="en-US" sz="2900">
                <a:latin typeface="Monaco" charset="0"/>
              </a:rPr>
            </a:br>
            <a:r>
              <a:rPr lang="en-US" sz="290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/>
          </a:p>
          <a:p>
            <a:pPr>
              <a:buFont typeface="Monotype Sorts" charset="2"/>
              <a:buNone/>
            </a:pPr>
            <a:r>
              <a:rPr lang="en-US" sz="2300"/>
              <a:t>	</a:t>
            </a:r>
          </a:p>
          <a:p>
            <a:pPr marL="10240963" lvl="4">
              <a:buFontTx/>
              <a:buNone/>
            </a:pPr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Bounded-Buffer – Producer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14625" y="2000250"/>
            <a:ext cx="9237663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>
                <a:latin typeface="Monaco" charset="0"/>
              </a:rPr>
              <a:t>	</a:t>
            </a:r>
            <a:r>
              <a:rPr lang="en-US" sz="290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90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>
                <a:latin typeface="Monaco" charset="0"/>
              </a:rPr>
              <a:t>     </a:t>
            </a:r>
            <a:r>
              <a:rPr lang="en-US" sz="2900">
                <a:latin typeface="Monaco" charset="0"/>
              </a:rPr>
              <a:t>}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Bounded Buffer – Consumer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parts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The program code, also called </a:t>
            </a:r>
            <a:r>
              <a:rPr lang="en-US" sz="2800" b="1" dirty="0"/>
              <a:t>text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Current activity including </a:t>
            </a:r>
            <a:r>
              <a:rPr lang="en-US" sz="2800" b="1" dirty="0"/>
              <a:t>program counter</a:t>
            </a:r>
            <a:r>
              <a:rPr lang="en-US" sz="2800" dirty="0"/>
              <a:t>, processor registers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Stack </a:t>
            </a:r>
            <a:r>
              <a:rPr lang="en-US" sz="2800" dirty="0"/>
              <a:t>containing temporary data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/>
              <a:t>Function parameters, return addresses, local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Data section </a:t>
            </a:r>
            <a:r>
              <a:rPr lang="en-US" sz="2800" dirty="0"/>
              <a:t>containing global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Heap </a:t>
            </a:r>
            <a:r>
              <a:rPr lang="en-US" sz="2800" dirty="0"/>
              <a:t>containing memory dynamically allocated during run time</a:t>
            </a:r>
          </a:p>
          <a:p>
            <a:r>
              <a:rPr lang="en-US" sz="2800" dirty="0"/>
              <a:t>Program is passive entity, process is active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Program becomes process when executable file loaded into memory</a:t>
            </a:r>
          </a:p>
          <a:p>
            <a:r>
              <a:rPr lang="en-US" sz="2800" dirty="0"/>
              <a:t>Execution of program started via GUI mouse clicks, </a:t>
            </a:r>
            <a:r>
              <a:rPr lang="en-US" sz="2800" dirty="0" err="1"/>
              <a:t>cmd</a:t>
            </a:r>
            <a:r>
              <a:rPr lang="en-US" sz="2800" dirty="0"/>
              <a:t> line </a:t>
            </a:r>
            <a:r>
              <a:rPr lang="en-US" sz="2800" dirty="0" err="1"/>
              <a:t>etc</a:t>
            </a:r>
            <a:endParaRPr lang="en-US" sz="28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[2/2]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49"/>
            <a:ext cx="11542713" cy="7223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send</a:t>
            </a:r>
            <a:r>
              <a:rPr lang="en-US" dirty="0"/>
              <a:t>(</a:t>
            </a:r>
            <a:r>
              <a:rPr lang="en-US" i="1" dirty="0"/>
              <a:t>message</a:t>
            </a:r>
            <a:r>
              <a:rPr lang="en-US" dirty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receive</a:t>
            </a:r>
            <a:r>
              <a:rPr lang="en-US" dirty="0"/>
              <a:t>(</a:t>
            </a:r>
            <a:r>
              <a:rPr lang="en-US" i="1" dirty="0"/>
              <a:t>message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establish a </a:t>
            </a:r>
            <a:r>
              <a:rPr lang="en-US" i="1" dirty="0"/>
              <a:t>communication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logical (e.g., logical properties)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/>
              <a:t>Interprocess</a:t>
            </a:r>
            <a:r>
              <a:rPr lang="en-US" sz="3600" dirty="0"/>
              <a:t> Communication – Message Passing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/>
              <a:t>How are links established?</a:t>
            </a:r>
          </a:p>
          <a:p>
            <a:r>
              <a:rPr lang="en-US"/>
              <a:t>Can a link be associated with more than two processes?</a:t>
            </a:r>
          </a:p>
          <a:p>
            <a:r>
              <a:rPr lang="en-US"/>
              <a:t>How many links can there be between every pair of communicating processes?</a:t>
            </a:r>
          </a:p>
          <a:p>
            <a:r>
              <a:rPr lang="en-US"/>
              <a:t>What is the capacity of a link?</a:t>
            </a:r>
          </a:p>
          <a:p>
            <a:r>
              <a:rPr lang="en-US"/>
              <a:t>Is the size of a message that the link can accommodate fixed or variable?</a:t>
            </a:r>
          </a:p>
          <a:p>
            <a:r>
              <a:rPr lang="en-US"/>
              <a:t>Is a link unidirectional or bi-directional?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Implementation Questions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/>
              <a:t>Processes must name each other explicitly:</a:t>
            </a:r>
          </a:p>
          <a:p>
            <a:pPr lvl="1"/>
            <a:r>
              <a:rPr lang="en-US" sz="2800" b="1"/>
              <a:t>send</a:t>
            </a:r>
            <a:r>
              <a:rPr lang="en-US" sz="2800"/>
              <a:t> (</a:t>
            </a:r>
            <a:r>
              <a:rPr lang="en-US" sz="2800" i="1"/>
              <a:t>P, message</a:t>
            </a:r>
            <a:r>
              <a:rPr lang="en-US" sz="2800"/>
              <a:t>) – send a message to process P</a:t>
            </a:r>
          </a:p>
          <a:p>
            <a:pPr lvl="1"/>
            <a:r>
              <a:rPr lang="en-US" sz="2800" b="1"/>
              <a:t>receive</a:t>
            </a:r>
            <a:r>
              <a:rPr lang="en-US" sz="2800"/>
              <a:t>(</a:t>
            </a:r>
            <a:r>
              <a:rPr lang="en-US" sz="2800" i="1"/>
              <a:t>Q, message</a:t>
            </a:r>
            <a:r>
              <a:rPr lang="en-US" sz="2800"/>
              <a:t>) – receive a message from process Q</a:t>
            </a:r>
          </a:p>
          <a:p>
            <a:pPr lvl="1"/>
            <a:endParaRPr lang="en-US" sz="2800"/>
          </a:p>
          <a:p>
            <a:r>
              <a:rPr lang="en-US" sz="2800"/>
              <a:t>Properties of communication link</a:t>
            </a:r>
          </a:p>
          <a:p>
            <a:pPr lvl="1"/>
            <a:r>
              <a:rPr lang="en-US" sz="2800"/>
              <a:t>Links are established automatically</a:t>
            </a:r>
          </a:p>
          <a:p>
            <a:pPr lvl="1"/>
            <a:r>
              <a:rPr lang="en-US" sz="2800"/>
              <a:t>A link is associated with exactly one pair of communicating processes</a:t>
            </a:r>
          </a:p>
          <a:p>
            <a:pPr lvl="1"/>
            <a:r>
              <a:rPr lang="en-US" sz="2800"/>
              <a:t>Between each pair there exists exactly one link</a:t>
            </a:r>
          </a:p>
          <a:p>
            <a:pPr lvl="1"/>
            <a:r>
              <a:rPr lang="en-US" sz="2800"/>
              <a:t>The link may be unidirectional, but is usually bi-directional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Direct Communication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95075" cy="5545137"/>
          </a:xfrm>
        </p:spPr>
        <p:txBody>
          <a:bodyPr>
            <a:normAutofit lnSpcReduction="10000"/>
          </a:bodyPr>
          <a:lstStyle/>
          <a:p>
            <a:r>
              <a:rPr lang="en-US" sz="2800"/>
              <a:t>Messages are directed and received from mailboxes (also referred to as ports)</a:t>
            </a:r>
          </a:p>
          <a:p>
            <a:pPr lvl="1"/>
            <a:r>
              <a:rPr lang="en-US" sz="2800"/>
              <a:t>Each mailbox has a unique id</a:t>
            </a:r>
          </a:p>
          <a:p>
            <a:pPr lvl="1"/>
            <a:r>
              <a:rPr lang="en-US" sz="2800"/>
              <a:t>Processes can communicate only if they share a mailbox</a:t>
            </a:r>
          </a:p>
          <a:p>
            <a:pPr lvl="1"/>
            <a:endParaRPr lang="en-US" sz="2800"/>
          </a:p>
          <a:p>
            <a:r>
              <a:rPr lang="en-US" sz="2800"/>
              <a:t>Properties of communication link</a:t>
            </a:r>
          </a:p>
          <a:p>
            <a:pPr lvl="1"/>
            <a:r>
              <a:rPr lang="en-US" sz="2800"/>
              <a:t>Link established only if processes share a common mailbox</a:t>
            </a:r>
          </a:p>
          <a:p>
            <a:pPr lvl="1"/>
            <a:r>
              <a:rPr lang="en-US" sz="2800"/>
              <a:t>A link may be associated with many processes</a:t>
            </a:r>
          </a:p>
          <a:p>
            <a:pPr lvl="1"/>
            <a:r>
              <a:rPr lang="en-US" sz="2800"/>
              <a:t>Each pair of processes may share several communication links</a:t>
            </a:r>
          </a:p>
          <a:p>
            <a:pPr lvl="1"/>
            <a:r>
              <a:rPr lang="en-US" sz="2800"/>
              <a:t>Link may be unidirectional or bi-directional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Communication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71263" cy="509428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Operations</a:t>
            </a:r>
          </a:p>
          <a:p>
            <a:pPr lvl="1"/>
            <a:r>
              <a:rPr lang="en-US"/>
              <a:t>create a new mailbox</a:t>
            </a:r>
          </a:p>
          <a:p>
            <a:pPr lvl="1"/>
            <a:r>
              <a:rPr lang="en-US"/>
              <a:t>send and receive messages through mailbox</a:t>
            </a:r>
          </a:p>
          <a:p>
            <a:pPr lvl="1"/>
            <a:r>
              <a:rPr lang="en-US"/>
              <a:t>destroy a mailbox</a:t>
            </a:r>
          </a:p>
          <a:p>
            <a:pPr lvl="1"/>
            <a:endParaRPr lang="en-US"/>
          </a:p>
          <a:p>
            <a:r>
              <a:rPr lang="en-US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send</a:t>
            </a:r>
            <a:r>
              <a:rPr lang="en-US"/>
              <a:t>(</a:t>
            </a:r>
            <a:r>
              <a:rPr lang="en-US" i="1"/>
              <a:t>A, message</a:t>
            </a:r>
            <a:r>
              <a:rPr lang="en-US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receive</a:t>
            </a:r>
            <a:r>
              <a:rPr lang="en-US"/>
              <a:t>(</a:t>
            </a:r>
            <a:r>
              <a:rPr lang="en-US" i="1"/>
              <a:t>A, message</a:t>
            </a:r>
            <a:r>
              <a:rPr lang="en-US"/>
              <a:t>) – receive a message from mailbox 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Communication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427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Mailbox sharing</a:t>
            </a:r>
          </a:p>
          <a:p>
            <a:pPr lvl="1"/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 i="1"/>
              <a:t>, P</a:t>
            </a:r>
            <a:r>
              <a:rPr lang="en-US" i="1" baseline="-25000"/>
              <a:t>2</a:t>
            </a:r>
            <a:r>
              <a:rPr lang="en-US" i="1"/>
              <a:t>,</a:t>
            </a:r>
            <a:r>
              <a:rPr lang="en-US"/>
              <a:t> and</a:t>
            </a:r>
            <a:r>
              <a:rPr lang="en-US" i="1"/>
              <a:t> P</a:t>
            </a:r>
            <a:r>
              <a:rPr lang="en-US" i="1" baseline="-25000"/>
              <a:t>3</a:t>
            </a:r>
            <a:r>
              <a:rPr lang="en-US"/>
              <a:t> share mailbox A</a:t>
            </a:r>
          </a:p>
          <a:p>
            <a:pPr lvl="1"/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, sends;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 i="1"/>
              <a:t> </a:t>
            </a:r>
            <a:r>
              <a:rPr lang="en-US"/>
              <a:t>and</a:t>
            </a:r>
            <a:r>
              <a:rPr lang="en-US" i="1"/>
              <a:t> P</a:t>
            </a:r>
            <a:r>
              <a:rPr lang="en-US" i="1" baseline="-25000"/>
              <a:t>3</a:t>
            </a:r>
            <a:r>
              <a:rPr lang="en-US"/>
              <a:t> receive</a:t>
            </a:r>
          </a:p>
          <a:p>
            <a:pPr lvl="1"/>
            <a:r>
              <a:rPr lang="en-US"/>
              <a:t>Who gets the message?</a:t>
            </a:r>
          </a:p>
          <a:p>
            <a:pPr lvl="1"/>
            <a:endParaRPr lang="en-US"/>
          </a:p>
          <a:p>
            <a:r>
              <a:rPr lang="en-US"/>
              <a:t>Solutions</a:t>
            </a:r>
          </a:p>
          <a:p>
            <a:pPr lvl="1"/>
            <a:r>
              <a:rPr lang="en-US"/>
              <a:t>Allow a link to be associated with at most two processes</a:t>
            </a:r>
          </a:p>
          <a:p>
            <a:pPr lvl="1"/>
            <a:r>
              <a:rPr lang="en-US"/>
              <a:t>Allow only one process at a time to execute a receive operation</a:t>
            </a:r>
          </a:p>
          <a:p>
            <a:pPr lvl="1"/>
            <a:r>
              <a:rPr lang="en-US"/>
              <a:t>Allow the system to select arbitrarily the receiver.  Sender is notified who the receiver was.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Indirect Communication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>
            <a:normAutofit fontScale="85000" lnSpcReduction="20000"/>
          </a:bodyPr>
          <a:lstStyle/>
          <a:p>
            <a:pPr marL="542925" indent="-542925"/>
            <a:r>
              <a:rPr lang="en-US"/>
              <a:t>Message passing may be either blocking or non-blocking</a:t>
            </a:r>
          </a:p>
          <a:p>
            <a:pPr marL="542925" indent="-542925"/>
            <a:endParaRPr lang="en-US"/>
          </a:p>
          <a:p>
            <a:pPr marL="542925" indent="-542925"/>
            <a:r>
              <a:rPr lang="en-US" b="1"/>
              <a:t>Blocking</a:t>
            </a:r>
            <a:r>
              <a:rPr lang="en-US"/>
              <a:t> is considered </a:t>
            </a:r>
            <a:r>
              <a:rPr lang="en-US" b="1"/>
              <a:t>synchronous</a:t>
            </a:r>
          </a:p>
          <a:p>
            <a:pPr marL="1141413" lvl="1" indent="-488950"/>
            <a:r>
              <a:rPr lang="en-US" b="1"/>
              <a:t>Blocking send </a:t>
            </a:r>
            <a:r>
              <a:rPr lang="en-US"/>
              <a:t>has the sender block until the message is received</a:t>
            </a:r>
          </a:p>
          <a:p>
            <a:pPr marL="1141413" lvl="1" indent="-488950"/>
            <a:r>
              <a:rPr lang="en-US" b="1"/>
              <a:t>Blocking receive </a:t>
            </a:r>
            <a:r>
              <a:rPr lang="en-US"/>
              <a:t>has the receiver block until a message is available</a:t>
            </a:r>
          </a:p>
          <a:p>
            <a:pPr marL="1141413" lvl="1" indent="-488950"/>
            <a:endParaRPr lang="en-US"/>
          </a:p>
          <a:p>
            <a:pPr marL="542925" indent="-542925"/>
            <a:r>
              <a:rPr lang="en-US" b="1"/>
              <a:t>Non-blocking</a:t>
            </a:r>
            <a:r>
              <a:rPr lang="en-US"/>
              <a:t> is considered </a:t>
            </a:r>
            <a:r>
              <a:rPr lang="en-US" b="1"/>
              <a:t>asynchronous</a:t>
            </a:r>
          </a:p>
          <a:p>
            <a:pPr marL="1141413" lvl="1" indent="-488950"/>
            <a:r>
              <a:rPr lang="en-US" b="1"/>
              <a:t>Non-blocking </a:t>
            </a:r>
            <a:r>
              <a:rPr lang="en-US"/>
              <a:t>send has the sender send the message and continue</a:t>
            </a:r>
          </a:p>
          <a:p>
            <a:pPr marL="1141413" lvl="1" indent="-488950"/>
            <a:r>
              <a:rPr lang="en-US" b="1"/>
              <a:t>Non-blocking </a:t>
            </a:r>
            <a:r>
              <a:rPr lang="en-US"/>
              <a:t>receive has the receiver receive a valid message or null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Synchronization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CC6600"/>
                </a:solidFill>
              </a:rPr>
              <a:t>1.</a:t>
            </a:r>
            <a:r>
              <a:rPr lang="en-US" dirty="0"/>
              <a:t>	Zero capacity – 0 messages waiting in a queue.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CC6600"/>
                </a:solidFill>
              </a:rPr>
              <a:t>2.</a:t>
            </a:r>
            <a:r>
              <a:rPr lang="en-US" dirty="0"/>
              <a:t>	Bounded capacity – finite length of </a:t>
            </a:r>
            <a:r>
              <a:rPr lang="en-US" i="1" dirty="0"/>
              <a:t>n</a:t>
            </a:r>
            <a:r>
              <a:rPr lang="en-US" dirty="0"/>
              <a:t> messages, n messages waiting in a queue</a:t>
            </a:r>
            <a:br>
              <a:rPr lang="en-US" dirty="0"/>
            </a:br>
            <a:endParaRPr lang="en-US" dirty="0"/>
          </a:p>
          <a:p>
            <a:pPr lvl="1">
              <a:buFont typeface="Monotype Sorts" charset="2"/>
              <a:buNone/>
            </a:pPr>
            <a:r>
              <a:rPr lang="en-US" dirty="0">
                <a:solidFill>
                  <a:srgbClr val="CC6600"/>
                </a:solidFill>
              </a:rPr>
              <a:t>3.</a:t>
            </a:r>
            <a:r>
              <a:rPr lang="en-US" dirty="0"/>
              <a:t>	Unbounded capacity – infinite length ,any number of messages can wait in a queue</a:t>
            </a:r>
            <a:br>
              <a:rPr lang="en-US" dirty="0"/>
            </a:br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Buffering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POSIX Shared Memory</a:t>
            </a:r>
          </a:p>
          <a:p>
            <a:pPr lvl="1"/>
            <a:r>
              <a:rPr lang="en-US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>
                <a:latin typeface="Courier New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lang="en-US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>
                <a:latin typeface="Courier New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lang="en-US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>
                <a:latin typeface="Courier New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lang="en-US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>
                <a:latin typeface="Courier New" charset="0"/>
                <a:cs typeface="Courier New" charset="0"/>
              </a:rPr>
              <a:t>shmdt(shared memory);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>
            <a:normAutofit fontScale="90000"/>
          </a:bodyPr>
          <a:lstStyle/>
          <a:p>
            <a:r>
              <a:rPr lang="en-US"/>
              <a:t>Examples of IPC Systems - POSIX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/>
              <a:t>Acts as a conduit allowing two processes to communicate</a:t>
            </a:r>
          </a:p>
          <a:p>
            <a:endParaRPr lang="en-US"/>
          </a:p>
          <a:p>
            <a:r>
              <a:rPr lang="en-US" b="1"/>
              <a:t>Issues</a:t>
            </a:r>
          </a:p>
          <a:p>
            <a:pPr lvl="1"/>
            <a:r>
              <a:rPr lang="en-US"/>
              <a:t>Is communication unidirectional or bidirectional?</a:t>
            </a:r>
          </a:p>
          <a:p>
            <a:pPr lvl="1"/>
            <a:r>
              <a:rPr lang="en-US"/>
              <a:t>In the case of two-way communication, is it half or full-duplex?</a:t>
            </a:r>
          </a:p>
          <a:p>
            <a:pPr lvl="1"/>
            <a:r>
              <a:rPr lang="en-US"/>
              <a:t>Must there exist a relationship (i.e. parent-child) between the communicating processes?</a:t>
            </a:r>
          </a:p>
          <a:p>
            <a:pPr lvl="1"/>
            <a:r>
              <a:rPr lang="en-US"/>
              <a:t>Can the pipes be used over a network?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>
            <a:normAutofit fontScale="85000" lnSpcReduction="20000"/>
          </a:bodyPr>
          <a:lstStyle/>
          <a:p>
            <a:r>
              <a:rPr lang="en-US" b="1"/>
              <a:t>Ordinary Pipes </a:t>
            </a:r>
            <a:r>
              <a:rPr lang="en-US"/>
              <a:t>allow communication in standard producer-consumer style</a:t>
            </a:r>
            <a:br>
              <a:rPr lang="en-US"/>
            </a:br>
            <a:endParaRPr lang="en-US"/>
          </a:p>
          <a:p>
            <a:r>
              <a:rPr lang="en-US"/>
              <a:t>Producer writes to one end (the </a:t>
            </a:r>
            <a:r>
              <a:rPr lang="en-US" i="1"/>
              <a:t>write-end </a:t>
            </a:r>
            <a:r>
              <a:rPr lang="en-US"/>
              <a:t>of the pipe)</a:t>
            </a:r>
            <a:br>
              <a:rPr lang="en-US"/>
            </a:br>
            <a:endParaRPr lang="en-US"/>
          </a:p>
          <a:p>
            <a:r>
              <a:rPr lang="en-US"/>
              <a:t>Consumer reads from the other end (the </a:t>
            </a:r>
            <a:r>
              <a:rPr lang="en-US" i="1"/>
              <a:t>read-end </a:t>
            </a:r>
            <a:r>
              <a:rPr lang="en-US"/>
              <a:t>of the pipe)</a:t>
            </a:r>
            <a:br>
              <a:rPr lang="en-US"/>
            </a:br>
            <a:endParaRPr lang="en-US"/>
          </a:p>
          <a:p>
            <a:r>
              <a:rPr lang="en-US"/>
              <a:t>Ordinary pipes are therefore unidirectional</a:t>
            </a:r>
            <a:br>
              <a:rPr lang="en-US"/>
            </a:br>
            <a:endParaRPr lang="en-US"/>
          </a:p>
          <a:p>
            <a:r>
              <a:rPr lang="en-US"/>
              <a:t>Require parent-child relationship between communicating processes</a:t>
            </a:r>
          </a:p>
          <a:p>
            <a:endParaRPr lang="en-US"/>
          </a:p>
        </p:txBody>
      </p:sp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Pipes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Named Pipes are more powerful than ordinary pipes</a:t>
            </a:r>
            <a:br>
              <a:rPr lang="en-US"/>
            </a:br>
            <a:endParaRPr lang="en-US"/>
          </a:p>
          <a:p>
            <a:r>
              <a:rPr lang="en-US"/>
              <a:t>Communication is bidirectional</a:t>
            </a:r>
            <a:br>
              <a:rPr lang="en-US"/>
            </a:br>
            <a:endParaRPr lang="en-US"/>
          </a:p>
          <a:p>
            <a:r>
              <a:rPr lang="en-US"/>
              <a:t>No parent-child relationship is necessary between the communicating processes</a:t>
            </a:r>
            <a:br>
              <a:rPr lang="en-US"/>
            </a:br>
            <a:endParaRPr lang="en-US"/>
          </a:p>
          <a:p>
            <a:r>
              <a:rPr lang="en-US"/>
              <a:t>Several processes can use the named pipe for communication</a:t>
            </a:r>
            <a:br>
              <a:rPr lang="en-US"/>
            </a:br>
            <a:endParaRPr lang="en-US"/>
          </a:p>
          <a:p>
            <a:r>
              <a:rPr lang="en-US"/>
              <a:t>Provided on both UNIX and Windows systems</a:t>
            </a:r>
          </a:p>
          <a:p>
            <a:endParaRPr lang="en-US"/>
          </a:p>
        </p:txBody>
      </p:sp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Pipes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136166"/>
          </a:xfrm>
        </p:spPr>
        <p:txBody>
          <a:bodyPr>
            <a:normAutofit/>
          </a:bodyPr>
          <a:lstStyle/>
          <a:p>
            <a:r>
              <a:rPr lang="en-US" sz="2800" dirty="0"/>
              <a:t>As a process executes, it changes </a:t>
            </a:r>
            <a:r>
              <a:rPr lang="en-US" sz="2800" i="1" dirty="0"/>
              <a:t>state</a:t>
            </a:r>
          </a:p>
          <a:p>
            <a:endParaRPr lang="en-US" sz="2800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new</a:t>
            </a:r>
            <a:r>
              <a:rPr lang="en-US" sz="2800" dirty="0"/>
              <a:t>:  The process is being created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running</a:t>
            </a:r>
            <a:r>
              <a:rPr lang="en-US" sz="2800" dirty="0"/>
              <a:t>:  Instructions are being executed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waiting</a:t>
            </a:r>
            <a:r>
              <a:rPr lang="en-US" sz="2800" dirty="0"/>
              <a:t>:  The process is waiting for some event to occur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ready</a:t>
            </a:r>
            <a:r>
              <a:rPr lang="en-US" sz="2800" dirty="0"/>
              <a:t>:  The process is waiting to be assigned to a processor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terminated</a:t>
            </a:r>
            <a:r>
              <a:rPr lang="en-US" sz="2800" dirty="0"/>
              <a:t>:  The process has finished execution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388533"/>
            <a:ext cx="6869907" cy="6996341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3366FF"/>
                </a:solidFill>
              </a:rPr>
              <a:t>task control block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Process state – running, waiting, </a:t>
            </a:r>
            <a:r>
              <a:rPr lang="en-US" altLang="en-US" dirty="0" err="1"/>
              <a:t>etc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Program counter – location of instruction to next execute</a:t>
            </a:r>
          </a:p>
          <a:p>
            <a:endParaRPr lang="en-US" altLang="en-US" dirty="0"/>
          </a:p>
          <a:p>
            <a:r>
              <a:rPr lang="en-US" altLang="en-US" dirty="0"/>
              <a:t>CPU registers – contents of all process-centric registers</a:t>
            </a:r>
          </a:p>
          <a:p>
            <a:endParaRPr lang="en-US" altLang="en-US" dirty="0"/>
          </a:p>
          <a:p>
            <a:r>
              <a:rPr lang="en-US" altLang="en-US" dirty="0"/>
              <a:t>CPU scheduling information- priorities, scheduling queue pointers</a:t>
            </a:r>
          </a:p>
          <a:p>
            <a:endParaRPr lang="en-US" altLang="en-US" dirty="0"/>
          </a:p>
          <a:p>
            <a:r>
              <a:rPr lang="en-US" altLang="en-US" dirty="0"/>
              <a:t>Memory-management information – memory allocated to the process</a:t>
            </a:r>
          </a:p>
          <a:p>
            <a:endParaRPr lang="en-US" altLang="en-US" dirty="0"/>
          </a:p>
          <a:p>
            <a:r>
              <a:rPr lang="en-US" altLang="en-US" dirty="0"/>
              <a:t>Accounting information – CPU used, clock time elapsed since start, time limits</a:t>
            </a:r>
          </a:p>
          <a:p>
            <a:endParaRPr lang="en-US" altLang="en-US" dirty="0"/>
          </a:p>
          <a:p>
            <a:r>
              <a:rPr lang="en-US" altLang="en-US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220" y="182034"/>
            <a:ext cx="11279981" cy="7683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58434"/>
            <a:ext cx="4193382" cy="59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64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2850" y="2169580"/>
            <a:ext cx="11899301" cy="669517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Maximize CPU use, quickly switch processes onto CPU for time sharing</a:t>
            </a:r>
          </a:p>
          <a:p>
            <a:endParaRPr lang="en-US" sz="2800" b="1" dirty="0"/>
          </a:p>
          <a:p>
            <a:r>
              <a:rPr lang="en-US" sz="2800" b="1" dirty="0"/>
              <a:t>Process scheduler </a:t>
            </a:r>
            <a:r>
              <a:rPr lang="en-US" sz="2800" dirty="0"/>
              <a:t>selects among available processes for next execution on CPU</a:t>
            </a:r>
          </a:p>
          <a:p>
            <a:endParaRPr lang="en-US" sz="2800" dirty="0"/>
          </a:p>
          <a:p>
            <a:r>
              <a:rPr lang="en-US" sz="2800" dirty="0"/>
              <a:t>Maintains </a:t>
            </a:r>
            <a:r>
              <a:rPr lang="en-US" sz="2800" b="1" dirty="0"/>
              <a:t>scheduling queues </a:t>
            </a:r>
            <a:r>
              <a:rPr lang="en-US" sz="2800" dirty="0"/>
              <a:t>of processes:</a:t>
            </a:r>
          </a:p>
          <a:p>
            <a:endParaRPr lang="en-US" sz="2800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Job queue</a:t>
            </a:r>
            <a:r>
              <a:rPr lang="en-US" sz="2800" dirty="0"/>
              <a:t> – set of all processes in the system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Ready queue </a:t>
            </a:r>
            <a:r>
              <a:rPr lang="en-US" sz="2800" dirty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/>
          </a:p>
          <a:p>
            <a:pPr lvl="1">
              <a:buFont typeface="Wingdings" pitchFamily="2" charset="2"/>
              <a:buChar char="v"/>
            </a:pPr>
            <a:r>
              <a:rPr lang="en-US" sz="2800" b="1" dirty="0"/>
              <a:t>Device queues </a:t>
            </a:r>
            <a:r>
              <a:rPr lang="en-US" sz="2800" dirty="0"/>
              <a:t>– set of processes waiting for an I/O device</a:t>
            </a:r>
          </a:p>
          <a:p>
            <a:pPr lvl="1"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Process Scheduling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315384"/>
            <a:ext cx="1197530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619251"/>
            <a:ext cx="8734425" cy="6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7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6414</TotalTime>
  <Words>1621</Words>
  <Application>Microsoft Office PowerPoint</Application>
  <PresentationFormat>Custom</PresentationFormat>
  <Paragraphs>315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Processes</vt:lpstr>
      <vt:lpstr>Process Concept [1/2]</vt:lpstr>
      <vt:lpstr>The Process [2/2]</vt:lpstr>
      <vt:lpstr>Process in Memory</vt:lpstr>
      <vt:lpstr>Process State</vt:lpstr>
      <vt:lpstr>Diagram of Process State</vt:lpstr>
      <vt:lpstr>Process Control Block (PCB)</vt:lpstr>
      <vt:lpstr>Process Scheduling</vt:lpstr>
      <vt:lpstr>Ready Queue And Various I/O Device Queues</vt:lpstr>
      <vt:lpstr>Representation of Process Scheduling</vt:lpstr>
      <vt:lpstr>Schedulers</vt:lpstr>
      <vt:lpstr>Schedulers (Cont.)</vt:lpstr>
      <vt:lpstr>Addition of Medium Term Scheduling</vt:lpstr>
      <vt:lpstr>Multitasking in Mobile Systems</vt:lpstr>
      <vt:lpstr>Context Switch</vt:lpstr>
      <vt:lpstr>CPU Switch From Process to Process (Context Switching)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Pipes</vt:lpstr>
      <vt:lpstr>Ordinary 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MOOSA HUSSAIN</cp:lastModifiedBy>
  <cp:revision>228</cp:revision>
  <cp:lastPrinted>2011-01-14T21:21:29Z</cp:lastPrinted>
  <dcterms:created xsi:type="dcterms:W3CDTF">2011-01-14T20:24:54Z</dcterms:created>
  <dcterms:modified xsi:type="dcterms:W3CDTF">2019-02-22T14:22:36Z</dcterms:modified>
</cp:coreProperties>
</file>