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0" r:id="rId1"/>
  </p:sldMasterIdLst>
  <p:notesMasterIdLst>
    <p:notesMasterId r:id="rId44"/>
  </p:notesMasterIdLst>
  <p:handoutMasterIdLst>
    <p:handoutMasterId r:id="rId45"/>
  </p:handoutMasterIdLst>
  <p:sldIdLst>
    <p:sldId id="348" r:id="rId2"/>
    <p:sldId id="257" r:id="rId3"/>
    <p:sldId id="346" r:id="rId4"/>
    <p:sldId id="327" r:id="rId5"/>
    <p:sldId id="258" r:id="rId6"/>
    <p:sldId id="278" r:id="rId7"/>
    <p:sldId id="349" r:id="rId8"/>
    <p:sldId id="260" r:id="rId9"/>
    <p:sldId id="350" r:id="rId10"/>
    <p:sldId id="282" r:id="rId11"/>
    <p:sldId id="261" r:id="rId12"/>
    <p:sldId id="262" r:id="rId13"/>
    <p:sldId id="351" r:id="rId14"/>
    <p:sldId id="352" r:id="rId15"/>
    <p:sldId id="263" r:id="rId16"/>
    <p:sldId id="353" r:id="rId17"/>
    <p:sldId id="264" r:id="rId18"/>
    <p:sldId id="265" r:id="rId19"/>
    <p:sldId id="329" r:id="rId20"/>
    <p:sldId id="309" r:id="rId21"/>
    <p:sldId id="328" r:id="rId22"/>
    <p:sldId id="266" r:id="rId23"/>
    <p:sldId id="336" r:id="rId24"/>
    <p:sldId id="333" r:id="rId25"/>
    <p:sldId id="267" r:id="rId26"/>
    <p:sldId id="268" r:id="rId27"/>
    <p:sldId id="331" r:id="rId28"/>
    <p:sldId id="332" r:id="rId29"/>
    <p:sldId id="310" r:id="rId30"/>
    <p:sldId id="271" r:id="rId31"/>
    <p:sldId id="272" r:id="rId32"/>
    <p:sldId id="273" r:id="rId33"/>
    <p:sldId id="274" r:id="rId34"/>
    <p:sldId id="298" r:id="rId35"/>
    <p:sldId id="275" r:id="rId36"/>
    <p:sldId id="299" r:id="rId37"/>
    <p:sldId id="276" r:id="rId38"/>
    <p:sldId id="337" r:id="rId39"/>
    <p:sldId id="342" r:id="rId40"/>
    <p:sldId id="343" r:id="rId41"/>
    <p:sldId id="344" r:id="rId42"/>
    <p:sldId id="345" r:id="rId43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1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8934" autoAdjust="0"/>
  </p:normalViewPr>
  <p:slideViewPr>
    <p:cSldViewPr snapToGrid="0">
      <p:cViewPr varScale="1">
        <p:scale>
          <a:sx n="56" d="100"/>
          <a:sy n="56" d="100"/>
        </p:scale>
        <p:origin x="948" y="42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D96DE114-B022-454E-A2D9-0DE418551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D334AC7B-DD6D-4978-B1F1-82649DFD4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72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090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09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3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3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155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851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8080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723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8084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8777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5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432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9924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7658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3481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7107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9656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9831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739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6658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2287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28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8501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9303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1842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6799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246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9887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62568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1770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0049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1023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661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25088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918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4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3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7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25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64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218863"/>
            <a:ext cx="1372663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8700" y="2336802"/>
            <a:ext cx="116586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9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28700" y="4815476"/>
            <a:ext cx="11658600" cy="1599605"/>
          </a:xfrm>
        </p:spPr>
        <p:txBody>
          <a:bodyPr lIns="65311" rIns="65311"/>
          <a:lstStyle>
            <a:lvl1pPr marL="0" marR="91435" indent="0" algn="r">
              <a:buNone/>
              <a:defRPr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647" y="6604000"/>
            <a:ext cx="13721648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75106"/>
            <a:ext cx="123444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020" y="366187"/>
            <a:ext cx="2666205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8"/>
            <a:ext cx="948690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4" y="1412949"/>
            <a:ext cx="116586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9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4070" y="3908949"/>
            <a:ext cx="6858000" cy="1939851"/>
          </a:xfrm>
        </p:spPr>
        <p:txBody>
          <a:bodyPr lIns="130622" rIns="130622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5455020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175396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067"/>
            <a:ext cx="123444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213600"/>
            <a:ext cx="6060282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40" y="7213600"/>
            <a:ext cx="6062663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1925726"/>
            <a:ext cx="6060282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1925726"/>
            <a:ext cx="6062663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02400"/>
            <a:ext cx="11222664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29400" y="7140136"/>
            <a:ext cx="5961888" cy="121920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365760"/>
            <a:ext cx="11219688" cy="60960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90548" y="8543925"/>
            <a:ext cx="2880360" cy="48768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1848" y="7257870"/>
            <a:ext cx="10744200" cy="864309"/>
          </a:xfrm>
          <a:noFill/>
        </p:spPr>
        <p:txBody>
          <a:bodyPr lIns="130622" tIns="0" rIns="130622" anchor="t"/>
          <a:lstStyle>
            <a:lvl1pPr marL="0" marR="26124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53291"/>
            <a:ext cx="130302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0109" y="8543926"/>
            <a:ext cx="3526022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86830"/>
            <a:ext cx="12113148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996168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716544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1975105"/>
            <a:ext cx="12344400" cy="6034617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90548" y="8543925"/>
            <a:ext cx="2880360" cy="48768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2/14/2019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570109" y="8543926"/>
            <a:ext cx="3526022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970908" y="8543926"/>
            <a:ext cx="548640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1" latinLnBrk="0" hangingPunct="1">
        <a:spcBef>
          <a:spcPct val="0"/>
        </a:spcBef>
        <a:buNone/>
        <a:defRPr kumimoji="0" sz="5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2488" indent="-365742" algn="l" rtl="0" eaLnBrk="1" latinLnBrk="0" hangingPunct="1">
        <a:spcBef>
          <a:spcPts val="57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88230" indent="-326555" algn="l" rtl="0" eaLnBrk="1" latinLnBrk="0" hangingPunct="1">
        <a:spcBef>
          <a:spcPts val="463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847" indent="-326555" algn="l" rtl="0" eaLnBrk="1" latinLnBrk="0" hangingPunct="1">
        <a:spcBef>
          <a:spcPts val="500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76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31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244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00" b="1" dirty="0" smtClean="0"/>
              <a:t>Processes</a:t>
            </a:r>
            <a:endParaRPr lang="en-US" sz="5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7325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3041649"/>
            <a:ext cx="10853737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635503"/>
            <a:ext cx="12344400" cy="603461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Long-term scheduler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/>
              <a:t>(or job scheduler) – selects which processes should be brought into the ready queue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00"/>
                </a:solidFill>
              </a:rPr>
              <a:t>Short-term scheduler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/>
              <a:t>(or CPU scheduler) – selects which process should be executed next and allocates CPU</a:t>
            </a:r>
          </a:p>
          <a:p>
            <a:pPr lvl="1"/>
            <a:r>
              <a:rPr lang="en-US" dirty="0" smtClean="0"/>
              <a:t>Sometimes the only scheduler in a system</a:t>
            </a:r>
          </a:p>
          <a:p>
            <a:endParaRPr lang="en-US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2559047"/>
            <a:ext cx="11077575" cy="6040438"/>
          </a:xfrm>
        </p:spPr>
        <p:txBody>
          <a:bodyPr/>
          <a:lstStyle/>
          <a:p>
            <a:r>
              <a:rPr lang="en-US" sz="3200" dirty="0" smtClean="0"/>
              <a:t>Short-term scheduler is invoked very frequently (milliseconds) </a:t>
            </a:r>
            <a:r>
              <a:rPr lang="en-US" sz="3200" dirty="0" smtClean="0">
                <a:sym typeface="Symbol" charset="2"/>
              </a:rPr>
              <a:t> (must be fast)</a:t>
            </a:r>
          </a:p>
          <a:p>
            <a:r>
              <a:rPr lang="en-US" sz="3200" dirty="0" smtClean="0">
                <a:sym typeface="Symbol" charset="2"/>
              </a:rPr>
              <a:t>Long-term scheduler is invoked very infrequently (seconds, minutes)  (may be slow)</a:t>
            </a:r>
          </a:p>
          <a:p>
            <a:r>
              <a:rPr lang="en-US" sz="3200" dirty="0" smtClean="0">
                <a:sym typeface="Symbol" charset="2"/>
              </a:rPr>
              <a:t>The long-term scheduler controls the </a:t>
            </a:r>
            <a:r>
              <a:rPr lang="en-US" sz="3200" i="1" dirty="0" smtClean="0">
                <a:sym typeface="Symbol" charset="2"/>
              </a:rPr>
              <a:t>degree of multiprogramming</a:t>
            </a:r>
          </a:p>
          <a:p>
            <a:r>
              <a:rPr lang="en-US" sz="3200" dirty="0" smtClean="0">
                <a:sym typeface="Symbol" charset="2"/>
              </a:rPr>
              <a:t>Processes can be described as either:</a:t>
            </a: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sym typeface="Symbol" charset="2"/>
              </a:rPr>
              <a:t>I/O-bound process</a:t>
            </a:r>
            <a:r>
              <a:rPr lang="en-US" sz="32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3200" dirty="0" smtClean="0">
                <a:sym typeface="Symbol" charset="2"/>
              </a:rPr>
              <a:t>– spends more time doing I/O than computations, many short CPU bursts</a:t>
            </a: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sym typeface="Symbol" charset="2"/>
              </a:rPr>
              <a:t>CPU-bound process</a:t>
            </a:r>
            <a:r>
              <a:rPr lang="en-US" sz="32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3200" dirty="0" smtClean="0">
                <a:sym typeface="Symbol" charset="2"/>
              </a:rPr>
              <a:t>– spends more time doing computations; few very long CPU bursts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Schedulers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243910"/>
            <a:ext cx="10991850" cy="355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1209675" y="2893642"/>
            <a:ext cx="10801350" cy="192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 sz="2000" dirty="0">
                <a:latin typeface="Helvetica" pitchFamily="-8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000" dirty="0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sz="2000" b="1" dirty="0">
                <a:solidFill>
                  <a:srgbClr val="3366FF"/>
                </a:solidFill>
                <a:latin typeface="Helvetica" pitchFamily="-8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dirty="0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dirty="0">
              <a:latin typeface="Helvetic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2190744"/>
            <a:ext cx="11039475" cy="59309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Some mobile systems (e.g., early version of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)  allow only one process to run, others suspended</a:t>
            </a:r>
          </a:p>
          <a:p>
            <a:r>
              <a:rPr lang="en-US" altLang="en-US" dirty="0" smtClean="0"/>
              <a:t>Due to screen real estate, user interface limits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provides for a 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b="1" dirty="0" smtClean="0">
                <a:solidFill>
                  <a:srgbClr val="3366FF"/>
                </a:solidFill>
              </a:rPr>
              <a:t>foreground</a:t>
            </a:r>
            <a:r>
              <a:rPr lang="en-US" altLang="en-US" dirty="0" smtClean="0"/>
              <a:t> process- controlled via user interface</a:t>
            </a:r>
          </a:p>
          <a:p>
            <a:pPr lvl="1"/>
            <a:r>
              <a:rPr lang="en-US" altLang="en-US" dirty="0" smtClean="0"/>
              <a:t>Multiple </a:t>
            </a:r>
            <a:r>
              <a:rPr lang="en-US" altLang="en-US" b="1" dirty="0" smtClean="0">
                <a:solidFill>
                  <a:srgbClr val="3366FF"/>
                </a:solidFill>
              </a:rPr>
              <a:t>background</a:t>
            </a:r>
            <a:r>
              <a:rPr lang="en-US" altLang="en-US" dirty="0" smtClean="0"/>
              <a:t> processes– in memory, running, but not on the display, and with limits</a:t>
            </a:r>
          </a:p>
          <a:p>
            <a:pPr lvl="1"/>
            <a:r>
              <a:rPr lang="en-US" altLang="en-US" dirty="0" smtClean="0"/>
              <a:t>Limits include single, short task, receiving notification of events, specific long-running tasks like audio playback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243418"/>
            <a:ext cx="12344400" cy="76834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Multitasking in Mobile Systems</a:t>
            </a:r>
          </a:p>
        </p:txBody>
      </p:sp>
    </p:spTree>
    <p:extLst>
      <p:ext uri="{BB962C8B-B14F-4D97-AF65-F5344CB8AC3E}">
        <p14:creationId xmlns:p14="http://schemas.microsoft.com/office/powerpoint/2010/main" val="20195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3964516"/>
            <a:ext cx="11220450" cy="5930900"/>
          </a:xfrm>
        </p:spPr>
        <p:txBody>
          <a:bodyPr/>
          <a:lstStyle/>
          <a:p>
            <a:r>
              <a:rPr lang="en-US" sz="2800" dirty="0" smtClean="0"/>
              <a:t>When CPU switches to another process, the system must save the state of the old process and load the saved state for the new process via a </a:t>
            </a:r>
            <a:r>
              <a:rPr lang="en-US" sz="2800" b="1" dirty="0" smtClean="0">
                <a:solidFill>
                  <a:srgbClr val="3366FF"/>
                </a:solidFill>
              </a:rPr>
              <a:t>context switch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Context </a:t>
            </a:r>
            <a:r>
              <a:rPr lang="en-US" sz="2800" dirty="0" smtClean="0"/>
              <a:t>of a process represented in the PCB</a:t>
            </a:r>
          </a:p>
          <a:p>
            <a:endParaRPr lang="en-US" sz="2800" dirty="0" smtClean="0"/>
          </a:p>
          <a:p>
            <a:r>
              <a:rPr lang="en-US" sz="2800" dirty="0" smtClean="0"/>
              <a:t>Context-switch time is overhead; the system does no useful work while switching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69887"/>
            <a:ext cx="12344400" cy="1027591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CPU Switch From Process to Process (Context Switching)</a:t>
            </a:r>
          </a:p>
        </p:txBody>
      </p:sp>
      <p:pic>
        <p:nvPicPr>
          <p:cNvPr id="133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796548"/>
            <a:ext cx="10453688" cy="624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10950" cy="6769100"/>
          </a:xfrm>
        </p:spPr>
        <p:txBody>
          <a:bodyPr/>
          <a:lstStyle/>
          <a:p>
            <a:r>
              <a:rPr lang="en-US" sz="2800" b="1" dirty="0" smtClean="0"/>
              <a:t>Parent </a:t>
            </a:r>
            <a:r>
              <a:rPr lang="en-US" sz="2800" dirty="0" smtClean="0"/>
              <a:t>process create </a:t>
            </a:r>
            <a:r>
              <a:rPr lang="en-US" sz="2800" b="1" dirty="0" smtClean="0"/>
              <a:t>children </a:t>
            </a:r>
            <a:r>
              <a:rPr lang="en-US" sz="2800" dirty="0" smtClean="0"/>
              <a:t>processes, which, in turn create other processes, forming a tree of processes</a:t>
            </a:r>
          </a:p>
          <a:p>
            <a:r>
              <a:rPr lang="en-US" sz="2800" dirty="0" smtClean="0"/>
              <a:t>Generally, process identified and managed via </a:t>
            </a:r>
            <a:r>
              <a:rPr lang="en-US" sz="2800" b="1" dirty="0" smtClean="0"/>
              <a:t>a process identifier </a:t>
            </a:r>
            <a:r>
              <a:rPr lang="en-US" sz="2800" dirty="0" smtClean="0"/>
              <a:t>(</a:t>
            </a:r>
            <a:r>
              <a:rPr lang="en-US" sz="2800" b="1" dirty="0" err="1" smtClean="0"/>
              <a:t>pid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Resource sharing Options</a:t>
            </a:r>
          </a:p>
          <a:p>
            <a:pPr lvl="1"/>
            <a:r>
              <a:rPr lang="en-US" sz="2800" dirty="0" smtClean="0"/>
              <a:t>Parent and children share all resources</a:t>
            </a:r>
          </a:p>
          <a:p>
            <a:pPr lvl="1"/>
            <a:r>
              <a:rPr lang="en-US" sz="2800" dirty="0" smtClean="0"/>
              <a:t>Children share subset of parent’s resource</a:t>
            </a:r>
          </a:p>
          <a:p>
            <a:pPr lvl="1"/>
            <a:r>
              <a:rPr lang="en-US" altLang="en-US" sz="2800" dirty="0"/>
              <a:t>Parent and child share no resources</a:t>
            </a:r>
            <a:endParaRPr lang="en-US" sz="2800" dirty="0" smtClean="0"/>
          </a:p>
          <a:p>
            <a:r>
              <a:rPr lang="en-US" sz="2800" dirty="0" smtClean="0"/>
              <a:t>Execution Options</a:t>
            </a:r>
          </a:p>
          <a:p>
            <a:pPr lvl="1"/>
            <a:r>
              <a:rPr lang="en-US" sz="2800" dirty="0" smtClean="0"/>
              <a:t>Parent and children execute concurrently</a:t>
            </a:r>
          </a:p>
          <a:p>
            <a:pPr lvl="1"/>
            <a:r>
              <a:rPr lang="en-US" sz="2800" dirty="0" smtClean="0"/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Address space</a:t>
            </a:r>
          </a:p>
          <a:p>
            <a:pPr lvl="1"/>
            <a:r>
              <a:rPr lang="en-US" sz="3600" dirty="0" smtClean="0"/>
              <a:t>Child duplicate of parent</a:t>
            </a:r>
          </a:p>
          <a:p>
            <a:pPr lvl="1"/>
            <a:r>
              <a:rPr lang="en-US" sz="3600" dirty="0" smtClean="0"/>
              <a:t>Child has a program loaded into it</a:t>
            </a:r>
          </a:p>
          <a:p>
            <a:r>
              <a:rPr lang="en-US" sz="3600" dirty="0" smtClean="0"/>
              <a:t>UNIX examples</a:t>
            </a:r>
          </a:p>
          <a:p>
            <a:pPr lvl="1"/>
            <a:r>
              <a:rPr lang="en-US" sz="3600" b="1" dirty="0" smtClean="0"/>
              <a:t>fork</a:t>
            </a:r>
            <a:r>
              <a:rPr lang="en-US" sz="3600" dirty="0" smtClean="0"/>
              <a:t> system call creates new process</a:t>
            </a:r>
          </a:p>
          <a:p>
            <a:pPr lvl="1"/>
            <a:r>
              <a:rPr lang="en-US" sz="3600" b="1" dirty="0" smtClean="0"/>
              <a:t>exec</a:t>
            </a:r>
            <a:r>
              <a:rPr lang="en-US" sz="3600" dirty="0" smtClean="0"/>
              <a:t> system call used after a </a:t>
            </a:r>
            <a:r>
              <a:rPr lang="en-US" sz="3600" b="1" dirty="0" smtClean="0"/>
              <a:t>fork</a:t>
            </a:r>
            <a:r>
              <a:rPr lang="en-US" sz="3600" dirty="0" smtClean="0"/>
              <a:t> to replace the process’ memory space with a new program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Creation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pic>
        <p:nvPicPr>
          <p:cNvPr id="2457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2840038"/>
            <a:ext cx="1125378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056938" cy="6381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 operating system executes a variety of programs: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Batch system – jobs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Time-shared systems – user programs or tasks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Process – a program in execution; process execution must progress in sequential fashion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process includes: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 counter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section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5" y="369888"/>
            <a:ext cx="915987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Process Concept [1/2]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57625" y="1435100"/>
            <a:ext cx="7445375" cy="67532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&lt;sys/types.h&gt;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&lt;studio.h&gt;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&lt;unistd.h&gt;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int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pid_t  pid;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pid = 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if (pid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fprintf(stderr,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else if (pid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execlp("/bin/ls", "ls",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printf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}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 Program Forking Separate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275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Tree of Processes on Solaris</a:t>
            </a:r>
          </a:p>
        </p:txBody>
      </p:sp>
      <p:pic>
        <p:nvPicPr>
          <p:cNvPr id="2662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593850"/>
            <a:ext cx="8588375" cy="672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95075" cy="6040438"/>
          </a:xfrm>
        </p:spPr>
        <p:txBody>
          <a:bodyPr/>
          <a:lstStyle/>
          <a:p>
            <a:r>
              <a:rPr lang="en-US" sz="2800" dirty="0" smtClean="0"/>
              <a:t>Process executes last statement and asks the operating system to delete it (</a:t>
            </a:r>
            <a:r>
              <a:rPr lang="en-US" sz="2800" b="1" dirty="0" smtClean="0"/>
              <a:t>exit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Output data from child to parent (via </a:t>
            </a:r>
            <a:r>
              <a:rPr lang="en-US" sz="2800" b="1" dirty="0" smtClean="0"/>
              <a:t>wait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Process’ resources are </a:t>
            </a:r>
            <a:r>
              <a:rPr lang="en-US" sz="2800" dirty="0" err="1" smtClean="0"/>
              <a:t>deallocated</a:t>
            </a:r>
            <a:r>
              <a:rPr lang="en-US" sz="2800" dirty="0" smtClean="0"/>
              <a:t> by operating system</a:t>
            </a:r>
          </a:p>
          <a:p>
            <a:r>
              <a:rPr lang="en-US" sz="2800" dirty="0" smtClean="0"/>
              <a:t>Parent may terminate execution of children processes (</a:t>
            </a:r>
            <a:r>
              <a:rPr lang="en-US" sz="2800" b="1" dirty="0" smtClean="0"/>
              <a:t>abort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Child has exceeded allocated resources</a:t>
            </a:r>
          </a:p>
          <a:p>
            <a:pPr lvl="1"/>
            <a:r>
              <a:rPr lang="en-US" sz="2800" dirty="0" smtClean="0"/>
              <a:t>Task assigned to child is no longer required</a:t>
            </a:r>
          </a:p>
          <a:p>
            <a:pPr lvl="1"/>
            <a:r>
              <a:rPr lang="en-US" sz="2800" dirty="0" smtClean="0"/>
              <a:t>If parent is exiting</a:t>
            </a:r>
          </a:p>
          <a:p>
            <a:pPr lvl="2"/>
            <a:r>
              <a:rPr lang="en-US" sz="2800" dirty="0" smtClean="0"/>
              <a:t>Some operating system do not allow child to continue if its parent terminates</a:t>
            </a:r>
          </a:p>
          <a:p>
            <a:pPr lvl="3"/>
            <a:r>
              <a:rPr lang="en-US" sz="2800" dirty="0" smtClean="0"/>
              <a:t>All children terminated - </a:t>
            </a:r>
            <a:r>
              <a:rPr lang="en-US" sz="2800" b="1" dirty="0" smtClean="0"/>
              <a:t>cascading termination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268075" cy="6040438"/>
          </a:xfrm>
        </p:spPr>
        <p:txBody>
          <a:bodyPr>
            <a:normAutofit fontScale="92500"/>
          </a:bodyPr>
          <a:lstStyle/>
          <a:p>
            <a:r>
              <a:rPr lang="en-US" sz="2800" smtClean="0"/>
              <a:t>Processes within a system may be </a:t>
            </a:r>
            <a:r>
              <a:rPr lang="en-US" sz="2800" b="1" smtClean="0"/>
              <a:t>independent </a:t>
            </a:r>
            <a:r>
              <a:rPr lang="en-US" sz="2800" smtClean="0"/>
              <a:t>or </a:t>
            </a:r>
            <a:r>
              <a:rPr lang="en-US" sz="2800" b="1" smtClean="0"/>
              <a:t>cooperating</a:t>
            </a:r>
          </a:p>
          <a:p>
            <a:r>
              <a:rPr lang="en-US" sz="2800" smtClean="0"/>
              <a:t>Cooperating process can affect or be affected by other processes, including sharing data</a:t>
            </a:r>
          </a:p>
          <a:p>
            <a:r>
              <a:rPr lang="en-US" sz="2800" smtClean="0"/>
              <a:t>Reasons for cooperating processes:</a:t>
            </a:r>
          </a:p>
          <a:p>
            <a:pPr lvl="1"/>
            <a:r>
              <a:rPr lang="en-US" sz="2800" smtClean="0"/>
              <a:t>Information sharing</a:t>
            </a:r>
          </a:p>
          <a:p>
            <a:pPr lvl="1"/>
            <a:r>
              <a:rPr lang="en-US" sz="2800" smtClean="0"/>
              <a:t>Computation speedup</a:t>
            </a:r>
          </a:p>
          <a:p>
            <a:pPr lvl="1"/>
            <a:r>
              <a:rPr lang="en-US" sz="2800" smtClean="0"/>
              <a:t>Modularity</a:t>
            </a:r>
          </a:p>
          <a:p>
            <a:pPr lvl="1"/>
            <a:r>
              <a:rPr lang="en-US" sz="2800" smtClean="0"/>
              <a:t>Convenience	</a:t>
            </a:r>
          </a:p>
          <a:p>
            <a:r>
              <a:rPr lang="en-US" sz="2800" smtClean="0"/>
              <a:t>Cooperating processes need </a:t>
            </a:r>
            <a:r>
              <a:rPr lang="en-US" sz="2800" b="1" smtClean="0"/>
              <a:t>interprocess communication </a:t>
            </a:r>
            <a:r>
              <a:rPr lang="en-US" sz="2800" smtClean="0"/>
              <a:t>(</a:t>
            </a:r>
            <a:r>
              <a:rPr lang="en-US" sz="2800" b="1" smtClean="0"/>
              <a:t>IPC</a:t>
            </a:r>
            <a:r>
              <a:rPr lang="en-US" sz="2800" smtClean="0"/>
              <a:t>)</a:t>
            </a:r>
          </a:p>
          <a:p>
            <a:r>
              <a:rPr lang="en-US" sz="2800" smtClean="0"/>
              <a:t>Two models of IPC</a:t>
            </a:r>
          </a:p>
          <a:p>
            <a:pPr lvl="1"/>
            <a:r>
              <a:rPr lang="en-US" sz="2800" smtClean="0"/>
              <a:t>Shared memory</a:t>
            </a:r>
          </a:p>
          <a:p>
            <a:pPr lvl="1"/>
            <a:r>
              <a:rPr lang="en-US" sz="2800" smtClean="0"/>
              <a:t>Message passing</a:t>
            </a:r>
          </a:p>
          <a:p>
            <a:pPr lvl="1"/>
            <a:endParaRPr lang="en-US" sz="2800" smtClean="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Interprocess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Communications Models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944688"/>
            <a:ext cx="9680575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95063" cy="6040438"/>
          </a:xfrm>
        </p:spPr>
        <p:txBody>
          <a:bodyPr/>
          <a:lstStyle/>
          <a:p>
            <a:r>
              <a:rPr lang="en-US" sz="2800" b="1" smtClean="0"/>
              <a:t>Independent</a:t>
            </a:r>
            <a:r>
              <a:rPr lang="en-US" sz="2800" smtClean="0"/>
              <a:t> process cannot affect or be affected by the execution of another process</a:t>
            </a:r>
          </a:p>
          <a:p>
            <a:r>
              <a:rPr lang="en-US" sz="2800" b="1" smtClean="0">
                <a:solidFill>
                  <a:srgbClr val="000000"/>
                </a:solidFill>
              </a:rPr>
              <a:t>Cooperating</a:t>
            </a:r>
            <a:r>
              <a:rPr lang="en-US" sz="2800" smtClean="0"/>
              <a:t> process can affect or be affected by the execution of another process</a:t>
            </a:r>
          </a:p>
          <a:p>
            <a:r>
              <a:rPr lang="en-US" sz="2800" smtClean="0"/>
              <a:t>Advantages of process cooperation</a:t>
            </a:r>
          </a:p>
          <a:p>
            <a:pPr lvl="1"/>
            <a:r>
              <a:rPr lang="en-US" sz="2800" smtClean="0"/>
              <a:t>Information sharing </a:t>
            </a:r>
          </a:p>
          <a:p>
            <a:pPr lvl="1"/>
            <a:r>
              <a:rPr lang="en-US" sz="2800" smtClean="0"/>
              <a:t>Computation speed-up</a:t>
            </a:r>
          </a:p>
          <a:p>
            <a:pPr lvl="1"/>
            <a:r>
              <a:rPr lang="en-US" sz="2800" smtClean="0"/>
              <a:t>Modularity</a:t>
            </a:r>
          </a:p>
          <a:p>
            <a:pPr lvl="1"/>
            <a:r>
              <a:rPr lang="en-US" sz="2800" smtClean="0"/>
              <a:t>Convenience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369888"/>
            <a:ext cx="1143952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0002838" cy="5997575"/>
          </a:xfrm>
        </p:spPr>
        <p:txBody>
          <a:bodyPr/>
          <a:lstStyle/>
          <a:p>
            <a:r>
              <a:rPr lang="en-US" smtClean="0"/>
              <a:t>Paradigm for cooperating processes, </a:t>
            </a:r>
            <a:r>
              <a:rPr lang="en-US" i="1" smtClean="0"/>
              <a:t>producer</a:t>
            </a:r>
            <a:r>
              <a:rPr lang="en-US" smtClean="0"/>
              <a:t> process produces information that is consumed by a </a:t>
            </a:r>
            <a:r>
              <a:rPr lang="en-US" i="1" smtClean="0"/>
              <a:t>consumer</a:t>
            </a:r>
            <a:r>
              <a:rPr lang="en-US" smtClean="0"/>
              <a:t> process</a:t>
            </a:r>
          </a:p>
          <a:p>
            <a:pPr lvl="1"/>
            <a:r>
              <a:rPr lang="en-US" i="1" smtClean="0"/>
              <a:t>unbounded-buffer</a:t>
            </a:r>
            <a:r>
              <a:rPr lang="en-US" smtClean="0"/>
              <a:t> places no practical limit on the size of the buffer</a:t>
            </a:r>
          </a:p>
          <a:p>
            <a:pPr lvl="1"/>
            <a:r>
              <a:rPr lang="en-US" i="1" smtClean="0"/>
              <a:t>bounded-buffer</a:t>
            </a:r>
            <a:r>
              <a:rPr lang="en-US" smtClean="0"/>
              <a:t> assumes that there is a fixed buffer size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793875" y="2024063"/>
            <a:ext cx="10696575" cy="6267450"/>
          </a:xfrm>
        </p:spPr>
        <p:txBody>
          <a:bodyPr/>
          <a:lstStyle/>
          <a:p>
            <a:r>
              <a:rPr lang="en-US" dirty="0" smtClean="0"/>
              <a:t>Shared data</a:t>
            </a:r>
          </a:p>
          <a:p>
            <a:pPr marL="2284413" lvl="3">
              <a:buFontTx/>
              <a:buNone/>
            </a:pPr>
            <a:r>
              <a:rPr lang="en-US" sz="2900" dirty="0" smtClean="0"/>
              <a:t>#define BUFFER_SIZE 10</a:t>
            </a:r>
          </a:p>
          <a:p>
            <a:pPr marL="2284413" lvl="3">
              <a:buFontTx/>
              <a:buNone/>
            </a:pPr>
            <a:r>
              <a:rPr lang="en-US" sz="2900" dirty="0" err="1" smtClean="0"/>
              <a:t>typedef</a:t>
            </a:r>
            <a:r>
              <a:rPr lang="en-US" sz="2900" dirty="0" smtClean="0"/>
              <a:t> </a:t>
            </a:r>
            <a:r>
              <a:rPr lang="en-US" sz="2900" dirty="0" err="1" smtClean="0"/>
              <a:t>struct</a:t>
            </a:r>
            <a:r>
              <a:rPr lang="en-US" sz="2900" dirty="0" smtClean="0"/>
              <a:t> {</a:t>
            </a:r>
          </a:p>
          <a:p>
            <a:pPr marL="2284413" lvl="3">
              <a:buFontTx/>
              <a:buNone/>
            </a:pPr>
            <a:r>
              <a:rPr lang="en-US" sz="2900" dirty="0" smtClean="0"/>
              <a:t>	. . .</a:t>
            </a:r>
          </a:p>
          <a:p>
            <a:pPr marL="2284413" lvl="3">
              <a:buFontTx/>
              <a:buNone/>
            </a:pPr>
            <a:r>
              <a:rPr lang="en-US" sz="2900" dirty="0" smtClean="0"/>
              <a:t>} item;</a:t>
            </a:r>
          </a:p>
          <a:p>
            <a:pPr marL="2284413" lvl="3">
              <a:buFontTx/>
              <a:buNone/>
            </a:pPr>
            <a:endParaRPr lang="en-US" sz="1100" dirty="0" smtClean="0"/>
          </a:p>
          <a:p>
            <a:pPr marL="2284413" lvl="3">
              <a:buFontTx/>
              <a:buNone/>
            </a:pPr>
            <a:r>
              <a:rPr lang="en-US" sz="2900" dirty="0" smtClean="0"/>
              <a:t>item buffer[BUFFER_SIZE];</a:t>
            </a:r>
          </a:p>
          <a:p>
            <a:pPr marL="2284413" lvl="3">
              <a:buFontTx/>
              <a:buNone/>
            </a:pPr>
            <a:r>
              <a:rPr lang="en-US" sz="2900" dirty="0" err="1" smtClean="0"/>
              <a:t>int</a:t>
            </a:r>
            <a:r>
              <a:rPr lang="en-US" sz="2900" dirty="0" smtClean="0"/>
              <a:t> in = 0;</a:t>
            </a:r>
          </a:p>
          <a:p>
            <a:pPr marL="2284413" lvl="3">
              <a:buFontTx/>
              <a:buNone/>
            </a:pPr>
            <a:r>
              <a:rPr lang="en-US" sz="2900" dirty="0" err="1" smtClean="0"/>
              <a:t>int</a:t>
            </a:r>
            <a:r>
              <a:rPr lang="en-US" sz="2900" dirty="0" smtClean="0"/>
              <a:t> out = 0;</a:t>
            </a:r>
          </a:p>
          <a:p>
            <a:pPr marL="2284413" lvl="3">
              <a:buFontTx/>
              <a:buNone/>
            </a:pPr>
            <a:endParaRPr lang="en-US" sz="1100" dirty="0" smtClean="0"/>
          </a:p>
          <a:p>
            <a:endParaRPr lang="en-US" dirty="0" smtClean="0"/>
          </a:p>
          <a:p>
            <a:pPr marL="2284413" lvl="3">
              <a:buFontTx/>
              <a:buNone/>
            </a:pPr>
            <a:endParaRPr lang="en-US" sz="2900" b="1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560388"/>
            <a:ext cx="12111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Bounded-Buffer – </a:t>
            </a:r>
            <a:br>
              <a:rPr lang="en-US" sz="4000" smtClean="0"/>
            </a:br>
            <a:r>
              <a:rPr lang="en-US" sz="4000" smtClean="0"/>
              <a:t>Shared-Memory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265238" y="1905000"/>
            <a:ext cx="11026775" cy="597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290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while (true) {</a:t>
            </a:r>
            <a:br>
              <a:rPr lang="en-US" sz="2900" smtClean="0">
                <a:latin typeface="Monaco" charset="0"/>
              </a:rPr>
            </a:br>
            <a:r>
              <a:rPr lang="en-US" sz="2900" smtClean="0">
                <a:latin typeface="Monaco" charset="0"/>
              </a:rPr>
              <a:t>   /* Produce an item */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while (((in = (in + 1) % BUFFER SIZE count)  == out)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;   /* do nothing -- no free buffers */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buffer[in] = item;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in = (in + 1) % BUFFER SIZE;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}</a:t>
            </a:r>
          </a:p>
          <a:p>
            <a:pPr>
              <a:buFont typeface="Monotype Sorts" charset="2"/>
              <a:buNone/>
            </a:pPr>
            <a:endParaRPr lang="en-US" sz="2900" smtClean="0">
              <a:latin typeface="Monaco" charset="0"/>
            </a:endParaRPr>
          </a:p>
          <a:p>
            <a:pPr>
              <a:buFont typeface="Monotype Sorts" charset="2"/>
              <a:buNone/>
            </a:pPr>
            <a:endParaRPr lang="en-US" sz="2900" smtClean="0"/>
          </a:p>
          <a:p>
            <a:pPr>
              <a:buFont typeface="Monotype Sorts" charset="2"/>
              <a:buNone/>
            </a:pPr>
            <a:r>
              <a:rPr lang="en-US" sz="2300" smtClean="0"/>
              <a:t>	</a:t>
            </a:r>
          </a:p>
          <a:p>
            <a:pPr marL="10240963" lvl="4">
              <a:buFontTx/>
              <a:buNone/>
            </a:pPr>
            <a:endParaRPr lang="en-US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714625" y="2000250"/>
            <a:ext cx="9237663" cy="588168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latin typeface="Monaco" charset="0"/>
              </a:rPr>
              <a:t>	</a:t>
            </a:r>
            <a:r>
              <a:rPr lang="en-US" sz="2900" smtClean="0">
                <a:latin typeface="Monaco" charset="0"/>
              </a:rPr>
              <a:t>while (true) {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  while (in == out)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         ; // do nothing -- nothing to consume</a:t>
            </a:r>
          </a:p>
          <a:p>
            <a:pPr>
              <a:buFont typeface="Monotype Sorts" charset="2"/>
              <a:buNone/>
            </a:pPr>
            <a:endParaRPr lang="en-US" sz="290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// remove an item from the buffer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item = buffer[out];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out = (out + 1) % BUFFER SIZE;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return item;</a:t>
            </a:r>
          </a:p>
          <a:p>
            <a:pPr>
              <a:buFont typeface="Monotype Sorts" charset="2"/>
              <a:buNone/>
            </a:pPr>
            <a:r>
              <a:rPr lang="en-US" sz="2900" i="1" smtClean="0">
                <a:latin typeface="Monaco" charset="0"/>
              </a:rPr>
              <a:t>     </a:t>
            </a:r>
            <a:r>
              <a:rPr lang="en-US" sz="2900" smtClean="0">
                <a:latin typeface="Monaco" charset="0"/>
              </a:rPr>
              <a:t>}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Multiple parts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The program code, also called </a:t>
            </a:r>
            <a:r>
              <a:rPr lang="en-US" sz="2800" b="1" dirty="0" smtClean="0"/>
              <a:t>text section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Current activity including </a:t>
            </a:r>
            <a:r>
              <a:rPr lang="en-US" sz="2800" b="1" dirty="0" smtClean="0"/>
              <a:t>program counter</a:t>
            </a:r>
            <a:r>
              <a:rPr lang="en-US" sz="2800" dirty="0" smtClean="0"/>
              <a:t>, processor registers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Stack </a:t>
            </a:r>
            <a:r>
              <a:rPr lang="en-US" sz="2800" dirty="0" smtClean="0"/>
              <a:t>containing temporary data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Function parameters, return addresses, local variables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Data section </a:t>
            </a:r>
            <a:r>
              <a:rPr lang="en-US" sz="2800" dirty="0" smtClean="0"/>
              <a:t>containing global variables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Heap </a:t>
            </a:r>
            <a:r>
              <a:rPr lang="en-US" sz="2800" dirty="0" smtClean="0"/>
              <a:t>containing memory dynamically allocated during run time</a:t>
            </a:r>
          </a:p>
          <a:p>
            <a:r>
              <a:rPr lang="en-US" sz="2800" dirty="0" smtClean="0"/>
              <a:t>Program is passive entity, process is active 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Program becomes process when executable file loaded into memory</a:t>
            </a:r>
          </a:p>
          <a:p>
            <a:r>
              <a:rPr lang="en-US" sz="2800" dirty="0" smtClean="0"/>
              <a:t>Execution of program started via GUI mouse clicks, </a:t>
            </a:r>
            <a:r>
              <a:rPr lang="en-US" sz="2800" dirty="0" err="1" smtClean="0"/>
              <a:t>cmd</a:t>
            </a:r>
            <a:r>
              <a:rPr lang="en-US" sz="2800" dirty="0" smtClean="0"/>
              <a:t> line </a:t>
            </a:r>
            <a:r>
              <a:rPr lang="en-US" sz="2800" dirty="0" err="1" smtClean="0"/>
              <a:t>etc</a:t>
            </a:r>
            <a:endParaRPr lang="en-US" sz="2800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[2/2]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49"/>
            <a:ext cx="11542713" cy="72233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send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receive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establish a </a:t>
            </a:r>
            <a:r>
              <a:rPr lang="en-US" i="1" dirty="0" smtClean="0"/>
              <a:t>communication</a:t>
            </a:r>
            <a:r>
              <a:rPr lang="en-US" dirty="0" smtClean="0"/>
              <a:t> </a:t>
            </a:r>
            <a:r>
              <a:rPr lang="en-US" i="1" dirty="0" smtClean="0"/>
              <a:t>link</a:t>
            </a:r>
            <a:r>
              <a:rPr lang="en-US" dirty="0" smtClean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exchange messages via send/receive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logical (e.g., logical properties)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/>
              <a:t>Interprocess</a:t>
            </a:r>
            <a:r>
              <a:rPr lang="en-US" sz="3600" dirty="0" smtClean="0"/>
              <a:t> Communication – Message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smtClean="0"/>
              <a:t>How are links established?</a:t>
            </a:r>
          </a:p>
          <a:p>
            <a:r>
              <a:rPr lang="en-US" smtClean="0"/>
              <a:t>Can a link be associated with more than two processes?</a:t>
            </a:r>
          </a:p>
          <a:p>
            <a:r>
              <a:rPr lang="en-US" smtClean="0"/>
              <a:t>How many links can there be between every pair of communicating processes?</a:t>
            </a:r>
          </a:p>
          <a:p>
            <a:r>
              <a:rPr lang="en-US" smtClean="0"/>
              <a:t>What is the capacity of a link?</a:t>
            </a:r>
          </a:p>
          <a:p>
            <a:r>
              <a:rPr lang="en-US" smtClean="0"/>
              <a:t>Is the size of a message that the link can accommodate fixed or variable?</a:t>
            </a:r>
          </a:p>
          <a:p>
            <a:r>
              <a:rPr lang="en-US" smtClean="0"/>
              <a:t>Is a link unidirectional or bi-directional?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Implementation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z="2800" smtClean="0"/>
              <a:t>Processes must name each other explicitly:</a:t>
            </a:r>
          </a:p>
          <a:p>
            <a:pPr lvl="1"/>
            <a:r>
              <a:rPr lang="en-US" sz="2800" b="1" smtClean="0"/>
              <a:t>send</a:t>
            </a:r>
            <a:r>
              <a:rPr lang="en-US" sz="2800" smtClean="0"/>
              <a:t> (</a:t>
            </a:r>
            <a:r>
              <a:rPr lang="en-US" sz="2800" i="1" smtClean="0"/>
              <a:t>P, message</a:t>
            </a:r>
            <a:r>
              <a:rPr lang="en-US" sz="2800" smtClean="0"/>
              <a:t>) – send a message to process P</a:t>
            </a:r>
          </a:p>
          <a:p>
            <a:pPr lvl="1"/>
            <a:r>
              <a:rPr lang="en-US" sz="2800" b="1" smtClean="0"/>
              <a:t>receive</a:t>
            </a:r>
            <a:r>
              <a:rPr lang="en-US" sz="2800" smtClean="0"/>
              <a:t>(</a:t>
            </a:r>
            <a:r>
              <a:rPr lang="en-US" sz="2800" i="1" smtClean="0"/>
              <a:t>Q, message</a:t>
            </a:r>
            <a:r>
              <a:rPr lang="en-US" sz="2800" smtClean="0"/>
              <a:t>) – receive a message from process Q</a:t>
            </a:r>
          </a:p>
          <a:p>
            <a:pPr lvl="1"/>
            <a:endParaRPr lang="en-US" sz="2800" smtClean="0"/>
          </a:p>
          <a:p>
            <a:r>
              <a:rPr lang="en-US" sz="2800" smtClean="0"/>
              <a:t>Properties of communication link</a:t>
            </a:r>
          </a:p>
          <a:p>
            <a:pPr lvl="1"/>
            <a:r>
              <a:rPr lang="en-US" sz="2800" smtClean="0"/>
              <a:t>Links are established automatically</a:t>
            </a:r>
          </a:p>
          <a:p>
            <a:pPr lvl="1"/>
            <a:r>
              <a:rPr lang="en-US" sz="2800" smtClean="0"/>
              <a:t>A link is associated with exactly one pair of communicating processes</a:t>
            </a:r>
          </a:p>
          <a:p>
            <a:pPr lvl="1"/>
            <a:r>
              <a:rPr lang="en-US" sz="2800" smtClean="0"/>
              <a:t>Between each pair there exists exactly one link</a:t>
            </a:r>
          </a:p>
          <a:p>
            <a:pPr lvl="1"/>
            <a:r>
              <a:rPr lang="en-US" sz="2800" smtClean="0"/>
              <a:t>The link may be unidirectional, but is usually bi-directional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395075" cy="5545137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Messages are directed and received from mailboxes (also referred to as ports)</a:t>
            </a:r>
          </a:p>
          <a:p>
            <a:pPr lvl="1"/>
            <a:r>
              <a:rPr lang="en-US" sz="2800" smtClean="0"/>
              <a:t>Each mailbox has a unique id</a:t>
            </a:r>
          </a:p>
          <a:p>
            <a:pPr lvl="1"/>
            <a:r>
              <a:rPr lang="en-US" sz="2800" smtClean="0"/>
              <a:t>Processes can communicate only if they share a mailbox</a:t>
            </a:r>
          </a:p>
          <a:p>
            <a:pPr lvl="1"/>
            <a:endParaRPr lang="en-US" sz="2800" smtClean="0"/>
          </a:p>
          <a:p>
            <a:r>
              <a:rPr lang="en-US" sz="2800" smtClean="0"/>
              <a:t>Properties of communication link</a:t>
            </a:r>
          </a:p>
          <a:p>
            <a:pPr lvl="1"/>
            <a:r>
              <a:rPr lang="en-US" sz="2800" smtClean="0"/>
              <a:t>Link established only if processes share a common mailbox</a:t>
            </a:r>
          </a:p>
          <a:p>
            <a:pPr lvl="1"/>
            <a:r>
              <a:rPr lang="en-US" sz="2800" smtClean="0"/>
              <a:t>A link may be associated with many processes</a:t>
            </a:r>
          </a:p>
          <a:p>
            <a:pPr lvl="1"/>
            <a:r>
              <a:rPr lang="en-US" sz="2800" smtClean="0"/>
              <a:t>Each pair of processes may share several communication links</a:t>
            </a:r>
          </a:p>
          <a:p>
            <a:pPr lvl="1"/>
            <a:r>
              <a:rPr lang="en-US" sz="2800" smtClean="0"/>
              <a:t>Link may be unidirectional or bi-directional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371263" cy="509428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create a new mailbox</a:t>
            </a:r>
          </a:p>
          <a:p>
            <a:pPr lvl="1"/>
            <a:r>
              <a:rPr lang="en-US" smtClean="0"/>
              <a:t>send and receive messages through mailbox</a:t>
            </a:r>
          </a:p>
          <a:p>
            <a:pPr lvl="1"/>
            <a:r>
              <a:rPr lang="en-US" smtClean="0"/>
              <a:t>destroy a mailbox</a:t>
            </a:r>
          </a:p>
          <a:p>
            <a:pPr lvl="1"/>
            <a:endParaRPr lang="en-US" smtClean="0"/>
          </a:p>
          <a:p>
            <a:r>
              <a:rPr lang="en-US" smtClean="0"/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b="1" smtClean="0"/>
              <a:t>send</a:t>
            </a:r>
            <a:r>
              <a:rPr lang="en-US" smtClean="0"/>
              <a:t>(</a:t>
            </a:r>
            <a:r>
              <a:rPr lang="en-US" i="1" smtClean="0"/>
              <a:t>A, message</a:t>
            </a:r>
            <a:r>
              <a:rPr lang="en-US" smtClean="0"/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b="1" smtClean="0"/>
              <a:t>receive</a:t>
            </a:r>
            <a:r>
              <a:rPr lang="en-US" smtClean="0"/>
              <a:t>(</a:t>
            </a:r>
            <a:r>
              <a:rPr lang="en-US" i="1" smtClean="0"/>
              <a:t>A, message</a:t>
            </a:r>
            <a:r>
              <a:rPr lang="en-US" smtClean="0"/>
              <a:t>) – receive a message from mailbox A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42713" cy="604043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Mailbox sharing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i="1" smtClean="0"/>
              <a:t>, P</a:t>
            </a:r>
            <a:r>
              <a:rPr lang="en-US" i="1" baseline="-25000" smtClean="0"/>
              <a:t>2</a:t>
            </a:r>
            <a:r>
              <a:rPr lang="en-US" i="1" smtClean="0"/>
              <a:t>,</a:t>
            </a:r>
            <a:r>
              <a:rPr lang="en-US" smtClean="0"/>
              <a:t> 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share mailbox A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, sends;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i="1" smtClean="0"/>
              <a:t> </a:t>
            </a:r>
            <a:r>
              <a:rPr lang="en-US" smtClean="0"/>
              <a:t>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receive</a:t>
            </a:r>
          </a:p>
          <a:p>
            <a:pPr lvl="1"/>
            <a:r>
              <a:rPr lang="en-US" smtClean="0"/>
              <a:t>Who gets the message?</a:t>
            </a:r>
          </a:p>
          <a:p>
            <a:pPr lvl="1"/>
            <a:endParaRPr lang="en-US" smtClean="0"/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Allow a link to be associated with at most two processes</a:t>
            </a:r>
          </a:p>
          <a:p>
            <a:pPr lvl="1"/>
            <a:r>
              <a:rPr lang="en-US" smtClean="0"/>
              <a:t>Allow only one process at a time to execute a receive operation</a:t>
            </a:r>
          </a:p>
          <a:p>
            <a:pPr lvl="1"/>
            <a:r>
              <a:rPr lang="en-US" smtClean="0"/>
              <a:t>Allow the system to select arbitrarily the receiver.  Sender is notified who the receiver was.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04575" cy="6040438"/>
          </a:xfrm>
        </p:spPr>
        <p:txBody>
          <a:bodyPr>
            <a:normAutofit fontScale="85000" lnSpcReduction="20000"/>
          </a:bodyPr>
          <a:lstStyle/>
          <a:p>
            <a:pPr marL="542925" indent="-542925"/>
            <a:r>
              <a:rPr lang="en-US" smtClean="0"/>
              <a:t>Message passing may be either blocking or non-blocking</a:t>
            </a:r>
          </a:p>
          <a:p>
            <a:pPr marL="542925" indent="-542925"/>
            <a:endParaRPr lang="en-US" smtClean="0"/>
          </a:p>
          <a:p>
            <a:pPr marL="542925" indent="-542925"/>
            <a:r>
              <a:rPr lang="en-US" b="1" smtClean="0"/>
              <a:t>Blocking</a:t>
            </a:r>
            <a:r>
              <a:rPr lang="en-US" smtClean="0"/>
              <a:t> is considered </a:t>
            </a:r>
            <a:r>
              <a:rPr lang="en-US" b="1" smtClean="0"/>
              <a:t>synchronous</a:t>
            </a:r>
          </a:p>
          <a:p>
            <a:pPr marL="1141413" lvl="1" indent="-488950"/>
            <a:r>
              <a:rPr lang="en-US" b="1" smtClean="0"/>
              <a:t>Blocking send </a:t>
            </a:r>
            <a:r>
              <a:rPr lang="en-US" smtClean="0"/>
              <a:t>has the sender block until the message is received</a:t>
            </a:r>
          </a:p>
          <a:p>
            <a:pPr marL="1141413" lvl="1" indent="-488950"/>
            <a:r>
              <a:rPr lang="en-US" b="1" smtClean="0"/>
              <a:t>Blocking receive </a:t>
            </a:r>
            <a:r>
              <a:rPr lang="en-US" smtClean="0"/>
              <a:t>has the receiver block until a message is available</a:t>
            </a:r>
          </a:p>
          <a:p>
            <a:pPr marL="1141413" lvl="1" indent="-488950"/>
            <a:endParaRPr lang="en-US" smtClean="0"/>
          </a:p>
          <a:p>
            <a:pPr marL="542925" indent="-542925"/>
            <a:r>
              <a:rPr lang="en-US" b="1" smtClean="0"/>
              <a:t>Non-blocking</a:t>
            </a:r>
            <a:r>
              <a:rPr lang="en-US" smtClean="0"/>
              <a:t> is considered </a:t>
            </a:r>
            <a:r>
              <a:rPr lang="en-US" b="1" smtClean="0"/>
              <a:t>asynchronous</a:t>
            </a:r>
          </a:p>
          <a:p>
            <a:pPr marL="1141413" lvl="1" indent="-488950"/>
            <a:r>
              <a:rPr lang="en-US" b="1" smtClean="0"/>
              <a:t>Non-blocking </a:t>
            </a:r>
            <a:r>
              <a:rPr lang="en-US" smtClean="0"/>
              <a:t>send has the sender send the message and continue</a:t>
            </a:r>
          </a:p>
          <a:p>
            <a:pPr marL="1141413" lvl="1" indent="-488950"/>
            <a:r>
              <a:rPr lang="en-US" b="1" smtClean="0"/>
              <a:t>Non-blocking </a:t>
            </a:r>
            <a:r>
              <a:rPr lang="en-US" smtClean="0"/>
              <a:t>receive has the receiver receive a valid message or null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90300" cy="6040438"/>
          </a:xfrm>
        </p:spPr>
        <p:txBody>
          <a:bodyPr/>
          <a:lstStyle/>
          <a:p>
            <a:r>
              <a:rPr lang="en-US" dirty="0" smtClean="0"/>
              <a:t>Queue of messages attached to the link; implemented in one of three ways</a:t>
            </a:r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1.</a:t>
            </a:r>
            <a:r>
              <a:rPr lang="en-US" dirty="0" smtClean="0"/>
              <a:t>	Zero capacity – 0 messages waiting in a queue</a:t>
            </a:r>
            <a:r>
              <a:rPr lang="en-US" dirty="0"/>
              <a:t>.</a:t>
            </a:r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2.</a:t>
            </a:r>
            <a:r>
              <a:rPr lang="en-US" dirty="0" smtClean="0"/>
              <a:t>	Bounded capacity – finite length of </a:t>
            </a:r>
            <a:r>
              <a:rPr lang="en-US" i="1" dirty="0" smtClean="0"/>
              <a:t>n</a:t>
            </a:r>
            <a:r>
              <a:rPr lang="en-US" dirty="0" smtClean="0"/>
              <a:t> messages, n messages waiting in a queue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3.</a:t>
            </a:r>
            <a:r>
              <a:rPr lang="en-US" dirty="0" smtClean="0"/>
              <a:t>	Unbounded capacity – infinite length ,any number of messages can wait in a queue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66500" cy="6040438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POSIX Shared Memory</a:t>
            </a:r>
          </a:p>
          <a:p>
            <a:pPr lvl="1"/>
            <a:r>
              <a:rPr lang="en-US" smtClean="0"/>
              <a:t>Process first creates shared memory segment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segment id = shmget(IPC PRIVATE, size, S IRUSR | S IWUSR);</a:t>
            </a:r>
          </a:p>
          <a:p>
            <a:pPr lvl="1"/>
            <a:r>
              <a:rPr lang="en-US" smtClean="0"/>
              <a:t>Process wanting access to that shared memory must attach to it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shared memory = (char *) shmat(id, NULL, 0);</a:t>
            </a:r>
          </a:p>
          <a:p>
            <a:pPr lvl="1"/>
            <a:r>
              <a:rPr lang="en-US" smtClean="0"/>
              <a:t>Now the process could write to the shared memory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sprintf(shared memory, "Writing to shared memory");</a:t>
            </a:r>
          </a:p>
          <a:p>
            <a:pPr lvl="1"/>
            <a:r>
              <a:rPr lang="en-US" smtClean="0"/>
              <a:t>When done a process can detach the shared memory from its address space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shmdt(shared memory);</a:t>
            </a:r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Examples of IPC Systems - POSIX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mtClean="0"/>
              <a:t>Acts as a conduit allowing two processes to communicate</a:t>
            </a:r>
          </a:p>
          <a:p>
            <a:endParaRPr lang="en-US" smtClean="0"/>
          </a:p>
          <a:p>
            <a:r>
              <a:rPr lang="en-US" b="1" smtClean="0"/>
              <a:t>Issues</a:t>
            </a:r>
          </a:p>
          <a:p>
            <a:pPr lvl="1"/>
            <a:r>
              <a:rPr lang="en-US" smtClean="0"/>
              <a:t>Is communication unidirectional or bidirectional?</a:t>
            </a:r>
          </a:p>
          <a:p>
            <a:pPr lvl="1"/>
            <a:r>
              <a:rPr lang="en-US" smtClean="0"/>
              <a:t>In the case of two-way communication, is it half or full-duplex?</a:t>
            </a:r>
          </a:p>
          <a:p>
            <a:pPr lvl="1"/>
            <a:r>
              <a:rPr lang="en-US" smtClean="0"/>
              <a:t>Must there exist a relationship (i.e. parent-child) between the communicating processes?</a:t>
            </a:r>
          </a:p>
          <a:p>
            <a:pPr lvl="1"/>
            <a:r>
              <a:rPr lang="en-US" smtClean="0"/>
              <a:t>Can the pipes be used over a network?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903413"/>
            <a:ext cx="4367212" cy="61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>
            <a:normAutofit fontScale="85000" lnSpcReduction="20000"/>
          </a:bodyPr>
          <a:lstStyle/>
          <a:p>
            <a:r>
              <a:rPr lang="en-US" b="1" smtClean="0"/>
              <a:t>Ordinary Pipes </a:t>
            </a:r>
            <a:r>
              <a:rPr lang="en-US" smtClean="0"/>
              <a:t>allow communication in standard producer-consumer style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Producer writes to one end (the </a:t>
            </a:r>
            <a:r>
              <a:rPr lang="en-US" i="1" smtClean="0"/>
              <a:t>write-end </a:t>
            </a:r>
            <a:r>
              <a:rPr lang="en-US" smtClean="0"/>
              <a:t>of the pipe)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Consumer reads from the other end (the </a:t>
            </a:r>
            <a:r>
              <a:rPr lang="en-US" i="1" smtClean="0"/>
              <a:t>read-end </a:t>
            </a:r>
            <a:r>
              <a:rPr lang="en-US" smtClean="0"/>
              <a:t>of the pipe)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Ordinary pipes are therefore unidirectional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Require parent-child relationship between communicating processes</a:t>
            </a:r>
          </a:p>
          <a:p>
            <a:endParaRPr lang="en-US" smtClean="0"/>
          </a:p>
        </p:txBody>
      </p:sp>
      <p:sp>
        <p:nvSpPr>
          <p:cNvPr id="542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016250"/>
            <a:ext cx="11268075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Named Pipes are more powerful than ordinary pipes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Communication is bidirectional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No parent-child relationship is necessary between the communicating processes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Several processes can use the named pipe for communication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Provided on both UNIX and Windows systems</a:t>
            </a:r>
          </a:p>
          <a:p>
            <a:endParaRPr lang="en-US" smtClean="0"/>
          </a:p>
        </p:txBody>
      </p:sp>
      <p:sp>
        <p:nvSpPr>
          <p:cNvPr id="563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Pipes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056938" cy="61361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 a process executes, it changes </a:t>
            </a:r>
            <a:r>
              <a:rPr lang="en-US" sz="2800" i="1" dirty="0" smtClean="0"/>
              <a:t>state</a:t>
            </a:r>
          </a:p>
          <a:p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new</a:t>
            </a:r>
            <a:r>
              <a:rPr lang="en-US" sz="2800" dirty="0" smtClean="0"/>
              <a:t>:  The process is being created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running</a:t>
            </a:r>
            <a:r>
              <a:rPr lang="en-US" sz="2800" dirty="0" smtClean="0"/>
              <a:t>:  Instructions are being executed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waiting</a:t>
            </a:r>
            <a:r>
              <a:rPr lang="en-US" sz="2800" dirty="0" smtClean="0"/>
              <a:t>:  The process is waiting for some event to occur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ready</a:t>
            </a:r>
            <a:r>
              <a:rPr lang="en-US" sz="2800" dirty="0" smtClean="0"/>
              <a:t>:  The process is waiting to be assigned to a processor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terminated</a:t>
            </a:r>
            <a:r>
              <a:rPr lang="en-US" sz="2800" dirty="0" smtClean="0"/>
              <a:t>:  The process has finished execution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369888"/>
            <a:ext cx="9377363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369888"/>
            <a:ext cx="119205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2751138"/>
            <a:ext cx="113252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388533"/>
            <a:ext cx="6869907" cy="6996341"/>
          </a:xfrm>
        </p:spPr>
        <p:txBody>
          <a:bodyPr>
            <a:normAutofit fontScale="550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(also called </a:t>
            </a:r>
            <a:r>
              <a:rPr lang="en-US" altLang="en-US" b="1" dirty="0" smtClean="0">
                <a:solidFill>
                  <a:srgbClr val="3366FF"/>
                </a:solidFill>
              </a:rPr>
              <a:t>task control block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Process state – running, waiting,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Program counter – location of instruction to next execute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CPU registers – contents of all process-centric registers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CPU scheduling information- priorities, scheduling queue pointers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Memory-management information – memory allocated to the process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Accounting information – CPU used, clock time elapsed since start, time limits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I/O status information – I/O devices allocated to process, list of open files</a:t>
            </a:r>
          </a:p>
          <a:p>
            <a:endParaRPr lang="en-US" altLang="en-US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0220" y="182034"/>
            <a:ext cx="11279981" cy="7683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Control Block (PCB)</a:t>
            </a: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858434"/>
            <a:ext cx="4193382" cy="598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6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12850" y="2169580"/>
            <a:ext cx="11899301" cy="669517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Maximize CPU use, quickly switch processes onto CPU for time sharing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Process scheduler </a:t>
            </a:r>
            <a:r>
              <a:rPr lang="en-US" sz="2800" dirty="0" smtClean="0"/>
              <a:t>selects among available processes for next execution on CPU</a:t>
            </a:r>
          </a:p>
          <a:p>
            <a:endParaRPr lang="en-US" sz="2800" dirty="0" smtClean="0"/>
          </a:p>
          <a:p>
            <a:r>
              <a:rPr lang="en-US" sz="2800" dirty="0" smtClean="0"/>
              <a:t>Maintains </a:t>
            </a:r>
            <a:r>
              <a:rPr lang="en-US" sz="2800" b="1" dirty="0" smtClean="0"/>
              <a:t>scheduling queues </a:t>
            </a:r>
            <a:r>
              <a:rPr lang="en-US" sz="2800" dirty="0" smtClean="0"/>
              <a:t>of processes:</a:t>
            </a:r>
          </a:p>
          <a:p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Job queue</a:t>
            </a:r>
            <a:r>
              <a:rPr lang="en-US" sz="2800" dirty="0" smtClean="0"/>
              <a:t> – set of all processes in the system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Ready queue </a:t>
            </a:r>
            <a:r>
              <a:rPr lang="en-US" sz="2800" dirty="0" smtClean="0"/>
              <a:t>– set of all processes residing in main memory, ready and waiting to execute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Device queues </a:t>
            </a:r>
            <a:r>
              <a:rPr lang="en-US" sz="2800" dirty="0" smtClean="0"/>
              <a:t>– set of processes waiting for an I/O device</a:t>
            </a:r>
          </a:p>
          <a:p>
            <a:pPr lvl="1">
              <a:buFont typeface="Wingdings" pitchFamily="2" charset="2"/>
              <a:buChar char="v"/>
            </a:pPr>
            <a:endParaRPr lang="en-US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Process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8" y="315384"/>
            <a:ext cx="1197530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400"/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1619251"/>
            <a:ext cx="8734425" cy="669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2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6414</TotalTime>
  <Words>1621</Words>
  <Application>Microsoft Office PowerPoint</Application>
  <PresentationFormat>Custom</PresentationFormat>
  <Paragraphs>315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ＭＳ Ｐゴシック</vt:lpstr>
      <vt:lpstr>ＭＳ Ｐゴシック</vt:lpstr>
      <vt:lpstr>Courier New</vt:lpstr>
      <vt:lpstr>Helvetica</vt:lpstr>
      <vt:lpstr>Lucida Sans Unicode</vt:lpstr>
      <vt:lpstr>Monaco</vt:lpstr>
      <vt:lpstr>Monotype Sorts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Processes</vt:lpstr>
      <vt:lpstr>Process Concept [1/2]</vt:lpstr>
      <vt:lpstr>The Process [2/2]</vt:lpstr>
      <vt:lpstr>Process in Memory</vt:lpstr>
      <vt:lpstr>Process State</vt:lpstr>
      <vt:lpstr>Diagram of Process State</vt:lpstr>
      <vt:lpstr>Process Control Block (PCB)</vt:lpstr>
      <vt:lpstr>Process Scheduling</vt:lpstr>
      <vt:lpstr>Ready Queue And Various I/O Device Queues</vt:lpstr>
      <vt:lpstr>Representation of Process Scheduling</vt:lpstr>
      <vt:lpstr>Schedulers</vt:lpstr>
      <vt:lpstr>Schedulers (Cont.)</vt:lpstr>
      <vt:lpstr>Addition of Medium Term Scheduling</vt:lpstr>
      <vt:lpstr>Multitasking in Mobile Systems</vt:lpstr>
      <vt:lpstr>Context Switch</vt:lpstr>
      <vt:lpstr>CPU Switch From Process to Process (Context Switching)</vt:lpstr>
      <vt:lpstr>Process Creation</vt:lpstr>
      <vt:lpstr>Process Creation (Cont.)</vt:lpstr>
      <vt:lpstr>Process Creation</vt:lpstr>
      <vt:lpstr>C Program Forking Separate Process</vt:lpstr>
      <vt:lpstr>A Tree of Processes on Solaris</vt:lpstr>
      <vt:lpstr>Process Termination</vt:lpstr>
      <vt:lpstr>Interprocess Communication</vt:lpstr>
      <vt:lpstr>Communications Models </vt:lpstr>
      <vt:lpstr>Cooperating Processes</vt:lpstr>
      <vt:lpstr>Producer-Consumer Problem</vt:lpstr>
      <vt:lpstr>Bounded-Buffer –  Shared-Memory Solution</vt:lpstr>
      <vt:lpstr>Bounded-Buffer – Producer</vt:lpstr>
      <vt:lpstr>Bounded Buffer – Consumer</vt:lpstr>
      <vt:lpstr>Interprocess Communication – 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</vt:lpstr>
      <vt:lpstr>Buffering</vt:lpstr>
      <vt:lpstr>Examples of IPC Systems - POSIX</vt:lpstr>
      <vt:lpstr>Pipes</vt:lpstr>
      <vt:lpstr>Ordinary Pipes</vt:lpstr>
      <vt:lpstr>Ordinary Pipes</vt:lpstr>
      <vt:lpstr>Named Pipes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Administrator</cp:lastModifiedBy>
  <cp:revision>227</cp:revision>
  <cp:lastPrinted>2011-01-14T21:21:29Z</cp:lastPrinted>
  <dcterms:created xsi:type="dcterms:W3CDTF">2011-01-14T20:24:54Z</dcterms:created>
  <dcterms:modified xsi:type="dcterms:W3CDTF">2019-02-14T16:16:56Z</dcterms:modified>
</cp:coreProperties>
</file>