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3"/>
  </p:notesMasterIdLst>
  <p:handoutMasterIdLst>
    <p:handoutMasterId r:id="rId34"/>
  </p:handoutMasterIdLst>
  <p:sldIdLst>
    <p:sldId id="386" r:id="rId2"/>
    <p:sldId id="257" r:id="rId3"/>
    <p:sldId id="279" r:id="rId4"/>
    <p:sldId id="258" r:id="rId5"/>
    <p:sldId id="387" r:id="rId6"/>
    <p:sldId id="259" r:id="rId7"/>
    <p:sldId id="260" r:id="rId8"/>
    <p:sldId id="261" r:id="rId9"/>
    <p:sldId id="262" r:id="rId10"/>
    <p:sldId id="393" r:id="rId11"/>
    <p:sldId id="263" r:id="rId12"/>
    <p:sldId id="264" r:id="rId13"/>
    <p:sldId id="266" r:id="rId14"/>
    <p:sldId id="392" r:id="rId15"/>
    <p:sldId id="352" r:id="rId16"/>
    <p:sldId id="395" r:id="rId17"/>
    <p:sldId id="396" r:id="rId18"/>
    <p:sldId id="269" r:id="rId19"/>
    <p:sldId id="361" r:id="rId20"/>
    <p:sldId id="397" r:id="rId21"/>
    <p:sldId id="270" r:id="rId22"/>
    <p:sldId id="391" r:id="rId23"/>
    <p:sldId id="398" r:id="rId24"/>
    <p:sldId id="272" r:id="rId25"/>
    <p:sldId id="283" r:id="rId26"/>
    <p:sldId id="273" r:id="rId27"/>
    <p:sldId id="274" r:id="rId28"/>
    <p:sldId id="275" r:id="rId29"/>
    <p:sldId id="390" r:id="rId30"/>
    <p:sldId id="372" r:id="rId31"/>
    <p:sldId id="373" r:id="rId32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98" y="4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3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CFDC88-5248-4429-AE0C-35D51EAEAE13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74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95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D78FE6-A7EE-4B93-BF96-EABC7BBDE009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3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9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1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88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43B0BD-FC8A-4060-AAF4-A19B0EC13F3F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6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4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The Gantt chart for the schedule is: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763043" y="3416461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</p:spTree>
    <p:extLst>
      <p:ext uri="{BB962C8B-B14F-4D97-AF65-F5344CB8AC3E}">
        <p14:creationId xmlns:p14="http://schemas.microsoft.com/office/powerpoint/2010/main" val="38651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Now we add the concepts of varying arrival times and preemption to the analysis: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/>
              <a:t> the </a:t>
            </a:r>
            <a:r>
              <a:rPr lang="en-US" dirty="0">
                <a:hlinkClick r:id="rId3" tooltip="Process (computing)"/>
              </a:rPr>
              <a:t>process</a:t>
            </a:r>
            <a:r>
              <a:rPr lang="en-US" dirty="0"/>
              <a:t> with the smallest amount of time remaining until completion is selected to execute. </a:t>
            </a: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	</a:t>
            </a:r>
            <a:endParaRPr lang="en-US" i="1" baseline="-25000" dirty="0" smtClean="0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Shortest-remaining-time-first</a:t>
            </a:r>
          </a:p>
        </p:txBody>
      </p:sp>
    </p:spTree>
    <p:extLst>
      <p:ext uri="{BB962C8B-B14F-4D97-AF65-F5344CB8AC3E}">
        <p14:creationId xmlns:p14="http://schemas.microsoft.com/office/powerpoint/2010/main" val="1320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1100" dirty="0" smtClean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smtClean="0"/>
              <a:t>Non-preemptive</a:t>
            </a:r>
            <a:endParaRPr lang="en-US" dirty="0" smtClean="0"/>
          </a:p>
          <a:p>
            <a:pPr lvl="1"/>
            <a:endParaRPr lang="en-US" sz="1100" dirty="0" smtClean="0"/>
          </a:p>
          <a:p>
            <a:endParaRPr lang="en-US" sz="1100" dirty="0" smtClean="0"/>
          </a:p>
          <a:p>
            <a:r>
              <a:rPr lang="en-US" dirty="0" smtClean="0"/>
              <a:t>Problem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Solution 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Covered in class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quantum</a:t>
            </a:r>
            <a:r>
              <a:rPr lang="en-US" b="1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processes in the ready queue and the time quantum is </a:t>
            </a:r>
            <a:r>
              <a:rPr lang="en-US" i="1" dirty="0" smtClean="0"/>
              <a:t>q</a:t>
            </a:r>
            <a:r>
              <a:rPr lang="en-US" dirty="0" smtClean="0"/>
              <a:t>, then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at most </a:t>
            </a:r>
            <a:r>
              <a:rPr lang="en-US" i="1" dirty="0" smtClean="0"/>
              <a:t>q</a:t>
            </a:r>
            <a:r>
              <a:rPr lang="en-US" dirty="0" smtClean="0"/>
              <a:t> time units at once.  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 </a:t>
            </a:r>
            <a:r>
              <a:rPr lang="en-US" dirty="0" smtClean="0"/>
              <a:t>time units.</a:t>
            </a:r>
          </a:p>
          <a:p>
            <a:r>
              <a:rPr lang="en-US" dirty="0" smtClean="0"/>
              <a:t>Timer interrupts every quantum to schedule next process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large </a:t>
            </a:r>
            <a:r>
              <a:rPr lang="en-US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small  </a:t>
            </a:r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is assigned to one queue based on memory size, priority, process type.</a:t>
            </a:r>
          </a:p>
          <a:p>
            <a:endParaRPr lang="en-US" dirty="0" smtClean="0"/>
          </a:p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pPr marL="156746" indent="0">
              <a:buNone/>
            </a:pPr>
            <a:endParaRPr lang="en-US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dirty="0" smtClean="0"/>
              <a:t>20% to background in FCFS </a:t>
            </a:r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 is to separate process according to CPU burst time</a:t>
            </a:r>
          </a:p>
          <a:p>
            <a:r>
              <a:rPr lang="en-US" dirty="0" smtClean="0"/>
              <a:t>If a process uses too much CPU time, it is moved to low priority</a:t>
            </a:r>
          </a:p>
          <a:p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223932"/>
            <a:ext cx="11658600" cy="11255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 of Multilevel Feedback Queue</a:t>
            </a:r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878138"/>
            <a:ext cx="57943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Homogeneous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processors</a:t>
            </a:r>
            <a:r>
              <a:rPr lang="en-US" b="1" dirty="0" smtClean="0"/>
              <a:t> </a:t>
            </a:r>
            <a:r>
              <a:rPr lang="en-US" dirty="0" smtClean="0"/>
              <a:t>within a multiprocessor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1100" dirty="0" smtClean="0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4000" dirty="0" smtClean="0"/>
              <a:t>When </a:t>
            </a:r>
            <a:r>
              <a:rPr lang="en-US" sz="4000" dirty="0"/>
              <a:t>an operating system has a</a:t>
            </a:r>
          </a:p>
          <a:p>
            <a:pPr marL="156746" indent="0">
              <a:buNone/>
            </a:pPr>
            <a:r>
              <a:rPr lang="en-US" sz="4000" dirty="0" smtClean="0"/>
              <a:t>  policy </a:t>
            </a:r>
            <a:r>
              <a:rPr lang="en-US" sz="4000" dirty="0"/>
              <a:t>of attempting to keep a process running </a:t>
            </a:r>
            <a:r>
              <a:rPr lang="en-US" sz="4000" dirty="0" smtClean="0"/>
              <a:t>     </a:t>
            </a:r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on </a:t>
            </a:r>
            <a:r>
              <a:rPr lang="en-US" sz="4000" dirty="0"/>
              <a:t>the same </a:t>
            </a:r>
            <a:r>
              <a:rPr lang="en-US" sz="4000" dirty="0" smtClean="0"/>
              <a:t>processor—but not </a:t>
            </a:r>
            <a:r>
              <a:rPr lang="en-US" sz="4000" dirty="0"/>
              <a:t>guaranteeing </a:t>
            </a:r>
            <a:endParaRPr lang="en-US" sz="4000" dirty="0" smtClean="0"/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that </a:t>
            </a:r>
            <a:r>
              <a:rPr lang="en-US" sz="4000" dirty="0"/>
              <a:t>it will do </a:t>
            </a:r>
            <a:r>
              <a:rPr lang="en-US" sz="4000" dirty="0" smtClean="0"/>
              <a:t>so </a:t>
            </a:r>
            <a:r>
              <a:rPr lang="en-US" sz="4000" dirty="0"/>
              <a:t>known as </a:t>
            </a:r>
            <a:r>
              <a:rPr lang="en-US" sz="4000" b="1" dirty="0"/>
              <a:t>soft affinity</a:t>
            </a:r>
            <a:r>
              <a:rPr lang="en-US" sz="4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4000" dirty="0" smtClean="0"/>
              <a:t>allowing a process </a:t>
            </a:r>
            <a:r>
              <a:rPr lang="en-US" sz="4000" dirty="0"/>
              <a:t>to specify a subset of processors on which it may run.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228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If SMP, need to keep all CPUs loaded for efficiency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Load balancing </a:t>
            </a:r>
            <a:r>
              <a:rPr lang="en-US" smtClean="0"/>
              <a:t>attempts to keep workload evenly distributed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Push migration </a:t>
            </a:r>
            <a:r>
              <a:rPr lang="en-US" smtClean="0"/>
              <a:t>– periodic task checks load on each processor, and if found pushes task from overloaded CPU to other CPUs</a:t>
            </a:r>
          </a:p>
          <a:p>
            <a:endParaRPr lang="en-US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Pull migration </a:t>
            </a:r>
            <a:r>
              <a:rPr lang="en-US" smtClean="0"/>
              <a:t>– idle processors pulls waiting task from busy processor</a:t>
            </a:r>
          </a:p>
          <a:p>
            <a:endParaRPr lang="en-US" sz="1100" smtClean="0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Multiple-Processor Scheduling –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>
            <a:noAutofit/>
          </a:bodyPr>
          <a:lstStyle/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3366FF"/>
                </a:solidFill>
              </a:rPr>
              <a:t>Soft real-time systems </a:t>
            </a:r>
            <a:r>
              <a:rPr lang="en-US" sz="2300" dirty="0" smtClean="0"/>
              <a:t>– no guarantee as to when critical real-time process will be scheduled</a:t>
            </a:r>
          </a:p>
          <a:p>
            <a:r>
              <a:rPr lang="en-US" sz="2300" b="1" dirty="0" smtClean="0">
                <a:solidFill>
                  <a:srgbClr val="3366FF"/>
                </a:solidFill>
              </a:rPr>
              <a:t>Hard real-time systems</a:t>
            </a:r>
            <a:r>
              <a:rPr lang="en-US" sz="2300" dirty="0" smtClean="0"/>
              <a:t> – task must be serviced by its deadline</a:t>
            </a:r>
          </a:p>
          <a:p>
            <a:r>
              <a:rPr lang="en-US" sz="2300" dirty="0" smtClean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Dispatch latency – time for schedule to take current process off CPU and switch to another</a:t>
            </a:r>
          </a:p>
          <a:p>
            <a:endParaRPr lang="en-US" sz="2300" dirty="0" smtClean="0"/>
          </a:p>
          <a:p>
            <a:pPr lvl="1">
              <a:buFont typeface="Monotype Sorts" pitchFamily="-84" charset="2"/>
              <a:buNone/>
            </a:pPr>
            <a:r>
              <a:rPr lang="en-US" sz="2300" dirty="0" smtClean="0"/>
              <a:t> </a:t>
            </a:r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8596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>
            <a:normAutofit fontScale="77500" lnSpcReduction="20000"/>
          </a:bodyPr>
          <a:lstStyle/>
          <a:p>
            <a:pPr marL="489736" indent="-489736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1142714" lvl="1" indent="-489736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non-preemptive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CPU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17829"/>
            <a:ext cx="11122090" cy="785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 = 0;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 = 24;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Average waiting time:  (0 + 24 + 27)/3 = 17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smtClean="0"/>
              <a:t>Response time: FR-AT=</a:t>
            </a:r>
            <a:endParaRPr lang="en-US" dirty="0" smtClean="0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12743</TotalTime>
  <Words>1248</Words>
  <Application>Microsoft Office PowerPoint</Application>
  <PresentationFormat>Custom</PresentationFormat>
  <Paragraphs>293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ＭＳ Ｐゴシック</vt:lpstr>
      <vt:lpstr>Arial</vt:lpstr>
      <vt:lpstr>Cambria Math</vt:lpstr>
      <vt:lpstr>Helvetica</vt:lpstr>
      <vt:lpstr>Lucida Sans Unicode</vt:lpstr>
      <vt:lpstr>Monotype Sorts</vt:lpstr>
      <vt:lpstr>Symbol</vt:lpstr>
      <vt:lpstr>Times New Roman</vt:lpstr>
      <vt:lpstr>Verdana</vt:lpstr>
      <vt:lpstr>Wingdings 2</vt:lpstr>
      <vt:lpstr>Wingdings 3</vt:lpstr>
      <vt:lpstr>Concourse</vt:lpstr>
      <vt:lpstr>CPU Scheduling</vt:lpstr>
      <vt:lpstr>Basic Concepts</vt:lpstr>
      <vt:lpstr>Histogram of CPU-burst Times</vt:lpstr>
      <vt:lpstr>CPU Scheduler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Example FCFS</vt:lpstr>
      <vt:lpstr>FCFS Scheduling (Cont.)</vt:lpstr>
      <vt:lpstr>Shortest-Job-First (SJF) Scheduling</vt:lpstr>
      <vt:lpstr>Example of SJF</vt:lpstr>
      <vt:lpstr>Example of SJF</vt:lpstr>
      <vt:lpstr>Determining Length of Next CPU Burst</vt:lpstr>
      <vt:lpstr>Shortest-remaining-time-first</vt:lpstr>
      <vt:lpstr>Example of SRTF</vt:lpstr>
      <vt:lpstr>Priority Scheduling</vt:lpstr>
      <vt:lpstr>Example of Priority Scheduling</vt:lpstr>
      <vt:lpstr>Example Priority</vt:lpstr>
      <vt:lpstr>Round Robin (RR)</vt:lpstr>
      <vt:lpstr>Example of RR with Time Quantum = 4</vt:lpstr>
      <vt:lpstr>Example RR 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</vt:lpstr>
      <vt:lpstr>Multiple-Processor Scheduling – Load Balancing</vt:lpstr>
      <vt:lpstr>Real-Time CPU Scheduling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Administrator</cp:lastModifiedBy>
  <cp:revision>272</cp:revision>
  <cp:lastPrinted>2011-02-07T04:52:44Z</cp:lastPrinted>
  <dcterms:created xsi:type="dcterms:W3CDTF">2011-02-10T17:10:04Z</dcterms:created>
  <dcterms:modified xsi:type="dcterms:W3CDTF">2019-02-21T17:02:57Z</dcterms:modified>
</cp:coreProperties>
</file>