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0" r:id="rId1"/>
  </p:sldMasterIdLst>
  <p:notesMasterIdLst>
    <p:notesMasterId r:id="rId72"/>
  </p:notesMasterIdLst>
  <p:handoutMasterIdLst>
    <p:handoutMasterId r:id="rId73"/>
  </p:handoutMasterIdLst>
  <p:sldIdLst>
    <p:sldId id="391" r:id="rId2"/>
    <p:sldId id="392" r:id="rId3"/>
    <p:sldId id="393" r:id="rId4"/>
    <p:sldId id="382" r:id="rId5"/>
    <p:sldId id="378" r:id="rId6"/>
    <p:sldId id="354" r:id="rId7"/>
    <p:sldId id="383" r:id="rId8"/>
    <p:sldId id="352" r:id="rId9"/>
    <p:sldId id="276" r:id="rId10"/>
    <p:sldId id="379" r:id="rId11"/>
    <p:sldId id="277" r:id="rId12"/>
    <p:sldId id="380" r:id="rId13"/>
    <p:sldId id="278" r:id="rId14"/>
    <p:sldId id="384" r:id="rId15"/>
    <p:sldId id="367" r:id="rId16"/>
    <p:sldId id="323" r:id="rId17"/>
    <p:sldId id="280" r:id="rId18"/>
    <p:sldId id="385" r:id="rId19"/>
    <p:sldId id="400" r:id="rId20"/>
    <p:sldId id="386" r:id="rId21"/>
    <p:sldId id="325" r:id="rId22"/>
    <p:sldId id="370" r:id="rId23"/>
    <p:sldId id="371" r:id="rId24"/>
    <p:sldId id="368" r:id="rId25"/>
    <p:sldId id="282" r:id="rId26"/>
    <p:sldId id="329" r:id="rId27"/>
    <p:sldId id="328" r:id="rId28"/>
    <p:sldId id="330" r:id="rId29"/>
    <p:sldId id="283" r:id="rId30"/>
    <p:sldId id="331" r:id="rId31"/>
    <p:sldId id="284" r:id="rId32"/>
    <p:sldId id="396" r:id="rId33"/>
    <p:sldId id="468" r:id="rId34"/>
    <p:sldId id="469" r:id="rId35"/>
    <p:sldId id="470" r:id="rId36"/>
    <p:sldId id="285" r:id="rId37"/>
    <p:sldId id="397" r:id="rId38"/>
    <p:sldId id="467" r:id="rId39"/>
    <p:sldId id="288" r:id="rId40"/>
    <p:sldId id="399" r:id="rId41"/>
    <p:sldId id="464" r:id="rId42"/>
    <p:sldId id="465" r:id="rId43"/>
    <p:sldId id="289" r:id="rId44"/>
    <p:sldId id="433" r:id="rId45"/>
    <p:sldId id="434" r:id="rId46"/>
    <p:sldId id="435" r:id="rId47"/>
    <p:sldId id="436" r:id="rId48"/>
    <p:sldId id="466" r:id="rId49"/>
    <p:sldId id="437" r:id="rId50"/>
    <p:sldId id="438" r:id="rId51"/>
    <p:sldId id="439" r:id="rId52"/>
    <p:sldId id="440" r:id="rId53"/>
    <p:sldId id="441" r:id="rId54"/>
    <p:sldId id="442" r:id="rId55"/>
    <p:sldId id="444" r:id="rId56"/>
    <p:sldId id="446" r:id="rId57"/>
    <p:sldId id="447" r:id="rId58"/>
    <p:sldId id="449" r:id="rId59"/>
    <p:sldId id="450" r:id="rId60"/>
    <p:sldId id="451" r:id="rId61"/>
    <p:sldId id="452" r:id="rId62"/>
    <p:sldId id="453" r:id="rId63"/>
    <p:sldId id="454" r:id="rId64"/>
    <p:sldId id="455" r:id="rId65"/>
    <p:sldId id="456" r:id="rId66"/>
    <p:sldId id="457" r:id="rId67"/>
    <p:sldId id="458" r:id="rId68"/>
    <p:sldId id="459" r:id="rId69"/>
    <p:sldId id="460" r:id="rId70"/>
    <p:sldId id="462" r:id="rId71"/>
  </p:sldIdLst>
  <p:sldSz cx="13716000" cy="9144000"/>
  <p:notesSz cx="6997700" cy="92837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1pPr>
    <a:lvl2pPr marL="652463" indent="-195263"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2pPr>
    <a:lvl3pPr marL="1304925" indent="-390525"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3pPr>
    <a:lvl4pPr marL="1958975" indent="-587375"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4pPr>
    <a:lvl5pPr marL="2611438" indent="-782638" algn="l" rtl="0" eaLnBrk="0" fontAlgn="base" hangingPunct="0">
      <a:spcBef>
        <a:spcPct val="0"/>
      </a:spcBef>
      <a:spcAft>
        <a:spcPct val="0"/>
      </a:spcAft>
      <a:defRPr kern="1200">
        <a:solidFill>
          <a:schemeClr val="tx1"/>
        </a:solidFill>
        <a:latin typeface="Verdana" pitchFamily="34" charset="0"/>
        <a:ea typeface="ＭＳ Ｐゴシック" pitchFamily="34" charset="-128"/>
        <a:cs typeface="+mn-cs"/>
      </a:defRPr>
    </a:lvl5pPr>
    <a:lvl6pPr marL="2286000" algn="l" defTabSz="914400" rtl="0" eaLnBrk="1" latinLnBrk="0" hangingPunct="1">
      <a:defRPr kern="1200">
        <a:solidFill>
          <a:schemeClr val="tx1"/>
        </a:solidFill>
        <a:latin typeface="Verdana" pitchFamily="34" charset="0"/>
        <a:ea typeface="ＭＳ Ｐゴシック" pitchFamily="34" charset="-128"/>
        <a:cs typeface="+mn-cs"/>
      </a:defRPr>
    </a:lvl6pPr>
    <a:lvl7pPr marL="2743200" algn="l" defTabSz="914400" rtl="0" eaLnBrk="1" latinLnBrk="0" hangingPunct="1">
      <a:defRPr kern="1200">
        <a:solidFill>
          <a:schemeClr val="tx1"/>
        </a:solidFill>
        <a:latin typeface="Verdana" pitchFamily="34" charset="0"/>
        <a:ea typeface="ＭＳ Ｐゴシック" pitchFamily="34" charset="-128"/>
        <a:cs typeface="+mn-cs"/>
      </a:defRPr>
    </a:lvl7pPr>
    <a:lvl8pPr marL="3200400" algn="l" defTabSz="914400" rtl="0" eaLnBrk="1" latinLnBrk="0" hangingPunct="1">
      <a:defRPr kern="1200">
        <a:solidFill>
          <a:schemeClr val="tx1"/>
        </a:solidFill>
        <a:latin typeface="Verdana" pitchFamily="34" charset="0"/>
        <a:ea typeface="ＭＳ Ｐゴシック" pitchFamily="34" charset="-128"/>
        <a:cs typeface="+mn-cs"/>
      </a:defRPr>
    </a:lvl8pPr>
    <a:lvl9pPr marL="3657600" algn="l" defTabSz="914400" rtl="0" eaLnBrk="1" latinLnBrk="0" hangingPunct="1">
      <a:defRPr kern="1200">
        <a:solidFill>
          <a:schemeClr val="tx1"/>
        </a:solidFill>
        <a:latin typeface="Verdana" pitchFamily="34" charset="0"/>
        <a:ea typeface="ＭＳ Ｐゴシック" pitchFamily="34" charset="-128"/>
        <a:cs typeface="+mn-cs"/>
      </a:defRPr>
    </a:lvl9pPr>
  </p:defaultTextStyle>
  <p:extLst>
    <p:ext uri="{521415D9-36F7-43E2-AB2F-B90AF26B5E84}">
      <p14:sectionLst xmlns:p14="http://schemas.microsoft.com/office/powerpoint/2010/main">
        <p14:section name="Default Section" id="{C06A1E51-52DD-44FC-9E1D-8B93B161938E}">
          <p14:sldIdLst>
            <p14:sldId id="391"/>
            <p14:sldId id="392"/>
            <p14:sldId id="393"/>
            <p14:sldId id="382"/>
            <p14:sldId id="378"/>
            <p14:sldId id="354"/>
            <p14:sldId id="383"/>
            <p14:sldId id="352"/>
            <p14:sldId id="276"/>
            <p14:sldId id="379"/>
            <p14:sldId id="277"/>
            <p14:sldId id="380"/>
            <p14:sldId id="278"/>
            <p14:sldId id="384"/>
            <p14:sldId id="367"/>
            <p14:sldId id="323"/>
            <p14:sldId id="280"/>
            <p14:sldId id="385"/>
            <p14:sldId id="400"/>
            <p14:sldId id="386"/>
            <p14:sldId id="325"/>
            <p14:sldId id="370"/>
            <p14:sldId id="371"/>
            <p14:sldId id="368"/>
            <p14:sldId id="282"/>
            <p14:sldId id="329"/>
            <p14:sldId id="328"/>
            <p14:sldId id="330"/>
            <p14:sldId id="283"/>
            <p14:sldId id="331"/>
            <p14:sldId id="284"/>
            <p14:sldId id="396"/>
            <p14:sldId id="468"/>
            <p14:sldId id="469"/>
            <p14:sldId id="470"/>
            <p14:sldId id="285"/>
            <p14:sldId id="397"/>
            <p14:sldId id="467"/>
          </p14:sldIdLst>
        </p14:section>
        <p14:section name="Untitled Section" id="{73497CDD-5D25-4452-B228-EEF57E663F5D}">
          <p14:sldIdLst>
            <p14:sldId id="288"/>
            <p14:sldId id="399"/>
            <p14:sldId id="464"/>
            <p14:sldId id="465"/>
            <p14:sldId id="289"/>
            <p14:sldId id="433"/>
            <p14:sldId id="434"/>
            <p14:sldId id="435"/>
            <p14:sldId id="436"/>
            <p14:sldId id="466"/>
            <p14:sldId id="437"/>
            <p14:sldId id="438"/>
            <p14:sldId id="439"/>
            <p14:sldId id="440"/>
            <p14:sldId id="441"/>
            <p14:sldId id="442"/>
            <p14:sldId id="444"/>
            <p14:sldId id="446"/>
            <p14:sldId id="447"/>
            <p14:sldId id="449"/>
            <p14:sldId id="450"/>
            <p14:sldId id="451"/>
            <p14:sldId id="452"/>
            <p14:sldId id="453"/>
            <p14:sldId id="454"/>
            <p14:sldId id="455"/>
            <p14:sldId id="456"/>
            <p14:sldId id="457"/>
            <p14:sldId id="458"/>
            <p14:sldId id="459"/>
            <p14:sldId id="460"/>
            <p14:sldId id="462"/>
          </p14:sldIdLst>
        </p14:section>
      </p14:sectionLst>
    </p:ext>
    <p:ext uri="{EFAFB233-063F-42B5-8137-9DF3F51BA10A}">
      <p15:sldGuideLst xmlns:p15="http://schemas.microsoft.com/office/powerpoint/2012/main">
        <p15:guide id="1" orient="horz" pos="1528">
          <p15:clr>
            <a:srgbClr val="A4A3A4"/>
          </p15:clr>
        </p15:guide>
        <p15:guide id="2" pos="1964">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663300"/>
    <a:srgbClr val="FF0000"/>
    <a:srgbClr val="0000CC"/>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snapToGrid="0">
      <p:cViewPr varScale="1">
        <p:scale>
          <a:sx n="32" d="100"/>
          <a:sy n="32" d="100"/>
        </p:scale>
        <p:origin x="510" y="24"/>
      </p:cViewPr>
      <p:guideLst>
        <p:guide orient="horz" pos="1528"/>
        <p:guide pos="19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644"/>
    </p:cViewPr>
  </p:sorterViewPr>
  <p:notesViewPr>
    <p:cSldViewPr snapToGrid="0">
      <p:cViewPr varScale="1">
        <p:scale>
          <a:sx n="55" d="100"/>
          <a:sy n="55" d="100"/>
        </p:scale>
        <p:origin x="-2880" y="-90"/>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3067050" cy="441325"/>
          </a:xfrm>
          <a:prstGeom prst="rect">
            <a:avLst/>
          </a:prstGeom>
          <a:noFill/>
          <a:ln w="9525">
            <a:noFill/>
            <a:miter lim="800000"/>
            <a:headEnd/>
            <a:tailEnd/>
          </a:ln>
        </p:spPr>
        <p:txBody>
          <a:bodyPr vert="horz" wrap="none" lIns="88134" tIns="44067" rIns="88134" bIns="44067" numCol="1" anchor="ctr" anchorCtr="0" compatLnSpc="1">
            <a:prstTxWarp prst="textNoShape">
              <a:avLst/>
            </a:prstTxWarp>
          </a:bodyPr>
          <a:lstStyle>
            <a:lvl1pPr defTabSz="881063">
              <a:defRPr sz="1200">
                <a:latin typeface="Helvetica" charset="0"/>
                <a:ea typeface="ＭＳ Ｐゴシック" charset="-128"/>
                <a:cs typeface="ＭＳ Ｐゴシック" charset="-128"/>
              </a:defRPr>
            </a:lvl1pPr>
          </a:lstStyle>
          <a:p>
            <a:pPr>
              <a:defRPr/>
            </a:pPr>
            <a:endParaRPr lang="en-US"/>
          </a:p>
        </p:txBody>
      </p:sp>
      <p:sp>
        <p:nvSpPr>
          <p:cNvPr id="146435" name="Rectangle 3"/>
          <p:cNvSpPr>
            <a:spLocks noGrp="1" noChangeArrowheads="1"/>
          </p:cNvSpPr>
          <p:nvPr>
            <p:ph type="dt" sz="quarter" idx="1"/>
          </p:nvPr>
        </p:nvSpPr>
        <p:spPr bwMode="auto">
          <a:xfrm>
            <a:off x="3943350" y="0"/>
            <a:ext cx="3067050" cy="441325"/>
          </a:xfrm>
          <a:prstGeom prst="rect">
            <a:avLst/>
          </a:prstGeom>
          <a:noFill/>
          <a:ln w="9525">
            <a:noFill/>
            <a:miter lim="800000"/>
            <a:headEnd/>
            <a:tailEnd/>
          </a:ln>
        </p:spPr>
        <p:txBody>
          <a:bodyPr vert="horz" wrap="none" lIns="88134" tIns="44067" rIns="88134" bIns="44067" numCol="1" anchor="ctr" anchorCtr="0" compatLnSpc="1">
            <a:prstTxWarp prst="textNoShape">
              <a:avLst/>
            </a:prstTxWarp>
          </a:bodyPr>
          <a:lstStyle>
            <a:lvl1pPr algn="r" defTabSz="881063">
              <a:defRPr sz="1200">
                <a:latin typeface="Helvetica" charset="0"/>
                <a:ea typeface="ＭＳ Ｐゴシック" charset="-128"/>
                <a:cs typeface="ＭＳ Ｐゴシック" charset="-128"/>
              </a:defRPr>
            </a:lvl1pPr>
          </a:lstStyle>
          <a:p>
            <a:pPr>
              <a:defRPr/>
            </a:pPr>
            <a:endParaRPr lang="en-US"/>
          </a:p>
        </p:txBody>
      </p:sp>
      <p:sp>
        <p:nvSpPr>
          <p:cNvPr id="146436" name="Rectangle 4"/>
          <p:cNvSpPr>
            <a:spLocks noGrp="1" noChangeArrowheads="1"/>
          </p:cNvSpPr>
          <p:nvPr>
            <p:ph type="ftr" sz="quarter" idx="2"/>
          </p:nvPr>
        </p:nvSpPr>
        <p:spPr bwMode="auto">
          <a:xfrm>
            <a:off x="0" y="8853488"/>
            <a:ext cx="3067050" cy="442912"/>
          </a:xfrm>
          <a:prstGeom prst="rect">
            <a:avLst/>
          </a:prstGeom>
          <a:noFill/>
          <a:ln w="9525">
            <a:noFill/>
            <a:miter lim="800000"/>
            <a:headEnd/>
            <a:tailEnd/>
          </a:ln>
        </p:spPr>
        <p:txBody>
          <a:bodyPr vert="horz" wrap="none" lIns="88134" tIns="44067" rIns="88134" bIns="44067" numCol="1" anchor="b" anchorCtr="0" compatLnSpc="1">
            <a:prstTxWarp prst="textNoShape">
              <a:avLst/>
            </a:prstTxWarp>
          </a:bodyPr>
          <a:lstStyle>
            <a:lvl1pPr defTabSz="881063">
              <a:defRPr sz="1200">
                <a:latin typeface="Helvetica" charset="0"/>
                <a:ea typeface="ＭＳ Ｐゴシック" charset="-128"/>
                <a:cs typeface="ＭＳ Ｐゴシック" charset="-128"/>
              </a:defRPr>
            </a:lvl1pPr>
          </a:lstStyle>
          <a:p>
            <a:pPr>
              <a:defRPr/>
            </a:pPr>
            <a:endParaRPr lang="en-US"/>
          </a:p>
        </p:txBody>
      </p:sp>
      <p:sp>
        <p:nvSpPr>
          <p:cNvPr id="146437" name="Rectangle 5"/>
          <p:cNvSpPr>
            <a:spLocks noGrp="1" noChangeArrowheads="1"/>
          </p:cNvSpPr>
          <p:nvPr>
            <p:ph type="sldNum" sz="quarter" idx="3"/>
          </p:nvPr>
        </p:nvSpPr>
        <p:spPr bwMode="auto">
          <a:xfrm>
            <a:off x="3943350" y="8853488"/>
            <a:ext cx="3067050" cy="442912"/>
          </a:xfrm>
          <a:prstGeom prst="rect">
            <a:avLst/>
          </a:prstGeom>
          <a:noFill/>
          <a:ln w="9525">
            <a:noFill/>
            <a:miter lim="800000"/>
            <a:headEnd/>
            <a:tailEnd/>
          </a:ln>
        </p:spPr>
        <p:txBody>
          <a:bodyPr vert="horz" wrap="none" lIns="88134" tIns="44067" rIns="88134" bIns="44067" numCol="1" anchor="b" anchorCtr="0" compatLnSpc="1">
            <a:prstTxWarp prst="textNoShape">
              <a:avLst/>
            </a:prstTxWarp>
          </a:bodyPr>
          <a:lstStyle>
            <a:lvl1pPr algn="r" defTabSz="881063">
              <a:defRPr sz="1200">
                <a:latin typeface="Helvetica" charset="0"/>
                <a:ea typeface="ＭＳ Ｐゴシック" charset="-128"/>
              </a:defRPr>
            </a:lvl1pPr>
          </a:lstStyle>
          <a:p>
            <a:pPr>
              <a:defRPr/>
            </a:pPr>
            <a:fld id="{49A4BE98-8A10-414A-AC5D-A44DE6DEBDD7}" type="slidenum">
              <a:rPr lang="en-US"/>
              <a:pPr>
                <a:defRPr/>
              </a:pPr>
              <a:t>‹#›</a:t>
            </a:fld>
            <a:endParaRPr lang="en-US"/>
          </a:p>
        </p:txBody>
      </p:sp>
    </p:spTree>
    <p:extLst>
      <p:ext uri="{BB962C8B-B14F-4D97-AF65-F5344CB8AC3E}">
        <p14:creationId xmlns:p14="http://schemas.microsoft.com/office/powerpoint/2010/main" val="2664213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a:latin typeface="Times New Roman" charset="0"/>
                <a:ea typeface="ＭＳ Ｐゴシック" charset="-128"/>
                <a:cs typeface="ＭＳ Ｐゴシック" charset="-128"/>
              </a:defRPr>
            </a:lvl1pPr>
          </a:lstStyle>
          <a:p>
            <a:pPr>
              <a:defRPr/>
            </a:pPr>
            <a:endParaRPr lang="en-US"/>
          </a:p>
        </p:txBody>
      </p:sp>
      <p:sp>
        <p:nvSpPr>
          <p:cNvPr id="82948" name="Rectangle 4"/>
          <p:cNvSpPr>
            <a:spLocks noGrp="1" noRot="1" noChangeAspect="1" noChangeArrowheads="1" noTextEdit="1"/>
          </p:cNvSpPr>
          <p:nvPr>
            <p:ph type="sldImg" idx="2"/>
          </p:nvPr>
        </p:nvSpPr>
        <p:spPr bwMode="auto">
          <a:xfrm>
            <a:off x="889000" y="696913"/>
            <a:ext cx="521970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a:latin typeface="Times New Roman" charset="0"/>
                <a:ea typeface="ＭＳ Ｐゴシック" charset="-128"/>
              </a:defRPr>
            </a:lvl1pPr>
          </a:lstStyle>
          <a:p>
            <a:pPr>
              <a:defRPr/>
            </a:pPr>
            <a:fld id="{32725BCA-87CF-433B-B19C-7A231494D1A7}" type="slidenum">
              <a:rPr lang="en-US"/>
              <a:pPr>
                <a:defRPr/>
              </a:pPr>
              <a:t>‹#›</a:t>
            </a:fld>
            <a:endParaRPr lang="en-US"/>
          </a:p>
        </p:txBody>
      </p:sp>
    </p:spTree>
    <p:extLst>
      <p:ext uri="{BB962C8B-B14F-4D97-AF65-F5344CB8AC3E}">
        <p14:creationId xmlns:p14="http://schemas.microsoft.com/office/powerpoint/2010/main" val="3866722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ＭＳ Ｐゴシック" charset="-128"/>
        <a:cs typeface="ＭＳ Ｐゴシック" charset="-128"/>
      </a:defRPr>
    </a:lvl1pPr>
    <a:lvl2pPr marL="652463"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2pPr>
    <a:lvl3pPr marL="130492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3pPr>
    <a:lvl4pPr marL="1958975"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4pPr>
    <a:lvl5pPr marL="2611438" algn="l" rtl="0" eaLnBrk="0" fontAlgn="base" hangingPunct="0">
      <a:spcBef>
        <a:spcPct val="30000"/>
      </a:spcBef>
      <a:spcAft>
        <a:spcPct val="0"/>
      </a:spcAft>
      <a:defRPr sz="1700" kern="1200">
        <a:solidFill>
          <a:schemeClr val="tx1"/>
        </a:solidFill>
        <a:latin typeface="Times New Roman" charset="0"/>
        <a:ea typeface="ＭＳ Ｐゴシック" charset="-128"/>
        <a:cs typeface="+mn-cs"/>
      </a:defRPr>
    </a:lvl5pPr>
    <a:lvl6pPr marL="3265551" algn="l" defTabSz="653110" rtl="0" eaLnBrk="1" latinLnBrk="0" hangingPunct="1">
      <a:defRPr sz="1700" kern="1200">
        <a:solidFill>
          <a:schemeClr val="tx1"/>
        </a:solidFill>
        <a:latin typeface="+mn-lt"/>
        <a:ea typeface="+mn-ea"/>
        <a:cs typeface="+mn-cs"/>
      </a:defRPr>
    </a:lvl6pPr>
    <a:lvl7pPr marL="3918661" algn="l" defTabSz="653110" rtl="0" eaLnBrk="1" latinLnBrk="0" hangingPunct="1">
      <a:defRPr sz="1700" kern="1200">
        <a:solidFill>
          <a:schemeClr val="tx1"/>
        </a:solidFill>
        <a:latin typeface="+mn-lt"/>
        <a:ea typeface="+mn-ea"/>
        <a:cs typeface="+mn-cs"/>
      </a:defRPr>
    </a:lvl7pPr>
    <a:lvl8pPr marL="4571771" algn="l" defTabSz="653110" rtl="0" eaLnBrk="1" latinLnBrk="0" hangingPunct="1">
      <a:defRPr sz="1700" kern="1200">
        <a:solidFill>
          <a:schemeClr val="tx1"/>
        </a:solidFill>
        <a:latin typeface="+mn-lt"/>
        <a:ea typeface="+mn-ea"/>
        <a:cs typeface="+mn-cs"/>
      </a:defRPr>
    </a:lvl8pPr>
    <a:lvl9pPr marL="5224882" algn="l" defTabSz="65311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C3DD4594-3D21-4A9B-A7F0-D71D9CF3CDEA}" type="slidenum">
              <a:rPr lang="en-US" smtClean="0">
                <a:latin typeface="Times New Roman" pitchFamily="18" charset="0"/>
              </a:rPr>
              <a:pPr/>
              <a:t>4</a:t>
            </a:fld>
            <a:endParaRPr lang="en-US" smtClean="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37349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DD2206D-23D2-469F-A7F5-FDE3AC763702}" type="slidenum">
              <a:rPr lang="en-US" smtClean="0">
                <a:latin typeface="Times New Roman" pitchFamily="18" charset="0"/>
              </a:rPr>
              <a:pPr/>
              <a:t>15</a:t>
            </a:fld>
            <a:endParaRPr lang="en-US" smtClean="0">
              <a:latin typeface="Times New Roman"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5868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5B921EED-6BD7-4DE4-BB66-2E30D8C68820}" type="slidenum">
              <a:rPr lang="en-US" smtClean="0">
                <a:latin typeface="Times New Roman" pitchFamily="18" charset="0"/>
              </a:rPr>
              <a:pPr/>
              <a:t>16</a:t>
            </a:fld>
            <a:endParaRPr lang="en-US" smtClean="0">
              <a:latin typeface="Times New Roman" pitchFamily="18"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536588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4239BEF8-E2E5-40CC-9EA1-DB8B88D1B037}" type="slidenum">
              <a:rPr lang="en-US" smtClean="0">
                <a:latin typeface="Times New Roman" pitchFamily="18" charset="0"/>
              </a:rPr>
              <a:pPr/>
              <a:t>17</a:t>
            </a:fld>
            <a:endParaRPr lang="en-US" smtClean="0">
              <a:latin typeface="Times New Roman"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37699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AD89335-49D2-4ED3-B3CD-F73C39A99CBD}" type="slidenum">
              <a:rPr lang="en-US" smtClean="0">
                <a:latin typeface="Times New Roman" pitchFamily="18" charset="0"/>
              </a:rPr>
              <a:pPr/>
              <a:t>18</a:t>
            </a:fld>
            <a:endParaRPr lang="en-US" smtClean="0">
              <a:latin typeface="Times New Roman"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03838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63F0F5C0-CD49-4659-A04D-7977EB169D98}" type="slidenum">
              <a:rPr lang="en-US" smtClean="0">
                <a:latin typeface="Times New Roman" pitchFamily="18" charset="0"/>
              </a:rPr>
              <a:pPr/>
              <a:t>21</a:t>
            </a:fld>
            <a:endParaRPr lang="en-US" smtClean="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13200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155C0FA8-3FB8-498C-94B1-A7007D2B311F}" type="slidenum">
              <a:rPr lang="en-US" smtClean="0">
                <a:latin typeface="Times New Roman" pitchFamily="18" charset="0"/>
              </a:rPr>
              <a:pPr/>
              <a:t>22</a:t>
            </a:fld>
            <a:endParaRPr lang="en-US" smtClean="0">
              <a:latin typeface="Times New Roman"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744974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4BA0FD79-E1BC-49FF-84A1-A050CBF06132}" type="slidenum">
              <a:rPr lang="en-US" smtClean="0">
                <a:latin typeface="Times New Roman" pitchFamily="18" charset="0"/>
              </a:rPr>
              <a:pPr/>
              <a:t>23</a:t>
            </a:fld>
            <a:endParaRPr lang="en-US" smtClean="0">
              <a:latin typeface="Times New Roman"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053273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E888B6F-33D8-4106-8A0E-E5FFF8522582}" type="slidenum">
              <a:rPr lang="en-US" smtClean="0">
                <a:latin typeface="Times New Roman" pitchFamily="18" charset="0"/>
              </a:rPr>
              <a:pPr/>
              <a:t>24</a:t>
            </a:fld>
            <a:endParaRPr lang="en-US" smtClean="0">
              <a:latin typeface="Times New Roman"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973053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33534108-68E4-4838-BF76-4054102495B6}" type="slidenum">
              <a:rPr lang="en-US" smtClean="0">
                <a:latin typeface="Times New Roman" pitchFamily="18" charset="0"/>
              </a:rPr>
              <a:pPr/>
              <a:t>25</a:t>
            </a:fld>
            <a:endParaRPr lang="en-US" smtClean="0">
              <a:latin typeface="Times New Roman"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93855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8E498959-0895-47EB-9DFE-4135363ABFC8}" type="slidenum">
              <a:rPr lang="en-US" smtClean="0">
                <a:latin typeface="Times New Roman" pitchFamily="18" charset="0"/>
              </a:rPr>
              <a:pPr/>
              <a:t>26</a:t>
            </a:fld>
            <a:endParaRPr lang="en-US" smtClean="0">
              <a:latin typeface="Times New Roman"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733014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5B1D2E36-C6B8-4FEB-8B11-AB3F81243015}" type="slidenum">
              <a:rPr lang="en-US" smtClean="0">
                <a:latin typeface="Times New Roman" pitchFamily="18" charset="0"/>
              </a:rPr>
              <a:pPr/>
              <a:t>5</a:t>
            </a:fld>
            <a:endParaRPr lang="en-US" smtClean="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078009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B0EEA06E-2CED-4FD4-8ECC-1DD21D6E23FC}" type="slidenum">
              <a:rPr lang="en-US" smtClean="0">
                <a:latin typeface="Times New Roman" pitchFamily="18" charset="0"/>
              </a:rPr>
              <a:pPr/>
              <a:t>27</a:t>
            </a:fld>
            <a:endParaRPr lang="en-US" smtClean="0">
              <a:latin typeface="Times New Roman"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510020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C8710F3-A151-4DBE-942C-DB84F4CD7466}" type="slidenum">
              <a:rPr lang="en-US" smtClean="0">
                <a:latin typeface="Times New Roman" pitchFamily="18" charset="0"/>
              </a:rPr>
              <a:pPr/>
              <a:t>28</a:t>
            </a:fld>
            <a:endParaRPr lang="en-US" smtClean="0">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874972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203F787-56D9-4008-9818-19E4447B6BBD}" type="slidenum">
              <a:rPr lang="en-US" smtClean="0">
                <a:latin typeface="Times New Roman" pitchFamily="18" charset="0"/>
              </a:rPr>
              <a:pPr/>
              <a:t>29</a:t>
            </a:fld>
            <a:endParaRPr lang="en-US" smtClean="0">
              <a:latin typeface="Times New Roman"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72076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2CAC810A-17C8-4343-9EC1-A62C34DF7ECD}" type="slidenum">
              <a:rPr lang="en-US" smtClean="0">
                <a:latin typeface="Times New Roman" pitchFamily="18" charset="0"/>
              </a:rPr>
              <a:pPr/>
              <a:t>30</a:t>
            </a:fld>
            <a:endParaRPr lang="en-US" smtClean="0">
              <a:latin typeface="Times New Roman"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290566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DE6BE5A-8B38-4E45-92C0-6155737C03B1}" type="slidenum">
              <a:rPr lang="en-US" smtClean="0">
                <a:latin typeface="Times New Roman" pitchFamily="18" charset="0"/>
              </a:rPr>
              <a:pPr/>
              <a:t>31</a:t>
            </a:fld>
            <a:endParaRPr lang="en-US" smtClean="0">
              <a:latin typeface="Times New Roman"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0850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9B150B12-36BB-4709-97CE-A55579B9FC3E}" type="slidenum">
              <a:rPr lang="en-US" smtClean="0">
                <a:latin typeface="Times New Roman" pitchFamily="18" charset="0"/>
              </a:rPr>
              <a:pPr/>
              <a:t>33</a:t>
            </a:fld>
            <a:endParaRPr lang="en-US" smtClean="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0714790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6168D37C-727D-41A4-89D6-09F056962B66}" type="slidenum">
              <a:rPr lang="en-US" smtClean="0">
                <a:latin typeface="Times New Roman" pitchFamily="18" charset="0"/>
              </a:rPr>
              <a:pPr/>
              <a:t>34</a:t>
            </a:fld>
            <a:endParaRPr lang="en-US" smtClean="0">
              <a:latin typeface="Times New Roman"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594984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16AD0D6-5617-4CF0-BD54-2721E12CF474}" type="slidenum">
              <a:rPr lang="en-US" smtClean="0">
                <a:latin typeface="Times New Roman" pitchFamily="18" charset="0"/>
              </a:rPr>
              <a:pPr/>
              <a:t>36</a:t>
            </a:fld>
            <a:endParaRPr lang="en-US" smtClean="0">
              <a:latin typeface="Times New Roman"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9979905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EB65512A-3E76-48B7-B236-8E3552091763}" type="slidenum">
              <a:rPr lang="en-US" smtClean="0">
                <a:latin typeface="Times New Roman" pitchFamily="18" charset="0"/>
              </a:rPr>
              <a:pPr/>
              <a:t>39</a:t>
            </a:fld>
            <a:endParaRPr lang="en-US" smtClean="0">
              <a:latin typeface="Times New Roman"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79541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D778B4A-61DA-41E0-978A-499BEFA03CE4}" type="slidenum">
              <a:rPr lang="en-US" smtClean="0">
                <a:latin typeface="Times New Roman" pitchFamily="18" charset="0"/>
              </a:rPr>
              <a:pPr/>
              <a:t>43</a:t>
            </a:fld>
            <a:endParaRPr lang="en-US" smtClean="0">
              <a:latin typeface="Times New Roman"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68531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AB1D7F2C-D1B6-4A60-A917-10C127D526E9}" type="slidenum">
              <a:rPr lang="en-US" smtClean="0">
                <a:latin typeface="Times New Roman" pitchFamily="18" charset="0"/>
              </a:rPr>
              <a:pPr/>
              <a:t>6</a:t>
            </a:fld>
            <a:endParaRPr lang="en-US" smtClean="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1941892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5ED785BF-75EE-43D3-9DD3-39D01164D599}" type="slidenum">
              <a:rPr lang="en-US" smtClean="0">
                <a:latin typeface="Times New Roman" charset="0"/>
              </a:rPr>
              <a:pPr/>
              <a:t>46</a:t>
            </a:fld>
            <a:endParaRPr lang="en-US" smtClean="0">
              <a:latin typeface="Times New Roman"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336971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2A816E43-B63F-4812-BB83-98AF10A021D4}" type="slidenum">
              <a:rPr lang="en-US" smtClean="0">
                <a:latin typeface="Times New Roman" charset="0"/>
              </a:rPr>
              <a:pPr/>
              <a:t>47</a:t>
            </a:fld>
            <a:endParaRPr lang="en-US" smtClean="0">
              <a:latin typeface="Times New Roman"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63932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2388B9DB-3755-4892-B279-B5C09677693B}" type="slidenum">
              <a:rPr lang="en-US" smtClean="0">
                <a:latin typeface="Times New Roman" charset="0"/>
              </a:rPr>
              <a:pPr/>
              <a:t>49</a:t>
            </a:fld>
            <a:endParaRPr lang="en-US" smtClean="0">
              <a:latin typeface="Times New Roman"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2568580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FB9E4F8F-83CE-4B07-B9F5-406B911A5FED}" type="slidenum">
              <a:rPr lang="en-US" smtClean="0">
                <a:latin typeface="Times New Roman" charset="0"/>
              </a:rPr>
              <a:pPr/>
              <a:t>50</a:t>
            </a:fld>
            <a:endParaRPr lang="en-US" smtClean="0">
              <a:latin typeface="Times New Roman"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566406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BC7DEFDA-6515-4CC5-83EE-761A6AFC6FFF}" type="slidenum">
              <a:rPr lang="en-US" smtClean="0">
                <a:latin typeface="Times New Roman" charset="0"/>
              </a:rPr>
              <a:pPr/>
              <a:t>52</a:t>
            </a:fld>
            <a:endParaRPr lang="en-US" smtClean="0">
              <a:latin typeface="Times New Roman"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1683794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337D79B3-5FA3-4A25-BB42-8219B0B9B38B}" type="slidenum">
              <a:rPr lang="en-US" smtClean="0">
                <a:latin typeface="Times New Roman" charset="0"/>
              </a:rPr>
              <a:pPr/>
              <a:t>53</a:t>
            </a:fld>
            <a:endParaRPr lang="en-US" smtClean="0">
              <a:latin typeface="Times New Roman"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563036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82B62611-969E-448D-896B-BB1892CC8D35}" type="slidenum">
              <a:rPr lang="en-US" smtClean="0">
                <a:latin typeface="Times New Roman" charset="0"/>
              </a:rPr>
              <a:pPr/>
              <a:t>54</a:t>
            </a:fld>
            <a:endParaRPr lang="en-US" smtClean="0">
              <a:latin typeface="Times New Roman"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6498409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2D4B8A37-909D-4A9A-892D-741AD63A8A30}" type="slidenum">
              <a:rPr lang="en-US" smtClean="0">
                <a:latin typeface="Times New Roman" charset="0"/>
              </a:rPr>
              <a:pPr/>
              <a:t>55</a:t>
            </a:fld>
            <a:endParaRPr lang="en-US" smtClean="0">
              <a:latin typeface="Times New Roman"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095733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219811DF-5770-45F1-AFC2-78B8F36D4662}" type="slidenum">
              <a:rPr lang="en-US" smtClean="0">
                <a:latin typeface="Times New Roman" charset="0"/>
              </a:rPr>
              <a:pPr/>
              <a:t>56</a:t>
            </a:fld>
            <a:endParaRPr lang="en-US" smtClean="0">
              <a:latin typeface="Times New Roman"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902402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AF835E17-4D99-4E71-8EA8-401D7344A3FE}" type="slidenum">
              <a:rPr lang="en-US" smtClean="0">
                <a:latin typeface="Times New Roman" charset="0"/>
              </a:rPr>
              <a:pPr/>
              <a:t>57</a:t>
            </a:fld>
            <a:endParaRPr lang="en-US" smtClean="0">
              <a:latin typeface="Times New Roman"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535458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99DC6EA5-973D-456E-9D24-81C635BC5702}" type="slidenum">
              <a:rPr lang="en-US" smtClean="0">
                <a:latin typeface="Times New Roman" pitchFamily="18" charset="0"/>
              </a:rPr>
              <a:pPr/>
              <a:t>8</a:t>
            </a:fld>
            <a:endParaRPr lang="en-US" smtClean="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944449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2D26DC0D-F4A0-45F7-8200-E8262389A2A1}" type="slidenum">
              <a:rPr lang="en-US" smtClean="0">
                <a:latin typeface="Times New Roman" charset="0"/>
              </a:rPr>
              <a:pPr/>
              <a:t>58</a:t>
            </a:fld>
            <a:endParaRPr lang="en-US" smtClean="0">
              <a:latin typeface="Times New Roman"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171732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CFAE96F9-FD33-426E-B555-CCF177437A36}" type="slidenum">
              <a:rPr lang="en-US" smtClean="0">
                <a:latin typeface="Times New Roman" charset="0"/>
              </a:rPr>
              <a:pPr/>
              <a:t>60</a:t>
            </a:fld>
            <a:endParaRPr lang="en-US" smtClean="0">
              <a:latin typeface="Times New Roman"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409354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F9EE2652-195C-4735-BF16-8C7F4B88EA94}" type="slidenum">
              <a:rPr lang="en-US" smtClean="0">
                <a:latin typeface="Times New Roman" charset="0"/>
              </a:rPr>
              <a:pPr/>
              <a:t>61</a:t>
            </a:fld>
            <a:endParaRPr lang="en-US" smtClean="0">
              <a:latin typeface="Times New Roman"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53211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504CFE62-0CCE-40F5-AD0D-42822E8F3C3E}" type="slidenum">
              <a:rPr lang="en-US" smtClean="0">
                <a:latin typeface="Times New Roman" charset="0"/>
              </a:rPr>
              <a:pPr/>
              <a:t>62</a:t>
            </a:fld>
            <a:endParaRPr lang="en-US" smtClean="0">
              <a:latin typeface="Times New Roman"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296108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3DDCF79E-A020-48A4-BD81-CCC4384C9908}" type="slidenum">
              <a:rPr lang="en-US" smtClean="0">
                <a:latin typeface="Times New Roman" charset="0"/>
              </a:rPr>
              <a:pPr/>
              <a:t>63</a:t>
            </a:fld>
            <a:endParaRPr lang="en-US" smtClean="0">
              <a:latin typeface="Times New Roman"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407014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DA1EE064-227F-4D0A-84FF-A299C1EE9FE7}" type="slidenum">
              <a:rPr lang="en-US" smtClean="0">
                <a:latin typeface="Times New Roman" charset="0"/>
              </a:rPr>
              <a:pPr/>
              <a:t>64</a:t>
            </a:fld>
            <a:endParaRPr lang="en-US" smtClean="0">
              <a:latin typeface="Times New Roman"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492093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69CC0B18-ADD5-4AA5-A23E-2E95918158AE}" type="slidenum">
              <a:rPr lang="en-US" smtClean="0">
                <a:latin typeface="Times New Roman" charset="0"/>
              </a:rPr>
              <a:pPr/>
              <a:t>65</a:t>
            </a:fld>
            <a:endParaRPr lang="en-US" smtClean="0">
              <a:latin typeface="Times New Roman"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075139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DAEF02C5-652B-4F55-B5D9-FDD9A03C833D}" type="slidenum">
              <a:rPr lang="en-US" smtClean="0">
                <a:latin typeface="Times New Roman" charset="0"/>
              </a:rPr>
              <a:pPr/>
              <a:t>66</a:t>
            </a:fld>
            <a:endParaRPr lang="en-US" smtClean="0">
              <a:latin typeface="Times New Roman"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116449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5A2B6701-CDEF-404E-ABA8-27A17594CAFD}" type="slidenum">
              <a:rPr lang="en-US" smtClean="0">
                <a:latin typeface="Times New Roman" charset="0"/>
              </a:rPr>
              <a:pPr/>
              <a:t>67</a:t>
            </a:fld>
            <a:endParaRPr lang="en-US" smtClean="0">
              <a:latin typeface="Times New Roman"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009939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57AACE82-A77A-494A-955C-2265D403E60A}" type="slidenum">
              <a:rPr lang="en-US" smtClean="0">
                <a:latin typeface="Times New Roman" charset="0"/>
              </a:rPr>
              <a:pPr/>
              <a:t>68</a:t>
            </a:fld>
            <a:endParaRPr lang="en-US" smtClean="0">
              <a:latin typeface="Times New Roman"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68492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0200B935-39E8-470F-B495-B057E55B4294}" type="slidenum">
              <a:rPr lang="en-US" smtClean="0">
                <a:latin typeface="Times New Roman" pitchFamily="18" charset="0"/>
              </a:rPr>
              <a:pPr/>
              <a:t>9</a:t>
            </a:fld>
            <a:endParaRPr lang="en-US" smtClean="0">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9052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4D18812C-AF40-4FAF-96FF-18FDD09E4714}" type="slidenum">
              <a:rPr lang="en-US" smtClean="0">
                <a:latin typeface="Times New Roman" charset="0"/>
              </a:rPr>
              <a:pPr/>
              <a:t>69</a:t>
            </a:fld>
            <a:endParaRPr lang="en-US" smtClean="0">
              <a:latin typeface="Times New Roman"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94442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charset="0"/>
                <a:ea typeface="ＭＳ Ｐゴシック" charset="-128"/>
              </a:defRPr>
            </a:lvl1pPr>
            <a:lvl2pPr marL="742950" indent="-285750" defTabSz="930275">
              <a:defRPr>
                <a:solidFill>
                  <a:schemeClr val="tx1"/>
                </a:solidFill>
                <a:latin typeface="Verdana" charset="0"/>
                <a:ea typeface="ＭＳ Ｐゴシック" charset="-128"/>
              </a:defRPr>
            </a:lvl2pPr>
            <a:lvl3pPr marL="1143000" indent="-228600" defTabSz="930275">
              <a:defRPr>
                <a:solidFill>
                  <a:schemeClr val="tx1"/>
                </a:solidFill>
                <a:latin typeface="Verdana" charset="0"/>
                <a:ea typeface="ＭＳ Ｐゴシック" charset="-128"/>
              </a:defRPr>
            </a:lvl3pPr>
            <a:lvl4pPr marL="1600200" indent="-228600" defTabSz="930275">
              <a:defRPr>
                <a:solidFill>
                  <a:schemeClr val="tx1"/>
                </a:solidFill>
                <a:latin typeface="Verdana" charset="0"/>
                <a:ea typeface="ＭＳ Ｐゴシック" charset="-128"/>
              </a:defRPr>
            </a:lvl4pPr>
            <a:lvl5pPr marL="2057400" indent="-228600" defTabSz="930275">
              <a:defRPr>
                <a:solidFill>
                  <a:schemeClr val="tx1"/>
                </a:solidFill>
                <a:latin typeface="Verdana" charset="0"/>
                <a:ea typeface="ＭＳ Ｐゴシック" charset="-128"/>
              </a:defRPr>
            </a:lvl5pPr>
            <a:lvl6pPr marL="2514600" indent="-228600" defTabSz="930275" eaLnBrk="0" fontAlgn="base" hangingPunct="0">
              <a:spcBef>
                <a:spcPct val="0"/>
              </a:spcBef>
              <a:spcAft>
                <a:spcPct val="0"/>
              </a:spcAft>
              <a:defRPr>
                <a:solidFill>
                  <a:schemeClr val="tx1"/>
                </a:solidFill>
                <a:latin typeface="Verdana" charset="0"/>
                <a:ea typeface="ＭＳ Ｐゴシック" charset="-128"/>
              </a:defRPr>
            </a:lvl6pPr>
            <a:lvl7pPr marL="2971800" indent="-228600" defTabSz="930275" eaLnBrk="0" fontAlgn="base" hangingPunct="0">
              <a:spcBef>
                <a:spcPct val="0"/>
              </a:spcBef>
              <a:spcAft>
                <a:spcPct val="0"/>
              </a:spcAft>
              <a:defRPr>
                <a:solidFill>
                  <a:schemeClr val="tx1"/>
                </a:solidFill>
                <a:latin typeface="Verdana" charset="0"/>
                <a:ea typeface="ＭＳ Ｐゴシック" charset="-128"/>
              </a:defRPr>
            </a:lvl7pPr>
            <a:lvl8pPr marL="3429000" indent="-228600" defTabSz="930275" eaLnBrk="0" fontAlgn="base" hangingPunct="0">
              <a:spcBef>
                <a:spcPct val="0"/>
              </a:spcBef>
              <a:spcAft>
                <a:spcPct val="0"/>
              </a:spcAft>
              <a:defRPr>
                <a:solidFill>
                  <a:schemeClr val="tx1"/>
                </a:solidFill>
                <a:latin typeface="Verdana" charset="0"/>
                <a:ea typeface="ＭＳ Ｐゴシック" charset="-128"/>
              </a:defRPr>
            </a:lvl8pPr>
            <a:lvl9pPr marL="3886200" indent="-228600" defTabSz="930275" eaLnBrk="0" fontAlgn="base" hangingPunct="0">
              <a:spcBef>
                <a:spcPct val="0"/>
              </a:spcBef>
              <a:spcAft>
                <a:spcPct val="0"/>
              </a:spcAft>
              <a:defRPr>
                <a:solidFill>
                  <a:schemeClr val="tx1"/>
                </a:solidFill>
                <a:latin typeface="Verdana" charset="0"/>
                <a:ea typeface="ＭＳ Ｐゴシック" charset="-128"/>
              </a:defRPr>
            </a:lvl9pPr>
          </a:lstStyle>
          <a:p>
            <a:fld id="{4EB8378F-B115-4BB2-929C-9490A355D844}" type="slidenum">
              <a:rPr lang="en-US" smtClean="0">
                <a:latin typeface="Times New Roman" charset="0"/>
              </a:rPr>
              <a:pPr/>
              <a:t>70</a:t>
            </a:fld>
            <a:endParaRPr lang="en-US" smtClean="0">
              <a:latin typeface="Times New Roman"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11107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890318C7-ECCE-45E6-8462-D4C164586299}" type="slidenum">
              <a:rPr lang="en-US" smtClean="0">
                <a:latin typeface="Times New Roman" pitchFamily="18" charset="0"/>
              </a:rPr>
              <a:pPr/>
              <a:t>10</a:t>
            </a:fld>
            <a:endParaRPr lang="en-US" smtClean="0">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969274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78735C0E-82D1-4B8F-8A6F-5E61BC9A8E87}" type="slidenum">
              <a:rPr lang="en-US" smtClean="0">
                <a:latin typeface="Times New Roman" pitchFamily="18" charset="0"/>
              </a:rPr>
              <a:pPr/>
              <a:t>11</a:t>
            </a:fld>
            <a:endParaRPr lang="en-US" smtClean="0">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712236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8A6DCFC2-0EE6-4223-ABB8-A201B2CDDF1D}" type="slidenum">
              <a:rPr lang="en-US" smtClean="0">
                <a:latin typeface="Times New Roman" pitchFamily="18" charset="0"/>
              </a:rPr>
              <a:pPr/>
              <a:t>12</a:t>
            </a:fld>
            <a:endParaRPr lang="en-US" smtClean="0">
              <a:latin typeface="Times New Roman"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186062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itchFamily="34" charset="0"/>
                <a:ea typeface="ＭＳ Ｐゴシック" pitchFamily="34" charset="-128"/>
              </a:defRPr>
            </a:lvl1pPr>
            <a:lvl2pPr marL="742950" indent="-285750" defTabSz="930275">
              <a:defRPr>
                <a:solidFill>
                  <a:schemeClr val="tx1"/>
                </a:solidFill>
                <a:latin typeface="Verdana" pitchFamily="34" charset="0"/>
                <a:ea typeface="ＭＳ Ｐゴシック" pitchFamily="34" charset="-128"/>
              </a:defRPr>
            </a:lvl2pPr>
            <a:lvl3pPr marL="1143000" indent="-228600" defTabSz="930275">
              <a:defRPr>
                <a:solidFill>
                  <a:schemeClr val="tx1"/>
                </a:solidFill>
                <a:latin typeface="Verdana" pitchFamily="34" charset="0"/>
                <a:ea typeface="ＭＳ Ｐゴシック" pitchFamily="34" charset="-128"/>
              </a:defRPr>
            </a:lvl3pPr>
            <a:lvl4pPr marL="1600200" indent="-228600" defTabSz="930275">
              <a:defRPr>
                <a:solidFill>
                  <a:schemeClr val="tx1"/>
                </a:solidFill>
                <a:latin typeface="Verdana" pitchFamily="34" charset="0"/>
                <a:ea typeface="ＭＳ Ｐゴシック" pitchFamily="34" charset="-128"/>
              </a:defRPr>
            </a:lvl4pPr>
            <a:lvl5pPr marL="2057400" indent="-228600" defTabSz="930275">
              <a:defRPr>
                <a:solidFill>
                  <a:schemeClr val="tx1"/>
                </a:solidFill>
                <a:latin typeface="Verdana" pitchFamily="34" charset="0"/>
                <a:ea typeface="ＭＳ Ｐゴシック" pitchFamily="34" charset="-128"/>
              </a:defRPr>
            </a:lvl5pPr>
            <a:lvl6pPr marL="25146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defTabSz="930275"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fld id="{699B2583-C3B2-4A7E-95D0-B7E604753DE7}" type="slidenum">
              <a:rPr lang="en-US" smtClean="0">
                <a:latin typeface="Times New Roman" pitchFamily="18" charset="0"/>
              </a:rPr>
              <a:pPr/>
              <a:t>13</a:t>
            </a:fld>
            <a:endParaRPr lang="en-US" smtClean="0">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545302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6218863"/>
            <a:ext cx="13726634"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extLst/>
          </a:lstStyle>
          <a:p>
            <a:pPr algn="ctr" eaLnBrk="1" latinLnBrk="0" hangingPunct="1"/>
            <a:endParaRPr kumimoji="0" lang="en-US"/>
          </a:p>
        </p:txBody>
      </p:sp>
      <p:sp>
        <p:nvSpPr>
          <p:cNvPr id="9" name="Title 8"/>
          <p:cNvSpPr>
            <a:spLocks noGrp="1"/>
          </p:cNvSpPr>
          <p:nvPr>
            <p:ph type="ctrTitle"/>
          </p:nvPr>
        </p:nvSpPr>
        <p:spPr>
          <a:xfrm>
            <a:off x="1028700" y="2336802"/>
            <a:ext cx="11658600" cy="2439681"/>
          </a:xfrm>
        </p:spPr>
        <p:txBody>
          <a:bodyPr vert="horz" anchor="b">
            <a:normAutofit/>
            <a:scene3d>
              <a:camera prst="orthographicFront"/>
              <a:lightRig rig="soft" dir="t"/>
            </a:scene3d>
            <a:sp3d prstMaterial="softEdge">
              <a:bevelT w="25400" h="25400"/>
            </a:sp3d>
          </a:bodyPr>
          <a:lstStyle>
            <a:lvl1pPr algn="r">
              <a:defRPr sz="69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1028700" y="4815476"/>
            <a:ext cx="11658600" cy="1599605"/>
          </a:xfrm>
        </p:spPr>
        <p:txBody>
          <a:bodyPr lIns="65311" rIns="65311"/>
          <a:lstStyle>
            <a:lvl1pPr marL="0" marR="91435" indent="0" algn="r">
              <a:buNone/>
              <a:defRPr>
                <a:solidFill>
                  <a:schemeClr val="tx2"/>
                </a:solidFill>
              </a:defRPr>
            </a:lvl1pPr>
            <a:lvl2pPr marL="653110" indent="0" algn="ctr">
              <a:buNone/>
            </a:lvl2pPr>
            <a:lvl3pPr marL="1306220" indent="0" algn="ctr">
              <a:buNone/>
            </a:lvl3pPr>
            <a:lvl4pPr marL="1959331" indent="0" algn="ctr">
              <a:buNone/>
            </a:lvl4pPr>
            <a:lvl5pPr marL="2612441" indent="0" algn="ctr">
              <a:buNone/>
            </a:lvl5pPr>
            <a:lvl6pPr marL="3265551" indent="0" algn="ctr">
              <a:buNone/>
            </a:lvl6pPr>
            <a:lvl7pPr marL="3918661" indent="0" algn="ctr">
              <a:buNone/>
            </a:lvl7pPr>
            <a:lvl8pPr marL="4571771" indent="0" algn="ctr">
              <a:buNone/>
            </a:lvl8pPr>
            <a:lvl9pPr marL="5224882" indent="0" algn="ctr">
              <a:buNone/>
            </a:lvl9pPr>
            <a:extLst/>
          </a:lstStyle>
          <a:p>
            <a:r>
              <a:rPr kumimoji="0" lang="en-US" smtClean="0"/>
              <a:t>Click to edit Master subtitle style</a:t>
            </a:r>
            <a:endParaRPr kumimoji="0" lang="en-US"/>
          </a:p>
        </p:txBody>
      </p:sp>
      <p:grpSp>
        <p:nvGrpSpPr>
          <p:cNvPr id="2" name="Group 1"/>
          <p:cNvGrpSpPr/>
          <p:nvPr/>
        </p:nvGrpSpPr>
        <p:grpSpPr>
          <a:xfrm>
            <a:off x="-5647" y="6604000"/>
            <a:ext cx="13721648" cy="2549451"/>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3/26/2019</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1975106"/>
            <a:ext cx="12344400" cy="584809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3/26/2019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66020" y="366187"/>
            <a:ext cx="2666205" cy="745701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366188"/>
            <a:ext cx="9486900" cy="745701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3/26/2019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3/26/2019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83564" y="1412949"/>
            <a:ext cx="11658600" cy="2438400"/>
          </a:xfrm>
        </p:spPr>
        <p:txBody>
          <a:bodyPr vert="horz" anchor="b">
            <a:normAutofit/>
            <a:scene3d>
              <a:camera prst="orthographicFront"/>
              <a:lightRig rig="soft" dir="t"/>
            </a:scene3d>
            <a:sp3d prstMaterial="softEdge">
              <a:bevelT w="25400" h="25400"/>
            </a:sp3d>
          </a:bodyPr>
          <a:lstStyle>
            <a:lvl1pPr algn="r">
              <a:buNone/>
              <a:defRPr sz="69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884070" y="3908949"/>
            <a:ext cx="6858000" cy="1939851"/>
          </a:xfrm>
        </p:spPr>
        <p:txBody>
          <a:bodyPr lIns="130622" rIns="130622" anchor="t"/>
          <a:lstStyle>
            <a:lvl1pPr marL="0" indent="0" algn="l">
              <a:buNone/>
              <a:defRPr sz="3300">
                <a:solidFill>
                  <a:schemeClr val="tx1"/>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3/26/2019</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Chevron 6"/>
          <p:cNvSpPr/>
          <p:nvPr/>
        </p:nvSpPr>
        <p:spPr>
          <a:xfrm>
            <a:off x="5455020" y="4007296"/>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extLst/>
          </a:lstStyle>
          <a:p>
            <a:pPr algn="l" eaLnBrk="1" latinLnBrk="0" hangingPunct="1"/>
            <a:endParaRPr kumimoji="0" lang="en-US"/>
          </a:p>
        </p:txBody>
      </p:sp>
      <p:sp>
        <p:nvSpPr>
          <p:cNvPr id="8" name="Chevron 7"/>
          <p:cNvSpPr/>
          <p:nvPr/>
        </p:nvSpPr>
        <p:spPr>
          <a:xfrm>
            <a:off x="5175396" y="4007296"/>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1975105"/>
            <a:ext cx="6057900" cy="6034617"/>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972300" y="1975105"/>
            <a:ext cx="6057900" cy="6034617"/>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3/26/2019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64067"/>
            <a:ext cx="12344400" cy="1524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7213600"/>
            <a:ext cx="6060282" cy="10160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967540" y="7213600"/>
            <a:ext cx="6062663" cy="10160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85800" y="1925726"/>
            <a:ext cx="6060282" cy="5255684"/>
          </a:xfrm>
          <a:ln>
            <a:noFill/>
            <a:prstDash val="sysDash"/>
            <a:miter lim="800000"/>
          </a:ln>
        </p:spPr>
        <p:txBody>
          <a:bodyPr/>
          <a:lstStyle>
            <a:lvl1pPr>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967538" y="1925726"/>
            <a:ext cx="6062663" cy="5255684"/>
          </a:xfrm>
          <a:ln>
            <a:noFill/>
            <a:prstDash val="sysDash"/>
            <a:miter lim="800000"/>
          </a:ln>
        </p:spPr>
        <p:txBody>
          <a:bodyPr/>
          <a:lstStyle>
            <a:lvl1pPr>
              <a:spcBef>
                <a:spcPts val="0"/>
              </a:spcBef>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3/26/2019</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3/26/2019</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3/26/2019</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502400"/>
            <a:ext cx="11222664" cy="609600"/>
          </a:xfrm>
        </p:spPr>
        <p:txBody>
          <a:bodyPr vert="horz" anchor="t">
            <a:noAutofit/>
            <a:sp3d prstMaterial="softEdge">
              <a:bevelT w="0" h="0"/>
            </a:sp3d>
          </a:bodyPr>
          <a:lstStyle>
            <a:lvl1pPr algn="r">
              <a:buNone/>
              <a:defRPr sz="36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629400" y="7140136"/>
            <a:ext cx="5961888" cy="1219200"/>
          </a:xfrm>
        </p:spPr>
        <p:txBody>
          <a:bodyPr/>
          <a:lstStyle>
            <a:lvl1pPr marL="0" indent="0" algn="r">
              <a:buNone/>
              <a:defRPr sz="2300"/>
            </a:lvl1pPr>
            <a:lvl2pPr>
              <a:buNone/>
              <a:defRPr sz="1700"/>
            </a:lvl2pPr>
            <a:lvl3pPr>
              <a:buNone/>
              <a:defRPr sz="1400"/>
            </a:lvl3pPr>
            <a:lvl4pPr>
              <a:buNone/>
              <a:defRPr sz="1300"/>
            </a:lvl4pPr>
            <a:lvl5pPr>
              <a:buNone/>
              <a:defRPr sz="13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371600" y="365760"/>
            <a:ext cx="11219688" cy="6096000"/>
          </a:xfrm>
        </p:spPr>
        <p:txBody>
          <a:bodyPr/>
          <a:lstStyle>
            <a:lvl1pPr>
              <a:defRPr sz="4600"/>
            </a:lvl1pPr>
            <a:lvl2pPr>
              <a:defRPr sz="4000"/>
            </a:lvl2pPr>
            <a:lvl3pPr>
              <a:defRPr sz="3400"/>
            </a:lvl3pPr>
            <a:lvl4pPr>
              <a:defRPr sz="2900"/>
            </a:lvl4pPr>
            <a:lvl5pPr>
              <a:defRPr sz="2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0090548" y="8543925"/>
            <a:ext cx="2880360" cy="487680"/>
          </a:xfrm>
        </p:spPr>
        <p:txBody>
          <a:bodyPr/>
          <a:lstStyle>
            <a:extLst/>
          </a:lstStyle>
          <a:p>
            <a:pPr eaLnBrk="1" latinLnBrk="0" hangingPunct="1"/>
            <a:fld id="{544213AF-26F6-41FA-8D85-E2C5388D6E58}" type="datetimeFigureOut">
              <a:rPr lang="en-US" smtClean="0"/>
              <a:pPr eaLnBrk="1" latinLnBrk="0" hangingPunct="1"/>
              <a:t>3/26/2019</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11848" y="7257870"/>
            <a:ext cx="10744200" cy="864309"/>
          </a:xfrm>
          <a:noFill/>
        </p:spPr>
        <p:txBody>
          <a:bodyPr lIns="130622" tIns="0" rIns="130622" anchor="t"/>
          <a:lstStyle>
            <a:lvl1pPr marL="0" marR="26124" indent="0" algn="r">
              <a:buNone/>
              <a:defRPr sz="2000"/>
            </a:lvl1pPr>
            <a:lvl2pPr>
              <a:defRPr sz="1700"/>
            </a:lvl2pPr>
            <a:lvl3pPr>
              <a:defRPr sz="1400"/>
            </a:lvl3pPr>
            <a:lvl4pPr>
              <a:defRPr sz="1300"/>
            </a:lvl4pPr>
            <a:lvl5pPr>
              <a:defRPr sz="13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42900" y="253291"/>
            <a:ext cx="13030200" cy="585216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46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3/26/2019</a:t>
            </a:fld>
            <a:endParaRPr lang="en-US">
              <a:solidFill>
                <a:schemeClr val="tx1"/>
              </a:solidFill>
            </a:endParaRPr>
          </a:p>
        </p:txBody>
      </p:sp>
      <p:sp>
        <p:nvSpPr>
          <p:cNvPr id="6" name="Footer Placeholder 5"/>
          <p:cNvSpPr>
            <a:spLocks noGrp="1"/>
          </p:cNvSpPr>
          <p:nvPr>
            <p:ph type="ftr" sz="quarter" idx="11"/>
          </p:nvPr>
        </p:nvSpPr>
        <p:spPr>
          <a:xfrm>
            <a:off x="6570109" y="8543926"/>
            <a:ext cx="3526022" cy="486833"/>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342900" y="6486830"/>
            <a:ext cx="12113148" cy="750229"/>
          </a:xfrm>
          <a:noFill/>
        </p:spPr>
        <p:txBody>
          <a:bodyPr anchor="t">
            <a:sp3d prstMaterial="softEdge"/>
          </a:bodyPr>
          <a:lstStyle>
            <a:lvl1pPr marR="0" algn="r">
              <a:buNone/>
              <a:defRPr sz="43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48910" y="7926582"/>
            <a:ext cx="7410936"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extLst/>
          </a:lstStyle>
          <a:p>
            <a:endParaRPr kumimoji="0" lang="en-US"/>
          </a:p>
        </p:txBody>
      </p:sp>
      <p:sp>
        <p:nvSpPr>
          <p:cNvPr id="9" name="Freeform 8"/>
          <p:cNvSpPr>
            <a:spLocks/>
          </p:cNvSpPr>
          <p:nvPr/>
        </p:nvSpPr>
        <p:spPr bwMode="auto">
          <a:xfrm>
            <a:off x="728576" y="7918681"/>
            <a:ext cx="5535677"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extLst/>
          </a:lstStyle>
          <a:p>
            <a:endParaRPr kumimoji="0" lang="en-US"/>
          </a:p>
        </p:txBody>
      </p:sp>
      <p:sp>
        <p:nvSpPr>
          <p:cNvPr id="10" name="Right Triangle 9"/>
          <p:cNvSpPr>
            <a:spLocks/>
          </p:cNvSpPr>
          <p:nvPr/>
        </p:nvSpPr>
        <p:spPr bwMode="auto">
          <a:xfrm>
            <a:off x="-9063" y="7721671"/>
            <a:ext cx="5103471" cy="144115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extLst/>
          </a:lstStyle>
          <a:p>
            <a:pPr algn="ctr" eaLnBrk="1" latinLnBrk="0" hangingPunct="1"/>
            <a:endParaRPr kumimoji="0" lang="en-US"/>
          </a:p>
        </p:txBody>
      </p:sp>
      <p:cxnSp>
        <p:nvCxnSpPr>
          <p:cNvPr id="11" name="Straight Connector 10"/>
          <p:cNvCxnSpPr/>
          <p:nvPr/>
        </p:nvCxnSpPr>
        <p:spPr>
          <a:xfrm>
            <a:off x="-13855" y="7716985"/>
            <a:ext cx="5108264"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2996168" y="6651253"/>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extLst/>
          </a:lstStyle>
          <a:p>
            <a:pPr algn="l" eaLnBrk="1" latinLnBrk="0" hangingPunct="1"/>
            <a:endParaRPr kumimoji="0" lang="en-US"/>
          </a:p>
        </p:txBody>
      </p:sp>
      <p:sp>
        <p:nvSpPr>
          <p:cNvPr id="13" name="Chevron 12"/>
          <p:cNvSpPr/>
          <p:nvPr/>
        </p:nvSpPr>
        <p:spPr>
          <a:xfrm>
            <a:off x="12716544" y="6651253"/>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48910" y="7926582"/>
            <a:ext cx="7410936"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extLst/>
          </a:lstStyle>
          <a:p>
            <a:endParaRPr kumimoji="0" lang="en-US"/>
          </a:p>
        </p:txBody>
      </p:sp>
      <p:sp>
        <p:nvSpPr>
          <p:cNvPr id="12" name="Freeform 11"/>
          <p:cNvSpPr>
            <a:spLocks/>
          </p:cNvSpPr>
          <p:nvPr/>
        </p:nvSpPr>
        <p:spPr bwMode="auto">
          <a:xfrm>
            <a:off x="728576" y="7918681"/>
            <a:ext cx="5535677"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extLst/>
          </a:lstStyle>
          <a:p>
            <a:endParaRPr kumimoji="0" lang="en-US"/>
          </a:p>
        </p:txBody>
      </p:sp>
      <p:sp>
        <p:nvSpPr>
          <p:cNvPr id="14" name="Right Triangle 13"/>
          <p:cNvSpPr>
            <a:spLocks/>
          </p:cNvSpPr>
          <p:nvPr/>
        </p:nvSpPr>
        <p:spPr bwMode="auto">
          <a:xfrm>
            <a:off x="-9063" y="7721671"/>
            <a:ext cx="5103471" cy="144115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extLst/>
          </a:lstStyle>
          <a:p>
            <a:pPr algn="ctr" eaLnBrk="1" latinLnBrk="0" hangingPunct="1"/>
            <a:endParaRPr kumimoji="0" lang="en-US"/>
          </a:p>
        </p:txBody>
      </p:sp>
      <p:cxnSp>
        <p:nvCxnSpPr>
          <p:cNvPr id="15" name="Straight Connector 14"/>
          <p:cNvCxnSpPr/>
          <p:nvPr/>
        </p:nvCxnSpPr>
        <p:spPr>
          <a:xfrm>
            <a:off x="-13855" y="7716985"/>
            <a:ext cx="5108264"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85800" y="366184"/>
            <a:ext cx="12344400" cy="1524000"/>
          </a:xfrm>
          <a:prstGeom prst="rect">
            <a:avLst/>
          </a:prstGeom>
        </p:spPr>
        <p:txBody>
          <a:bodyPr vert="horz" lIns="130622" tIns="65311" rIns="130622" bIns="65311"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85800" y="1975105"/>
            <a:ext cx="12344400" cy="6034617"/>
          </a:xfrm>
          <a:prstGeom prst="rect">
            <a:avLst/>
          </a:prstGeom>
        </p:spPr>
        <p:txBody>
          <a:bodyPr vert="horz" lIns="130622" tIns="65311" rIns="130622" bIns="65311">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10090548" y="8543925"/>
            <a:ext cx="2880360" cy="487680"/>
          </a:xfrm>
          <a:prstGeom prst="rect">
            <a:avLst/>
          </a:prstGeom>
        </p:spPr>
        <p:txBody>
          <a:bodyPr vert="horz" lIns="130622" tIns="65311" rIns="130622" bIns="65311" anchor="b"/>
          <a:lstStyle>
            <a:lvl1pPr algn="l" eaLnBrk="1" latinLnBrk="0" hangingPunct="1">
              <a:defRPr kumimoji="0" sz="1400">
                <a:solidFill>
                  <a:schemeClr val="tx1"/>
                </a:solidFill>
              </a:defRPr>
            </a:lvl1pPr>
            <a:extLst/>
          </a:lstStyle>
          <a:p>
            <a:pPr eaLnBrk="1" latinLnBrk="0" hangingPunct="1"/>
            <a:fld id="{544213AF-26F6-41FA-8D85-E2C5388D6E58}" type="datetimeFigureOut">
              <a:rPr lang="en-US" smtClean="0"/>
              <a:pPr eaLnBrk="1" latinLnBrk="0" hangingPunct="1"/>
              <a:t>3/26/2019</a:t>
            </a:fld>
            <a:endParaRPr lang="en-US" sz="1400" dirty="0">
              <a:solidFill>
                <a:schemeClr val="tx1"/>
              </a:solidFill>
            </a:endParaRPr>
          </a:p>
        </p:txBody>
      </p:sp>
      <p:sp>
        <p:nvSpPr>
          <p:cNvPr id="22" name="Footer Placeholder 21"/>
          <p:cNvSpPr>
            <a:spLocks noGrp="1"/>
          </p:cNvSpPr>
          <p:nvPr>
            <p:ph type="ftr" sz="quarter" idx="3"/>
          </p:nvPr>
        </p:nvSpPr>
        <p:spPr>
          <a:xfrm>
            <a:off x="6570109" y="8543926"/>
            <a:ext cx="3526022" cy="486833"/>
          </a:xfrm>
          <a:prstGeom prst="rect">
            <a:avLst/>
          </a:prstGeom>
        </p:spPr>
        <p:txBody>
          <a:bodyPr vert="horz" lIns="130622" tIns="65311" rIns="130622" bIns="65311" anchor="b"/>
          <a:lstStyle>
            <a:lvl1pPr algn="r" eaLnBrk="1" latinLnBrk="0" hangingPunct="1">
              <a:defRPr kumimoji="0" sz="1400">
                <a:solidFill>
                  <a:schemeClr val="tx1"/>
                </a:solidFill>
              </a:defRPr>
            </a:lvl1pPr>
            <a:extLst/>
          </a:lstStyle>
          <a:p>
            <a:pPr algn="r" eaLnBrk="1" latinLnBrk="0" hangingPunct="1"/>
            <a:endParaRPr kumimoji="0" lang="en-US" sz="1400" dirty="0">
              <a:solidFill>
                <a:schemeClr val="tx1"/>
              </a:solidFill>
            </a:endParaRPr>
          </a:p>
        </p:txBody>
      </p:sp>
      <p:sp>
        <p:nvSpPr>
          <p:cNvPr id="18" name="Slide Number Placeholder 17"/>
          <p:cNvSpPr>
            <a:spLocks noGrp="1"/>
          </p:cNvSpPr>
          <p:nvPr>
            <p:ph type="sldNum" sz="quarter" idx="4"/>
          </p:nvPr>
        </p:nvSpPr>
        <p:spPr>
          <a:xfrm>
            <a:off x="12970908" y="8543926"/>
            <a:ext cx="548640" cy="486833"/>
          </a:xfrm>
          <a:prstGeom prst="rect">
            <a:avLst/>
          </a:prstGeom>
        </p:spPr>
        <p:txBody>
          <a:bodyPr vert="horz" lIns="130622" tIns="65311" rIns="130622" bIns="65311" anchor="b"/>
          <a:lstStyle>
            <a:lvl1pPr algn="r" eaLnBrk="1" latinLnBrk="0" hangingPunct="1">
              <a:defRPr kumimoji="0" sz="1400" b="0">
                <a:solidFill>
                  <a:schemeClr val="tx1"/>
                </a:solidFill>
              </a:defRPr>
            </a:lvl1pPr>
            <a:extLst/>
          </a:lstStyle>
          <a:p>
            <a:fld id="{D5BBC35B-A44B-4119-B8DA-DE9E3DFADA20}" type="slidenum">
              <a:rPr kumimoji="0" lang="en-US" smtClean="0"/>
              <a:pPr eaLnBrk="1" latinLnBrk="0" hangingPunct="1"/>
              <a:t>‹#›</a:t>
            </a:fld>
            <a:endParaRPr kumimoji="0" lang="en-US" sz="1400" b="0">
              <a:solidFill>
                <a:schemeClr val="tx1"/>
              </a:solidFill>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1" latinLnBrk="0" hangingPunct="1">
        <a:spcBef>
          <a:spcPct val="0"/>
        </a:spcBef>
        <a:buNone/>
        <a:defRPr kumimoji="0" sz="59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522488" indent="-365742" algn="l" rtl="0" eaLnBrk="1" latinLnBrk="0" hangingPunct="1">
        <a:spcBef>
          <a:spcPts val="571"/>
        </a:spcBef>
        <a:spcAft>
          <a:spcPts val="0"/>
        </a:spcAft>
        <a:buClr>
          <a:schemeClr val="accent1"/>
        </a:buClr>
        <a:buSzPct val="68000"/>
        <a:buFont typeface="Wingdings 3"/>
        <a:buChar char=""/>
        <a:defRPr kumimoji="0" sz="3900" kern="1200">
          <a:solidFill>
            <a:schemeClr val="tx1"/>
          </a:solidFill>
          <a:latin typeface="+mn-lt"/>
          <a:ea typeface="+mn-ea"/>
          <a:cs typeface="+mn-cs"/>
        </a:defRPr>
      </a:lvl1pPr>
      <a:lvl2pPr marL="888230" indent="-326555" algn="l" rtl="0" eaLnBrk="1" latinLnBrk="0" hangingPunct="1">
        <a:spcBef>
          <a:spcPts val="463"/>
        </a:spcBef>
        <a:buClr>
          <a:schemeClr val="accent1"/>
        </a:buClr>
        <a:buFont typeface="Verdana"/>
        <a:buChar char="◦"/>
        <a:defRPr kumimoji="0" sz="3300" kern="1200">
          <a:solidFill>
            <a:schemeClr val="tx1"/>
          </a:solidFill>
          <a:latin typeface="+mn-lt"/>
          <a:ea typeface="+mn-ea"/>
          <a:cs typeface="+mn-cs"/>
        </a:defRPr>
      </a:lvl2pPr>
      <a:lvl3pPr marL="1227847" indent="-326555" algn="l" rtl="0" eaLnBrk="1" latinLnBrk="0" hangingPunct="1">
        <a:spcBef>
          <a:spcPts val="500"/>
        </a:spcBef>
        <a:buClr>
          <a:schemeClr val="accent2"/>
        </a:buClr>
        <a:buSzPct val="100000"/>
        <a:buFont typeface="Wingdings 2"/>
        <a:buChar char=""/>
        <a:defRPr kumimoji="0" sz="3000" kern="1200">
          <a:solidFill>
            <a:schemeClr val="tx1"/>
          </a:solidFill>
          <a:latin typeface="+mn-lt"/>
          <a:ea typeface="+mn-ea"/>
          <a:cs typeface="+mn-cs"/>
        </a:defRPr>
      </a:lvl3pPr>
      <a:lvl4pPr marL="1632776" indent="-326555" algn="l" rtl="0" eaLnBrk="1" latinLnBrk="0" hangingPunct="1">
        <a:spcBef>
          <a:spcPts val="500"/>
        </a:spcBef>
        <a:buClr>
          <a:schemeClr val="accent2"/>
        </a:buClr>
        <a:buFont typeface="Wingdings 2"/>
        <a:buChar char=""/>
        <a:defRPr kumimoji="0" sz="2700" kern="1200">
          <a:solidFill>
            <a:schemeClr val="tx1"/>
          </a:solidFill>
          <a:latin typeface="+mn-lt"/>
          <a:ea typeface="+mn-ea"/>
          <a:cs typeface="+mn-cs"/>
        </a:defRPr>
      </a:lvl4pPr>
      <a:lvl5pPr marL="1959331" indent="-326555" algn="l" rtl="0" eaLnBrk="1" latinLnBrk="0" hangingPunct="1">
        <a:spcBef>
          <a:spcPts val="500"/>
        </a:spcBef>
        <a:buClr>
          <a:schemeClr val="accent2"/>
        </a:buClr>
        <a:buFont typeface="Wingdings 2"/>
        <a:buChar char=""/>
        <a:defRPr kumimoji="0" sz="2600" kern="1200">
          <a:solidFill>
            <a:schemeClr val="tx1"/>
          </a:solidFill>
          <a:latin typeface="+mn-lt"/>
          <a:ea typeface="+mn-ea"/>
          <a:cs typeface="+mn-cs"/>
        </a:defRPr>
      </a:lvl5pPr>
      <a:lvl6pPr marL="2285886" indent="-326555" algn="l" rtl="0" eaLnBrk="1" latinLnBrk="0" hangingPunct="1">
        <a:spcBef>
          <a:spcPts val="500"/>
        </a:spcBef>
        <a:buClr>
          <a:schemeClr val="accent3"/>
        </a:buClr>
        <a:buFont typeface="Wingdings 2"/>
        <a:buChar char=""/>
        <a:defRPr kumimoji="0" sz="2600" kern="1200">
          <a:solidFill>
            <a:schemeClr val="tx1"/>
          </a:solidFill>
          <a:latin typeface="+mn-lt"/>
          <a:ea typeface="+mn-ea"/>
          <a:cs typeface="+mn-cs"/>
        </a:defRPr>
      </a:lvl6pPr>
      <a:lvl7pPr marL="2612441"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7pPr>
      <a:lvl8pPr marL="2938996"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8pPr>
      <a:lvl9pPr marL="3265551" indent="-326555" algn="l" rtl="0" eaLnBrk="1" latinLnBrk="0" hangingPunct="1">
        <a:spcBef>
          <a:spcPts val="500"/>
        </a:spcBef>
        <a:buClr>
          <a:schemeClr val="accent3"/>
        </a:buClr>
        <a:buFont typeface="Wingdings 2"/>
        <a:buChar char=""/>
        <a:defRPr kumimoji="0" sz="23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3110" algn="l" rtl="0" eaLnBrk="1" latinLnBrk="0" hangingPunct="1">
        <a:defRPr kumimoji="0" kern="1200">
          <a:solidFill>
            <a:schemeClr val="tx1"/>
          </a:solidFill>
          <a:latin typeface="+mn-lt"/>
          <a:ea typeface="+mn-ea"/>
          <a:cs typeface="+mn-cs"/>
        </a:defRPr>
      </a:lvl2pPr>
      <a:lvl3pPr marL="1306220" algn="l" rtl="0" eaLnBrk="1" latinLnBrk="0" hangingPunct="1">
        <a:defRPr kumimoji="0" kern="1200">
          <a:solidFill>
            <a:schemeClr val="tx1"/>
          </a:solidFill>
          <a:latin typeface="+mn-lt"/>
          <a:ea typeface="+mn-ea"/>
          <a:cs typeface="+mn-cs"/>
        </a:defRPr>
      </a:lvl3pPr>
      <a:lvl4pPr marL="1959331" algn="l" rtl="0" eaLnBrk="1" latinLnBrk="0" hangingPunct="1">
        <a:defRPr kumimoji="0" kern="1200">
          <a:solidFill>
            <a:schemeClr val="tx1"/>
          </a:solidFill>
          <a:latin typeface="+mn-lt"/>
          <a:ea typeface="+mn-ea"/>
          <a:cs typeface="+mn-cs"/>
        </a:defRPr>
      </a:lvl4pPr>
      <a:lvl5pPr marL="2612441" algn="l" rtl="0" eaLnBrk="1" latinLnBrk="0" hangingPunct="1">
        <a:defRPr kumimoji="0" kern="1200">
          <a:solidFill>
            <a:schemeClr val="tx1"/>
          </a:solidFill>
          <a:latin typeface="+mn-lt"/>
          <a:ea typeface="+mn-ea"/>
          <a:cs typeface="+mn-cs"/>
        </a:defRPr>
      </a:lvl5pPr>
      <a:lvl6pPr marL="3265551" algn="l" rtl="0" eaLnBrk="1" latinLnBrk="0" hangingPunct="1">
        <a:defRPr kumimoji="0" kern="1200">
          <a:solidFill>
            <a:schemeClr val="tx1"/>
          </a:solidFill>
          <a:latin typeface="+mn-lt"/>
          <a:ea typeface="+mn-ea"/>
          <a:cs typeface="+mn-cs"/>
        </a:defRPr>
      </a:lvl6pPr>
      <a:lvl7pPr marL="3918661" algn="l" rtl="0" eaLnBrk="1" latinLnBrk="0" hangingPunct="1">
        <a:defRPr kumimoji="0" kern="1200">
          <a:solidFill>
            <a:schemeClr val="tx1"/>
          </a:solidFill>
          <a:latin typeface="+mn-lt"/>
          <a:ea typeface="+mn-ea"/>
          <a:cs typeface="+mn-cs"/>
        </a:defRPr>
      </a:lvl7pPr>
      <a:lvl8pPr marL="4571771" algn="l" rtl="0" eaLnBrk="1" latinLnBrk="0" hangingPunct="1">
        <a:defRPr kumimoji="0" kern="1200">
          <a:solidFill>
            <a:schemeClr val="tx1"/>
          </a:solidFill>
          <a:latin typeface="+mn-lt"/>
          <a:ea typeface="+mn-ea"/>
          <a:cs typeface="+mn-cs"/>
        </a:defRPr>
      </a:lvl8pPr>
      <a:lvl9pPr marL="522488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800" dirty="0" smtClean="0"/>
              <a:t>Virtual Memory</a:t>
            </a:r>
            <a:endParaRPr lang="en-US" sz="5800" dirty="0"/>
          </a:p>
        </p:txBody>
      </p:sp>
      <p:sp>
        <p:nvSpPr>
          <p:cNvPr id="3" name="Subtitle 2"/>
          <p:cNvSpPr>
            <a:spLocks noGrp="1"/>
          </p:cNvSpPr>
          <p:nvPr>
            <p:ph type="subTitle" idx="1"/>
          </p:nvPr>
        </p:nvSpPr>
        <p:spPr/>
        <p:txBody>
          <a:bodyPr/>
          <a:lstStyle/>
          <a:p>
            <a:r>
              <a:rPr lang="en-US" b="1" dirty="0" smtClean="0">
                <a:solidFill>
                  <a:schemeClr val="tx1"/>
                </a:solidFill>
              </a:rPr>
              <a:t>Course Instructor: Nausheen Shoaib</a:t>
            </a:r>
            <a:endParaRPr lang="en-US" b="1" dirty="0">
              <a:solidFill>
                <a:schemeClr val="tx1"/>
              </a:solidFill>
            </a:endParaRPr>
          </a:p>
        </p:txBody>
      </p:sp>
    </p:spTree>
    <p:extLst>
      <p:ext uri="{BB962C8B-B14F-4D97-AF65-F5344CB8AC3E}">
        <p14:creationId xmlns:p14="http://schemas.microsoft.com/office/powerpoint/2010/main" val="3768782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190625" y="38100"/>
            <a:ext cx="12525375" cy="1125538"/>
          </a:xfrm>
        </p:spPr>
        <p:txBody>
          <a:bodyPr>
            <a:normAutofit fontScale="90000"/>
          </a:bodyPr>
          <a:lstStyle/>
          <a:p>
            <a:pPr eaLnBrk="1" hangingPunct="1"/>
            <a:r>
              <a:rPr lang="en-US" sz="4000" dirty="0" smtClean="0">
                <a:ea typeface="ＭＳ Ｐゴシック" pitchFamily="34" charset="-128"/>
              </a:rPr>
              <a:t>Transfer of a Paged Memory to Contiguous Disk Space</a:t>
            </a:r>
          </a:p>
        </p:txBody>
      </p:sp>
      <p:pic>
        <p:nvPicPr>
          <p:cNvPr id="14339"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0" y="1357313"/>
            <a:ext cx="8486775" cy="691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247775" y="1411288"/>
            <a:ext cx="11671300" cy="7296150"/>
          </a:xfrm>
        </p:spPr>
        <p:txBody>
          <a:bodyPr>
            <a:normAutofit fontScale="85000" lnSpcReduction="20000"/>
          </a:bodyPr>
          <a:lstStyle/>
          <a:p>
            <a:pPr>
              <a:lnSpc>
                <a:spcPct val="90000"/>
              </a:lnSpc>
            </a:pPr>
            <a:r>
              <a:rPr lang="en-US" dirty="0" smtClean="0">
                <a:ea typeface="ＭＳ Ｐゴシック" pitchFamily="34" charset="-128"/>
              </a:rPr>
              <a:t>With each page table entry a valid–invalid bit is associated</a:t>
            </a:r>
            <a:br>
              <a:rPr lang="en-US" dirty="0" smtClean="0">
                <a:ea typeface="ＭＳ Ｐゴシック" pitchFamily="34" charset="-128"/>
              </a:rPr>
            </a:br>
            <a:r>
              <a:rPr lang="en-US" dirty="0" smtClean="0">
                <a:ea typeface="ＭＳ Ｐゴシック" pitchFamily="34" charset="-128"/>
              </a:rPr>
              <a:t>(</a:t>
            </a:r>
            <a:r>
              <a:rPr lang="en-US" b="1" dirty="0" smtClean="0">
                <a:solidFill>
                  <a:srgbClr val="FF0000"/>
                </a:solidFill>
                <a:ea typeface="ＭＳ Ｐゴシック" pitchFamily="34" charset="-128"/>
              </a:rPr>
              <a:t>v</a:t>
            </a:r>
            <a:r>
              <a:rPr lang="en-US" dirty="0" smtClean="0">
                <a:ea typeface="ＭＳ Ｐゴシック" pitchFamily="34" charset="-128"/>
              </a:rPr>
              <a:t> </a:t>
            </a:r>
            <a:r>
              <a:rPr lang="en-US" dirty="0" smtClean="0">
                <a:ea typeface="ＭＳ Ｐゴシック" pitchFamily="34" charset="-128"/>
                <a:sym typeface="Symbol" pitchFamily="18" charset="2"/>
              </a:rPr>
              <a:t> in-memory – </a:t>
            </a:r>
            <a:r>
              <a:rPr lang="en-US" b="1" dirty="0" smtClean="0">
                <a:solidFill>
                  <a:srgbClr val="3366FF"/>
                </a:solidFill>
                <a:ea typeface="ＭＳ Ｐゴシック" pitchFamily="34" charset="-128"/>
                <a:sym typeface="Symbol" pitchFamily="18" charset="2"/>
              </a:rPr>
              <a:t>memory resident</a:t>
            </a:r>
            <a:r>
              <a:rPr lang="en-US" dirty="0" smtClean="0">
                <a:ea typeface="ＭＳ Ｐゴシック" pitchFamily="34" charset="-128"/>
                <a:sym typeface="Symbol" pitchFamily="18" charset="2"/>
              </a:rPr>
              <a:t>,</a:t>
            </a:r>
            <a:r>
              <a:rPr lang="en-US" dirty="0" smtClean="0">
                <a:solidFill>
                  <a:srgbClr val="FF0000"/>
                </a:solidFill>
                <a:ea typeface="ＭＳ Ｐゴシック" pitchFamily="34" charset="-128"/>
                <a:sym typeface="Symbol" pitchFamily="18" charset="2"/>
              </a:rPr>
              <a:t> </a:t>
            </a:r>
            <a:r>
              <a:rPr lang="en-US" b="1" dirty="0" smtClean="0">
                <a:solidFill>
                  <a:srgbClr val="FF0000"/>
                </a:solidFill>
                <a:ea typeface="ＭＳ Ｐゴシック" pitchFamily="34" charset="-128"/>
                <a:sym typeface="Symbol" pitchFamily="18" charset="2"/>
              </a:rPr>
              <a:t>i</a:t>
            </a:r>
            <a:r>
              <a:rPr lang="en-US" dirty="0" smtClean="0">
                <a:ea typeface="ＭＳ Ｐゴシック" pitchFamily="34" charset="-128"/>
                <a:sym typeface="Symbol" pitchFamily="18" charset="2"/>
              </a:rPr>
              <a:t>  not-in-memory)</a:t>
            </a:r>
          </a:p>
          <a:p>
            <a:pPr>
              <a:lnSpc>
                <a:spcPct val="90000"/>
              </a:lnSpc>
            </a:pPr>
            <a:r>
              <a:rPr lang="en-US" dirty="0" smtClean="0">
                <a:ea typeface="ＭＳ Ｐゴシック" pitchFamily="34" charset="-128"/>
                <a:sym typeface="Symbol" pitchFamily="18" charset="2"/>
              </a:rPr>
              <a:t>Initially valid–invalid bit is set to</a:t>
            </a:r>
            <a:r>
              <a:rPr lang="en-US" b="1" dirty="0" smtClean="0">
                <a:solidFill>
                  <a:srgbClr val="FF0000"/>
                </a:solidFill>
                <a:ea typeface="ＭＳ Ｐゴシック" pitchFamily="34" charset="-128"/>
                <a:sym typeface="Symbol" pitchFamily="18" charset="2"/>
              </a:rPr>
              <a:t> i </a:t>
            </a:r>
            <a:r>
              <a:rPr lang="en-US" dirty="0" smtClean="0">
                <a:ea typeface="ＭＳ Ｐゴシック" pitchFamily="34" charset="-128"/>
                <a:sym typeface="Symbol" pitchFamily="18" charset="2"/>
              </a:rPr>
              <a:t>on all entries</a:t>
            </a:r>
          </a:p>
          <a:p>
            <a:pPr>
              <a:lnSpc>
                <a:spcPct val="90000"/>
              </a:lnSpc>
            </a:pPr>
            <a:r>
              <a:rPr lang="en-US" dirty="0" smtClean="0">
                <a:ea typeface="ＭＳ Ｐゴシック" pitchFamily="34" charset="-128"/>
                <a:sym typeface="Symbol" pitchFamily="18" charset="2"/>
              </a:rPr>
              <a:t>Example of a page table snapshot:</a:t>
            </a:r>
            <a:br>
              <a:rPr lang="en-US"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endParaRPr lang="en-US" sz="1100" dirty="0" smtClean="0">
              <a:ea typeface="ＭＳ Ｐゴシック" pitchFamily="34" charset="-128"/>
              <a:sym typeface="Symbol" pitchFamily="18" charset="2"/>
            </a:endParaRPr>
          </a:p>
          <a:p>
            <a:pPr>
              <a:lnSpc>
                <a:spcPct val="90000"/>
              </a:lnSpc>
            </a:pPr>
            <a:r>
              <a:rPr lang="en-US" dirty="0" smtClean="0">
                <a:ea typeface="ＭＳ Ｐゴシック" pitchFamily="34" charset="-128"/>
                <a:sym typeface="Symbol" pitchFamily="18" charset="2"/>
              </a:rPr>
              <a:t>During address translation, if valid–invalid bit in page table </a:t>
            </a:r>
            <a:r>
              <a:rPr lang="en-US" smtClean="0">
                <a:ea typeface="ＭＳ Ｐゴシック" pitchFamily="34" charset="-128"/>
                <a:sym typeface="Symbol" pitchFamily="18" charset="2"/>
              </a:rPr>
              <a:t>entry    is</a:t>
            </a:r>
            <a:r>
              <a:rPr lang="en-US" b="1" smtClean="0">
                <a:solidFill>
                  <a:srgbClr val="FF0000"/>
                </a:solidFill>
                <a:ea typeface="ＭＳ Ｐゴシック" pitchFamily="34" charset="-128"/>
                <a:sym typeface="Symbol" pitchFamily="18" charset="2"/>
              </a:rPr>
              <a:t> </a:t>
            </a:r>
            <a:r>
              <a:rPr lang="en-US" b="1" dirty="0" smtClean="0">
                <a:solidFill>
                  <a:srgbClr val="FF0000"/>
                </a:solidFill>
                <a:ea typeface="ＭＳ Ｐゴシック" pitchFamily="34" charset="-128"/>
                <a:sym typeface="Symbol" pitchFamily="18" charset="2"/>
              </a:rPr>
              <a:t>I</a:t>
            </a:r>
            <a:r>
              <a:rPr lang="en-US" dirty="0" smtClean="0">
                <a:ea typeface="ＭＳ Ｐゴシック" pitchFamily="34" charset="-128"/>
                <a:sym typeface="Symbol" pitchFamily="18" charset="2"/>
              </a:rPr>
              <a:t>  page fault</a:t>
            </a:r>
          </a:p>
        </p:txBody>
      </p:sp>
      <p:sp>
        <p:nvSpPr>
          <p:cNvPr id="15362" name="Rectangle 2"/>
          <p:cNvSpPr>
            <a:spLocks noGrp="1" noChangeArrowheads="1"/>
          </p:cNvSpPr>
          <p:nvPr>
            <p:ph type="title"/>
          </p:nvPr>
        </p:nvSpPr>
        <p:spPr/>
        <p:txBody>
          <a:bodyPr/>
          <a:lstStyle/>
          <a:p>
            <a:pPr eaLnBrk="1" hangingPunct="1"/>
            <a:r>
              <a:rPr lang="en-US" smtClean="0">
                <a:ea typeface="ＭＳ Ｐゴシック" pitchFamily="34" charset="-128"/>
              </a:rPr>
              <a:t>Valid-Invalid Bit</a:t>
            </a:r>
          </a:p>
        </p:txBody>
      </p:sp>
      <p:sp>
        <p:nvSpPr>
          <p:cNvPr id="15364" name="Rectangle 4"/>
          <p:cNvSpPr>
            <a:spLocks noChangeArrowheads="1"/>
          </p:cNvSpPr>
          <p:nvPr/>
        </p:nvSpPr>
        <p:spPr bwMode="auto">
          <a:xfrm>
            <a:off x="4427538" y="3810794"/>
            <a:ext cx="2816225" cy="3187700"/>
          </a:xfrm>
          <a:prstGeom prst="rect">
            <a:avLst/>
          </a:prstGeom>
          <a:solidFill>
            <a:schemeClr val="bg1"/>
          </a:solidFill>
          <a:ln w="57150" cmpd="thickThin">
            <a:solidFill>
              <a:schemeClr val="tx1"/>
            </a:solidFill>
            <a:miter lim="800000"/>
            <a:headEnd/>
            <a:tailEnd/>
          </a:ln>
        </p:spPr>
        <p:txBody>
          <a:bodyPr wrap="none" lIns="130622" tIns="65311" rIns="130622" bIns="65311" anchor="ctr"/>
          <a:lstStyle/>
          <a:p>
            <a:endParaRPr lang="en-US"/>
          </a:p>
        </p:txBody>
      </p:sp>
      <p:sp>
        <p:nvSpPr>
          <p:cNvPr id="15365" name="Line 5"/>
          <p:cNvSpPr>
            <a:spLocks noChangeShapeType="1"/>
          </p:cNvSpPr>
          <p:nvPr/>
        </p:nvSpPr>
        <p:spPr bwMode="auto">
          <a:xfrm>
            <a:off x="4352925" y="40116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66" name="Line 6"/>
          <p:cNvSpPr>
            <a:spLocks noChangeShapeType="1"/>
          </p:cNvSpPr>
          <p:nvPr/>
        </p:nvSpPr>
        <p:spPr bwMode="auto">
          <a:xfrm>
            <a:off x="4352925" y="44180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67" name="Line 7"/>
          <p:cNvSpPr>
            <a:spLocks noChangeShapeType="1"/>
          </p:cNvSpPr>
          <p:nvPr/>
        </p:nvSpPr>
        <p:spPr bwMode="auto">
          <a:xfrm>
            <a:off x="4352925" y="48244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68" name="Line 8"/>
          <p:cNvSpPr>
            <a:spLocks noChangeShapeType="1"/>
          </p:cNvSpPr>
          <p:nvPr/>
        </p:nvSpPr>
        <p:spPr bwMode="auto">
          <a:xfrm>
            <a:off x="4352925" y="52308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69" name="Line 10"/>
          <p:cNvSpPr>
            <a:spLocks noChangeShapeType="1"/>
          </p:cNvSpPr>
          <p:nvPr/>
        </p:nvSpPr>
        <p:spPr bwMode="auto">
          <a:xfrm>
            <a:off x="4352925" y="56372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70" name="Line 11"/>
          <p:cNvSpPr>
            <a:spLocks noChangeShapeType="1"/>
          </p:cNvSpPr>
          <p:nvPr/>
        </p:nvSpPr>
        <p:spPr bwMode="auto">
          <a:xfrm>
            <a:off x="4352925" y="638016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71" name="Line 12"/>
          <p:cNvSpPr>
            <a:spLocks noChangeShapeType="1"/>
          </p:cNvSpPr>
          <p:nvPr/>
        </p:nvSpPr>
        <p:spPr bwMode="auto">
          <a:xfrm>
            <a:off x="4352925" y="6754813"/>
            <a:ext cx="2857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72" name="Line 13"/>
          <p:cNvSpPr>
            <a:spLocks noChangeShapeType="1"/>
          </p:cNvSpPr>
          <p:nvPr/>
        </p:nvSpPr>
        <p:spPr bwMode="auto">
          <a:xfrm>
            <a:off x="6524625" y="3810793"/>
            <a:ext cx="0" cy="3350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a:p>
        </p:txBody>
      </p:sp>
      <p:sp>
        <p:nvSpPr>
          <p:cNvPr id="15374" name="Text Box 15"/>
          <p:cNvSpPr txBox="1">
            <a:spLocks noChangeArrowheads="1"/>
          </p:cNvSpPr>
          <p:nvPr/>
        </p:nvSpPr>
        <p:spPr bwMode="auto">
          <a:xfrm>
            <a:off x="6672263" y="4006850"/>
            <a:ext cx="40481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v</a:t>
            </a:r>
          </a:p>
        </p:txBody>
      </p:sp>
      <p:sp>
        <p:nvSpPr>
          <p:cNvPr id="15375" name="Text Box 16"/>
          <p:cNvSpPr txBox="1">
            <a:spLocks noChangeArrowheads="1"/>
          </p:cNvSpPr>
          <p:nvPr/>
        </p:nvSpPr>
        <p:spPr bwMode="auto">
          <a:xfrm>
            <a:off x="6669088" y="4406900"/>
            <a:ext cx="4064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v</a:t>
            </a:r>
          </a:p>
        </p:txBody>
      </p:sp>
      <p:sp>
        <p:nvSpPr>
          <p:cNvPr id="15376" name="Text Box 17"/>
          <p:cNvSpPr txBox="1">
            <a:spLocks noChangeArrowheads="1"/>
          </p:cNvSpPr>
          <p:nvPr/>
        </p:nvSpPr>
        <p:spPr bwMode="auto">
          <a:xfrm>
            <a:off x="6672263" y="4845050"/>
            <a:ext cx="40481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v</a:t>
            </a:r>
          </a:p>
        </p:txBody>
      </p:sp>
      <p:sp>
        <p:nvSpPr>
          <p:cNvPr id="15377" name="Text Box 18"/>
          <p:cNvSpPr txBox="1">
            <a:spLocks noChangeArrowheads="1"/>
          </p:cNvSpPr>
          <p:nvPr/>
        </p:nvSpPr>
        <p:spPr bwMode="auto">
          <a:xfrm>
            <a:off x="6708775" y="5270500"/>
            <a:ext cx="3270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i</a:t>
            </a:r>
          </a:p>
        </p:txBody>
      </p:sp>
      <p:sp>
        <p:nvSpPr>
          <p:cNvPr id="15378" name="Text Box 19"/>
          <p:cNvSpPr txBox="1">
            <a:spLocks noChangeArrowheads="1"/>
          </p:cNvSpPr>
          <p:nvPr/>
        </p:nvSpPr>
        <p:spPr bwMode="auto">
          <a:xfrm>
            <a:off x="6708775" y="6388100"/>
            <a:ext cx="3270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i</a:t>
            </a:r>
          </a:p>
        </p:txBody>
      </p:sp>
      <p:sp>
        <p:nvSpPr>
          <p:cNvPr id="15379" name="Text Box 20"/>
          <p:cNvSpPr txBox="1">
            <a:spLocks noChangeArrowheads="1"/>
          </p:cNvSpPr>
          <p:nvPr/>
        </p:nvSpPr>
        <p:spPr bwMode="auto">
          <a:xfrm>
            <a:off x="6708775" y="6794500"/>
            <a:ext cx="32702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b="1">
                <a:solidFill>
                  <a:srgbClr val="FF0000"/>
                </a:solidFill>
                <a:latin typeface="Helvetica" charset="0"/>
              </a:rPr>
              <a:t>i</a:t>
            </a:r>
          </a:p>
        </p:txBody>
      </p:sp>
      <p:sp>
        <p:nvSpPr>
          <p:cNvPr id="15380" name="Text Box 21"/>
          <p:cNvSpPr txBox="1">
            <a:spLocks noChangeArrowheads="1"/>
          </p:cNvSpPr>
          <p:nvPr/>
        </p:nvSpPr>
        <p:spPr bwMode="auto">
          <a:xfrm>
            <a:off x="5183188" y="5778500"/>
            <a:ext cx="5588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a:t>
            </a:r>
          </a:p>
        </p:txBody>
      </p:sp>
      <p:sp>
        <p:nvSpPr>
          <p:cNvPr id="15381" name="Text Box 22"/>
          <p:cNvSpPr txBox="1">
            <a:spLocks noChangeArrowheads="1"/>
          </p:cNvSpPr>
          <p:nvPr/>
        </p:nvSpPr>
        <p:spPr bwMode="auto">
          <a:xfrm>
            <a:off x="4908550" y="3713350"/>
            <a:ext cx="12192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sz="2000" dirty="0">
                <a:latin typeface="Helvetica" charset="0"/>
              </a:rPr>
              <a:t>Frame #</a:t>
            </a:r>
          </a:p>
        </p:txBody>
      </p:sp>
      <p:sp>
        <p:nvSpPr>
          <p:cNvPr id="15382" name="Text Box 23"/>
          <p:cNvSpPr txBox="1">
            <a:spLocks noChangeArrowheads="1"/>
          </p:cNvSpPr>
          <p:nvPr/>
        </p:nvSpPr>
        <p:spPr bwMode="auto">
          <a:xfrm>
            <a:off x="6414775" y="3696725"/>
            <a:ext cx="194627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sz="2000" dirty="0">
                <a:latin typeface="Helvetica" charset="0"/>
              </a:rPr>
              <a:t>valid-invalid bit</a:t>
            </a:r>
          </a:p>
        </p:txBody>
      </p:sp>
      <p:sp>
        <p:nvSpPr>
          <p:cNvPr id="15383" name="Text Box 24"/>
          <p:cNvSpPr txBox="1">
            <a:spLocks noChangeArrowheads="1"/>
          </p:cNvSpPr>
          <p:nvPr/>
        </p:nvSpPr>
        <p:spPr bwMode="auto">
          <a:xfrm>
            <a:off x="7630006" y="5993924"/>
            <a:ext cx="146208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sz="2000">
                <a:latin typeface="Helvetica" charset="0"/>
              </a:rPr>
              <a:t>page table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1174750" y="50800"/>
            <a:ext cx="12541250" cy="1125538"/>
          </a:xfrm>
        </p:spPr>
        <p:txBody>
          <a:bodyPr>
            <a:normAutofit fontScale="90000"/>
          </a:bodyPr>
          <a:lstStyle/>
          <a:p>
            <a:pPr eaLnBrk="1" hangingPunct="1"/>
            <a:r>
              <a:rPr lang="en-US" sz="4000" smtClean="0">
                <a:ea typeface="ＭＳ Ｐゴシック" pitchFamily="34" charset="-128"/>
              </a:rPr>
              <a:t>Page Table When Some Pages </a:t>
            </a:r>
            <a:br>
              <a:rPr lang="en-US" sz="4000" smtClean="0">
                <a:ea typeface="ＭＳ Ｐゴシック" pitchFamily="34" charset="-128"/>
              </a:rPr>
            </a:br>
            <a:r>
              <a:rPr lang="en-US" sz="4000" smtClean="0">
                <a:ea typeface="ＭＳ Ｐゴシック" pitchFamily="34" charset="-128"/>
              </a:rPr>
              <a:t>Are Not in Main Memory</a:t>
            </a:r>
          </a:p>
        </p:txBody>
      </p:sp>
      <p:pic>
        <p:nvPicPr>
          <p:cNvPr id="16387"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788" y="1300163"/>
            <a:ext cx="8034337"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fontScale="92500"/>
          </a:bodyPr>
          <a:lstStyle/>
          <a:p>
            <a:pPr>
              <a:lnSpc>
                <a:spcPct val="90000"/>
              </a:lnSpc>
            </a:pPr>
            <a:r>
              <a:rPr lang="en-US" smtClean="0">
                <a:ea typeface="ＭＳ Ｐゴシック" pitchFamily="34" charset="-128"/>
              </a:rPr>
              <a:t>If there is a reference to a page, first reference to that page will trap to operating system:</a:t>
            </a:r>
          </a:p>
          <a:p>
            <a:pPr>
              <a:lnSpc>
                <a:spcPct val="90000"/>
              </a:lnSpc>
              <a:buFont typeface="Monotype Sorts" charset="2"/>
              <a:buNone/>
            </a:pPr>
            <a:r>
              <a:rPr lang="en-US" smtClean="0">
                <a:solidFill>
                  <a:srgbClr val="3366FF"/>
                </a:solidFill>
                <a:ea typeface="ＭＳ Ｐゴシック" pitchFamily="34" charset="-128"/>
                <a:sym typeface="Symbol" pitchFamily="18" charset="2"/>
              </a:rPr>
              <a:t>              </a:t>
            </a:r>
            <a:r>
              <a:rPr lang="en-US" b="1" smtClean="0">
                <a:solidFill>
                  <a:srgbClr val="3366FF"/>
                </a:solidFill>
                <a:ea typeface="ＭＳ Ｐゴシック" pitchFamily="34" charset="-128"/>
                <a:sym typeface="Symbol" pitchFamily="18" charset="2"/>
              </a:rPr>
              <a:t>page fault</a:t>
            </a:r>
          </a:p>
          <a:p>
            <a:pPr>
              <a:lnSpc>
                <a:spcPct val="90000"/>
              </a:lnSpc>
              <a:buFont typeface="Monotype Sorts" charset="2"/>
              <a:buAutoNum type="arabicPeriod"/>
            </a:pPr>
            <a:r>
              <a:rPr lang="en-US" smtClean="0">
                <a:ea typeface="ＭＳ Ｐゴシック" pitchFamily="34" charset="-128"/>
                <a:sym typeface="Symbol" pitchFamily="18" charset="2"/>
              </a:rPr>
              <a:t>Operating system looks at another table to decide:</a:t>
            </a:r>
          </a:p>
          <a:p>
            <a:pPr marL="1141413" lvl="1" indent="-488950">
              <a:lnSpc>
                <a:spcPct val="90000"/>
              </a:lnSpc>
            </a:pPr>
            <a:r>
              <a:rPr lang="en-US" smtClean="0">
                <a:ea typeface="ＭＳ Ｐゴシック" pitchFamily="34" charset="-128"/>
              </a:rPr>
              <a:t>Invalid reference </a:t>
            </a:r>
            <a:r>
              <a:rPr lang="en-US" smtClean="0">
                <a:ea typeface="ＭＳ Ｐゴシック" pitchFamily="34" charset="-128"/>
                <a:sym typeface="Symbol" pitchFamily="18" charset="2"/>
              </a:rPr>
              <a:t> abort</a:t>
            </a:r>
          </a:p>
          <a:p>
            <a:pPr marL="1141413" lvl="1" indent="-488950">
              <a:lnSpc>
                <a:spcPct val="90000"/>
              </a:lnSpc>
            </a:pPr>
            <a:r>
              <a:rPr lang="en-US" smtClean="0">
                <a:ea typeface="ＭＳ Ｐゴシック" pitchFamily="34" charset="-128"/>
                <a:sym typeface="Symbol" pitchFamily="18" charset="2"/>
              </a:rPr>
              <a:t>Just not in memory</a:t>
            </a:r>
          </a:p>
          <a:p>
            <a:pPr>
              <a:lnSpc>
                <a:spcPct val="90000"/>
              </a:lnSpc>
              <a:buFont typeface="Monotype Sorts" charset="2"/>
              <a:buAutoNum type="arabicPeriod"/>
            </a:pPr>
            <a:r>
              <a:rPr lang="en-US" smtClean="0">
                <a:ea typeface="ＭＳ Ｐゴシック" pitchFamily="34" charset="-128"/>
                <a:sym typeface="Symbol" pitchFamily="18" charset="2"/>
              </a:rPr>
              <a:t>Get empty frame</a:t>
            </a:r>
          </a:p>
          <a:p>
            <a:pPr>
              <a:lnSpc>
                <a:spcPct val="90000"/>
              </a:lnSpc>
              <a:buFont typeface="Monotype Sorts" charset="2"/>
              <a:buAutoNum type="arabicPeriod"/>
            </a:pPr>
            <a:r>
              <a:rPr lang="en-US" smtClean="0">
                <a:ea typeface="ＭＳ Ｐゴシック" pitchFamily="34" charset="-128"/>
                <a:sym typeface="Symbol" pitchFamily="18" charset="2"/>
              </a:rPr>
              <a:t>Swap page into frame via scheduled disk operation</a:t>
            </a:r>
          </a:p>
          <a:p>
            <a:pPr>
              <a:lnSpc>
                <a:spcPct val="90000"/>
              </a:lnSpc>
              <a:buFont typeface="Monotype Sorts" charset="2"/>
              <a:buAutoNum type="arabicPeriod"/>
            </a:pPr>
            <a:r>
              <a:rPr lang="en-US" smtClean="0">
                <a:ea typeface="ＭＳ Ｐゴシック" pitchFamily="34" charset="-128"/>
                <a:sym typeface="Symbol" pitchFamily="18" charset="2"/>
              </a:rPr>
              <a:t>Reset tables to indicate page now in memory</a:t>
            </a:r>
            <a:br>
              <a:rPr lang="en-US" smtClean="0">
                <a:ea typeface="ＭＳ Ｐゴシック" pitchFamily="34" charset="-128"/>
                <a:sym typeface="Symbol" pitchFamily="18" charset="2"/>
              </a:rPr>
            </a:br>
            <a:r>
              <a:rPr lang="en-US" smtClean="0">
                <a:ea typeface="ＭＳ Ｐゴシック" pitchFamily="34" charset="-128"/>
                <a:sym typeface="Symbol" pitchFamily="18" charset="2"/>
              </a:rPr>
              <a:t>Set validation bit = </a:t>
            </a:r>
            <a:r>
              <a:rPr lang="en-US" b="1" smtClean="0">
                <a:solidFill>
                  <a:srgbClr val="FF0000"/>
                </a:solidFill>
                <a:ea typeface="ＭＳ Ｐゴシック" pitchFamily="34" charset="-128"/>
                <a:sym typeface="Symbol" pitchFamily="18" charset="2"/>
              </a:rPr>
              <a:t>v</a:t>
            </a:r>
            <a:endParaRPr lang="en-US" smtClean="0">
              <a:ea typeface="ＭＳ Ｐゴシック" pitchFamily="34" charset="-128"/>
              <a:sym typeface="Symbol" pitchFamily="18" charset="2"/>
            </a:endParaRPr>
          </a:p>
          <a:p>
            <a:pPr>
              <a:lnSpc>
                <a:spcPct val="90000"/>
              </a:lnSpc>
              <a:buFont typeface="Monotype Sorts" charset="2"/>
              <a:buAutoNum type="arabicPeriod"/>
            </a:pPr>
            <a:r>
              <a:rPr lang="en-US" smtClean="0">
                <a:ea typeface="ＭＳ Ｐゴシック" pitchFamily="34" charset="-128"/>
                <a:sym typeface="Symbol" pitchFamily="18" charset="2"/>
              </a:rPr>
              <a:t>Restart the instruction that caused the page fault</a:t>
            </a:r>
          </a:p>
        </p:txBody>
      </p:sp>
      <p:sp>
        <p:nvSpPr>
          <p:cNvPr id="17410" name="Rectangle 2"/>
          <p:cNvSpPr>
            <a:spLocks noGrp="1" noChangeArrowheads="1"/>
          </p:cNvSpPr>
          <p:nvPr>
            <p:ph type="title"/>
          </p:nvPr>
        </p:nvSpPr>
        <p:spPr/>
        <p:txBody>
          <a:bodyPr/>
          <a:lstStyle/>
          <a:p>
            <a:pPr eaLnBrk="1" hangingPunct="1"/>
            <a:r>
              <a:rPr lang="en-US" smtClean="0">
                <a:ea typeface="ＭＳ Ｐゴシック" pitchFamily="34" charset="-128"/>
              </a:rPr>
              <a:t>Page Fault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p:txBody>
          <a:bodyPr>
            <a:normAutofit fontScale="92500" lnSpcReduction="20000"/>
          </a:bodyPr>
          <a:lstStyle/>
          <a:p>
            <a:r>
              <a:rPr lang="en-US" dirty="0" smtClean="0">
                <a:ea typeface="ＭＳ Ｐゴシック" pitchFamily="34" charset="-128"/>
              </a:rPr>
              <a:t>Extreme case – start process with </a:t>
            </a:r>
            <a:r>
              <a:rPr lang="en-US" i="1" dirty="0" smtClean="0">
                <a:ea typeface="ＭＳ Ｐゴシック" pitchFamily="34" charset="-128"/>
              </a:rPr>
              <a:t>no</a:t>
            </a:r>
            <a:r>
              <a:rPr lang="en-US" dirty="0" smtClean="0">
                <a:ea typeface="ＭＳ Ｐゴシック" pitchFamily="34" charset="-128"/>
              </a:rPr>
              <a:t> pages in memory</a:t>
            </a:r>
          </a:p>
          <a:p>
            <a:pPr lvl="1"/>
            <a:r>
              <a:rPr lang="en-US" dirty="0" smtClean="0">
                <a:ea typeface="ＭＳ Ｐゴシック" pitchFamily="34" charset="-128"/>
              </a:rPr>
              <a:t>OS sets instruction pointer to first instruction of process, non-memory-resident -&gt; page fault</a:t>
            </a:r>
          </a:p>
          <a:p>
            <a:pPr lvl="1"/>
            <a:r>
              <a:rPr lang="en-US" dirty="0" smtClean="0">
                <a:ea typeface="ＭＳ Ｐゴシック" pitchFamily="34" charset="-128"/>
              </a:rPr>
              <a:t>And for every other process pages on first access</a:t>
            </a:r>
          </a:p>
          <a:p>
            <a:pPr lvl="1"/>
            <a:r>
              <a:rPr lang="en-US" b="1" dirty="0" smtClean="0">
                <a:solidFill>
                  <a:srgbClr val="3366FF"/>
                </a:solidFill>
                <a:ea typeface="ＭＳ Ｐゴシック" pitchFamily="34" charset="-128"/>
              </a:rPr>
              <a:t>Pure demand paging</a:t>
            </a:r>
          </a:p>
          <a:p>
            <a:r>
              <a:rPr lang="en-US" dirty="0" smtClean="0">
                <a:ea typeface="ＭＳ Ｐゴシック" pitchFamily="34" charset="-128"/>
              </a:rPr>
              <a:t>Actually, a given instruction could access multiple pages -&gt; multiple page faults</a:t>
            </a:r>
          </a:p>
          <a:p>
            <a:pPr lvl="1"/>
            <a:r>
              <a:rPr lang="en-US" dirty="0" smtClean="0">
                <a:ea typeface="ＭＳ Ｐゴシック" pitchFamily="34" charset="-128"/>
              </a:rPr>
              <a:t>Pain decreased because of </a:t>
            </a:r>
            <a:r>
              <a:rPr lang="en-US" b="1" dirty="0" smtClean="0">
                <a:solidFill>
                  <a:srgbClr val="3366FF"/>
                </a:solidFill>
                <a:ea typeface="ＭＳ Ｐゴシック" pitchFamily="34" charset="-128"/>
              </a:rPr>
              <a:t>locality of reference</a:t>
            </a:r>
          </a:p>
          <a:p>
            <a:r>
              <a:rPr lang="en-US" dirty="0" smtClean="0">
                <a:ea typeface="ＭＳ Ｐゴシック" pitchFamily="34" charset="-128"/>
              </a:rPr>
              <a:t>Hardware support needed for demand paging</a:t>
            </a:r>
          </a:p>
          <a:p>
            <a:pPr lvl="1"/>
            <a:r>
              <a:rPr lang="en-US" dirty="0" smtClean="0">
                <a:ea typeface="ＭＳ Ｐゴシック" pitchFamily="34" charset="-128"/>
              </a:rPr>
              <a:t>Page table with valid / invalid bit</a:t>
            </a:r>
          </a:p>
          <a:p>
            <a:pPr lvl="1"/>
            <a:r>
              <a:rPr lang="en-US" dirty="0" smtClean="0">
                <a:ea typeface="ＭＳ Ｐゴシック" pitchFamily="34" charset="-128"/>
              </a:rPr>
              <a:t>Secondary memory (swap device with </a:t>
            </a:r>
            <a:r>
              <a:rPr lang="en-US" b="1" dirty="0" smtClean="0">
                <a:solidFill>
                  <a:srgbClr val="3366FF"/>
                </a:solidFill>
                <a:ea typeface="ＭＳ Ｐゴシック" pitchFamily="34" charset="-128"/>
              </a:rPr>
              <a:t>swap space</a:t>
            </a:r>
            <a:r>
              <a:rPr lang="en-US" dirty="0" smtClean="0">
                <a:ea typeface="ＭＳ Ｐゴシック" pitchFamily="34" charset="-128"/>
              </a:rPr>
              <a:t>)</a:t>
            </a:r>
          </a:p>
          <a:p>
            <a:pPr lvl="1"/>
            <a:r>
              <a:rPr lang="en-US" dirty="0" smtClean="0">
                <a:ea typeface="ＭＳ Ｐゴシック" pitchFamily="34" charset="-128"/>
              </a:rPr>
              <a:t>Instruction restart</a:t>
            </a:r>
          </a:p>
        </p:txBody>
      </p:sp>
      <p:sp>
        <p:nvSpPr>
          <p:cNvPr id="18434" name="Title 1"/>
          <p:cNvSpPr>
            <a:spLocks noGrp="1"/>
          </p:cNvSpPr>
          <p:nvPr>
            <p:ph type="title"/>
          </p:nvPr>
        </p:nvSpPr>
        <p:spPr/>
        <p:txBody>
          <a:bodyPr/>
          <a:lstStyle/>
          <a:p>
            <a:r>
              <a:rPr lang="en-US" smtClean="0">
                <a:ea typeface="ＭＳ Ｐゴシック" pitchFamily="34" charset="-128"/>
              </a:rPr>
              <a:t>Aspects of Demand Paging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1217613" y="1644650"/>
            <a:ext cx="11553825" cy="5486400"/>
          </a:xfrm>
        </p:spPr>
        <p:txBody>
          <a:bodyPr>
            <a:normAutofit lnSpcReduction="10000"/>
          </a:bodyPr>
          <a:lstStyle/>
          <a:p>
            <a:r>
              <a:rPr lang="en-US" dirty="0" smtClean="0">
                <a:ea typeface="ＭＳ Ｐゴシック" pitchFamily="34" charset="-128"/>
              </a:rPr>
              <a:t>Consider an instruction that could access several different locations</a:t>
            </a:r>
          </a:p>
          <a:p>
            <a:pPr lvl="1">
              <a:lnSpc>
                <a:spcPct val="90000"/>
              </a:lnSpc>
            </a:pPr>
            <a:r>
              <a:rPr lang="en-US" dirty="0" smtClean="0">
                <a:ea typeface="ＭＳ Ｐゴシック" pitchFamily="34" charset="-128"/>
                <a:sym typeface="Symbol" pitchFamily="18" charset="2"/>
              </a:rPr>
              <a:t>block move</a:t>
            </a:r>
            <a:br>
              <a:rPr lang="en-US"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r>
              <a:rPr lang="en-US" sz="2300" dirty="0" smtClean="0">
                <a:ea typeface="ＭＳ Ｐゴシック" pitchFamily="34" charset="-128"/>
                <a:sym typeface="Symbol" pitchFamily="18" charset="2"/>
              </a:rPr>
              <a:t/>
            </a:r>
            <a:br>
              <a:rPr lang="en-US" sz="2300" dirty="0" smtClean="0">
                <a:ea typeface="ＭＳ Ｐゴシック" pitchFamily="34" charset="-128"/>
                <a:sym typeface="Symbol" pitchFamily="18" charset="2"/>
              </a:rPr>
            </a:br>
            <a:endParaRPr lang="en-US" sz="2300" dirty="0" smtClean="0">
              <a:ea typeface="ＭＳ Ｐゴシック" pitchFamily="34" charset="-128"/>
              <a:sym typeface="Symbol" pitchFamily="18" charset="2"/>
            </a:endParaRPr>
          </a:p>
          <a:p>
            <a:pPr lvl="1">
              <a:lnSpc>
                <a:spcPct val="90000"/>
              </a:lnSpc>
              <a:buFont typeface="Monotype Sorts" charset="2"/>
              <a:buNone/>
            </a:pPr>
            <a:endParaRPr lang="en-US" sz="2300" dirty="0" smtClean="0">
              <a:ea typeface="ＭＳ Ｐゴシック" pitchFamily="34" charset="-128"/>
              <a:sym typeface="Symbol" pitchFamily="18" charset="2"/>
            </a:endParaRPr>
          </a:p>
          <a:p>
            <a:pPr lvl="1">
              <a:lnSpc>
                <a:spcPct val="90000"/>
              </a:lnSpc>
              <a:buFont typeface="Monotype Sorts" charset="2"/>
              <a:buNone/>
            </a:pPr>
            <a:endParaRPr lang="en-US" sz="2300" dirty="0" smtClean="0">
              <a:ea typeface="ＭＳ Ｐゴシック" pitchFamily="34" charset="-128"/>
              <a:sym typeface="Symbol" pitchFamily="18" charset="2"/>
            </a:endParaRPr>
          </a:p>
          <a:p>
            <a:pPr lvl="1">
              <a:lnSpc>
                <a:spcPct val="90000"/>
              </a:lnSpc>
              <a:buFont typeface="Monotype Sorts" charset="2"/>
              <a:buNone/>
            </a:pPr>
            <a:endParaRPr lang="en-US" sz="2300" dirty="0" smtClean="0">
              <a:ea typeface="ＭＳ Ｐゴシック" pitchFamily="34" charset="-128"/>
              <a:sym typeface="Symbol" pitchFamily="18" charset="2"/>
            </a:endParaRPr>
          </a:p>
          <a:p>
            <a:pPr lvl="1">
              <a:lnSpc>
                <a:spcPct val="90000"/>
              </a:lnSpc>
            </a:pPr>
            <a:r>
              <a:rPr lang="en-US" dirty="0" smtClean="0">
                <a:ea typeface="ＭＳ Ｐゴシック" pitchFamily="34" charset="-128"/>
                <a:sym typeface="Symbol" pitchFamily="18" charset="2"/>
              </a:rPr>
              <a:t>auto increment/decrement location</a:t>
            </a:r>
          </a:p>
          <a:p>
            <a:pPr lvl="1">
              <a:lnSpc>
                <a:spcPct val="90000"/>
              </a:lnSpc>
            </a:pPr>
            <a:r>
              <a:rPr lang="en-US" dirty="0" smtClean="0">
                <a:ea typeface="ＭＳ Ｐゴシック" pitchFamily="34" charset="-128"/>
                <a:sym typeface="Symbol" pitchFamily="18" charset="2"/>
              </a:rPr>
              <a:t>Restart the whole operation</a:t>
            </a:r>
          </a:p>
          <a:p>
            <a:pPr marL="901292" lvl="2" indent="0">
              <a:lnSpc>
                <a:spcPct val="90000"/>
              </a:lnSpc>
              <a:buNone/>
            </a:pPr>
            <a:endParaRPr lang="en-US" dirty="0" smtClean="0">
              <a:ea typeface="ＭＳ Ｐゴシック" pitchFamily="34" charset="-128"/>
              <a:sym typeface="Symbol" pitchFamily="18" charset="2"/>
            </a:endParaRPr>
          </a:p>
        </p:txBody>
      </p:sp>
      <p:sp>
        <p:nvSpPr>
          <p:cNvPr id="19458" name="Rectangle 2"/>
          <p:cNvSpPr>
            <a:spLocks noGrp="1" noChangeArrowheads="1"/>
          </p:cNvSpPr>
          <p:nvPr>
            <p:ph type="title"/>
          </p:nvPr>
        </p:nvSpPr>
        <p:spPr/>
        <p:txBody>
          <a:bodyPr/>
          <a:lstStyle/>
          <a:p>
            <a:pPr eaLnBrk="1" hangingPunct="1"/>
            <a:r>
              <a:rPr lang="en-US" smtClean="0">
                <a:ea typeface="ＭＳ Ｐゴシック" pitchFamily="34" charset="-128"/>
              </a:rPr>
              <a:t>Instruction Restart</a:t>
            </a:r>
          </a:p>
        </p:txBody>
      </p:sp>
      <p:sp>
        <p:nvSpPr>
          <p:cNvPr id="19460" name="Rectangle 4"/>
          <p:cNvSpPr>
            <a:spLocks noChangeArrowheads="1"/>
          </p:cNvSpPr>
          <p:nvPr/>
        </p:nvSpPr>
        <p:spPr bwMode="auto">
          <a:xfrm>
            <a:off x="5072063" y="2843213"/>
            <a:ext cx="1371600" cy="1219200"/>
          </a:xfrm>
          <a:prstGeom prst="rect">
            <a:avLst/>
          </a:prstGeom>
          <a:solidFill>
            <a:schemeClr val="bg1"/>
          </a:solidFill>
          <a:ln w="9525">
            <a:solidFill>
              <a:schemeClr val="tx1"/>
            </a:solidFill>
            <a:miter lim="800000"/>
            <a:headEnd/>
            <a:tailEnd/>
          </a:ln>
        </p:spPr>
        <p:txBody>
          <a:bodyPr wrap="none" lIns="130622" tIns="65311" rIns="130622" bIns="65311" anchor="ctr"/>
          <a:lstStyle/>
          <a:p>
            <a:endParaRPr lang="en-US"/>
          </a:p>
        </p:txBody>
      </p:sp>
      <p:sp>
        <p:nvSpPr>
          <p:cNvPr id="19461" name="Rectangle 5"/>
          <p:cNvSpPr>
            <a:spLocks noChangeArrowheads="1"/>
          </p:cNvSpPr>
          <p:nvPr/>
        </p:nvSpPr>
        <p:spPr bwMode="auto">
          <a:xfrm>
            <a:off x="5843588" y="3403600"/>
            <a:ext cx="13716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p>
            <a:endParaRPr lang="en-US"/>
          </a:p>
        </p:txBody>
      </p:sp>
      <p:sp>
        <p:nvSpPr>
          <p:cNvPr id="19462" name="Freeform 6"/>
          <p:cNvSpPr>
            <a:spLocks/>
          </p:cNvSpPr>
          <p:nvPr/>
        </p:nvSpPr>
        <p:spPr bwMode="auto">
          <a:xfrm>
            <a:off x="6434138" y="2620963"/>
            <a:ext cx="800100" cy="711200"/>
          </a:xfrm>
          <a:custGeom>
            <a:avLst/>
            <a:gdLst>
              <a:gd name="T0" fmla="*/ 2147483647 w 344"/>
              <a:gd name="T1" fmla="*/ 2147483647 h 376"/>
              <a:gd name="T2" fmla="*/ 2147483647 w 344"/>
              <a:gd name="T3" fmla="*/ 2147483647 h 376"/>
              <a:gd name="T4" fmla="*/ 0 w 344"/>
              <a:gd name="T5" fmla="*/ 2147483647 h 376"/>
              <a:gd name="T6" fmla="*/ 0 60000 65536"/>
              <a:gd name="T7" fmla="*/ 0 60000 65536"/>
              <a:gd name="T8" fmla="*/ 0 60000 65536"/>
              <a:gd name="T9" fmla="*/ 0 w 344"/>
              <a:gd name="T10" fmla="*/ 0 h 376"/>
              <a:gd name="T11" fmla="*/ 344 w 344"/>
              <a:gd name="T12" fmla="*/ 376 h 376"/>
            </a:gdLst>
            <a:ahLst/>
            <a:cxnLst>
              <a:cxn ang="T6">
                <a:pos x="T0" y="T1"/>
              </a:cxn>
              <a:cxn ang="T7">
                <a:pos x="T2" y="T3"/>
              </a:cxn>
              <a:cxn ang="T8">
                <a:pos x="T4" y="T5"/>
              </a:cxn>
            </a:cxnLst>
            <a:rect l="T9" t="T10" r="T11" b="T12"/>
            <a:pathLst>
              <a:path w="344" h="376">
                <a:moveTo>
                  <a:pt x="336" y="376"/>
                </a:moveTo>
                <a:cubicBezTo>
                  <a:pt x="340" y="228"/>
                  <a:pt x="344" y="80"/>
                  <a:pt x="288" y="40"/>
                </a:cubicBezTo>
                <a:cubicBezTo>
                  <a:pt x="232" y="0"/>
                  <a:pt x="116" y="68"/>
                  <a:pt x="0" y="13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lIns="130622" tIns="65311" rIns="130622" bIns="65311" anchor="ct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722438" y="369888"/>
            <a:ext cx="11993562" cy="768350"/>
          </a:xfrm>
        </p:spPr>
        <p:txBody>
          <a:bodyPr>
            <a:normAutofit fontScale="90000"/>
          </a:bodyPr>
          <a:lstStyle/>
          <a:p>
            <a:pPr eaLnBrk="1" hangingPunct="1"/>
            <a:r>
              <a:rPr lang="en-US" smtClean="0">
                <a:ea typeface="ＭＳ Ｐゴシック" pitchFamily="34" charset="-128"/>
              </a:rPr>
              <a:t>Steps in Handling a Page Fault</a:t>
            </a:r>
          </a:p>
        </p:txBody>
      </p:sp>
      <p:pic>
        <p:nvPicPr>
          <p:cNvPr id="20483"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313" y="1446213"/>
            <a:ext cx="9191625" cy="681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normAutofit fontScale="92500" lnSpcReduction="10000"/>
          </a:bodyPr>
          <a:lstStyle/>
          <a:p>
            <a:pPr>
              <a:tabLst>
                <a:tab pos="3092450" algn="l"/>
                <a:tab pos="4081463" algn="l"/>
              </a:tabLst>
            </a:pPr>
            <a:r>
              <a:rPr lang="en-US" dirty="0" smtClean="0">
                <a:ea typeface="ＭＳ Ｐゴシック" pitchFamily="34" charset="-128"/>
              </a:rPr>
              <a:t>Stages in Demand Paging</a:t>
            </a:r>
          </a:p>
          <a:p>
            <a:pPr>
              <a:buFont typeface="Arial" charset="0"/>
              <a:buAutoNum type="arabicPeriod"/>
              <a:tabLst>
                <a:tab pos="3092450" algn="l"/>
                <a:tab pos="4081463" algn="l"/>
              </a:tabLst>
            </a:pPr>
            <a:r>
              <a:rPr lang="en-US" sz="2000" dirty="0" smtClean="0">
                <a:ea typeface="ＭＳ Ｐゴシック" pitchFamily="34" charset="-128"/>
              </a:rPr>
              <a:t>Trap to the operating system</a:t>
            </a:r>
          </a:p>
          <a:p>
            <a:pPr>
              <a:buFont typeface="Arial" charset="0"/>
              <a:buAutoNum type="arabicPeriod"/>
              <a:tabLst>
                <a:tab pos="3092450" algn="l"/>
                <a:tab pos="4081463" algn="l"/>
              </a:tabLst>
            </a:pPr>
            <a:r>
              <a:rPr lang="en-US" sz="2000" dirty="0" smtClean="0">
                <a:ea typeface="ＭＳ Ｐゴシック" pitchFamily="34" charset="-128"/>
              </a:rPr>
              <a:t>Save the user registers and process state</a:t>
            </a:r>
          </a:p>
          <a:p>
            <a:pPr>
              <a:buFont typeface="Arial" charset="0"/>
              <a:buAutoNum type="arabicPeriod"/>
              <a:tabLst>
                <a:tab pos="3092450" algn="l"/>
                <a:tab pos="4081463" algn="l"/>
              </a:tabLst>
            </a:pPr>
            <a:r>
              <a:rPr lang="en-US" sz="2000" dirty="0" smtClean="0">
                <a:ea typeface="ＭＳ Ｐゴシック" pitchFamily="34" charset="-128"/>
              </a:rPr>
              <a:t>Determine that the interrupt was a page fault</a:t>
            </a:r>
          </a:p>
          <a:p>
            <a:pPr>
              <a:buFont typeface="Arial" charset="0"/>
              <a:buAutoNum type="arabicPeriod"/>
              <a:tabLst>
                <a:tab pos="3092450" algn="l"/>
                <a:tab pos="4081463" algn="l"/>
              </a:tabLst>
            </a:pPr>
            <a:r>
              <a:rPr lang="en-US" sz="2000" dirty="0" smtClean="0">
                <a:ea typeface="ＭＳ Ｐゴシック" pitchFamily="34" charset="-128"/>
              </a:rPr>
              <a:t>Check that the page reference was legal and determine the location of the page on the disk</a:t>
            </a:r>
          </a:p>
          <a:p>
            <a:pPr>
              <a:buFont typeface="Arial" charset="0"/>
              <a:buAutoNum type="arabicPeriod"/>
              <a:tabLst>
                <a:tab pos="3092450" algn="l"/>
                <a:tab pos="4081463" algn="l"/>
              </a:tabLst>
            </a:pPr>
            <a:r>
              <a:rPr lang="en-US" sz="2000" dirty="0" smtClean="0">
                <a:ea typeface="ＭＳ Ｐゴシック" pitchFamily="34" charset="-128"/>
              </a:rPr>
              <a:t>Issue a read from the disk to a free frame:</a:t>
            </a:r>
          </a:p>
          <a:p>
            <a:pPr marL="1141413" lvl="1" indent="-488950">
              <a:buFont typeface="Arial" charset="0"/>
              <a:buAutoNum type="arabicPeriod"/>
              <a:tabLst>
                <a:tab pos="3092450" algn="l"/>
                <a:tab pos="4081463" algn="l"/>
              </a:tabLst>
            </a:pPr>
            <a:r>
              <a:rPr lang="en-US" sz="2000" dirty="0" smtClean="0">
                <a:ea typeface="ＭＳ Ｐゴシック" pitchFamily="34" charset="-128"/>
              </a:rPr>
              <a:t>Wait in a queue for this device until the read request is serviced</a:t>
            </a:r>
          </a:p>
          <a:p>
            <a:pPr marL="1141413" lvl="1" indent="-488950">
              <a:buFont typeface="Arial" charset="0"/>
              <a:buAutoNum type="arabicPeriod"/>
              <a:tabLst>
                <a:tab pos="3092450" algn="l"/>
                <a:tab pos="4081463" algn="l"/>
              </a:tabLst>
            </a:pPr>
            <a:r>
              <a:rPr lang="en-US" sz="2000" dirty="0" smtClean="0">
                <a:ea typeface="ＭＳ Ｐゴシック" pitchFamily="34" charset="-128"/>
              </a:rPr>
              <a:t>Wait for the device seek and/or latency time</a:t>
            </a:r>
          </a:p>
          <a:p>
            <a:pPr marL="1141413" lvl="1" indent="-488950">
              <a:buFont typeface="Arial" charset="0"/>
              <a:buAutoNum type="arabicPeriod"/>
              <a:tabLst>
                <a:tab pos="3092450" algn="l"/>
                <a:tab pos="4081463" algn="l"/>
              </a:tabLst>
            </a:pPr>
            <a:r>
              <a:rPr lang="en-US" sz="2000" dirty="0" smtClean="0">
                <a:ea typeface="ＭＳ Ｐゴシック" pitchFamily="34" charset="-128"/>
              </a:rPr>
              <a:t>Begin the transfer of the page to a free frame</a:t>
            </a:r>
          </a:p>
          <a:p>
            <a:pPr>
              <a:buFont typeface="Arial" charset="0"/>
              <a:buAutoNum type="arabicPeriod"/>
              <a:tabLst>
                <a:tab pos="3092450" algn="l"/>
                <a:tab pos="4081463" algn="l"/>
              </a:tabLst>
            </a:pPr>
            <a:r>
              <a:rPr lang="en-US" sz="2000" dirty="0" smtClean="0">
                <a:ea typeface="ＭＳ Ｐゴシック" pitchFamily="34" charset="-128"/>
              </a:rPr>
              <a:t>While waiting, allocate the CPU to some other user</a:t>
            </a:r>
          </a:p>
          <a:p>
            <a:pPr>
              <a:buFont typeface="Arial" charset="0"/>
              <a:buAutoNum type="arabicPeriod"/>
              <a:tabLst>
                <a:tab pos="3092450" algn="l"/>
                <a:tab pos="4081463" algn="l"/>
              </a:tabLst>
            </a:pPr>
            <a:r>
              <a:rPr lang="en-US" sz="2000" dirty="0" smtClean="0">
                <a:ea typeface="ＭＳ Ｐゴシック" pitchFamily="34" charset="-128"/>
              </a:rPr>
              <a:t>Receive an interrupt from the disk I/O subsystem (I/O completed)</a:t>
            </a:r>
          </a:p>
          <a:p>
            <a:pPr>
              <a:buFont typeface="Arial" charset="0"/>
              <a:buAutoNum type="arabicPeriod"/>
              <a:tabLst>
                <a:tab pos="3092450" algn="l"/>
                <a:tab pos="4081463" algn="l"/>
              </a:tabLst>
            </a:pPr>
            <a:r>
              <a:rPr lang="en-US" sz="2000" dirty="0" smtClean="0">
                <a:ea typeface="ＭＳ Ｐゴシック" pitchFamily="34" charset="-128"/>
              </a:rPr>
              <a:t>Save the registers and process state for the other user</a:t>
            </a:r>
          </a:p>
          <a:p>
            <a:pPr>
              <a:buFont typeface="Arial" charset="0"/>
              <a:buAutoNum type="arabicPeriod"/>
              <a:tabLst>
                <a:tab pos="3092450" algn="l"/>
                <a:tab pos="4081463" algn="l"/>
              </a:tabLst>
            </a:pPr>
            <a:r>
              <a:rPr lang="en-US" sz="2000" dirty="0" smtClean="0">
                <a:ea typeface="ＭＳ Ｐゴシック" pitchFamily="34" charset="-128"/>
              </a:rPr>
              <a:t>Determine that the interrupt was from the disk</a:t>
            </a:r>
          </a:p>
          <a:p>
            <a:pPr>
              <a:buFont typeface="Arial" charset="0"/>
              <a:buAutoNum type="arabicPeriod"/>
              <a:tabLst>
                <a:tab pos="3092450" algn="l"/>
                <a:tab pos="4081463" algn="l"/>
              </a:tabLst>
            </a:pPr>
            <a:r>
              <a:rPr lang="en-US" sz="2000" dirty="0" smtClean="0">
                <a:ea typeface="ＭＳ Ｐゴシック" pitchFamily="34" charset="-128"/>
              </a:rPr>
              <a:t>Correct the page table and other tables to show page is now in memory</a:t>
            </a:r>
          </a:p>
          <a:p>
            <a:pPr>
              <a:buFont typeface="Arial" charset="0"/>
              <a:buAutoNum type="arabicPeriod"/>
              <a:tabLst>
                <a:tab pos="3092450" algn="l"/>
                <a:tab pos="4081463" algn="l"/>
              </a:tabLst>
            </a:pPr>
            <a:r>
              <a:rPr lang="en-US" sz="2000" dirty="0" smtClean="0">
                <a:ea typeface="ＭＳ Ｐゴシック" pitchFamily="34" charset="-128"/>
              </a:rPr>
              <a:t>Wait for the CPU to be allocated to this process again</a:t>
            </a:r>
          </a:p>
          <a:p>
            <a:pPr>
              <a:buFont typeface="Arial" charset="0"/>
              <a:buAutoNum type="arabicPeriod"/>
              <a:tabLst>
                <a:tab pos="3092450" algn="l"/>
                <a:tab pos="4081463" algn="l"/>
              </a:tabLst>
            </a:pPr>
            <a:r>
              <a:rPr lang="en-US" sz="2000" dirty="0" smtClean="0">
                <a:ea typeface="ＭＳ Ｐゴシック" pitchFamily="34" charset="-128"/>
              </a:rPr>
              <a:t>Restore the user registers, process state, and new page table, and then resume the interrupted instruction</a:t>
            </a:r>
          </a:p>
          <a:p>
            <a:pPr>
              <a:tabLst>
                <a:tab pos="3092450" algn="l"/>
                <a:tab pos="4081463" algn="l"/>
              </a:tabLst>
            </a:pPr>
            <a:endParaRPr lang="en-US" dirty="0" smtClean="0">
              <a:ea typeface="ＭＳ Ｐゴシック" pitchFamily="34" charset="-128"/>
              <a:sym typeface="Symbol" pitchFamily="18" charset="2"/>
            </a:endParaRPr>
          </a:p>
        </p:txBody>
      </p:sp>
      <p:sp>
        <p:nvSpPr>
          <p:cNvPr id="21506" name="Rectangle 2"/>
          <p:cNvSpPr>
            <a:spLocks noGrp="1" noChangeArrowheads="1"/>
          </p:cNvSpPr>
          <p:nvPr>
            <p:ph type="title"/>
          </p:nvPr>
        </p:nvSpPr>
        <p:spPr>
          <a:xfrm>
            <a:off x="1227138" y="369888"/>
            <a:ext cx="11803062" cy="768350"/>
          </a:xfrm>
        </p:spPr>
        <p:txBody>
          <a:bodyPr>
            <a:normAutofit fontScale="90000"/>
          </a:bodyPr>
          <a:lstStyle/>
          <a:p>
            <a:pPr eaLnBrk="1" hangingPunct="1"/>
            <a:r>
              <a:rPr lang="en-US" smtClean="0">
                <a:ea typeface="ＭＳ Ｐゴシック" pitchFamily="34" charset="-128"/>
              </a:rPr>
              <a:t>Performance of Demand Paging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normAutofit/>
          </a:bodyPr>
          <a:lstStyle/>
          <a:p>
            <a:pPr>
              <a:tabLst>
                <a:tab pos="3092450" algn="l"/>
                <a:tab pos="4081463" algn="l"/>
              </a:tabLst>
            </a:pPr>
            <a:r>
              <a:rPr lang="en-US" dirty="0" smtClean="0">
                <a:ea typeface="ＭＳ Ｐゴシック" pitchFamily="34" charset="-128"/>
              </a:rPr>
              <a:t>Page Fault Rate 0 </a:t>
            </a:r>
            <a:r>
              <a:rPr lang="en-US" dirty="0" smtClean="0">
                <a:ea typeface="ＭＳ Ｐゴシック" pitchFamily="34" charset="-128"/>
                <a:sym typeface="Symbol" pitchFamily="18" charset="2"/>
              </a:rPr>
              <a:t> </a:t>
            </a:r>
            <a:r>
              <a:rPr lang="en-US" i="1" dirty="0" smtClean="0">
                <a:ea typeface="ＭＳ Ｐゴシック" pitchFamily="34" charset="-128"/>
                <a:sym typeface="Symbol" pitchFamily="18" charset="2"/>
              </a:rPr>
              <a:t>p</a:t>
            </a:r>
            <a:r>
              <a:rPr lang="en-US" dirty="0" smtClean="0">
                <a:ea typeface="ＭＳ Ｐゴシック" pitchFamily="34" charset="-128"/>
                <a:sym typeface="Symbol" pitchFamily="18" charset="2"/>
              </a:rPr>
              <a:t>  1</a:t>
            </a:r>
          </a:p>
          <a:p>
            <a:pPr lvl="1">
              <a:tabLst>
                <a:tab pos="3092450" algn="l"/>
                <a:tab pos="4081463" algn="l"/>
              </a:tabLst>
            </a:pPr>
            <a:r>
              <a:rPr lang="en-US" dirty="0" smtClean="0">
                <a:ea typeface="ＭＳ Ｐゴシック" pitchFamily="34" charset="-128"/>
                <a:sym typeface="Symbol" pitchFamily="18" charset="2"/>
              </a:rPr>
              <a:t>if </a:t>
            </a:r>
            <a:r>
              <a:rPr lang="en-US" i="1" dirty="0" smtClean="0">
                <a:ea typeface="ＭＳ Ｐゴシック" pitchFamily="34" charset="-128"/>
                <a:sym typeface="Symbol" pitchFamily="18" charset="2"/>
              </a:rPr>
              <a:t>p</a:t>
            </a:r>
            <a:r>
              <a:rPr lang="en-US" dirty="0" smtClean="0">
                <a:ea typeface="ＭＳ Ｐゴシック" pitchFamily="34" charset="-128"/>
                <a:sym typeface="Symbol" pitchFamily="18" charset="2"/>
              </a:rPr>
              <a:t> = 0 no page faults </a:t>
            </a:r>
          </a:p>
          <a:p>
            <a:pPr lvl="1">
              <a:tabLst>
                <a:tab pos="3092450" algn="l"/>
                <a:tab pos="4081463" algn="l"/>
              </a:tabLst>
            </a:pPr>
            <a:r>
              <a:rPr lang="en-US" dirty="0" smtClean="0">
                <a:ea typeface="ＭＳ Ｐゴシック" pitchFamily="34" charset="-128"/>
                <a:sym typeface="Symbol" pitchFamily="18" charset="2"/>
              </a:rPr>
              <a:t>if </a:t>
            </a:r>
            <a:r>
              <a:rPr lang="en-US" i="1" dirty="0" smtClean="0">
                <a:ea typeface="ＭＳ Ｐゴシック" pitchFamily="34" charset="-128"/>
                <a:sym typeface="Symbol" pitchFamily="18" charset="2"/>
              </a:rPr>
              <a:t>p</a:t>
            </a:r>
            <a:r>
              <a:rPr lang="en-US" dirty="0" smtClean="0">
                <a:ea typeface="ＭＳ Ｐゴシック" pitchFamily="34" charset="-128"/>
                <a:sym typeface="Symbol" pitchFamily="18" charset="2"/>
              </a:rPr>
              <a:t> = 1, every reference is a fault</a:t>
            </a:r>
            <a:br>
              <a:rPr lang="en-US" dirty="0" smtClean="0">
                <a:ea typeface="ＭＳ Ｐゴシック" pitchFamily="34" charset="-128"/>
                <a:sym typeface="Symbol" pitchFamily="18" charset="2"/>
              </a:rPr>
            </a:br>
            <a:endParaRPr lang="en-US" dirty="0" smtClean="0">
              <a:ea typeface="ＭＳ Ｐゴシック" pitchFamily="34" charset="-128"/>
              <a:sym typeface="Symbol" pitchFamily="18" charset="2"/>
            </a:endParaRPr>
          </a:p>
          <a:p>
            <a:pPr>
              <a:tabLst>
                <a:tab pos="3092450" algn="l"/>
                <a:tab pos="4081463" algn="l"/>
              </a:tabLst>
            </a:pPr>
            <a:r>
              <a:rPr lang="en-US" dirty="0" smtClean="0">
                <a:ea typeface="ＭＳ Ｐゴシック" pitchFamily="34" charset="-128"/>
                <a:sym typeface="Symbol" pitchFamily="18" charset="2"/>
              </a:rPr>
              <a:t>Effective Access Time (EAT)</a:t>
            </a:r>
          </a:p>
          <a:p>
            <a:pPr>
              <a:buFont typeface="Monotype Sorts" charset="2"/>
              <a:buNone/>
              <a:tabLst>
                <a:tab pos="3092450" algn="l"/>
                <a:tab pos="4081463" algn="l"/>
              </a:tabLst>
            </a:pPr>
            <a:r>
              <a:rPr lang="en-US" dirty="0" smtClean="0">
                <a:ea typeface="ＭＳ Ｐゴシック" pitchFamily="34" charset="-128"/>
                <a:sym typeface="Symbol" pitchFamily="18" charset="2"/>
              </a:rPr>
              <a:t>		</a:t>
            </a:r>
            <a:r>
              <a:rPr lang="en-US" dirty="0"/>
              <a:t>effective access time = (1 − </a:t>
            </a:r>
            <a:r>
              <a:rPr lang="en-US" i="1" dirty="0"/>
              <a:t>p</a:t>
            </a:r>
            <a:r>
              <a:rPr lang="en-US" dirty="0"/>
              <a:t>) × </a:t>
            </a:r>
            <a:r>
              <a:rPr lang="en-US" i="1" dirty="0"/>
              <a:t>ma </a:t>
            </a:r>
            <a:r>
              <a:rPr lang="en-US" dirty="0"/>
              <a:t>+ </a:t>
            </a:r>
            <a:r>
              <a:rPr lang="en-US" i="1" dirty="0"/>
              <a:t>p </a:t>
            </a:r>
            <a:r>
              <a:rPr lang="en-US" dirty="0"/>
              <a:t>× page fault time.</a:t>
            </a:r>
            <a:endParaRPr lang="en-US" dirty="0" smtClean="0">
              <a:ea typeface="ＭＳ Ｐゴシック" pitchFamily="34" charset="-128"/>
              <a:sym typeface="Symbol" pitchFamily="18" charset="2"/>
            </a:endParaRPr>
          </a:p>
        </p:txBody>
      </p:sp>
      <p:sp>
        <p:nvSpPr>
          <p:cNvPr id="22530" name="Rectangle 2"/>
          <p:cNvSpPr>
            <a:spLocks noGrp="1" noChangeArrowheads="1"/>
          </p:cNvSpPr>
          <p:nvPr>
            <p:ph type="title"/>
          </p:nvPr>
        </p:nvSpPr>
        <p:spPr>
          <a:xfrm>
            <a:off x="1227138" y="404394"/>
            <a:ext cx="11803062" cy="768350"/>
          </a:xfrm>
        </p:spPr>
        <p:txBody>
          <a:bodyPr>
            <a:normAutofit/>
          </a:bodyPr>
          <a:lstStyle/>
          <a:p>
            <a:pPr eaLnBrk="1" hangingPunct="1"/>
            <a:r>
              <a:rPr lang="en-US" sz="4000" dirty="0" smtClean="0">
                <a:ea typeface="ＭＳ Ｐゴシック" pitchFamily="34" charset="-128"/>
              </a:rPr>
              <a:t>Performance of Demand Paging (Cont.)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56746" indent="0">
              <a:buNone/>
            </a:pPr>
            <a:r>
              <a:rPr lang="en-US" sz="3200" dirty="0" smtClean="0"/>
              <a:t>Memory Access Time = 200 nanoseconds</a:t>
            </a:r>
          </a:p>
          <a:p>
            <a:pPr marL="156746" indent="0">
              <a:buNone/>
            </a:pPr>
            <a:r>
              <a:rPr lang="en-US" sz="3200" dirty="0" smtClean="0"/>
              <a:t>Average page fault service time = 8 millisecond</a:t>
            </a:r>
          </a:p>
          <a:p>
            <a:pPr marL="156746" indent="0">
              <a:buNone/>
            </a:pPr>
            <a:r>
              <a:rPr lang="en-US" sz="3200" dirty="0"/>
              <a:t>If one access out of 1,000 causes a page fault, </a:t>
            </a:r>
            <a:r>
              <a:rPr lang="en-US" sz="3200" dirty="0" smtClean="0"/>
              <a:t>then p=1/1000=0.001</a:t>
            </a:r>
          </a:p>
          <a:p>
            <a:pPr marL="156746" indent="0">
              <a:buNone/>
            </a:pPr>
            <a:endParaRPr lang="en-US" sz="3200" dirty="0"/>
          </a:p>
          <a:p>
            <a:pPr marL="156746" indent="0">
              <a:buNone/>
            </a:pPr>
            <a:r>
              <a:rPr lang="en-US" sz="3200" dirty="0" smtClean="0"/>
              <a:t>effective </a:t>
            </a:r>
            <a:r>
              <a:rPr lang="en-US" sz="3200" dirty="0"/>
              <a:t>access time = (1 − </a:t>
            </a:r>
            <a:r>
              <a:rPr lang="en-US" sz="3200" i="1" dirty="0"/>
              <a:t>p</a:t>
            </a:r>
            <a:r>
              <a:rPr lang="en-US" sz="3200" dirty="0"/>
              <a:t>) × </a:t>
            </a:r>
            <a:r>
              <a:rPr lang="en-US" sz="3200" i="1" dirty="0"/>
              <a:t>ma </a:t>
            </a:r>
            <a:r>
              <a:rPr lang="en-US" sz="3200" dirty="0"/>
              <a:t>+ </a:t>
            </a:r>
            <a:r>
              <a:rPr lang="en-US" sz="3200" i="1" dirty="0"/>
              <a:t>p </a:t>
            </a:r>
            <a:r>
              <a:rPr lang="en-US" sz="3200" dirty="0"/>
              <a:t>× page fault time</a:t>
            </a:r>
            <a:r>
              <a:rPr lang="en-US" sz="3200" dirty="0" smtClean="0"/>
              <a:t>.</a:t>
            </a:r>
          </a:p>
          <a:p>
            <a:pPr marL="156746" indent="0">
              <a:buNone/>
            </a:pPr>
            <a:r>
              <a:rPr lang="en-US" sz="3200" dirty="0" smtClean="0"/>
              <a:t>EAT= (1-0.001)*200+(0.001* 8e6)</a:t>
            </a:r>
          </a:p>
          <a:p>
            <a:pPr marL="156746" indent="0">
              <a:buNone/>
            </a:pPr>
            <a:r>
              <a:rPr lang="en-US" sz="3200" dirty="0"/>
              <a:t> </a:t>
            </a:r>
            <a:r>
              <a:rPr lang="en-US" sz="3200" dirty="0" smtClean="0"/>
              <a:t>     = 8199.8 nanosecond</a:t>
            </a:r>
          </a:p>
          <a:p>
            <a:pPr marL="156746" indent="0">
              <a:buNone/>
            </a:pPr>
            <a:r>
              <a:rPr lang="en-US" sz="3200" dirty="0"/>
              <a:t> </a:t>
            </a:r>
            <a:r>
              <a:rPr lang="en-US" sz="3200" dirty="0" smtClean="0"/>
              <a:t>     = 8.199 microsecond </a:t>
            </a:r>
          </a:p>
          <a:p>
            <a:pPr marL="156746" indent="0">
              <a:buNone/>
            </a:pPr>
            <a:endParaRPr lang="en-US" sz="3200" dirty="0"/>
          </a:p>
          <a:p>
            <a:pPr marL="156746" indent="0">
              <a:buNone/>
            </a:pPr>
            <a:r>
              <a:rPr lang="en-US" sz="3200" dirty="0" smtClean="0"/>
              <a:t>Millisecond = 10e-3</a:t>
            </a:r>
          </a:p>
          <a:p>
            <a:pPr marL="156746" indent="0">
              <a:buNone/>
            </a:pPr>
            <a:r>
              <a:rPr lang="en-US" sz="3200" dirty="0" smtClean="0"/>
              <a:t>Microsecond =10e-6</a:t>
            </a:r>
          </a:p>
          <a:p>
            <a:pPr marL="156746" indent="0">
              <a:buNone/>
            </a:pPr>
            <a:r>
              <a:rPr lang="en-US" sz="3200" dirty="0" smtClean="0"/>
              <a:t>Nanosecond = 10e-9</a:t>
            </a:r>
            <a:endParaRPr lang="en-US" sz="3200" dirty="0"/>
          </a:p>
        </p:txBody>
      </p:sp>
      <p:sp>
        <p:nvSpPr>
          <p:cNvPr id="4" name="Rectangle 2"/>
          <p:cNvSpPr>
            <a:spLocks noGrp="1" noChangeArrowheads="1"/>
          </p:cNvSpPr>
          <p:nvPr>
            <p:ph type="title"/>
          </p:nvPr>
        </p:nvSpPr>
        <p:spPr/>
        <p:txBody>
          <a:bodyPr>
            <a:normAutofit/>
          </a:bodyPr>
          <a:lstStyle/>
          <a:p>
            <a:pPr eaLnBrk="1" hangingPunct="1"/>
            <a:r>
              <a:rPr lang="en-US" sz="4000" dirty="0" smtClean="0">
                <a:ea typeface="ＭＳ Ｐゴシック" pitchFamily="34" charset="-128"/>
              </a:rPr>
              <a:t>Performance of Demand Paging (Cont.)</a:t>
            </a:r>
          </a:p>
        </p:txBody>
      </p:sp>
    </p:spTree>
    <p:extLst>
      <p:ext uri="{BB962C8B-B14F-4D97-AF65-F5344CB8AC3E}">
        <p14:creationId xmlns:p14="http://schemas.microsoft.com/office/powerpoint/2010/main" val="1514054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993766"/>
            <a:ext cx="12344400" cy="6034617"/>
          </a:xfrm>
        </p:spPr>
        <p:txBody>
          <a:bodyPr/>
          <a:lstStyle/>
          <a:p>
            <a:r>
              <a:rPr lang="en-US" b="1" dirty="0"/>
              <a:t>Virtual memory</a:t>
            </a:r>
            <a:r>
              <a:rPr lang="en-US" dirty="0"/>
              <a:t> is a </a:t>
            </a:r>
            <a:r>
              <a:rPr lang="en-US" b="1" dirty="0"/>
              <a:t>memory</a:t>
            </a:r>
            <a:r>
              <a:rPr lang="en-US" dirty="0"/>
              <a:t> management capability of an </a:t>
            </a:r>
            <a:r>
              <a:rPr lang="en-US" dirty="0" smtClean="0"/>
              <a:t>OS</a:t>
            </a:r>
          </a:p>
          <a:p>
            <a:endParaRPr lang="en-US" dirty="0" smtClean="0"/>
          </a:p>
          <a:p>
            <a:r>
              <a:rPr lang="en-US" dirty="0" smtClean="0"/>
              <a:t>uses </a:t>
            </a:r>
            <a:r>
              <a:rPr lang="en-US" dirty="0"/>
              <a:t>hardware and software to allow a computer to compensate for </a:t>
            </a:r>
            <a:r>
              <a:rPr lang="en-US" dirty="0" smtClean="0"/>
              <a:t>physical</a:t>
            </a:r>
            <a:r>
              <a:rPr lang="en-US" dirty="0"/>
              <a:t> </a:t>
            </a:r>
            <a:r>
              <a:rPr lang="en-US" b="1" dirty="0"/>
              <a:t>memory</a:t>
            </a:r>
            <a:r>
              <a:rPr lang="en-US" dirty="0"/>
              <a:t> shortages by temporarily transferring data from random access </a:t>
            </a:r>
            <a:r>
              <a:rPr lang="en-US" b="1" dirty="0"/>
              <a:t>memory</a:t>
            </a:r>
            <a:r>
              <a:rPr lang="en-US" dirty="0"/>
              <a:t> (RAM) to disk storage.</a:t>
            </a:r>
          </a:p>
        </p:txBody>
      </p:sp>
      <p:sp>
        <p:nvSpPr>
          <p:cNvPr id="3" name="Title 2"/>
          <p:cNvSpPr>
            <a:spLocks noGrp="1"/>
          </p:cNvSpPr>
          <p:nvPr>
            <p:ph type="title"/>
          </p:nvPr>
        </p:nvSpPr>
        <p:spPr/>
        <p:txBody>
          <a:bodyPr>
            <a:normAutofit fontScale="90000"/>
          </a:bodyPr>
          <a:lstStyle/>
          <a:p>
            <a:r>
              <a:rPr lang="en-US" dirty="0" smtClean="0"/>
              <a:t>Definition of Virtual Memory [1/2]</a:t>
            </a:r>
            <a:endParaRPr lang="en-US" dirty="0"/>
          </a:p>
        </p:txBody>
      </p:sp>
    </p:spTree>
    <p:extLst>
      <p:ext uri="{BB962C8B-B14F-4D97-AF65-F5344CB8AC3E}">
        <p14:creationId xmlns:p14="http://schemas.microsoft.com/office/powerpoint/2010/main" val="5377654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p:txBody>
          <a:bodyPr/>
          <a:lstStyle/>
          <a:p>
            <a:r>
              <a:rPr lang="en-US" smtClean="0">
                <a:ea typeface="ＭＳ Ｐゴシック" pitchFamily="34" charset="-128"/>
              </a:rPr>
              <a:t>Copy entire process image to swap space at process load time</a:t>
            </a:r>
          </a:p>
          <a:p>
            <a:pPr lvl="1"/>
            <a:r>
              <a:rPr lang="en-US" smtClean="0">
                <a:ea typeface="ＭＳ Ｐゴシック" pitchFamily="34" charset="-128"/>
              </a:rPr>
              <a:t>Then page in and out of swap space</a:t>
            </a:r>
          </a:p>
          <a:p>
            <a:pPr lvl="1"/>
            <a:r>
              <a:rPr lang="en-US" smtClean="0">
                <a:ea typeface="ＭＳ Ｐゴシック" pitchFamily="34" charset="-128"/>
              </a:rPr>
              <a:t>Used in older BSD Unix</a:t>
            </a:r>
          </a:p>
          <a:p>
            <a:endParaRPr lang="en-US" smtClean="0">
              <a:ea typeface="ＭＳ Ｐゴシック" pitchFamily="34" charset="-128"/>
            </a:endParaRPr>
          </a:p>
          <a:p>
            <a:r>
              <a:rPr lang="en-US" smtClean="0">
                <a:ea typeface="ＭＳ Ｐゴシック" pitchFamily="34" charset="-128"/>
              </a:rPr>
              <a:t>Demand page in from program binary on disk, but discard rather than paging out when freeing frame</a:t>
            </a:r>
          </a:p>
          <a:p>
            <a:pPr lvl="1"/>
            <a:r>
              <a:rPr lang="en-US" smtClean="0">
                <a:ea typeface="ＭＳ Ｐゴシック" pitchFamily="34" charset="-128"/>
              </a:rPr>
              <a:t>Used in Solaris and current BSD</a:t>
            </a:r>
          </a:p>
        </p:txBody>
      </p:sp>
      <p:sp>
        <p:nvSpPr>
          <p:cNvPr id="24578" name="Title 1"/>
          <p:cNvSpPr>
            <a:spLocks noGrp="1"/>
          </p:cNvSpPr>
          <p:nvPr>
            <p:ph type="title"/>
          </p:nvPr>
        </p:nvSpPr>
        <p:spPr/>
        <p:txBody>
          <a:bodyPr/>
          <a:lstStyle/>
          <a:p>
            <a:r>
              <a:rPr lang="en-US" smtClean="0">
                <a:ea typeface="ＭＳ Ｐゴシック" pitchFamily="34" charset="-128"/>
              </a:rPr>
              <a:t>Demand Paging Optimizations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1209675" y="1644650"/>
            <a:ext cx="11528425" cy="6040438"/>
          </a:xfrm>
        </p:spPr>
        <p:txBody>
          <a:bodyPr>
            <a:normAutofit fontScale="70000" lnSpcReduction="20000"/>
          </a:bodyPr>
          <a:lstStyle/>
          <a:p>
            <a:r>
              <a:rPr lang="en-US" b="1" dirty="0" smtClean="0">
                <a:solidFill>
                  <a:srgbClr val="3366FF"/>
                </a:solidFill>
                <a:ea typeface="ＭＳ Ｐゴシック" pitchFamily="34" charset="-128"/>
              </a:rPr>
              <a:t>Copy-on-Write </a:t>
            </a:r>
            <a:r>
              <a:rPr lang="en-US" dirty="0" smtClean="0">
                <a:ea typeface="ＭＳ Ｐゴシック" pitchFamily="34" charset="-128"/>
              </a:rPr>
              <a:t>(COW) allows both parent and child processes to initially </a:t>
            </a:r>
            <a:r>
              <a:rPr lang="en-US" i="1" dirty="0" smtClean="0">
                <a:ea typeface="ＭＳ Ｐゴシック" pitchFamily="34" charset="-128"/>
              </a:rPr>
              <a:t>share</a:t>
            </a:r>
            <a:r>
              <a:rPr lang="en-US" dirty="0" smtClean="0">
                <a:ea typeface="ＭＳ Ｐゴシック" pitchFamily="34" charset="-128"/>
              </a:rPr>
              <a:t> the same pages in memory</a:t>
            </a:r>
          </a:p>
          <a:p>
            <a:pPr lvl="1"/>
            <a:r>
              <a:rPr lang="en-US" dirty="0" smtClean="0">
                <a:ea typeface="ＭＳ Ｐゴシック" pitchFamily="34" charset="-128"/>
              </a:rPr>
              <a:t>If either process modifies a shared page, only then is the page copied</a:t>
            </a:r>
          </a:p>
          <a:p>
            <a:endParaRPr lang="en-US" smtClean="0">
              <a:ea typeface="ＭＳ Ｐゴシック" pitchFamily="34" charset="-128"/>
            </a:endParaRPr>
          </a:p>
          <a:p>
            <a:r>
              <a:rPr lang="en-US" smtClean="0">
                <a:ea typeface="ＭＳ Ｐゴシック" pitchFamily="34" charset="-128"/>
              </a:rPr>
              <a:t>COW </a:t>
            </a:r>
            <a:r>
              <a:rPr lang="en-US" dirty="0" smtClean="0">
                <a:ea typeface="ＭＳ Ｐゴシック" pitchFamily="34" charset="-128"/>
              </a:rPr>
              <a:t>allows more efficient process creation as only modified pages are copied</a:t>
            </a:r>
          </a:p>
          <a:p>
            <a:endParaRPr lang="en-US" dirty="0" smtClean="0">
              <a:ea typeface="ＭＳ Ｐゴシック" pitchFamily="34" charset="-128"/>
            </a:endParaRPr>
          </a:p>
          <a:p>
            <a:r>
              <a:rPr lang="en-US" dirty="0" smtClean="0">
                <a:ea typeface="ＭＳ Ｐゴシック" pitchFamily="34" charset="-128"/>
              </a:rPr>
              <a:t>In general, free pages are allocated from a </a:t>
            </a:r>
            <a:r>
              <a:rPr lang="en-US" b="1" dirty="0" smtClean="0">
                <a:solidFill>
                  <a:srgbClr val="3366FF"/>
                </a:solidFill>
                <a:ea typeface="ＭＳ Ｐゴシック" pitchFamily="34" charset="-128"/>
              </a:rPr>
              <a:t>pool</a:t>
            </a:r>
            <a:r>
              <a:rPr lang="en-US" dirty="0" smtClean="0">
                <a:solidFill>
                  <a:srgbClr val="3366FF"/>
                </a:solidFill>
                <a:ea typeface="ＭＳ Ｐゴシック" pitchFamily="34" charset="-128"/>
              </a:rPr>
              <a:t> </a:t>
            </a:r>
            <a:r>
              <a:rPr lang="en-US" dirty="0" smtClean="0">
                <a:ea typeface="ＭＳ Ｐゴシック" pitchFamily="34" charset="-128"/>
              </a:rPr>
              <a:t>of </a:t>
            </a:r>
            <a:r>
              <a:rPr lang="en-US" b="1" dirty="0" smtClean="0">
                <a:solidFill>
                  <a:srgbClr val="3366FF"/>
                </a:solidFill>
                <a:ea typeface="ＭＳ Ｐゴシック" pitchFamily="34" charset="-128"/>
              </a:rPr>
              <a:t>zero-fill-on-demand </a:t>
            </a:r>
            <a:r>
              <a:rPr lang="en-US" dirty="0" smtClean="0">
                <a:ea typeface="ＭＳ Ｐゴシック" pitchFamily="34" charset="-128"/>
              </a:rPr>
              <a:t>pages</a:t>
            </a:r>
          </a:p>
          <a:p>
            <a:endParaRPr lang="en-US" dirty="0" smtClean="0">
              <a:latin typeface="Courier New" charset="0"/>
              <a:ea typeface="ＭＳ Ｐゴシック" pitchFamily="34" charset="-128"/>
              <a:cs typeface="Courier New" charset="0"/>
            </a:endParaRPr>
          </a:p>
          <a:p>
            <a:r>
              <a:rPr lang="en-US" dirty="0" err="1" smtClean="0">
                <a:latin typeface="Courier New" charset="0"/>
                <a:ea typeface="ＭＳ Ｐゴシック" pitchFamily="34" charset="-128"/>
                <a:cs typeface="Courier New" charset="0"/>
              </a:rPr>
              <a:t>vfork</a:t>
            </a:r>
            <a:r>
              <a:rPr lang="en-US" dirty="0" smtClean="0">
                <a:latin typeface="Courier New" charset="0"/>
                <a:ea typeface="ＭＳ Ｐゴシック" pitchFamily="34" charset="-128"/>
                <a:cs typeface="Courier New" charset="0"/>
              </a:rPr>
              <a:t>()</a:t>
            </a:r>
            <a:r>
              <a:rPr lang="en-US" dirty="0" smtClean="0">
                <a:ea typeface="ＭＳ Ｐゴシック" pitchFamily="34" charset="-128"/>
              </a:rPr>
              <a:t> variation on </a:t>
            </a:r>
            <a:r>
              <a:rPr lang="en-US" dirty="0" smtClean="0">
                <a:latin typeface="Courier New" charset="0"/>
                <a:ea typeface="ＭＳ Ｐゴシック" pitchFamily="34" charset="-128"/>
                <a:cs typeface="Courier New" charset="0"/>
              </a:rPr>
              <a:t>fork() </a:t>
            </a:r>
            <a:r>
              <a:rPr lang="en-US" dirty="0" smtClean="0">
                <a:ea typeface="ＭＳ Ｐゴシック" pitchFamily="34" charset="-128"/>
              </a:rPr>
              <a:t>system call has parent suspend and child using copy-on-write address space of parent</a:t>
            </a:r>
          </a:p>
          <a:p>
            <a:pPr lvl="1"/>
            <a:r>
              <a:rPr lang="en-US" dirty="0" smtClean="0">
                <a:ea typeface="ＭＳ Ｐゴシック" pitchFamily="34" charset="-128"/>
              </a:rPr>
              <a:t>Designed to have child call </a:t>
            </a:r>
            <a:r>
              <a:rPr lang="en-US" dirty="0" smtClean="0">
                <a:latin typeface="Courier New" charset="0"/>
                <a:ea typeface="ＭＳ Ｐゴシック" pitchFamily="34" charset="-128"/>
                <a:cs typeface="Courier New" charset="0"/>
              </a:rPr>
              <a:t>exec()</a:t>
            </a:r>
          </a:p>
          <a:p>
            <a:pPr lvl="1"/>
            <a:r>
              <a:rPr lang="en-US" dirty="0" smtClean="0">
                <a:ea typeface="ＭＳ Ｐゴシック" pitchFamily="34" charset="-128"/>
              </a:rPr>
              <a:t>Very efficient</a:t>
            </a:r>
          </a:p>
        </p:txBody>
      </p:sp>
      <p:sp>
        <p:nvSpPr>
          <p:cNvPr id="25602" name="Rectangle 2"/>
          <p:cNvSpPr>
            <a:spLocks noGrp="1" noChangeArrowheads="1"/>
          </p:cNvSpPr>
          <p:nvPr>
            <p:ph type="title"/>
          </p:nvPr>
        </p:nvSpPr>
        <p:spPr/>
        <p:txBody>
          <a:bodyPr/>
          <a:lstStyle/>
          <a:p>
            <a:pPr eaLnBrk="1" hangingPunct="1"/>
            <a:r>
              <a:rPr lang="en-US" smtClean="0">
                <a:ea typeface="ＭＳ Ｐゴシック" pitchFamily="34" charset="-128"/>
              </a:rPr>
              <a:t>Copy-on-Write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43025" y="369888"/>
            <a:ext cx="11687175" cy="768350"/>
          </a:xfrm>
        </p:spPr>
        <p:txBody>
          <a:bodyPr>
            <a:normAutofit fontScale="90000"/>
          </a:bodyPr>
          <a:lstStyle/>
          <a:p>
            <a:pPr eaLnBrk="1" hangingPunct="1"/>
            <a:r>
              <a:rPr lang="en-US" smtClean="0">
                <a:ea typeface="ＭＳ Ｐゴシック" pitchFamily="34" charset="-128"/>
              </a:rPr>
              <a:t>Before Process 1 Modifies Page C</a:t>
            </a:r>
          </a:p>
        </p:txBody>
      </p:sp>
      <p:pic>
        <p:nvPicPr>
          <p:cNvPr id="26627"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38" y="2146300"/>
            <a:ext cx="12138025" cy="434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14450" y="369888"/>
            <a:ext cx="11715750" cy="768350"/>
          </a:xfrm>
        </p:spPr>
        <p:txBody>
          <a:bodyPr>
            <a:normAutofit fontScale="90000"/>
          </a:bodyPr>
          <a:lstStyle/>
          <a:p>
            <a:pPr eaLnBrk="1" hangingPunct="1"/>
            <a:r>
              <a:rPr lang="en-US" smtClean="0">
                <a:ea typeface="ＭＳ Ｐゴシック" pitchFamily="34" charset="-128"/>
              </a:rPr>
              <a:t>After Process 1 Modifies Page C</a:t>
            </a:r>
          </a:p>
        </p:txBody>
      </p:sp>
      <p:pic>
        <p:nvPicPr>
          <p:cNvPr id="27651"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2725738"/>
            <a:ext cx="10096500"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1241425" y="1900238"/>
            <a:ext cx="11587163" cy="6016625"/>
          </a:xfrm>
        </p:spPr>
        <p:txBody>
          <a:bodyPr>
            <a:normAutofit fontScale="92500" lnSpcReduction="20000"/>
          </a:bodyPr>
          <a:lstStyle/>
          <a:p>
            <a:r>
              <a:rPr lang="en-US" smtClean="0">
                <a:ea typeface="ＭＳ Ｐゴシック" pitchFamily="34" charset="-128"/>
              </a:rPr>
              <a:t>Used up by process pages</a:t>
            </a:r>
          </a:p>
          <a:p>
            <a:r>
              <a:rPr lang="en-US" smtClean="0">
                <a:ea typeface="ＭＳ Ｐゴシック" pitchFamily="34" charset="-128"/>
              </a:rPr>
              <a:t>Also in demand from the kernel, I/O buffers, etc</a:t>
            </a:r>
          </a:p>
          <a:p>
            <a:r>
              <a:rPr lang="en-US" smtClean="0">
                <a:ea typeface="ＭＳ Ｐゴシック" pitchFamily="34" charset="-128"/>
              </a:rPr>
              <a:t>How much to allocate to each?</a:t>
            </a:r>
          </a:p>
          <a:p>
            <a:endParaRPr lang="en-US" smtClean="0">
              <a:ea typeface="ＭＳ Ｐゴシック" pitchFamily="34" charset="-128"/>
            </a:endParaRPr>
          </a:p>
          <a:p>
            <a:r>
              <a:rPr lang="en-US" smtClean="0">
                <a:ea typeface="ＭＳ Ｐゴシック" pitchFamily="34" charset="-128"/>
              </a:rPr>
              <a:t>Page replacement – find some page in memory, but not really in use, page it out</a:t>
            </a:r>
          </a:p>
          <a:p>
            <a:pPr lvl="1"/>
            <a:r>
              <a:rPr lang="en-US" smtClean="0">
                <a:ea typeface="ＭＳ Ｐゴシック" pitchFamily="34" charset="-128"/>
              </a:rPr>
              <a:t>Algorithm – terminate? swap out? replace the page?</a:t>
            </a:r>
          </a:p>
          <a:p>
            <a:pPr lvl="1"/>
            <a:r>
              <a:rPr lang="en-US" smtClean="0">
                <a:ea typeface="ＭＳ Ｐゴシック" pitchFamily="34" charset="-128"/>
              </a:rPr>
              <a:t>Performance – want an algorithm which will result in minimum number of page faults</a:t>
            </a:r>
          </a:p>
          <a:p>
            <a:pPr lvl="1"/>
            <a:endParaRPr lang="en-US" smtClean="0">
              <a:ea typeface="ＭＳ Ｐゴシック" pitchFamily="34" charset="-128"/>
            </a:endParaRPr>
          </a:p>
          <a:p>
            <a:r>
              <a:rPr lang="en-US" smtClean="0">
                <a:ea typeface="ＭＳ Ｐゴシック" pitchFamily="34" charset="-128"/>
              </a:rPr>
              <a:t>Same page may be brought into memory several times</a:t>
            </a:r>
          </a:p>
        </p:txBody>
      </p:sp>
      <p:sp>
        <p:nvSpPr>
          <p:cNvPr id="28674" name="Rectangle 2"/>
          <p:cNvSpPr>
            <a:spLocks noGrp="1" noChangeArrowheads="1"/>
          </p:cNvSpPr>
          <p:nvPr>
            <p:ph type="title"/>
          </p:nvPr>
        </p:nvSpPr>
        <p:spPr>
          <a:xfrm>
            <a:off x="1679575" y="395288"/>
            <a:ext cx="11803063" cy="768350"/>
          </a:xfrm>
        </p:spPr>
        <p:txBody>
          <a:bodyPr/>
          <a:lstStyle/>
          <a:p>
            <a:pPr eaLnBrk="1" hangingPunct="1"/>
            <a:r>
              <a:rPr lang="en-US" sz="4000" smtClean="0">
                <a:ea typeface="ＭＳ Ｐゴシック" pitchFamily="34" charset="-128"/>
              </a:rPr>
              <a:t>What Happens if There is no Free Frame?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1209675" y="1644650"/>
            <a:ext cx="11571288" cy="6040438"/>
          </a:xfrm>
        </p:spPr>
        <p:txBody>
          <a:bodyPr>
            <a:normAutofit fontScale="92500" lnSpcReduction="20000"/>
          </a:bodyPr>
          <a:lstStyle/>
          <a:p>
            <a:r>
              <a:rPr lang="en-US" smtClean="0">
                <a:ea typeface="ＭＳ Ｐゴシック" pitchFamily="34" charset="-128"/>
              </a:rPr>
              <a:t>Prevent over-allocation of memory by modifying page-fault service routine to include page replacement</a:t>
            </a:r>
            <a:br>
              <a:rPr lang="en-US" smtClean="0">
                <a:ea typeface="ＭＳ Ｐゴシック" pitchFamily="34" charset="-128"/>
              </a:rPr>
            </a:br>
            <a:endParaRPr lang="en-US" smtClean="0">
              <a:ea typeface="ＭＳ Ｐゴシック" pitchFamily="34" charset="-128"/>
            </a:endParaRPr>
          </a:p>
          <a:p>
            <a:r>
              <a:rPr lang="en-US" smtClean="0">
                <a:ea typeface="ＭＳ Ｐゴシック" pitchFamily="34" charset="-128"/>
              </a:rPr>
              <a:t>Use </a:t>
            </a:r>
            <a:r>
              <a:rPr lang="en-US" b="1" smtClean="0">
                <a:solidFill>
                  <a:srgbClr val="3366FF"/>
                </a:solidFill>
                <a:ea typeface="ＭＳ Ｐゴシック" pitchFamily="34" charset="-128"/>
              </a:rPr>
              <a:t>modify (dirty) bit </a:t>
            </a:r>
            <a:r>
              <a:rPr lang="en-US" smtClean="0">
                <a:ea typeface="ＭＳ Ｐゴシック" pitchFamily="34" charset="-128"/>
              </a:rPr>
              <a:t>to reduce overhead of page transfers – only modified pages are written to disk</a:t>
            </a:r>
            <a:br>
              <a:rPr lang="en-US" smtClean="0">
                <a:ea typeface="ＭＳ Ｐゴシック" pitchFamily="34" charset="-128"/>
              </a:rPr>
            </a:br>
            <a:endParaRPr lang="en-US" smtClean="0">
              <a:ea typeface="ＭＳ Ｐゴシック" pitchFamily="34" charset="-128"/>
            </a:endParaRPr>
          </a:p>
          <a:p>
            <a:r>
              <a:rPr lang="en-US" smtClean="0">
                <a:ea typeface="ＭＳ Ｐゴシック" pitchFamily="34" charset="-128"/>
              </a:rPr>
              <a:t>Page replacement completes separation between logical memory and physical memory – large virtual memory can be provided on a smaller physical memory</a:t>
            </a:r>
          </a:p>
        </p:txBody>
      </p:sp>
      <p:sp>
        <p:nvSpPr>
          <p:cNvPr id="29698" name="Rectangle 2"/>
          <p:cNvSpPr>
            <a:spLocks noGrp="1" noChangeArrowheads="1"/>
          </p:cNvSpPr>
          <p:nvPr>
            <p:ph type="title"/>
          </p:nvPr>
        </p:nvSpPr>
        <p:spPr>
          <a:xfrm>
            <a:off x="1443038" y="369888"/>
            <a:ext cx="11587162" cy="768350"/>
          </a:xfrm>
        </p:spPr>
        <p:txBody>
          <a:bodyPr>
            <a:normAutofit fontScale="90000"/>
          </a:bodyPr>
          <a:lstStyle/>
          <a:p>
            <a:pPr eaLnBrk="1" hangingPunct="1"/>
            <a:r>
              <a:rPr lang="en-US" smtClean="0">
                <a:ea typeface="ＭＳ Ｐゴシック" pitchFamily="34" charset="-128"/>
              </a:rPr>
              <a:t>Page Replacement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490663" y="369888"/>
            <a:ext cx="11539537" cy="768350"/>
          </a:xfrm>
        </p:spPr>
        <p:txBody>
          <a:bodyPr>
            <a:normAutofit fontScale="90000"/>
          </a:bodyPr>
          <a:lstStyle/>
          <a:p>
            <a:pPr eaLnBrk="1" hangingPunct="1"/>
            <a:r>
              <a:rPr lang="en-US" smtClean="0">
                <a:ea typeface="ＭＳ Ｐゴシック" pitchFamily="34" charset="-128"/>
              </a:rPr>
              <a:t>Need For Page Replacement</a:t>
            </a:r>
          </a:p>
        </p:txBody>
      </p:sp>
      <p:pic>
        <p:nvPicPr>
          <p:cNvPr id="30723"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75" y="1293813"/>
            <a:ext cx="10506075" cy="680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1247775" y="1237663"/>
            <a:ext cx="11480800" cy="5943600"/>
          </a:xfrm>
        </p:spPr>
        <p:txBody>
          <a:bodyPr>
            <a:noAutofit/>
          </a:bodyPr>
          <a:lstStyle/>
          <a:p>
            <a:pPr marL="542925" indent="-542925">
              <a:buFont typeface="Monotype Sorts" charset="2"/>
              <a:buAutoNum type="arabicPeriod"/>
            </a:pPr>
            <a:r>
              <a:rPr lang="en-US" sz="2800" dirty="0" smtClean="0">
                <a:ea typeface="ＭＳ Ｐゴシック" pitchFamily="34" charset="-128"/>
              </a:rPr>
              <a:t>Find the location of the desired page on disk</a:t>
            </a:r>
            <a:br>
              <a:rPr lang="en-US" sz="2800" dirty="0" smtClean="0">
                <a:ea typeface="ＭＳ Ｐゴシック" pitchFamily="34" charset="-128"/>
              </a:rPr>
            </a:br>
            <a:endParaRPr lang="en-US" sz="2800" dirty="0" smtClean="0">
              <a:ea typeface="ＭＳ Ｐゴシック" pitchFamily="34" charset="-128"/>
            </a:endParaRPr>
          </a:p>
          <a:p>
            <a:pPr marL="542925" indent="-542925">
              <a:buFont typeface="Monotype Sorts" charset="2"/>
              <a:buAutoNum type="arabicPeriod"/>
            </a:pPr>
            <a:r>
              <a:rPr lang="en-US" sz="2800" dirty="0" smtClean="0">
                <a:ea typeface="ＭＳ Ｐゴシック" pitchFamily="34" charset="-128"/>
              </a:rPr>
              <a:t>Find a free frame:</a:t>
            </a:r>
            <a:br>
              <a:rPr lang="en-US" sz="2800" dirty="0" smtClean="0">
                <a:ea typeface="ＭＳ Ｐゴシック" pitchFamily="34" charset="-128"/>
              </a:rPr>
            </a:br>
            <a:r>
              <a:rPr lang="en-US" sz="2800" dirty="0" smtClean="0">
                <a:ea typeface="ＭＳ Ｐゴシック" pitchFamily="34" charset="-128"/>
              </a:rPr>
              <a:t>   -  If there is a free frame, use it</a:t>
            </a:r>
            <a:br>
              <a:rPr lang="en-US" sz="2800" dirty="0" smtClean="0">
                <a:ea typeface="ＭＳ Ｐゴシック" pitchFamily="34" charset="-128"/>
              </a:rPr>
            </a:br>
            <a:r>
              <a:rPr lang="en-US" sz="2800" dirty="0" smtClean="0">
                <a:ea typeface="ＭＳ Ｐゴシック" pitchFamily="34" charset="-128"/>
              </a:rPr>
              <a:t>   -  If there is no free frame, use a page replacement algorithm to select a </a:t>
            </a:r>
            <a:r>
              <a:rPr lang="en-US" sz="2800" b="1" dirty="0" smtClean="0">
                <a:solidFill>
                  <a:srgbClr val="3366FF"/>
                </a:solidFill>
                <a:ea typeface="ＭＳ Ｐゴシック" pitchFamily="34" charset="-128"/>
              </a:rPr>
              <a:t>victim</a:t>
            </a:r>
            <a:r>
              <a:rPr lang="en-US" sz="2800" dirty="0" smtClean="0">
                <a:solidFill>
                  <a:srgbClr val="3366FF"/>
                </a:solidFill>
                <a:ea typeface="ＭＳ Ｐゴシック" pitchFamily="34" charset="-128"/>
              </a:rPr>
              <a:t> </a:t>
            </a:r>
            <a:r>
              <a:rPr lang="en-US" sz="2800" b="1" dirty="0" smtClean="0">
                <a:solidFill>
                  <a:srgbClr val="3366FF"/>
                </a:solidFill>
                <a:ea typeface="ＭＳ Ｐゴシック" pitchFamily="34" charset="-128"/>
              </a:rPr>
              <a:t>frame</a:t>
            </a:r>
            <a:br>
              <a:rPr lang="en-US" sz="2800" b="1" dirty="0" smtClean="0">
                <a:solidFill>
                  <a:srgbClr val="3366FF"/>
                </a:solidFill>
                <a:ea typeface="ＭＳ Ｐゴシック" pitchFamily="34" charset="-128"/>
              </a:rPr>
            </a:br>
            <a:r>
              <a:rPr lang="en-US" sz="2800" b="1" dirty="0" smtClean="0">
                <a:solidFill>
                  <a:srgbClr val="3366FF"/>
                </a:solidFill>
                <a:ea typeface="ＭＳ Ｐゴシック" pitchFamily="34" charset="-128"/>
              </a:rPr>
              <a:t>	- </a:t>
            </a:r>
            <a:r>
              <a:rPr lang="en-US" sz="2800" dirty="0" smtClean="0">
                <a:ea typeface="ＭＳ Ｐゴシック" pitchFamily="34" charset="-128"/>
              </a:rPr>
              <a:t>Write victim frame to disk if dirty</a:t>
            </a:r>
            <a:br>
              <a:rPr lang="en-US" sz="2800" dirty="0" smtClean="0">
                <a:ea typeface="ＭＳ Ｐゴシック" pitchFamily="34" charset="-128"/>
              </a:rPr>
            </a:br>
            <a:endParaRPr lang="en-US" sz="2800" dirty="0" smtClean="0">
              <a:ea typeface="ＭＳ Ｐゴシック" pitchFamily="34" charset="-128"/>
            </a:endParaRPr>
          </a:p>
          <a:p>
            <a:pPr marL="542925" indent="-542925">
              <a:buFont typeface="Monotype Sorts" charset="2"/>
              <a:buAutoNum type="arabicPeriod"/>
            </a:pPr>
            <a:r>
              <a:rPr lang="en-US" sz="2800" dirty="0" smtClean="0">
                <a:ea typeface="ＭＳ Ｐゴシック" pitchFamily="34" charset="-128"/>
              </a:rPr>
              <a:t>Bring  the desired page into the (newly) free frame; update the page and frame tables</a:t>
            </a:r>
            <a:br>
              <a:rPr lang="en-US" sz="2800" dirty="0" smtClean="0">
                <a:ea typeface="ＭＳ Ｐゴシック" pitchFamily="34" charset="-128"/>
              </a:rPr>
            </a:br>
            <a:endParaRPr lang="en-US" sz="2800" dirty="0" smtClean="0">
              <a:ea typeface="ＭＳ Ｐゴシック" pitchFamily="34" charset="-128"/>
            </a:endParaRPr>
          </a:p>
          <a:p>
            <a:pPr marL="542925" indent="-542925">
              <a:buFont typeface="Monotype Sorts" charset="2"/>
              <a:buAutoNum type="arabicPeriod"/>
            </a:pPr>
            <a:r>
              <a:rPr lang="en-US" sz="2800" dirty="0" smtClean="0">
                <a:ea typeface="ＭＳ Ｐゴシック" pitchFamily="34" charset="-128"/>
              </a:rPr>
              <a:t>Continue the process by restarting the instruction that caused the trap</a:t>
            </a:r>
          </a:p>
          <a:p>
            <a:pPr marL="542925" indent="-542925">
              <a:buFont typeface="Monotype Sorts" charset="2"/>
              <a:buAutoNum type="arabicPeriod"/>
            </a:pPr>
            <a:endParaRPr lang="en-US" sz="2800" dirty="0" smtClean="0">
              <a:ea typeface="ＭＳ Ｐゴシック" pitchFamily="34" charset="-128"/>
            </a:endParaRPr>
          </a:p>
          <a:p>
            <a:pPr marL="542925" indent="-542925">
              <a:buFont typeface="Monotype Sorts" charset="2"/>
              <a:buNone/>
            </a:pPr>
            <a:r>
              <a:rPr lang="en-US" sz="2800" dirty="0" smtClean="0">
                <a:ea typeface="ＭＳ Ｐゴシック" pitchFamily="34" charset="-128"/>
              </a:rPr>
              <a:t>Note now potentially 2 page transfers for page fault – increasing EAT</a:t>
            </a:r>
          </a:p>
        </p:txBody>
      </p:sp>
      <p:sp>
        <p:nvSpPr>
          <p:cNvPr id="31746" name="Rectangle 2"/>
          <p:cNvSpPr>
            <a:spLocks noGrp="1" noChangeArrowheads="1"/>
          </p:cNvSpPr>
          <p:nvPr>
            <p:ph type="title"/>
          </p:nvPr>
        </p:nvSpPr>
        <p:spPr>
          <a:xfrm>
            <a:off x="1619250" y="369888"/>
            <a:ext cx="11410950" cy="768350"/>
          </a:xfrm>
        </p:spPr>
        <p:txBody>
          <a:bodyPr>
            <a:normAutofit fontScale="90000"/>
          </a:bodyPr>
          <a:lstStyle/>
          <a:p>
            <a:pPr eaLnBrk="1" hangingPunct="1"/>
            <a:r>
              <a:rPr lang="en-US" smtClean="0">
                <a:ea typeface="ＭＳ Ｐゴシック" pitchFamily="34" charset="-128"/>
              </a:rPr>
              <a:t>Basic Page Replacement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219325" y="369888"/>
            <a:ext cx="11496675" cy="768350"/>
          </a:xfrm>
        </p:spPr>
        <p:txBody>
          <a:bodyPr>
            <a:normAutofit fontScale="90000"/>
          </a:bodyPr>
          <a:lstStyle/>
          <a:p>
            <a:pPr eaLnBrk="1" hangingPunct="1"/>
            <a:r>
              <a:rPr lang="en-US" smtClean="0">
                <a:ea typeface="ＭＳ Ｐゴシック" pitchFamily="34" charset="-128"/>
              </a:rPr>
              <a:t>Page Replacement</a:t>
            </a:r>
          </a:p>
        </p:txBody>
      </p:sp>
      <p:pic>
        <p:nvPicPr>
          <p:cNvPr id="32771"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363" y="1360488"/>
            <a:ext cx="10539412" cy="690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1209675" y="1798638"/>
            <a:ext cx="11642725" cy="5822950"/>
          </a:xfrm>
        </p:spPr>
        <p:txBody>
          <a:bodyPr>
            <a:normAutofit/>
          </a:bodyPr>
          <a:lstStyle/>
          <a:p>
            <a:pPr>
              <a:tabLst>
                <a:tab pos="4494213" algn="ctr"/>
              </a:tabLst>
            </a:pPr>
            <a:r>
              <a:rPr lang="en-US" b="1" dirty="0" smtClean="0">
                <a:solidFill>
                  <a:srgbClr val="3366FF"/>
                </a:solidFill>
                <a:ea typeface="ＭＳ Ｐゴシック" pitchFamily="34" charset="-128"/>
              </a:rPr>
              <a:t>Frame-allocation algorithm </a:t>
            </a:r>
            <a:r>
              <a:rPr lang="en-US" dirty="0" smtClean="0">
                <a:ea typeface="ＭＳ Ｐゴシック" pitchFamily="34" charset="-128"/>
              </a:rPr>
              <a:t>determines </a:t>
            </a:r>
          </a:p>
          <a:p>
            <a:pPr lvl="1">
              <a:tabLst>
                <a:tab pos="4494213" algn="ctr"/>
              </a:tabLst>
            </a:pPr>
            <a:r>
              <a:rPr lang="en-US" dirty="0" smtClean="0">
                <a:ea typeface="ＭＳ Ｐゴシック" pitchFamily="34" charset="-128"/>
              </a:rPr>
              <a:t>How many frames to give each process</a:t>
            </a:r>
          </a:p>
          <a:p>
            <a:pPr lvl="1">
              <a:tabLst>
                <a:tab pos="4494213" algn="ctr"/>
              </a:tabLst>
            </a:pPr>
            <a:r>
              <a:rPr lang="en-US" dirty="0" smtClean="0">
                <a:ea typeface="ＭＳ Ｐゴシック" pitchFamily="34" charset="-128"/>
              </a:rPr>
              <a:t>Which frames to replace</a:t>
            </a:r>
          </a:p>
          <a:p>
            <a:pPr>
              <a:tabLst>
                <a:tab pos="4494213" algn="ctr"/>
              </a:tabLst>
            </a:pPr>
            <a:r>
              <a:rPr lang="en-US" b="1" dirty="0" smtClean="0">
                <a:solidFill>
                  <a:srgbClr val="3366FF"/>
                </a:solidFill>
                <a:ea typeface="ＭＳ Ｐゴシック" pitchFamily="34" charset="-128"/>
              </a:rPr>
              <a:t>Page-replacement algorithm</a:t>
            </a:r>
          </a:p>
          <a:p>
            <a:pPr lvl="1">
              <a:tabLst>
                <a:tab pos="4494213" algn="ctr"/>
              </a:tabLst>
            </a:pPr>
            <a:r>
              <a:rPr lang="en-US" dirty="0" smtClean="0">
                <a:ea typeface="ＭＳ Ｐゴシック" pitchFamily="34" charset="-128"/>
              </a:rPr>
              <a:t>Want lowest page-fault rate on both first access and re-access</a:t>
            </a:r>
          </a:p>
          <a:p>
            <a:pPr>
              <a:buFont typeface="Monotype Sorts" charset="2"/>
              <a:buNone/>
              <a:tabLst>
                <a:tab pos="4494213" algn="ctr"/>
              </a:tabLst>
            </a:pPr>
            <a:endParaRPr lang="en-US" dirty="0" smtClean="0">
              <a:ea typeface="ＭＳ Ｐゴシック" pitchFamily="34" charset="-128"/>
            </a:endParaRPr>
          </a:p>
        </p:txBody>
      </p:sp>
      <p:sp>
        <p:nvSpPr>
          <p:cNvPr id="33794" name="Rectangle 2"/>
          <p:cNvSpPr>
            <a:spLocks noGrp="1" noChangeArrowheads="1"/>
          </p:cNvSpPr>
          <p:nvPr>
            <p:ph type="title"/>
          </p:nvPr>
        </p:nvSpPr>
        <p:spPr>
          <a:xfrm>
            <a:off x="1517650" y="369888"/>
            <a:ext cx="11512550" cy="768350"/>
          </a:xfrm>
        </p:spPr>
        <p:txBody>
          <a:bodyPr/>
          <a:lstStyle/>
          <a:p>
            <a:pPr eaLnBrk="1" hangingPunct="1"/>
            <a:r>
              <a:rPr lang="en-US" sz="4000" smtClean="0">
                <a:ea typeface="ＭＳ Ｐゴシック" pitchFamily="34" charset="-128"/>
              </a:rPr>
              <a:t>Page and Frame Replacement Algorithms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err="1"/>
              <a:t>VIrtual</a:t>
            </a:r>
            <a:r>
              <a:rPr lang="en-US" dirty="0"/>
              <a:t> memory is not RAM (Random access memory) on memory chips.  </a:t>
            </a:r>
            <a:endParaRPr lang="en-US" dirty="0" smtClean="0"/>
          </a:p>
          <a:p>
            <a:endParaRPr lang="en-US" dirty="0" smtClean="0"/>
          </a:p>
          <a:p>
            <a:r>
              <a:rPr lang="en-US" dirty="0" smtClean="0"/>
              <a:t>Virtual </a:t>
            </a:r>
            <a:r>
              <a:rPr lang="en-US" dirty="0"/>
              <a:t>memory is an area of hard drive or other storage space, which </a:t>
            </a:r>
            <a:r>
              <a:rPr lang="en-US" dirty="0" smtClean="0"/>
              <a:t>OS uses </a:t>
            </a:r>
            <a:r>
              <a:rPr lang="en-US" dirty="0"/>
              <a:t>as swap space (overflow) for the physical RAM.</a:t>
            </a:r>
            <a:br>
              <a:rPr lang="en-US" dirty="0"/>
            </a:br>
            <a:r>
              <a:rPr lang="en-US" dirty="0"/>
              <a:t/>
            </a:r>
            <a:br>
              <a:rPr lang="en-US" dirty="0"/>
            </a:br>
            <a:r>
              <a:rPr lang="en-US" dirty="0"/>
              <a:t>When the demands of the software and data exceed the physical RAM size, the operating system copies to hard disk blocks of data from RAM that have been seldom used, and releases that RAM for use by the current process. </a:t>
            </a:r>
            <a:endParaRPr lang="en-US" dirty="0" smtClean="0"/>
          </a:p>
          <a:p>
            <a:endParaRPr lang="en-US" dirty="0"/>
          </a:p>
          <a:p>
            <a:r>
              <a:rPr lang="en-US" dirty="0" smtClean="0"/>
              <a:t> </a:t>
            </a:r>
            <a:r>
              <a:rPr lang="en-US" dirty="0"/>
              <a:t>When the block (or Page) is required again, the OS makes room in RAM by copying another block to hard drive and copying in the data from the first block.</a:t>
            </a:r>
            <a:br>
              <a:rPr lang="en-US" dirty="0"/>
            </a:br>
            <a:endParaRPr lang="en-US" dirty="0"/>
          </a:p>
        </p:txBody>
      </p:sp>
      <p:sp>
        <p:nvSpPr>
          <p:cNvPr id="4" name="Title 2"/>
          <p:cNvSpPr>
            <a:spLocks noGrp="1"/>
          </p:cNvSpPr>
          <p:nvPr>
            <p:ph type="title"/>
          </p:nvPr>
        </p:nvSpPr>
        <p:spPr/>
        <p:txBody>
          <a:bodyPr>
            <a:normAutofit fontScale="90000"/>
          </a:bodyPr>
          <a:lstStyle/>
          <a:p>
            <a:r>
              <a:rPr lang="en-US" dirty="0" smtClean="0"/>
              <a:t>Definition of Virtual Memory [2/2]</a:t>
            </a:r>
            <a:endParaRPr lang="en-US" dirty="0"/>
          </a:p>
        </p:txBody>
      </p:sp>
    </p:spTree>
    <p:extLst>
      <p:ext uri="{BB962C8B-B14F-4D97-AF65-F5344CB8AC3E}">
        <p14:creationId xmlns:p14="http://schemas.microsoft.com/office/powerpoint/2010/main" val="193620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0" y="433388"/>
            <a:ext cx="12344400" cy="768350"/>
          </a:xfrm>
        </p:spPr>
        <p:txBody>
          <a:bodyPr>
            <a:normAutofit fontScale="90000"/>
          </a:bodyPr>
          <a:lstStyle/>
          <a:p>
            <a:pPr eaLnBrk="1" hangingPunct="1"/>
            <a:r>
              <a:rPr lang="en-US" sz="4000" smtClean="0">
                <a:ea typeface="ＭＳ Ｐゴシック" pitchFamily="34" charset="-128"/>
              </a:rPr>
              <a:t>Graph of Page Faults Versus </a:t>
            </a:r>
            <a:br>
              <a:rPr lang="en-US" sz="4000" smtClean="0">
                <a:ea typeface="ＭＳ Ｐゴシック" pitchFamily="34" charset="-128"/>
              </a:rPr>
            </a:br>
            <a:r>
              <a:rPr lang="en-US" sz="4000" smtClean="0">
                <a:ea typeface="ＭＳ Ｐゴシック" pitchFamily="34" charset="-128"/>
              </a:rPr>
              <a:t>The Number of Frames</a:t>
            </a:r>
          </a:p>
        </p:txBody>
      </p:sp>
      <p:pic>
        <p:nvPicPr>
          <p:cNvPr id="348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200" y="2279650"/>
            <a:ext cx="9321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1247775" y="1538288"/>
            <a:ext cx="10544175" cy="7683500"/>
          </a:xfrm>
        </p:spPr>
        <p:txBody>
          <a:bodyPr>
            <a:normAutofit fontScale="85000" lnSpcReduction="20000"/>
          </a:bodyPr>
          <a:lstStyle/>
          <a:p>
            <a:r>
              <a:rPr lang="en-US" dirty="0" smtClean="0">
                <a:ea typeface="ＭＳ Ｐゴシック" pitchFamily="34" charset="-128"/>
              </a:rPr>
              <a:t>Reference string: </a:t>
            </a:r>
            <a:r>
              <a:rPr lang="en-US" b="1" dirty="0" smtClean="0">
                <a:solidFill>
                  <a:srgbClr val="FF0000"/>
                </a:solidFill>
                <a:ea typeface="ＭＳ Ｐゴシック" pitchFamily="34" charset="-128"/>
              </a:rPr>
              <a:t>7,0,1,2,0,3,0,4,2,3,0,3,0,3,2,1,2,0,1,7,0,1</a:t>
            </a:r>
            <a:endParaRPr lang="en-US" dirty="0" smtClean="0">
              <a:ea typeface="ＭＳ Ｐゴシック" pitchFamily="34" charset="-128"/>
            </a:endParaRPr>
          </a:p>
          <a:p>
            <a:r>
              <a:rPr lang="en-US" dirty="0" smtClean="0">
                <a:ea typeface="ＭＳ Ｐゴシック" pitchFamily="34" charset="-128"/>
              </a:rPr>
              <a:t>3 frames (3 pages can be in memory at a time per process)</a:t>
            </a:r>
          </a:p>
          <a:p>
            <a:pPr>
              <a:buFont typeface="Monotype Sorts" charset="2"/>
              <a:buNone/>
            </a:pPr>
            <a:endParaRPr lang="en-US" dirty="0" smtClean="0">
              <a:ea typeface="ＭＳ Ｐゴシック" pitchFamily="34" charset="-128"/>
            </a:endParaRPr>
          </a:p>
          <a:p>
            <a:pPr>
              <a:buFont typeface="Monotype Sorts" charset="2"/>
              <a:buNone/>
            </a:pPr>
            <a:endParaRPr lang="en-US" dirty="0" smtClean="0">
              <a:ea typeface="ＭＳ Ｐゴシック" pitchFamily="34" charset="-128"/>
            </a:endParaRPr>
          </a:p>
          <a:p>
            <a:pPr>
              <a:buFont typeface="Monotype Sorts" charset="2"/>
              <a:buNone/>
            </a:pPr>
            <a:r>
              <a:rPr lang="en-US" dirty="0" smtClean="0">
                <a:ea typeface="ＭＳ Ｐゴシック" pitchFamily="34" charset="-128"/>
              </a:rPr>
              <a:t/>
            </a:r>
            <a:br>
              <a:rPr lang="en-US" dirty="0" smtClean="0">
                <a:ea typeface="ＭＳ Ｐゴシック" pitchFamily="34" charset="-128"/>
              </a:rPr>
            </a:br>
            <a:endParaRPr lang="en-US" dirty="0" smtClean="0">
              <a:ea typeface="ＭＳ Ｐゴシック" pitchFamily="34" charset="-128"/>
            </a:endParaRPr>
          </a:p>
          <a:p>
            <a:pPr>
              <a:buFont typeface="Monotype Sorts" charset="2"/>
              <a:buNone/>
            </a:pPr>
            <a:endParaRPr lang="en-US" sz="1100" dirty="0" smtClean="0">
              <a:ea typeface="ＭＳ Ｐゴシック" pitchFamily="34" charset="-128"/>
            </a:endParaRPr>
          </a:p>
          <a:p>
            <a:pPr>
              <a:buFont typeface="Monotype Sorts" charset="2"/>
              <a:buNone/>
            </a:pPr>
            <a:endParaRPr lang="en-US" sz="1100" dirty="0" smtClean="0">
              <a:ea typeface="ＭＳ Ｐゴシック" pitchFamily="34" charset="-128"/>
            </a:endParaRPr>
          </a:p>
          <a:p>
            <a:endParaRPr lang="en-US" dirty="0" smtClean="0">
              <a:ea typeface="ＭＳ Ｐゴシック" pitchFamily="34" charset="-128"/>
            </a:endParaRPr>
          </a:p>
          <a:p>
            <a:r>
              <a:rPr lang="en-US" dirty="0" smtClean="0">
                <a:ea typeface="ＭＳ Ｐゴシック" pitchFamily="34" charset="-128"/>
              </a:rPr>
              <a:t>Can vary by reference string: consider 1,2,3,4,1,2,5,1,2,3,4,5</a:t>
            </a:r>
          </a:p>
          <a:p>
            <a:pPr lvl="1"/>
            <a:r>
              <a:rPr lang="en-US" dirty="0" smtClean="0">
                <a:ea typeface="ＭＳ Ｐゴシック" pitchFamily="34" charset="-128"/>
              </a:rPr>
              <a:t>Adding more frames can cause more page faults!</a:t>
            </a:r>
          </a:p>
          <a:p>
            <a:pPr lvl="2"/>
            <a:r>
              <a:rPr lang="en-US" b="1" dirty="0" err="1" smtClean="0">
                <a:solidFill>
                  <a:srgbClr val="3366FF"/>
                </a:solidFill>
                <a:ea typeface="ＭＳ Ｐゴシック" pitchFamily="34" charset="-128"/>
              </a:rPr>
              <a:t>Belady’s</a:t>
            </a:r>
            <a:r>
              <a:rPr lang="en-US" b="1" dirty="0" smtClean="0">
                <a:solidFill>
                  <a:srgbClr val="3366FF"/>
                </a:solidFill>
                <a:ea typeface="ＭＳ Ｐゴシック" pitchFamily="34" charset="-128"/>
              </a:rPr>
              <a:t> Anomaly</a:t>
            </a:r>
          </a:p>
          <a:p>
            <a:pPr>
              <a:buFont typeface="Monotype Sorts" charset="2"/>
              <a:buNone/>
            </a:pPr>
            <a:endParaRPr lang="en-US" sz="1100" dirty="0" smtClean="0">
              <a:ea typeface="ＭＳ Ｐゴシック" pitchFamily="34" charset="-128"/>
            </a:endParaRPr>
          </a:p>
          <a:p>
            <a:r>
              <a:rPr lang="en-US" dirty="0" smtClean="0">
                <a:ea typeface="ＭＳ Ｐゴシック" pitchFamily="34" charset="-128"/>
              </a:rPr>
              <a:t>How to track ages of pages? </a:t>
            </a:r>
          </a:p>
          <a:p>
            <a:pPr lvl="1"/>
            <a:r>
              <a:rPr lang="en-US" dirty="0" smtClean="0">
                <a:ea typeface="ＭＳ Ｐゴシック" pitchFamily="34" charset="-128"/>
              </a:rPr>
              <a:t>Just use a FIFO queue</a:t>
            </a:r>
          </a:p>
        </p:txBody>
      </p:sp>
      <p:sp>
        <p:nvSpPr>
          <p:cNvPr id="35842" name="Rectangle 2"/>
          <p:cNvSpPr>
            <a:spLocks noGrp="1" noChangeArrowheads="1"/>
          </p:cNvSpPr>
          <p:nvPr>
            <p:ph type="title"/>
          </p:nvPr>
        </p:nvSpPr>
        <p:spPr>
          <a:xfrm>
            <a:off x="1298575" y="369888"/>
            <a:ext cx="11731625" cy="768350"/>
          </a:xfrm>
        </p:spPr>
        <p:txBody>
          <a:bodyPr>
            <a:normAutofit fontScale="90000"/>
          </a:bodyPr>
          <a:lstStyle/>
          <a:p>
            <a:pPr eaLnBrk="1" hangingPunct="1"/>
            <a:r>
              <a:rPr lang="en-US" smtClean="0">
                <a:ea typeface="ＭＳ Ｐゴシック" pitchFamily="34" charset="-128"/>
              </a:rPr>
              <a:t>First-In-First-Out (FIFO) Algorithm</a:t>
            </a:r>
          </a:p>
        </p:txBody>
      </p:sp>
      <p:sp>
        <p:nvSpPr>
          <p:cNvPr id="35844" name="Rectangle 4"/>
          <p:cNvSpPr>
            <a:spLocks noChangeArrowheads="1"/>
          </p:cNvSpPr>
          <p:nvPr/>
        </p:nvSpPr>
        <p:spPr bwMode="auto">
          <a:xfrm>
            <a:off x="5162550" y="2967038"/>
            <a:ext cx="571500" cy="609600"/>
          </a:xfrm>
          <a:prstGeom prst="rect">
            <a:avLst/>
          </a:prstGeom>
          <a:solidFill>
            <a:schemeClr val="bg1"/>
          </a:solidFill>
          <a:ln w="9525">
            <a:solidFill>
              <a:schemeClr val="tx1"/>
            </a:solidFill>
            <a:miter lim="800000"/>
            <a:headEnd/>
            <a:tailEnd/>
          </a:ln>
        </p:spPr>
        <p:txBody>
          <a:bodyPr wrap="none" lIns="130622" tIns="65311" rIns="130622" bIns="65311" anchor="ctr"/>
          <a:lstStyle/>
          <a:p>
            <a:pPr algn="ctr"/>
            <a:r>
              <a:rPr lang="en-US">
                <a:latin typeface="Helvetica" charset="0"/>
              </a:rPr>
              <a:t>7</a:t>
            </a:r>
          </a:p>
        </p:txBody>
      </p:sp>
      <p:sp>
        <p:nvSpPr>
          <p:cNvPr id="35845" name="Rectangle 5"/>
          <p:cNvSpPr>
            <a:spLocks noChangeArrowheads="1"/>
          </p:cNvSpPr>
          <p:nvPr/>
        </p:nvSpPr>
        <p:spPr bwMode="auto">
          <a:xfrm>
            <a:off x="5162550" y="3576638"/>
            <a:ext cx="571500" cy="609600"/>
          </a:xfrm>
          <a:prstGeom prst="rect">
            <a:avLst/>
          </a:prstGeom>
          <a:solidFill>
            <a:schemeClr val="bg1"/>
          </a:solidFill>
          <a:ln w="9525">
            <a:solidFill>
              <a:schemeClr val="tx1"/>
            </a:solidFill>
            <a:miter lim="800000"/>
            <a:headEnd/>
            <a:tailEnd/>
          </a:ln>
        </p:spPr>
        <p:txBody>
          <a:bodyPr wrap="none" lIns="130622" tIns="65311" rIns="130622" bIns="65311" anchor="ctr"/>
          <a:lstStyle/>
          <a:p>
            <a:pPr algn="ctr"/>
            <a:r>
              <a:rPr lang="en-US">
                <a:latin typeface="Helvetica" charset="0"/>
              </a:rPr>
              <a:t>0</a:t>
            </a:r>
          </a:p>
        </p:txBody>
      </p:sp>
      <p:sp>
        <p:nvSpPr>
          <p:cNvPr id="35846" name="Rectangle 6"/>
          <p:cNvSpPr>
            <a:spLocks noChangeArrowheads="1"/>
          </p:cNvSpPr>
          <p:nvPr/>
        </p:nvSpPr>
        <p:spPr bwMode="auto">
          <a:xfrm>
            <a:off x="5162550" y="4186238"/>
            <a:ext cx="571500" cy="609600"/>
          </a:xfrm>
          <a:prstGeom prst="rect">
            <a:avLst/>
          </a:prstGeom>
          <a:solidFill>
            <a:schemeClr val="bg1"/>
          </a:solidFill>
          <a:ln w="9525">
            <a:solidFill>
              <a:schemeClr val="tx1"/>
            </a:solidFill>
            <a:miter lim="800000"/>
            <a:headEnd/>
            <a:tailEnd/>
          </a:ln>
        </p:spPr>
        <p:txBody>
          <a:bodyPr wrap="none" lIns="130622" tIns="65311" rIns="130622" bIns="65311" anchor="ctr"/>
          <a:lstStyle/>
          <a:p>
            <a:pPr algn="ctr"/>
            <a:r>
              <a:rPr lang="en-US">
                <a:latin typeface="Helvetica" charset="0"/>
              </a:rPr>
              <a:t>1</a:t>
            </a:r>
          </a:p>
        </p:txBody>
      </p:sp>
      <p:sp>
        <p:nvSpPr>
          <p:cNvPr id="35847" name="Text Box 7"/>
          <p:cNvSpPr txBox="1">
            <a:spLocks noChangeArrowheads="1"/>
          </p:cNvSpPr>
          <p:nvPr/>
        </p:nvSpPr>
        <p:spPr bwMode="auto">
          <a:xfrm>
            <a:off x="4618038" y="305276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1</a:t>
            </a:r>
          </a:p>
        </p:txBody>
      </p:sp>
      <p:sp>
        <p:nvSpPr>
          <p:cNvPr id="35848" name="Text Box 8"/>
          <p:cNvSpPr txBox="1">
            <a:spLocks noChangeArrowheads="1"/>
          </p:cNvSpPr>
          <p:nvPr/>
        </p:nvSpPr>
        <p:spPr bwMode="auto">
          <a:xfrm>
            <a:off x="4618038" y="364331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2</a:t>
            </a:r>
          </a:p>
        </p:txBody>
      </p:sp>
      <p:sp>
        <p:nvSpPr>
          <p:cNvPr id="35849" name="Text Box 9"/>
          <p:cNvSpPr txBox="1">
            <a:spLocks noChangeArrowheads="1"/>
          </p:cNvSpPr>
          <p:nvPr/>
        </p:nvSpPr>
        <p:spPr bwMode="auto">
          <a:xfrm>
            <a:off x="4618038" y="427831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3</a:t>
            </a:r>
          </a:p>
        </p:txBody>
      </p:sp>
      <p:sp>
        <p:nvSpPr>
          <p:cNvPr id="35850" name="Text Box 10"/>
          <p:cNvSpPr txBox="1">
            <a:spLocks noChangeArrowheads="1"/>
          </p:cNvSpPr>
          <p:nvPr/>
        </p:nvSpPr>
        <p:spPr bwMode="auto">
          <a:xfrm>
            <a:off x="5884863" y="310356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2</a:t>
            </a:r>
          </a:p>
        </p:txBody>
      </p:sp>
      <p:sp>
        <p:nvSpPr>
          <p:cNvPr id="35851" name="Text Box 11"/>
          <p:cNvSpPr txBox="1">
            <a:spLocks noChangeArrowheads="1"/>
          </p:cNvSpPr>
          <p:nvPr/>
        </p:nvSpPr>
        <p:spPr bwMode="auto">
          <a:xfrm>
            <a:off x="5884863" y="369411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3</a:t>
            </a:r>
          </a:p>
        </p:txBody>
      </p:sp>
      <p:sp>
        <p:nvSpPr>
          <p:cNvPr id="35852" name="Text Box 12"/>
          <p:cNvSpPr txBox="1">
            <a:spLocks noChangeArrowheads="1"/>
          </p:cNvSpPr>
          <p:nvPr/>
        </p:nvSpPr>
        <p:spPr bwMode="auto">
          <a:xfrm>
            <a:off x="5884863" y="4329113"/>
            <a:ext cx="3937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0</a:t>
            </a:r>
          </a:p>
        </p:txBody>
      </p:sp>
      <p:sp>
        <p:nvSpPr>
          <p:cNvPr id="35853" name="Text Box 13"/>
          <p:cNvSpPr txBox="1">
            <a:spLocks noChangeArrowheads="1"/>
          </p:cNvSpPr>
          <p:nvPr/>
        </p:nvSpPr>
        <p:spPr bwMode="auto">
          <a:xfrm>
            <a:off x="6418263" y="3103563"/>
            <a:ext cx="391160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spcBef>
                <a:spcPct val="50000"/>
              </a:spcBef>
            </a:pPr>
            <a:r>
              <a:rPr lang="en-US">
                <a:latin typeface="Helvetica" charset="0"/>
              </a:rPr>
              <a:t>4   0   7</a:t>
            </a:r>
          </a:p>
        </p:txBody>
      </p:sp>
      <p:sp>
        <p:nvSpPr>
          <p:cNvPr id="35854" name="Text Box 14"/>
          <p:cNvSpPr txBox="1">
            <a:spLocks noChangeArrowheads="1"/>
          </p:cNvSpPr>
          <p:nvPr/>
        </p:nvSpPr>
        <p:spPr bwMode="auto">
          <a:xfrm>
            <a:off x="6418263" y="3694113"/>
            <a:ext cx="3328987"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spcBef>
                <a:spcPct val="50000"/>
              </a:spcBef>
            </a:pPr>
            <a:r>
              <a:rPr lang="en-US">
                <a:latin typeface="Helvetica" charset="0"/>
              </a:rPr>
              <a:t>2   1   0</a:t>
            </a:r>
          </a:p>
        </p:txBody>
      </p:sp>
      <p:sp>
        <p:nvSpPr>
          <p:cNvPr id="35855" name="Text Box 15"/>
          <p:cNvSpPr txBox="1">
            <a:spLocks noChangeArrowheads="1"/>
          </p:cNvSpPr>
          <p:nvPr/>
        </p:nvSpPr>
        <p:spPr bwMode="auto">
          <a:xfrm>
            <a:off x="6418263" y="4329113"/>
            <a:ext cx="3502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spcBef>
                <a:spcPct val="50000"/>
              </a:spcBef>
            </a:pPr>
            <a:r>
              <a:rPr lang="en-US">
                <a:latin typeface="Helvetica" charset="0"/>
              </a:rPr>
              <a:t>3   2   1</a:t>
            </a:r>
          </a:p>
        </p:txBody>
      </p:sp>
      <p:sp>
        <p:nvSpPr>
          <p:cNvPr id="35856" name="Text Box 16"/>
          <p:cNvSpPr txBox="1">
            <a:spLocks noChangeArrowheads="1"/>
          </p:cNvSpPr>
          <p:nvPr/>
        </p:nvSpPr>
        <p:spPr bwMode="auto">
          <a:xfrm>
            <a:off x="8809038" y="3648075"/>
            <a:ext cx="171291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nchor="ctr">
            <a:spAutoFit/>
          </a:bodyPr>
          <a:lstStyle>
            <a:lvl1pPr>
              <a:defRPr>
                <a:solidFill>
                  <a:schemeClr val="tx1"/>
                </a:solidFill>
                <a:latin typeface="Verdana" pitchFamily="34" charset="0"/>
                <a:ea typeface="ＭＳ Ｐゴシック" pitchFamily="34" charset="-128"/>
              </a:defRPr>
            </a:lvl1pPr>
            <a:lvl2pPr marL="742950" indent="-285750">
              <a:defRPr>
                <a:solidFill>
                  <a:schemeClr val="tx1"/>
                </a:solidFill>
                <a:latin typeface="Verdana" pitchFamily="34" charset="0"/>
                <a:ea typeface="ＭＳ Ｐゴシック" pitchFamily="34" charset="-128"/>
              </a:defRPr>
            </a:lvl2pPr>
            <a:lvl3pPr marL="1143000" indent="-228600">
              <a:defRPr>
                <a:solidFill>
                  <a:schemeClr val="tx1"/>
                </a:solidFill>
                <a:latin typeface="Verdana" pitchFamily="34" charset="0"/>
                <a:ea typeface="ＭＳ Ｐゴシック" pitchFamily="34" charset="-128"/>
              </a:defRPr>
            </a:lvl3pPr>
            <a:lvl4pPr marL="1600200" indent="-228600">
              <a:defRPr>
                <a:solidFill>
                  <a:schemeClr val="tx1"/>
                </a:solidFill>
                <a:latin typeface="Verdana" pitchFamily="34" charset="0"/>
                <a:ea typeface="ＭＳ Ｐゴシック" pitchFamily="34" charset="-128"/>
              </a:defRPr>
            </a:lvl4pPr>
            <a:lvl5pPr marL="2057400" indent="-228600">
              <a:defRPr>
                <a:solidFill>
                  <a:schemeClr val="tx1"/>
                </a:solidFill>
                <a:latin typeface="Verdana"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Verdana"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Verdana"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Verdana"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Verdana" pitchFamily="34" charset="0"/>
                <a:ea typeface="ＭＳ Ｐゴシック" pitchFamily="34" charset="-128"/>
              </a:defRPr>
            </a:lvl9pPr>
          </a:lstStyle>
          <a:p>
            <a:pPr algn="ctr">
              <a:spcBef>
                <a:spcPct val="50000"/>
              </a:spcBef>
            </a:pPr>
            <a:r>
              <a:rPr lang="en-US">
                <a:latin typeface="Helvetica" charset="0"/>
              </a:rPr>
              <a:t>15 page faults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Covered in Class</a:t>
            </a:r>
            <a:endParaRPr lang="en-US" dirty="0"/>
          </a:p>
        </p:txBody>
      </p:sp>
      <p:sp>
        <p:nvSpPr>
          <p:cNvPr id="3" name="Title 2"/>
          <p:cNvSpPr>
            <a:spLocks noGrp="1"/>
          </p:cNvSpPr>
          <p:nvPr>
            <p:ph type="title"/>
          </p:nvPr>
        </p:nvSpPr>
        <p:spPr/>
        <p:txBody>
          <a:bodyPr/>
          <a:lstStyle/>
          <a:p>
            <a:r>
              <a:rPr lang="en-US" dirty="0" smtClean="0"/>
              <a:t>FIFO Page Replacement Example</a:t>
            </a:r>
            <a:endParaRPr lang="en-US" dirty="0"/>
          </a:p>
        </p:txBody>
      </p:sp>
    </p:spTree>
    <p:extLst>
      <p:ext uri="{BB962C8B-B14F-4D97-AF65-F5344CB8AC3E}">
        <p14:creationId xmlns:p14="http://schemas.microsoft.com/office/powerpoint/2010/main" val="26693295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1257300" y="1595438"/>
            <a:ext cx="11028363" cy="5978525"/>
          </a:xfrm>
        </p:spPr>
        <p:txBody>
          <a:bodyPr>
            <a:normAutofit/>
          </a:bodyPr>
          <a:lstStyle/>
          <a:p>
            <a:pPr>
              <a:buFont typeface="Monotype Sorts" charset="2"/>
              <a:buNone/>
            </a:pPr>
            <a:endParaRPr lang="en-US" dirty="0" smtClean="0">
              <a:ea typeface="ＭＳ Ｐゴシック" pitchFamily="34" charset="-128"/>
            </a:endParaRPr>
          </a:p>
          <a:p>
            <a:r>
              <a:rPr lang="en-US" dirty="0" smtClean="0">
                <a:ea typeface="ＭＳ Ｐゴシック" pitchFamily="34" charset="-128"/>
              </a:rPr>
              <a:t>Use past knowledge rather than future</a:t>
            </a:r>
          </a:p>
          <a:p>
            <a:r>
              <a:rPr lang="en-US" dirty="0" smtClean="0">
                <a:ea typeface="ＭＳ Ｐゴシック" pitchFamily="34" charset="-128"/>
              </a:rPr>
              <a:t>Replace page that has not been used in the most amount of time</a:t>
            </a:r>
          </a:p>
          <a:p>
            <a:r>
              <a:rPr lang="en-US" dirty="0" smtClean="0">
                <a:ea typeface="ＭＳ Ｐゴシック" pitchFamily="34" charset="-128"/>
              </a:rPr>
              <a:t>Associate time of last use with each page</a:t>
            </a:r>
          </a:p>
          <a:p>
            <a:endParaRPr lang="en-US" dirty="0" smtClean="0">
              <a:ea typeface="ＭＳ Ｐゴシック" pitchFamily="34" charset="-128"/>
            </a:endParaRPr>
          </a:p>
          <a:p>
            <a:endParaRPr lang="en-US" dirty="0" smtClean="0">
              <a:ea typeface="ＭＳ Ｐゴシック" pitchFamily="34" charset="-128"/>
            </a:endParaRPr>
          </a:p>
          <a:p>
            <a:endParaRPr lang="en-US" dirty="0" smtClean="0">
              <a:ea typeface="ＭＳ Ｐゴシック" pitchFamily="34" charset="-128"/>
            </a:endParaRPr>
          </a:p>
          <a:p>
            <a:pPr>
              <a:buFont typeface="Monotype Sorts" charset="2"/>
              <a:buNone/>
            </a:pPr>
            <a:endParaRPr lang="en-US" dirty="0" smtClean="0">
              <a:ea typeface="ＭＳ Ｐゴシック" pitchFamily="34" charset="-128"/>
            </a:endParaRPr>
          </a:p>
        </p:txBody>
      </p:sp>
      <p:sp>
        <p:nvSpPr>
          <p:cNvPr id="40962" name="Rectangle 2"/>
          <p:cNvSpPr>
            <a:spLocks noGrp="1" noChangeArrowheads="1"/>
          </p:cNvSpPr>
          <p:nvPr>
            <p:ph type="title"/>
          </p:nvPr>
        </p:nvSpPr>
        <p:spPr>
          <a:xfrm>
            <a:off x="1519238" y="369888"/>
            <a:ext cx="11510962" cy="768350"/>
          </a:xfrm>
        </p:spPr>
        <p:txBody>
          <a:bodyPr>
            <a:normAutofit fontScale="90000"/>
          </a:bodyPr>
          <a:lstStyle/>
          <a:p>
            <a:pPr eaLnBrk="1" hangingPunct="1"/>
            <a:r>
              <a:rPr lang="en-US" smtClean="0">
                <a:ea typeface="ＭＳ Ｐゴシック" pitchFamily="34" charset="-128"/>
              </a:rPr>
              <a:t>Least Recently Used (LRU) Algorithm</a:t>
            </a:r>
          </a:p>
        </p:txBody>
      </p:sp>
    </p:spTree>
    <p:extLst>
      <p:ext uri="{BB962C8B-B14F-4D97-AF65-F5344CB8AC3E}">
        <p14:creationId xmlns:p14="http://schemas.microsoft.com/office/powerpoint/2010/main" val="36245444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1209675" y="1644650"/>
            <a:ext cx="11482388" cy="6040438"/>
          </a:xfrm>
        </p:spPr>
        <p:txBody>
          <a:bodyPr>
            <a:normAutofit fontScale="85000" lnSpcReduction="20000"/>
          </a:bodyPr>
          <a:lstStyle/>
          <a:p>
            <a:r>
              <a:rPr lang="en-US" dirty="0" smtClean="0">
                <a:ea typeface="ＭＳ Ｐゴシック" pitchFamily="34" charset="-128"/>
              </a:rPr>
              <a:t>Counter implementation</a:t>
            </a:r>
          </a:p>
          <a:p>
            <a:pPr lvl="1"/>
            <a:r>
              <a:rPr lang="en-US" dirty="0" smtClean="0">
                <a:ea typeface="ＭＳ Ｐゴシック" pitchFamily="34" charset="-128"/>
              </a:rPr>
              <a:t>Every page entry has a counter; every time page is referenced through this entry, copy the clock into the counter</a:t>
            </a:r>
          </a:p>
          <a:p>
            <a:pPr lvl="1"/>
            <a:r>
              <a:rPr lang="en-US" dirty="0" smtClean="0">
                <a:ea typeface="ＭＳ Ｐゴシック" pitchFamily="34" charset="-128"/>
              </a:rPr>
              <a:t>When a page needs to be changed, look at the counters to find smallest value</a:t>
            </a:r>
          </a:p>
          <a:p>
            <a:pPr lvl="2"/>
            <a:r>
              <a:rPr lang="en-US" dirty="0" smtClean="0">
                <a:ea typeface="ＭＳ Ｐゴシック" pitchFamily="34" charset="-128"/>
              </a:rPr>
              <a:t>Search through table needed</a:t>
            </a:r>
          </a:p>
          <a:p>
            <a:r>
              <a:rPr lang="en-US" dirty="0" smtClean="0">
                <a:ea typeface="ＭＳ Ｐゴシック" pitchFamily="34" charset="-128"/>
              </a:rPr>
              <a:t>Stack implementation</a:t>
            </a:r>
          </a:p>
          <a:p>
            <a:pPr lvl="1"/>
            <a:r>
              <a:rPr lang="en-US" dirty="0" smtClean="0">
                <a:ea typeface="ＭＳ Ｐゴシック" pitchFamily="34" charset="-128"/>
              </a:rPr>
              <a:t>Keep a stack of page numbers in a double link form:</a:t>
            </a:r>
          </a:p>
          <a:p>
            <a:pPr lvl="1"/>
            <a:r>
              <a:rPr lang="en-US" dirty="0" smtClean="0">
                <a:ea typeface="ＭＳ Ｐゴシック" pitchFamily="34" charset="-128"/>
              </a:rPr>
              <a:t>Page referenced:</a:t>
            </a:r>
          </a:p>
          <a:p>
            <a:pPr lvl="2"/>
            <a:r>
              <a:rPr lang="en-US" dirty="0" smtClean="0">
                <a:ea typeface="ＭＳ Ｐゴシック" pitchFamily="34" charset="-128"/>
              </a:rPr>
              <a:t>move it to the top</a:t>
            </a:r>
          </a:p>
          <a:p>
            <a:pPr lvl="2"/>
            <a:r>
              <a:rPr lang="en-US" dirty="0" smtClean="0">
                <a:ea typeface="ＭＳ Ｐゴシック" pitchFamily="34" charset="-128"/>
              </a:rPr>
              <a:t>requires 6 pointers to be changed</a:t>
            </a:r>
          </a:p>
          <a:p>
            <a:pPr lvl="1"/>
            <a:r>
              <a:rPr lang="en-US" dirty="0" smtClean="0">
                <a:ea typeface="ＭＳ Ｐゴシック" pitchFamily="34" charset="-128"/>
              </a:rPr>
              <a:t>But each update more expensive</a:t>
            </a:r>
          </a:p>
          <a:p>
            <a:pPr lvl="1"/>
            <a:r>
              <a:rPr lang="en-US" dirty="0" smtClean="0">
                <a:ea typeface="ＭＳ Ｐゴシック" pitchFamily="34" charset="-128"/>
              </a:rPr>
              <a:t>No search for replacement</a:t>
            </a:r>
          </a:p>
        </p:txBody>
      </p:sp>
      <p:sp>
        <p:nvSpPr>
          <p:cNvPr id="41986" name="Rectangle 2"/>
          <p:cNvSpPr>
            <a:spLocks noGrp="1" noChangeArrowheads="1"/>
          </p:cNvSpPr>
          <p:nvPr>
            <p:ph type="title"/>
          </p:nvPr>
        </p:nvSpPr>
        <p:spPr/>
        <p:txBody>
          <a:bodyPr/>
          <a:lstStyle/>
          <a:p>
            <a:pPr eaLnBrk="1" hangingPunct="1"/>
            <a:r>
              <a:rPr lang="en-US" dirty="0" smtClean="0">
                <a:ea typeface="ＭＳ Ｐゴシック" pitchFamily="34" charset="-128"/>
              </a:rPr>
              <a:t>LRU Algorithm (Cont.)</a:t>
            </a:r>
          </a:p>
        </p:txBody>
      </p:sp>
    </p:spTree>
    <p:extLst>
      <p:ext uri="{BB962C8B-B14F-4D97-AF65-F5344CB8AC3E}">
        <p14:creationId xmlns:p14="http://schemas.microsoft.com/office/powerpoint/2010/main" val="2672200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Covered in Class</a:t>
            </a:r>
            <a:endParaRPr lang="en-US" dirty="0"/>
          </a:p>
        </p:txBody>
      </p:sp>
      <p:sp>
        <p:nvSpPr>
          <p:cNvPr id="3" name="Title 2"/>
          <p:cNvSpPr>
            <a:spLocks noGrp="1"/>
          </p:cNvSpPr>
          <p:nvPr>
            <p:ph type="title"/>
          </p:nvPr>
        </p:nvSpPr>
        <p:spPr/>
        <p:txBody>
          <a:bodyPr/>
          <a:lstStyle/>
          <a:p>
            <a:r>
              <a:rPr lang="en-US" dirty="0">
                <a:ea typeface="ＭＳ Ｐゴシック" pitchFamily="34" charset="-128"/>
              </a:rPr>
              <a:t>LRU </a:t>
            </a:r>
            <a:r>
              <a:rPr lang="en-US" dirty="0" smtClean="0">
                <a:ea typeface="ＭＳ Ｐゴシック" pitchFamily="34" charset="-128"/>
              </a:rPr>
              <a:t>Algorithm Example</a:t>
            </a:r>
            <a:endParaRPr lang="en-US" dirty="0"/>
          </a:p>
        </p:txBody>
      </p:sp>
    </p:spTree>
    <p:extLst>
      <p:ext uri="{BB962C8B-B14F-4D97-AF65-F5344CB8AC3E}">
        <p14:creationId xmlns:p14="http://schemas.microsoft.com/office/powerpoint/2010/main" val="7686251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pPr>
              <a:tabLst>
                <a:tab pos="2700338" algn="l"/>
              </a:tabLst>
            </a:pPr>
            <a:r>
              <a:rPr lang="en-US" dirty="0" smtClean="0">
                <a:ea typeface="ＭＳ Ｐゴシック" pitchFamily="34" charset="-128"/>
              </a:rPr>
              <a:t>Replace page that will not be used for longest period of time</a:t>
            </a:r>
          </a:p>
          <a:p>
            <a:pPr lvl="1">
              <a:tabLst>
                <a:tab pos="2700338" algn="l"/>
              </a:tabLst>
            </a:pPr>
            <a:endParaRPr lang="en-US" dirty="0" smtClean="0">
              <a:ea typeface="ＭＳ Ｐゴシック" pitchFamily="34" charset="-128"/>
            </a:endParaRPr>
          </a:p>
          <a:p>
            <a:pPr>
              <a:buFont typeface="Monotype Sorts" charset="2"/>
              <a:buNone/>
              <a:tabLst>
                <a:tab pos="2700338" algn="l"/>
              </a:tabLst>
            </a:pPr>
            <a:r>
              <a:rPr lang="en-US" dirty="0" smtClean="0">
                <a:ea typeface="ＭＳ Ｐゴシック" pitchFamily="34" charset="-128"/>
              </a:rPr>
              <a:t>	</a:t>
            </a:r>
          </a:p>
          <a:p>
            <a:pPr>
              <a:tabLst>
                <a:tab pos="2700338" algn="l"/>
              </a:tabLst>
            </a:pPr>
            <a:endParaRPr lang="en-US" dirty="0" smtClean="0">
              <a:ea typeface="ＭＳ Ｐゴシック" pitchFamily="34" charset="-128"/>
            </a:endParaRPr>
          </a:p>
        </p:txBody>
      </p:sp>
      <p:sp>
        <p:nvSpPr>
          <p:cNvPr id="38914" name="Rectangle 2"/>
          <p:cNvSpPr>
            <a:spLocks noGrp="1" noChangeArrowheads="1"/>
          </p:cNvSpPr>
          <p:nvPr>
            <p:ph type="title"/>
          </p:nvPr>
        </p:nvSpPr>
        <p:spPr>
          <a:xfrm>
            <a:off x="1123950" y="369888"/>
            <a:ext cx="11906250" cy="768350"/>
          </a:xfrm>
        </p:spPr>
        <p:txBody>
          <a:bodyPr>
            <a:normAutofit fontScale="90000"/>
          </a:bodyPr>
          <a:lstStyle/>
          <a:p>
            <a:pPr eaLnBrk="1" hangingPunct="1"/>
            <a:r>
              <a:rPr lang="en-US" smtClean="0">
                <a:ea typeface="ＭＳ Ｐゴシック" pitchFamily="34" charset="-128"/>
              </a:rPr>
              <a:t>Optimal Algorithm</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Covered in Class</a:t>
            </a:r>
          </a:p>
          <a:p>
            <a:endParaRPr lang="en-US" dirty="0"/>
          </a:p>
        </p:txBody>
      </p:sp>
      <p:sp>
        <p:nvSpPr>
          <p:cNvPr id="3" name="Title 2"/>
          <p:cNvSpPr>
            <a:spLocks noGrp="1"/>
          </p:cNvSpPr>
          <p:nvPr>
            <p:ph type="title"/>
          </p:nvPr>
        </p:nvSpPr>
        <p:spPr/>
        <p:txBody>
          <a:bodyPr>
            <a:normAutofit fontScale="90000"/>
          </a:bodyPr>
          <a:lstStyle/>
          <a:p>
            <a:r>
              <a:rPr lang="en-US" dirty="0" smtClean="0"/>
              <a:t>Optimal Page Replacement Example</a:t>
            </a:r>
            <a:endParaRPr lang="en-US" dirty="0"/>
          </a:p>
        </p:txBody>
      </p:sp>
    </p:spTree>
    <p:extLst>
      <p:ext uri="{BB962C8B-B14F-4D97-AF65-F5344CB8AC3E}">
        <p14:creationId xmlns:p14="http://schemas.microsoft.com/office/powerpoint/2010/main" val="38835140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296926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1627188" y="1512888"/>
            <a:ext cx="11055350" cy="6862762"/>
          </a:xfrm>
        </p:spPr>
        <p:txBody>
          <a:bodyPr>
            <a:normAutofit fontScale="92500" lnSpcReduction="20000"/>
          </a:bodyPr>
          <a:lstStyle/>
          <a:p>
            <a:r>
              <a:rPr lang="en-US" smtClean="0">
                <a:ea typeface="ＭＳ Ｐゴシック" pitchFamily="34" charset="-128"/>
              </a:rPr>
              <a:t>LRU needs special hardware and still slow</a:t>
            </a:r>
          </a:p>
          <a:p>
            <a:r>
              <a:rPr lang="en-US" b="1" smtClean="0">
                <a:solidFill>
                  <a:srgbClr val="3366FF"/>
                </a:solidFill>
                <a:ea typeface="ＭＳ Ｐゴシック" pitchFamily="34" charset="-128"/>
              </a:rPr>
              <a:t>Reference bit</a:t>
            </a:r>
          </a:p>
          <a:p>
            <a:pPr lvl="1"/>
            <a:r>
              <a:rPr lang="en-US" smtClean="0">
                <a:ea typeface="ＭＳ Ｐゴシック" pitchFamily="34" charset="-128"/>
              </a:rPr>
              <a:t>With each page associate a bit, initially = 0</a:t>
            </a:r>
          </a:p>
          <a:p>
            <a:pPr lvl="1"/>
            <a:r>
              <a:rPr lang="en-US" smtClean="0">
                <a:ea typeface="ＭＳ Ｐゴシック" pitchFamily="34" charset="-128"/>
              </a:rPr>
              <a:t>When page is referenced bit set to 1</a:t>
            </a:r>
          </a:p>
          <a:p>
            <a:pPr lvl="1"/>
            <a:r>
              <a:rPr lang="en-US" smtClean="0">
                <a:ea typeface="ＭＳ Ｐゴシック" pitchFamily="34" charset="-128"/>
              </a:rPr>
              <a:t>Replace any with reference bit = 0 (if one exists)</a:t>
            </a:r>
          </a:p>
          <a:p>
            <a:pPr lvl="2"/>
            <a:r>
              <a:rPr lang="en-US" smtClean="0">
                <a:ea typeface="ＭＳ Ｐゴシック" pitchFamily="34" charset="-128"/>
              </a:rPr>
              <a:t>We do not know the order, however</a:t>
            </a:r>
            <a:endParaRPr lang="en-US" sz="1100" smtClean="0">
              <a:ea typeface="ＭＳ Ｐゴシック" pitchFamily="34" charset="-128"/>
            </a:endParaRPr>
          </a:p>
          <a:p>
            <a:r>
              <a:rPr lang="en-US" b="1" smtClean="0">
                <a:solidFill>
                  <a:srgbClr val="3366FF"/>
                </a:solidFill>
                <a:ea typeface="ＭＳ Ｐゴシック" pitchFamily="34" charset="-128"/>
              </a:rPr>
              <a:t>Second-chance algorithm</a:t>
            </a:r>
          </a:p>
          <a:p>
            <a:pPr lvl="1"/>
            <a:r>
              <a:rPr lang="en-US" smtClean="0">
                <a:ea typeface="ＭＳ Ｐゴシック" pitchFamily="34" charset="-128"/>
              </a:rPr>
              <a:t>Generally FIFO, plus hardware-provided reference bit</a:t>
            </a:r>
          </a:p>
          <a:p>
            <a:pPr lvl="1"/>
            <a:r>
              <a:rPr lang="en-US" smtClean="0">
                <a:ea typeface="ＭＳ Ｐゴシック" pitchFamily="34" charset="-128"/>
              </a:rPr>
              <a:t>Clock replacement</a:t>
            </a:r>
          </a:p>
          <a:p>
            <a:pPr lvl="1"/>
            <a:r>
              <a:rPr lang="en-US" smtClean="0">
                <a:ea typeface="ＭＳ Ｐゴシック" pitchFamily="34" charset="-128"/>
              </a:rPr>
              <a:t>If page to be replaced has </a:t>
            </a:r>
          </a:p>
          <a:p>
            <a:pPr lvl="2"/>
            <a:r>
              <a:rPr lang="en-US" smtClean="0">
                <a:ea typeface="ＭＳ Ｐゴシック" pitchFamily="34" charset="-128"/>
              </a:rPr>
              <a:t>Reference bit = 0 -&gt; replace it</a:t>
            </a:r>
          </a:p>
          <a:p>
            <a:pPr lvl="2"/>
            <a:r>
              <a:rPr lang="en-US" smtClean="0">
                <a:ea typeface="ＭＳ Ｐゴシック" pitchFamily="34" charset="-128"/>
              </a:rPr>
              <a:t>reference bit = 1 then:</a:t>
            </a:r>
          </a:p>
          <a:p>
            <a:pPr lvl="3"/>
            <a:r>
              <a:rPr lang="en-US" smtClean="0">
                <a:ea typeface="ＭＳ Ｐゴシック" pitchFamily="34" charset="-128"/>
              </a:rPr>
              <a:t>set reference bit 0, leave page in memory</a:t>
            </a:r>
          </a:p>
          <a:p>
            <a:pPr lvl="3"/>
            <a:r>
              <a:rPr lang="en-US" smtClean="0">
                <a:ea typeface="ＭＳ Ｐゴシック" pitchFamily="34" charset="-128"/>
              </a:rPr>
              <a:t>replace next page, subject to same rules</a:t>
            </a:r>
          </a:p>
        </p:txBody>
      </p:sp>
      <p:sp>
        <p:nvSpPr>
          <p:cNvPr id="44034" name="Rectangle 2"/>
          <p:cNvSpPr>
            <a:spLocks noGrp="1" noChangeArrowheads="1"/>
          </p:cNvSpPr>
          <p:nvPr>
            <p:ph type="title"/>
          </p:nvPr>
        </p:nvSpPr>
        <p:spPr>
          <a:xfrm>
            <a:off x="1371600" y="369888"/>
            <a:ext cx="11658600" cy="768350"/>
          </a:xfrm>
        </p:spPr>
        <p:txBody>
          <a:bodyPr>
            <a:normAutofit fontScale="90000"/>
          </a:bodyPr>
          <a:lstStyle/>
          <a:p>
            <a:pPr eaLnBrk="1" hangingPunct="1"/>
            <a:r>
              <a:rPr lang="en-US" smtClean="0">
                <a:ea typeface="ＭＳ Ｐゴシック" pitchFamily="34" charset="-128"/>
              </a:rPr>
              <a:t>LRU Approximation Algorithms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1217613" y="1644650"/>
            <a:ext cx="11498262" cy="6040438"/>
          </a:xfrm>
        </p:spPr>
        <p:txBody>
          <a:bodyPr>
            <a:normAutofit fontScale="85000" lnSpcReduction="20000"/>
          </a:bodyPr>
          <a:lstStyle/>
          <a:p>
            <a:r>
              <a:rPr lang="en-US" b="1" dirty="0" smtClean="0">
                <a:solidFill>
                  <a:srgbClr val="3366FF"/>
                </a:solidFill>
                <a:ea typeface="ＭＳ Ｐゴシック" pitchFamily="34" charset="-128"/>
              </a:rPr>
              <a:t>Virtual memory</a:t>
            </a:r>
            <a:r>
              <a:rPr lang="en-US" dirty="0" smtClean="0">
                <a:solidFill>
                  <a:srgbClr val="3366FF"/>
                </a:solidFill>
                <a:ea typeface="ＭＳ Ｐゴシック" pitchFamily="34" charset="-128"/>
              </a:rPr>
              <a:t> </a:t>
            </a:r>
            <a:r>
              <a:rPr lang="en-US" dirty="0" smtClean="0">
                <a:ea typeface="ＭＳ Ｐゴシック" pitchFamily="34" charset="-128"/>
              </a:rPr>
              <a:t>– separation of user logical memory from physical memory</a:t>
            </a:r>
          </a:p>
          <a:p>
            <a:pPr lvl="1"/>
            <a:r>
              <a:rPr lang="en-US" dirty="0" smtClean="0">
                <a:ea typeface="ＭＳ Ｐゴシック" pitchFamily="34" charset="-128"/>
              </a:rPr>
              <a:t>Only part of the program needs to be in memory for execution</a:t>
            </a:r>
          </a:p>
          <a:p>
            <a:pPr lvl="1"/>
            <a:r>
              <a:rPr lang="en-US" dirty="0" smtClean="0">
                <a:ea typeface="ＭＳ Ｐゴシック" pitchFamily="34" charset="-128"/>
              </a:rPr>
              <a:t>Logical address space can therefore be much larger than physical address space</a:t>
            </a:r>
          </a:p>
          <a:p>
            <a:pPr lvl="1"/>
            <a:r>
              <a:rPr lang="en-US" dirty="0" smtClean="0">
                <a:ea typeface="ＭＳ Ｐゴシック" pitchFamily="34" charset="-128"/>
              </a:rPr>
              <a:t>Allows address spaces to be shared by several processes</a:t>
            </a:r>
          </a:p>
          <a:p>
            <a:pPr lvl="1"/>
            <a:r>
              <a:rPr lang="en-US" dirty="0" smtClean="0">
                <a:ea typeface="ＭＳ Ｐゴシック" pitchFamily="34" charset="-128"/>
              </a:rPr>
              <a:t>Allows for more efficient process creation</a:t>
            </a:r>
          </a:p>
          <a:p>
            <a:pPr lvl="1"/>
            <a:r>
              <a:rPr lang="en-US" dirty="0" smtClean="0">
                <a:ea typeface="ＭＳ Ｐゴシック" pitchFamily="34" charset="-128"/>
              </a:rPr>
              <a:t>More programs running concurrently</a:t>
            </a:r>
          </a:p>
          <a:p>
            <a:pPr lvl="1"/>
            <a:r>
              <a:rPr lang="en-US" dirty="0" smtClean="0">
                <a:ea typeface="ＭＳ Ｐゴシック" pitchFamily="34" charset="-128"/>
              </a:rPr>
              <a:t>Less I/O needed to load or swap processes</a:t>
            </a:r>
            <a:br>
              <a:rPr lang="en-US" dirty="0" smtClean="0">
                <a:ea typeface="ＭＳ Ｐゴシック" pitchFamily="34" charset="-128"/>
              </a:rPr>
            </a:br>
            <a:endParaRPr lang="en-US" dirty="0" smtClean="0">
              <a:ea typeface="ＭＳ Ｐゴシック" pitchFamily="34" charset="-128"/>
            </a:endParaRPr>
          </a:p>
          <a:p>
            <a:r>
              <a:rPr lang="en-US" dirty="0" smtClean="0">
                <a:ea typeface="ＭＳ Ｐゴシック" pitchFamily="34" charset="-128"/>
              </a:rPr>
              <a:t>Virtual memory can be implemented via:</a:t>
            </a:r>
          </a:p>
          <a:p>
            <a:pPr lvl="1"/>
            <a:r>
              <a:rPr lang="en-US" dirty="0" smtClean="0">
                <a:ea typeface="ＭＳ Ｐゴシック" pitchFamily="34" charset="-128"/>
              </a:rPr>
              <a:t>Demand paging </a:t>
            </a:r>
          </a:p>
          <a:p>
            <a:pPr lvl="1"/>
            <a:r>
              <a:rPr lang="en-US" dirty="0" smtClean="0">
                <a:ea typeface="ＭＳ Ｐゴシック" pitchFamily="34" charset="-128"/>
              </a:rPr>
              <a:t>Demand segmentation</a:t>
            </a:r>
          </a:p>
        </p:txBody>
      </p:sp>
      <p:sp>
        <p:nvSpPr>
          <p:cNvPr id="8194" name="Rectangle 2"/>
          <p:cNvSpPr>
            <a:spLocks noGrp="1" noChangeArrowheads="1"/>
          </p:cNvSpPr>
          <p:nvPr>
            <p:ph type="title"/>
          </p:nvPr>
        </p:nvSpPr>
        <p:spPr/>
        <p:txBody>
          <a:bodyPr/>
          <a:lstStyle/>
          <a:p>
            <a:pPr eaLnBrk="1" hangingPunct="1"/>
            <a:r>
              <a:rPr lang="en-US" smtClean="0">
                <a:ea typeface="ＭＳ Ｐゴシック" pitchFamily="34" charset="-128"/>
              </a:rPr>
              <a:t>Background</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Covered </a:t>
            </a:r>
            <a:r>
              <a:rPr lang="en-US" smtClean="0"/>
              <a:t>in Class</a:t>
            </a:r>
            <a:endParaRPr lang="en-US"/>
          </a:p>
        </p:txBody>
      </p:sp>
      <p:sp>
        <p:nvSpPr>
          <p:cNvPr id="3" name="Title 2"/>
          <p:cNvSpPr>
            <a:spLocks noGrp="1"/>
          </p:cNvSpPr>
          <p:nvPr>
            <p:ph type="title"/>
          </p:nvPr>
        </p:nvSpPr>
        <p:spPr/>
        <p:txBody>
          <a:bodyPr/>
          <a:lstStyle/>
          <a:p>
            <a:r>
              <a:rPr lang="en-US" dirty="0" smtClean="0"/>
              <a:t>Second Chance Algorithm</a:t>
            </a:r>
            <a:endParaRPr lang="en-US" dirty="0"/>
          </a:p>
        </p:txBody>
      </p:sp>
    </p:spTree>
    <p:extLst>
      <p:ext uri="{BB962C8B-B14F-4D97-AF65-F5344CB8AC3E}">
        <p14:creationId xmlns:p14="http://schemas.microsoft.com/office/powerpoint/2010/main" val="40259830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56746" indent="0">
              <a:buNone/>
            </a:pPr>
            <a:r>
              <a:rPr lang="en-US" b="1" dirty="0"/>
              <a:t>1. </a:t>
            </a:r>
            <a:r>
              <a:rPr lang="en-US" dirty="0"/>
              <a:t>(0, 0) neither recently used nor modified—best page to replace</a:t>
            </a:r>
          </a:p>
          <a:p>
            <a:pPr marL="156746" indent="0">
              <a:buNone/>
            </a:pPr>
            <a:endParaRPr lang="en-US" b="1" dirty="0" smtClean="0"/>
          </a:p>
          <a:p>
            <a:pPr marL="156746" indent="0">
              <a:buNone/>
            </a:pPr>
            <a:r>
              <a:rPr lang="en-US" b="1" dirty="0" smtClean="0"/>
              <a:t>2</a:t>
            </a:r>
            <a:r>
              <a:rPr lang="en-US" b="1" dirty="0"/>
              <a:t>. </a:t>
            </a:r>
            <a:r>
              <a:rPr lang="en-US" dirty="0"/>
              <a:t>(0, 1) not recently used but modified—not quite as good, because </a:t>
            </a:r>
            <a:r>
              <a:rPr lang="en-US" dirty="0" smtClean="0"/>
              <a:t>the page </a:t>
            </a:r>
            <a:r>
              <a:rPr lang="en-US" dirty="0"/>
              <a:t>will need to be written out before </a:t>
            </a:r>
            <a:r>
              <a:rPr lang="en-US" dirty="0" smtClean="0"/>
              <a:t>replacement</a:t>
            </a:r>
          </a:p>
          <a:p>
            <a:pPr marL="156746" indent="0">
              <a:buNone/>
            </a:pPr>
            <a:endParaRPr lang="en-US" dirty="0"/>
          </a:p>
          <a:p>
            <a:pPr marL="156746" indent="0">
              <a:buNone/>
            </a:pPr>
            <a:r>
              <a:rPr lang="en-US" dirty="0" smtClean="0"/>
              <a:t>3.(1</a:t>
            </a:r>
            <a:r>
              <a:rPr lang="en-US" dirty="0"/>
              <a:t>, 0) recently used but clean—probably will be used again </a:t>
            </a:r>
            <a:r>
              <a:rPr lang="en-US" dirty="0" smtClean="0"/>
              <a:t>soon</a:t>
            </a:r>
          </a:p>
          <a:p>
            <a:pPr marL="156746" indent="0">
              <a:buNone/>
            </a:pPr>
            <a:endParaRPr lang="en-US" b="1" dirty="0"/>
          </a:p>
          <a:p>
            <a:pPr marL="156746" indent="0">
              <a:buNone/>
            </a:pPr>
            <a:r>
              <a:rPr lang="en-US" b="1" dirty="0" smtClean="0"/>
              <a:t>4</a:t>
            </a:r>
            <a:r>
              <a:rPr lang="en-US" b="1" dirty="0"/>
              <a:t>. </a:t>
            </a:r>
            <a:r>
              <a:rPr lang="en-US" dirty="0"/>
              <a:t>(1, 1) recently used and </a:t>
            </a:r>
            <a:r>
              <a:rPr lang="en-US" dirty="0" smtClean="0"/>
              <a:t>modified—probably will </a:t>
            </a:r>
            <a:r>
              <a:rPr lang="en-US" dirty="0"/>
              <a:t>be used again soon, </a:t>
            </a:r>
            <a:r>
              <a:rPr lang="en-US" dirty="0" smtClean="0"/>
              <a:t>and the </a:t>
            </a:r>
            <a:r>
              <a:rPr lang="en-US" dirty="0"/>
              <a:t>page will be need to be written out to disk before it can be replaced</a:t>
            </a:r>
          </a:p>
        </p:txBody>
      </p:sp>
      <p:sp>
        <p:nvSpPr>
          <p:cNvPr id="3" name="Title 2"/>
          <p:cNvSpPr>
            <a:spLocks noGrp="1"/>
          </p:cNvSpPr>
          <p:nvPr>
            <p:ph type="title"/>
          </p:nvPr>
        </p:nvSpPr>
        <p:spPr/>
        <p:txBody>
          <a:bodyPr/>
          <a:lstStyle/>
          <a:p>
            <a:r>
              <a:rPr lang="en-US" dirty="0" smtClean="0"/>
              <a:t>Enhanced Second Chance </a:t>
            </a:r>
            <a:r>
              <a:rPr lang="en-US" dirty="0" err="1" smtClean="0"/>
              <a:t>Algo</a:t>
            </a:r>
            <a:endParaRPr lang="en-US" dirty="0"/>
          </a:p>
        </p:txBody>
      </p:sp>
    </p:spTree>
    <p:extLst>
      <p:ext uri="{BB962C8B-B14F-4D97-AF65-F5344CB8AC3E}">
        <p14:creationId xmlns:p14="http://schemas.microsoft.com/office/powerpoint/2010/main" val="5413083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major difference between </a:t>
            </a:r>
            <a:r>
              <a:rPr lang="en-US" dirty="0" smtClean="0"/>
              <a:t>ESC </a:t>
            </a:r>
            <a:r>
              <a:rPr lang="en-US" dirty="0"/>
              <a:t>algorithm and the simpler </a:t>
            </a:r>
            <a:r>
              <a:rPr lang="en-US" dirty="0" smtClean="0"/>
              <a:t>SC algorithm is </a:t>
            </a:r>
            <a:r>
              <a:rPr lang="en-US" dirty="0"/>
              <a:t>that here we give preference to those pages that have been </a:t>
            </a:r>
            <a:r>
              <a:rPr lang="en-US" dirty="0" smtClean="0"/>
              <a:t>modified in </a:t>
            </a:r>
            <a:r>
              <a:rPr lang="en-US" dirty="0"/>
              <a:t>order to reduce the number of I/</a:t>
            </a:r>
            <a:r>
              <a:rPr lang="en-US" dirty="0" err="1"/>
              <a:t>Os</a:t>
            </a:r>
            <a:r>
              <a:rPr lang="en-US" dirty="0"/>
              <a:t> required.</a:t>
            </a:r>
          </a:p>
        </p:txBody>
      </p:sp>
      <p:sp>
        <p:nvSpPr>
          <p:cNvPr id="3" name="Title 2"/>
          <p:cNvSpPr>
            <a:spLocks noGrp="1"/>
          </p:cNvSpPr>
          <p:nvPr>
            <p:ph type="title"/>
          </p:nvPr>
        </p:nvSpPr>
        <p:spPr/>
        <p:txBody>
          <a:bodyPr/>
          <a:lstStyle/>
          <a:p>
            <a:r>
              <a:rPr lang="en-US" dirty="0" smtClean="0"/>
              <a:t>Enhance Second Chance</a:t>
            </a:r>
            <a:endParaRPr lang="en-US" dirty="0"/>
          </a:p>
        </p:txBody>
      </p:sp>
    </p:spTree>
    <p:extLst>
      <p:ext uri="{BB962C8B-B14F-4D97-AF65-F5344CB8AC3E}">
        <p14:creationId xmlns:p14="http://schemas.microsoft.com/office/powerpoint/2010/main" val="29217370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1241425" y="1709738"/>
            <a:ext cx="11549063" cy="6069012"/>
          </a:xfrm>
        </p:spPr>
        <p:txBody>
          <a:bodyPr>
            <a:normAutofit fontScale="92500" lnSpcReduction="20000"/>
          </a:bodyPr>
          <a:lstStyle/>
          <a:p>
            <a:r>
              <a:rPr lang="en-US" dirty="0" smtClean="0">
                <a:ea typeface="ＭＳ Ｐゴシック" pitchFamily="34" charset="-128"/>
              </a:rPr>
              <a:t>Keep a counter of the number of references that have been made to each page</a:t>
            </a:r>
          </a:p>
          <a:p>
            <a:pPr marL="561675" lvl="1" indent="0">
              <a:buNone/>
            </a:pPr>
            <a:r>
              <a:rPr lang="en-US" dirty="0" smtClean="0">
                <a:ea typeface="ＭＳ Ｐゴシック" pitchFamily="34" charset="-128"/>
              </a:rPr>
              <a:t/>
            </a:r>
            <a:br>
              <a:rPr lang="en-US" dirty="0" smtClean="0">
                <a:ea typeface="ＭＳ Ｐゴシック" pitchFamily="34" charset="-128"/>
              </a:rPr>
            </a:br>
            <a:endParaRPr lang="en-US" dirty="0" smtClean="0">
              <a:ea typeface="ＭＳ Ｐゴシック" pitchFamily="34" charset="-128"/>
            </a:endParaRPr>
          </a:p>
          <a:p>
            <a:r>
              <a:rPr lang="en-US" b="1" dirty="0" smtClean="0">
                <a:solidFill>
                  <a:srgbClr val="3366FF"/>
                </a:solidFill>
                <a:ea typeface="ＭＳ Ｐゴシック" pitchFamily="34" charset="-128"/>
              </a:rPr>
              <a:t>LFU Algorithm</a:t>
            </a:r>
            <a:r>
              <a:rPr lang="en-US" dirty="0" smtClean="0">
                <a:ea typeface="ＭＳ Ｐゴシック" pitchFamily="34" charset="-128"/>
              </a:rPr>
              <a:t>:  replaces page with smallest count. Problem arise when a page is heavily used during initial phase and then never used. Since it is heavily used it remains in memory even no longer needed.</a:t>
            </a:r>
            <a:br>
              <a:rPr lang="en-US" dirty="0" smtClean="0">
                <a:ea typeface="ＭＳ Ｐゴシック" pitchFamily="34" charset="-128"/>
              </a:rPr>
            </a:br>
            <a:endParaRPr lang="en-US" dirty="0" smtClean="0">
              <a:ea typeface="ＭＳ Ｐゴシック" pitchFamily="34" charset="-128"/>
            </a:endParaRPr>
          </a:p>
          <a:p>
            <a:r>
              <a:rPr lang="en-US" b="1" dirty="0" smtClean="0">
                <a:solidFill>
                  <a:srgbClr val="3366FF"/>
                </a:solidFill>
                <a:ea typeface="ＭＳ Ｐゴシック" pitchFamily="34" charset="-128"/>
              </a:rPr>
              <a:t>MFU Algorithm</a:t>
            </a:r>
            <a:r>
              <a:rPr lang="en-US" dirty="0" smtClean="0">
                <a:ea typeface="ＭＳ Ｐゴシック" pitchFamily="34" charset="-128"/>
              </a:rPr>
              <a:t>: based on the argument that the page with the smallest count was probably just brought in and has yet to be used</a:t>
            </a:r>
          </a:p>
        </p:txBody>
      </p:sp>
      <p:sp>
        <p:nvSpPr>
          <p:cNvPr id="46082" name="Rectangle 2"/>
          <p:cNvSpPr>
            <a:spLocks noGrp="1" noChangeArrowheads="1"/>
          </p:cNvSpPr>
          <p:nvPr>
            <p:ph type="title"/>
          </p:nvPr>
        </p:nvSpPr>
        <p:spPr/>
        <p:txBody>
          <a:bodyPr/>
          <a:lstStyle/>
          <a:p>
            <a:pPr eaLnBrk="1" hangingPunct="1"/>
            <a:r>
              <a:rPr lang="en-US" smtClean="0">
                <a:ea typeface="ＭＳ Ｐゴシック" pitchFamily="34" charset="-128"/>
              </a:rPr>
              <a:t>Counting Algorithms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Content Placeholder 2"/>
          <p:cNvSpPr>
            <a:spLocks noGrp="1"/>
          </p:cNvSpPr>
          <p:nvPr>
            <p:ph idx="1"/>
          </p:nvPr>
        </p:nvSpPr>
        <p:spPr/>
        <p:txBody>
          <a:bodyPr>
            <a:normAutofit fontScale="85000" lnSpcReduction="20000"/>
          </a:bodyPr>
          <a:lstStyle/>
          <a:p>
            <a:r>
              <a:rPr lang="en-US" smtClean="0">
                <a:ea typeface="ＭＳ Ｐゴシック" pitchFamily="34" charset="-128"/>
              </a:rPr>
              <a:t>Keep a pool of free frames, always</a:t>
            </a:r>
          </a:p>
          <a:p>
            <a:pPr lvl="1"/>
            <a:r>
              <a:rPr lang="en-US" smtClean="0">
                <a:ea typeface="ＭＳ Ｐゴシック" pitchFamily="34" charset="-128"/>
              </a:rPr>
              <a:t>Then frame available when needed, not found at fault time</a:t>
            </a:r>
          </a:p>
          <a:p>
            <a:pPr lvl="1"/>
            <a:r>
              <a:rPr lang="en-US" smtClean="0">
                <a:ea typeface="ＭＳ Ｐゴシック" pitchFamily="34" charset="-128"/>
              </a:rPr>
              <a:t>Read page into free frame and select victim to evict and add to free pool</a:t>
            </a:r>
          </a:p>
          <a:p>
            <a:pPr lvl="1"/>
            <a:r>
              <a:rPr lang="en-US" smtClean="0">
                <a:ea typeface="ＭＳ Ｐゴシック" pitchFamily="34" charset="-128"/>
              </a:rPr>
              <a:t>When convenient, evict victim</a:t>
            </a:r>
          </a:p>
          <a:p>
            <a:r>
              <a:rPr lang="en-US" smtClean="0">
                <a:ea typeface="ＭＳ Ｐゴシック" pitchFamily="34" charset="-128"/>
              </a:rPr>
              <a:t>Possibly, keep list of modified pages</a:t>
            </a:r>
          </a:p>
          <a:p>
            <a:pPr lvl="1"/>
            <a:r>
              <a:rPr lang="en-US" smtClean="0">
                <a:ea typeface="ＭＳ Ｐゴシック" pitchFamily="34" charset="-128"/>
              </a:rPr>
              <a:t>When backing store otherwise idle, write pages there and set to non-dirty</a:t>
            </a:r>
          </a:p>
          <a:p>
            <a:r>
              <a:rPr lang="en-US" smtClean="0">
                <a:ea typeface="ＭＳ Ｐゴシック" pitchFamily="34" charset="-128"/>
              </a:rPr>
              <a:t>Possibly, keep free frame contents intact and note what is in them</a:t>
            </a:r>
          </a:p>
          <a:p>
            <a:pPr lvl="1"/>
            <a:r>
              <a:rPr lang="en-US" smtClean="0">
                <a:ea typeface="ＭＳ Ｐゴシック" pitchFamily="34" charset="-128"/>
              </a:rPr>
              <a:t>If referenced again before reused, no need to load contents again from disk</a:t>
            </a:r>
          </a:p>
          <a:p>
            <a:pPr lvl="1"/>
            <a:r>
              <a:rPr lang="en-US" smtClean="0">
                <a:ea typeface="ＭＳ Ｐゴシック" pitchFamily="34" charset="-128"/>
              </a:rPr>
              <a:t>Generally useful to reduce penalty if wrong victim frame selected  </a:t>
            </a:r>
          </a:p>
        </p:txBody>
      </p:sp>
      <p:sp>
        <p:nvSpPr>
          <p:cNvPr id="47106" name="Title 1"/>
          <p:cNvSpPr>
            <a:spLocks noGrp="1"/>
          </p:cNvSpPr>
          <p:nvPr>
            <p:ph type="title"/>
          </p:nvPr>
        </p:nvSpPr>
        <p:spPr/>
        <p:txBody>
          <a:bodyPr/>
          <a:lstStyle/>
          <a:p>
            <a:r>
              <a:rPr lang="en-US" smtClean="0">
                <a:ea typeface="ＭＳ Ｐゴシック" pitchFamily="34" charset="-128"/>
              </a:rPr>
              <a:t>Page-Buffering Algorithms</a:t>
            </a:r>
          </a:p>
        </p:txBody>
      </p:sp>
    </p:spTree>
    <p:extLst>
      <p:ext uri="{BB962C8B-B14F-4D97-AF65-F5344CB8AC3E}">
        <p14:creationId xmlns:p14="http://schemas.microsoft.com/office/powerpoint/2010/main" val="23138340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Content Placeholder 2"/>
          <p:cNvSpPr>
            <a:spLocks noGrp="1"/>
          </p:cNvSpPr>
          <p:nvPr>
            <p:ph idx="1"/>
          </p:nvPr>
        </p:nvSpPr>
        <p:spPr/>
        <p:txBody>
          <a:bodyPr>
            <a:normAutofit fontScale="92500" lnSpcReduction="10000"/>
          </a:bodyPr>
          <a:lstStyle/>
          <a:p>
            <a:r>
              <a:rPr lang="en-US" dirty="0" smtClean="0">
                <a:ea typeface="ＭＳ Ｐゴシック" pitchFamily="34" charset="-128"/>
              </a:rPr>
              <a:t>All of these algorithms have OS guessing about future page access</a:t>
            </a:r>
          </a:p>
          <a:p>
            <a:endParaRPr lang="en-US" dirty="0" smtClean="0">
              <a:ea typeface="ＭＳ Ｐゴシック" pitchFamily="34" charset="-128"/>
            </a:endParaRPr>
          </a:p>
          <a:p>
            <a:r>
              <a:rPr lang="en-US" dirty="0" smtClean="0">
                <a:ea typeface="ＭＳ Ｐゴシック" pitchFamily="34" charset="-128"/>
              </a:rPr>
              <a:t>Some applications have better knowledge – i.e. databases</a:t>
            </a:r>
          </a:p>
          <a:p>
            <a:endParaRPr lang="en-US" dirty="0" smtClean="0">
              <a:ea typeface="ＭＳ Ｐゴシック" pitchFamily="34" charset="-128"/>
            </a:endParaRPr>
          </a:p>
          <a:p>
            <a:r>
              <a:rPr lang="en-US" dirty="0" smtClean="0">
                <a:ea typeface="ＭＳ Ｐゴシック" pitchFamily="34" charset="-128"/>
              </a:rPr>
              <a:t>Memory intensive applications can cause double buffering</a:t>
            </a:r>
          </a:p>
          <a:p>
            <a:pPr lvl="1"/>
            <a:endParaRPr lang="en-US" dirty="0" smtClean="0">
              <a:ea typeface="ＭＳ Ｐゴシック" pitchFamily="34" charset="-128"/>
            </a:endParaRPr>
          </a:p>
          <a:p>
            <a:r>
              <a:rPr lang="en-US" dirty="0" smtClean="0">
                <a:ea typeface="ＭＳ Ｐゴシック" pitchFamily="34" charset="-128"/>
              </a:rPr>
              <a:t>Operating system can given direct access to the disk, getting out of the way of the applications</a:t>
            </a:r>
          </a:p>
          <a:p>
            <a:pPr lvl="1"/>
            <a:endParaRPr lang="en-US" dirty="0" smtClean="0">
              <a:ea typeface="ＭＳ Ｐゴシック" pitchFamily="34" charset="-128"/>
            </a:endParaRPr>
          </a:p>
          <a:p>
            <a:endParaRPr lang="en-US" dirty="0" smtClean="0">
              <a:ea typeface="ＭＳ Ｐゴシック" pitchFamily="34" charset="-128"/>
            </a:endParaRPr>
          </a:p>
          <a:p>
            <a:endParaRPr lang="en-US" dirty="0" smtClean="0">
              <a:ea typeface="ＭＳ Ｐゴシック" pitchFamily="34" charset="-128"/>
            </a:endParaRPr>
          </a:p>
        </p:txBody>
      </p:sp>
      <p:sp>
        <p:nvSpPr>
          <p:cNvPr id="48130" name="Title 1"/>
          <p:cNvSpPr>
            <a:spLocks noGrp="1"/>
          </p:cNvSpPr>
          <p:nvPr>
            <p:ph type="title"/>
          </p:nvPr>
        </p:nvSpPr>
        <p:spPr/>
        <p:txBody>
          <a:bodyPr>
            <a:normAutofit fontScale="90000"/>
          </a:bodyPr>
          <a:lstStyle/>
          <a:p>
            <a:r>
              <a:rPr lang="en-US" smtClean="0">
                <a:ea typeface="ＭＳ Ｐゴシック" pitchFamily="34" charset="-128"/>
              </a:rPr>
              <a:t>Applications and Page Replacement</a:t>
            </a:r>
          </a:p>
        </p:txBody>
      </p:sp>
    </p:spTree>
    <p:extLst>
      <p:ext uri="{BB962C8B-B14F-4D97-AF65-F5344CB8AC3E}">
        <p14:creationId xmlns:p14="http://schemas.microsoft.com/office/powerpoint/2010/main" val="29764980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212850" y="369888"/>
            <a:ext cx="11817350" cy="768350"/>
          </a:xfrm>
        </p:spPr>
        <p:txBody>
          <a:bodyPr>
            <a:normAutofit fontScale="90000"/>
          </a:bodyPr>
          <a:lstStyle/>
          <a:p>
            <a:pPr eaLnBrk="1" hangingPunct="1"/>
            <a:r>
              <a:rPr lang="en-US" smtClean="0"/>
              <a:t>Allocation of Frames</a:t>
            </a:r>
          </a:p>
        </p:txBody>
      </p:sp>
      <p:sp>
        <p:nvSpPr>
          <p:cNvPr id="49155" name="Rectangle 3"/>
          <p:cNvSpPr>
            <a:spLocks noGrp="1" noChangeArrowheads="1"/>
          </p:cNvSpPr>
          <p:nvPr>
            <p:ph type="body" idx="1"/>
          </p:nvPr>
        </p:nvSpPr>
        <p:spPr>
          <a:xfrm>
            <a:off x="1241425" y="1900238"/>
            <a:ext cx="11026775" cy="5978525"/>
          </a:xfrm>
        </p:spPr>
        <p:txBody>
          <a:bodyPr>
            <a:normAutofit/>
          </a:bodyPr>
          <a:lstStyle/>
          <a:p>
            <a:r>
              <a:rPr lang="en-US" dirty="0" smtClean="0"/>
              <a:t>Each process needs </a:t>
            </a:r>
            <a:r>
              <a:rPr lang="en-US" i="1" dirty="0" smtClean="0"/>
              <a:t>minimum</a:t>
            </a:r>
            <a:r>
              <a:rPr lang="en-US" dirty="0" smtClean="0"/>
              <a:t> number of frames</a:t>
            </a:r>
          </a:p>
          <a:p>
            <a:r>
              <a:rPr lang="en-US" i="1" dirty="0" smtClean="0"/>
              <a:t>Maximum </a:t>
            </a:r>
            <a:r>
              <a:rPr lang="en-US" dirty="0" smtClean="0"/>
              <a:t>of course is total frames in the system</a:t>
            </a:r>
          </a:p>
          <a:p>
            <a:r>
              <a:rPr lang="en-US" dirty="0" smtClean="0"/>
              <a:t>Two major allocation schemes</a:t>
            </a:r>
          </a:p>
          <a:p>
            <a:pPr lvl="1"/>
            <a:r>
              <a:rPr lang="en-US" dirty="0" smtClean="0"/>
              <a:t>fixed allocation</a:t>
            </a:r>
          </a:p>
          <a:p>
            <a:pPr lvl="1"/>
            <a:r>
              <a:rPr lang="en-US" dirty="0" smtClean="0"/>
              <a:t>priority allocation</a:t>
            </a:r>
          </a:p>
          <a:p>
            <a:pPr marL="156746" indent="0">
              <a:buNone/>
            </a:pPr>
            <a:endParaRPr lang="en-US" dirty="0" smtClean="0"/>
          </a:p>
        </p:txBody>
      </p:sp>
    </p:spTree>
    <p:extLst>
      <p:ext uri="{BB962C8B-B14F-4D97-AF65-F5344CB8AC3E}">
        <p14:creationId xmlns:p14="http://schemas.microsoft.com/office/powerpoint/2010/main" val="10308952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1108075" y="369888"/>
            <a:ext cx="11922125" cy="768350"/>
          </a:xfrm>
        </p:spPr>
        <p:txBody>
          <a:bodyPr>
            <a:normAutofit fontScale="90000"/>
          </a:bodyPr>
          <a:lstStyle/>
          <a:p>
            <a:pPr eaLnBrk="1" hangingPunct="1"/>
            <a:r>
              <a:rPr lang="en-US" dirty="0" smtClean="0"/>
              <a:t>Fixed Allocation</a:t>
            </a:r>
          </a:p>
        </p:txBody>
      </p:sp>
      <p:sp>
        <p:nvSpPr>
          <p:cNvPr id="1029" name="Rectangle 3"/>
          <p:cNvSpPr>
            <a:spLocks noGrp="1" noChangeArrowheads="1"/>
          </p:cNvSpPr>
          <p:nvPr>
            <p:ph type="body" idx="1"/>
          </p:nvPr>
        </p:nvSpPr>
        <p:spPr>
          <a:xfrm>
            <a:off x="1352550" y="1731963"/>
            <a:ext cx="11328400" cy="5121275"/>
          </a:xfrm>
        </p:spPr>
        <p:txBody>
          <a:bodyPr>
            <a:normAutofit/>
          </a:bodyPr>
          <a:lstStyle/>
          <a:p>
            <a:r>
              <a:rPr lang="en-US" dirty="0" smtClean="0"/>
              <a:t>Equal allocation – For example, if there are 100 frames (after allocating frames for the OS) and 5 processes, give each process 20 frames</a:t>
            </a:r>
          </a:p>
          <a:p>
            <a:pPr lvl="1"/>
            <a:r>
              <a:rPr lang="en-US" dirty="0" smtClean="0"/>
              <a:t>Keep some as free frame buffer pool</a:t>
            </a:r>
          </a:p>
          <a:p>
            <a:pPr lvl="1"/>
            <a:endParaRPr lang="en-US" dirty="0" smtClean="0"/>
          </a:p>
          <a:p>
            <a:pPr lvl="1"/>
            <a:r>
              <a:rPr lang="en-US" dirty="0" smtClean="0"/>
              <a:t>Equal Allocation=Number of frames / number of processes</a:t>
            </a:r>
          </a:p>
          <a:p>
            <a:pPr lvl="1"/>
            <a:endParaRPr lang="en-US" dirty="0" smtClean="0"/>
          </a:p>
          <a:p>
            <a:endParaRPr lang="en-US" sz="11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878753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Proportional allocation – Allocate according to the size of process</a:t>
            </a:r>
          </a:p>
          <a:p>
            <a:pPr lvl="1"/>
            <a:r>
              <a:rPr lang="en-US" dirty="0"/>
              <a:t>Dynamic as degree of multiprogramming, process sizes change</a:t>
            </a:r>
          </a:p>
        </p:txBody>
      </p:sp>
      <p:graphicFrame>
        <p:nvGraphicFramePr>
          <p:cNvPr id="4" name="Object 3"/>
          <p:cNvGraphicFramePr>
            <a:graphicFrameLocks noChangeAspect="1"/>
          </p:cNvGraphicFramePr>
          <p:nvPr>
            <p:extLst>
              <p:ext uri="{D42A27DB-BD31-4B8C-83A1-F6EECF244321}">
                <p14:modId xmlns:p14="http://schemas.microsoft.com/office/powerpoint/2010/main" val="732356256"/>
              </p:ext>
            </p:extLst>
          </p:nvPr>
        </p:nvGraphicFramePr>
        <p:xfrm>
          <a:off x="2315086" y="5243029"/>
          <a:ext cx="4286250" cy="2149475"/>
        </p:xfrm>
        <a:graphic>
          <a:graphicData uri="http://schemas.openxmlformats.org/presentationml/2006/ole">
            <mc:AlternateContent xmlns:mc="http://schemas.openxmlformats.org/markup-compatibility/2006">
              <mc:Choice xmlns:v="urn:schemas-microsoft-com:vml" Requires="v">
                <p:oleObj spid="_x0000_s3184" name="Equation" r:id="rId3" imgW="2857500" imgH="1612900" progId="Equation.3">
                  <p:embed/>
                </p:oleObj>
              </mc:Choice>
              <mc:Fallback>
                <p:oleObj name="Equation" r:id="rId3" imgW="2857500" imgH="1612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5086" y="5243029"/>
                        <a:ext cx="4286250" cy="214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206027133"/>
              </p:ext>
            </p:extLst>
          </p:nvPr>
        </p:nvGraphicFramePr>
        <p:xfrm>
          <a:off x="9183202" y="4472971"/>
          <a:ext cx="3602899" cy="3932511"/>
        </p:xfrm>
        <a:graphic>
          <a:graphicData uri="http://schemas.openxmlformats.org/presentationml/2006/ole">
            <mc:AlternateContent xmlns:mc="http://schemas.openxmlformats.org/markup-compatibility/2006">
              <mc:Choice xmlns:v="urn:schemas-microsoft-com:vml" Requires="v">
                <p:oleObj spid="_x0000_s3185" name="Equation" r:id="rId5" imgW="1168400" imgH="1435100" progId="Equation.3">
                  <p:embed/>
                </p:oleObj>
              </mc:Choice>
              <mc:Fallback>
                <p:oleObj name="Equation" r:id="rId5" imgW="1168400" imgH="1435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3202" y="4472971"/>
                        <a:ext cx="3602899" cy="3932511"/>
                      </a:xfrm>
                      <a:prstGeom prst="rect">
                        <a:avLst/>
                      </a:prstGeom>
                      <a:noFill/>
                      <a:ln>
                        <a:noFill/>
                      </a:ln>
                      <a:effectLst/>
                    </p:spPr>
                  </p:pic>
                </p:oleObj>
              </mc:Fallback>
            </mc:AlternateContent>
          </a:graphicData>
        </a:graphic>
      </p:graphicFrame>
      <p:sp>
        <p:nvSpPr>
          <p:cNvPr id="6" name="Rectangle 2"/>
          <p:cNvSpPr>
            <a:spLocks noGrp="1" noChangeArrowheads="1"/>
          </p:cNvSpPr>
          <p:nvPr>
            <p:ph type="title"/>
          </p:nvPr>
        </p:nvSpPr>
        <p:spPr/>
        <p:txBody>
          <a:bodyPr>
            <a:normAutofit/>
          </a:bodyPr>
          <a:lstStyle/>
          <a:p>
            <a:pPr eaLnBrk="1" hangingPunct="1"/>
            <a:r>
              <a:rPr lang="en-US" dirty="0" err="1" smtClean="0"/>
              <a:t>Propotional</a:t>
            </a:r>
            <a:r>
              <a:rPr lang="en-US" dirty="0" smtClean="0"/>
              <a:t> Allocation</a:t>
            </a:r>
          </a:p>
        </p:txBody>
      </p:sp>
    </p:spTree>
    <p:extLst>
      <p:ext uri="{BB962C8B-B14F-4D97-AF65-F5344CB8AC3E}">
        <p14:creationId xmlns:p14="http://schemas.microsoft.com/office/powerpoint/2010/main" val="27642702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300163" y="369888"/>
            <a:ext cx="11730037" cy="768350"/>
          </a:xfrm>
        </p:spPr>
        <p:txBody>
          <a:bodyPr>
            <a:normAutofit fontScale="90000"/>
          </a:bodyPr>
          <a:lstStyle/>
          <a:p>
            <a:pPr eaLnBrk="1" hangingPunct="1"/>
            <a:r>
              <a:rPr lang="en-US" smtClean="0"/>
              <a:t>Priority Allocation</a:t>
            </a:r>
          </a:p>
        </p:txBody>
      </p:sp>
      <p:sp>
        <p:nvSpPr>
          <p:cNvPr id="50179" name="Rectangle 3"/>
          <p:cNvSpPr>
            <a:spLocks noGrp="1" noChangeArrowheads="1"/>
          </p:cNvSpPr>
          <p:nvPr>
            <p:ph type="body" idx="1"/>
          </p:nvPr>
        </p:nvSpPr>
        <p:spPr>
          <a:xfrm>
            <a:off x="1209675" y="1739900"/>
            <a:ext cx="11537950" cy="5859463"/>
          </a:xfrm>
        </p:spPr>
        <p:txBody>
          <a:bodyPr/>
          <a:lstStyle/>
          <a:p>
            <a:r>
              <a:rPr lang="en-US" smtClean="0"/>
              <a:t>Use a proportional allocation scheme using priorities rather than size</a:t>
            </a:r>
            <a:br>
              <a:rPr lang="en-US" smtClean="0"/>
            </a:br>
            <a:endParaRPr lang="en-US" smtClean="0"/>
          </a:p>
          <a:p>
            <a:r>
              <a:rPr lang="en-US" smtClean="0"/>
              <a:t>If process </a:t>
            </a:r>
            <a:r>
              <a:rPr lang="en-US" i="1" smtClean="0"/>
              <a:t>P</a:t>
            </a:r>
            <a:r>
              <a:rPr lang="en-US" i="1" baseline="-25000" smtClean="0"/>
              <a:t>i</a:t>
            </a:r>
            <a:r>
              <a:rPr lang="en-US" smtClean="0"/>
              <a:t> generates a page fault,</a:t>
            </a:r>
          </a:p>
          <a:p>
            <a:pPr lvl="1"/>
            <a:r>
              <a:rPr lang="en-US" smtClean="0"/>
              <a:t>select for replacement one of its frames</a:t>
            </a:r>
          </a:p>
          <a:p>
            <a:pPr lvl="1"/>
            <a:r>
              <a:rPr lang="en-US" smtClean="0"/>
              <a:t>select for replacement a frame from a process with lower priority number</a:t>
            </a:r>
          </a:p>
        </p:txBody>
      </p:sp>
    </p:spTree>
    <p:extLst>
      <p:ext uri="{BB962C8B-B14F-4D97-AF65-F5344CB8AC3E}">
        <p14:creationId xmlns:p14="http://schemas.microsoft.com/office/powerpoint/2010/main" val="415149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1474788" y="38100"/>
            <a:ext cx="12241212" cy="1125538"/>
          </a:xfrm>
        </p:spPr>
        <p:txBody>
          <a:bodyPr>
            <a:normAutofit fontScale="90000"/>
          </a:bodyPr>
          <a:lstStyle/>
          <a:p>
            <a:pPr eaLnBrk="1" hangingPunct="1"/>
            <a:r>
              <a:rPr lang="en-US" sz="4000" dirty="0" smtClean="0">
                <a:ea typeface="ＭＳ Ｐゴシック" pitchFamily="34" charset="-128"/>
              </a:rPr>
              <a:t>Virtual Memory That is Larger Than Physical Memory</a:t>
            </a:r>
          </a:p>
        </p:txBody>
      </p:sp>
      <p:pic>
        <p:nvPicPr>
          <p:cNvPr id="9219" name="Picture 5"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863" y="1373188"/>
            <a:ext cx="9620250" cy="678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46225" y="369888"/>
            <a:ext cx="11483975" cy="768350"/>
          </a:xfrm>
        </p:spPr>
        <p:txBody>
          <a:bodyPr>
            <a:normAutofit fontScale="90000"/>
          </a:bodyPr>
          <a:lstStyle/>
          <a:p>
            <a:pPr eaLnBrk="1" hangingPunct="1"/>
            <a:r>
              <a:rPr lang="en-US" smtClean="0"/>
              <a:t>Global vs. Local Allocation</a:t>
            </a:r>
          </a:p>
        </p:txBody>
      </p:sp>
      <p:sp>
        <p:nvSpPr>
          <p:cNvPr id="51203" name="Rectangle 3"/>
          <p:cNvSpPr>
            <a:spLocks noGrp="1" noChangeArrowheads="1"/>
          </p:cNvSpPr>
          <p:nvPr>
            <p:ph type="body" idx="1"/>
          </p:nvPr>
        </p:nvSpPr>
        <p:spPr>
          <a:xfrm>
            <a:off x="1241425" y="1843088"/>
            <a:ext cx="11410950" cy="5961062"/>
          </a:xfrm>
        </p:spPr>
        <p:txBody>
          <a:bodyPr>
            <a:normAutofit fontScale="92500"/>
          </a:bodyPr>
          <a:lstStyle/>
          <a:p>
            <a:r>
              <a:rPr lang="en-US" b="1" smtClean="0">
                <a:solidFill>
                  <a:srgbClr val="3366FF"/>
                </a:solidFill>
              </a:rPr>
              <a:t>Global replacement</a:t>
            </a:r>
            <a:r>
              <a:rPr lang="en-US" smtClean="0">
                <a:solidFill>
                  <a:srgbClr val="3366FF"/>
                </a:solidFill>
              </a:rPr>
              <a:t> </a:t>
            </a:r>
            <a:r>
              <a:rPr lang="en-US" smtClean="0"/>
              <a:t>– process selects a replacement frame from the set of all frames; one process can take a frame from another</a:t>
            </a:r>
          </a:p>
          <a:p>
            <a:pPr lvl="1"/>
            <a:r>
              <a:rPr lang="en-US" smtClean="0"/>
              <a:t>But then process execution time can vary greatly</a:t>
            </a:r>
          </a:p>
          <a:p>
            <a:pPr lvl="1"/>
            <a:r>
              <a:rPr lang="en-US" smtClean="0"/>
              <a:t>But greater throughput so more common</a:t>
            </a:r>
          </a:p>
          <a:p>
            <a:pPr>
              <a:buFont typeface="Monotype Sorts" charset="2"/>
              <a:buNone/>
            </a:pPr>
            <a:endParaRPr lang="en-US" smtClean="0"/>
          </a:p>
          <a:p>
            <a:r>
              <a:rPr lang="en-US" b="1" smtClean="0">
                <a:solidFill>
                  <a:srgbClr val="3366FF"/>
                </a:solidFill>
              </a:rPr>
              <a:t>Local replacement</a:t>
            </a:r>
            <a:r>
              <a:rPr lang="en-US" smtClean="0">
                <a:solidFill>
                  <a:srgbClr val="3366FF"/>
                </a:solidFill>
              </a:rPr>
              <a:t> </a:t>
            </a:r>
            <a:r>
              <a:rPr lang="en-US" smtClean="0"/>
              <a:t>– each process selects from only its own set of allocated frames</a:t>
            </a:r>
          </a:p>
          <a:p>
            <a:pPr lvl="1"/>
            <a:r>
              <a:rPr lang="en-US" smtClean="0"/>
              <a:t>More consistent per-process performance</a:t>
            </a:r>
          </a:p>
          <a:p>
            <a:pPr lvl="1"/>
            <a:r>
              <a:rPr lang="en-US" smtClean="0"/>
              <a:t>But possibly underutilized memory</a:t>
            </a:r>
          </a:p>
          <a:p>
            <a:pPr lvl="1"/>
            <a:endParaRPr lang="en-US" smtClean="0"/>
          </a:p>
          <a:p>
            <a:pPr lvl="1"/>
            <a:endParaRPr lang="en-US" smtClean="0"/>
          </a:p>
        </p:txBody>
      </p:sp>
    </p:spTree>
    <p:extLst>
      <p:ext uri="{BB962C8B-B14F-4D97-AF65-F5344CB8AC3E}">
        <p14:creationId xmlns:p14="http://schemas.microsoft.com/office/powerpoint/2010/main" val="6884142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Non-Uniform Memory Access</a:t>
            </a:r>
          </a:p>
        </p:txBody>
      </p:sp>
      <p:sp>
        <p:nvSpPr>
          <p:cNvPr id="52227" name="Content Placeholder 2"/>
          <p:cNvSpPr>
            <a:spLocks noGrp="1"/>
          </p:cNvSpPr>
          <p:nvPr>
            <p:ph idx="1"/>
          </p:nvPr>
        </p:nvSpPr>
        <p:spPr/>
        <p:txBody>
          <a:bodyPr>
            <a:normAutofit/>
          </a:bodyPr>
          <a:lstStyle/>
          <a:p>
            <a:r>
              <a:rPr lang="en-US" dirty="0" smtClean="0"/>
              <a:t>So far all memory accessed equally</a:t>
            </a:r>
          </a:p>
          <a:p>
            <a:r>
              <a:rPr lang="en-US" dirty="0" smtClean="0"/>
              <a:t>Many systems are NUMA – speed of access to memory varies</a:t>
            </a:r>
          </a:p>
          <a:p>
            <a:pPr lvl="1"/>
            <a:r>
              <a:rPr lang="en-US" dirty="0" smtClean="0"/>
              <a:t>Consider system boards containing CPUs and memory, interconnected over a system bus</a:t>
            </a:r>
          </a:p>
          <a:p>
            <a:r>
              <a:rPr lang="en-US" dirty="0" smtClean="0"/>
              <a:t>Optimal performance comes from allocating memory “close to” the CPU on which the thread is scheduled</a:t>
            </a:r>
          </a:p>
          <a:p>
            <a:pPr lvl="1"/>
            <a:r>
              <a:rPr lang="en-US" dirty="0" smtClean="0"/>
              <a:t>And modifying the scheduler to schedule the thread on the same system board when possible</a:t>
            </a:r>
          </a:p>
          <a:p>
            <a:endParaRPr lang="en-US" dirty="0" smtClean="0"/>
          </a:p>
        </p:txBody>
      </p:sp>
    </p:spTree>
    <p:extLst>
      <p:ext uri="{BB962C8B-B14F-4D97-AF65-F5344CB8AC3E}">
        <p14:creationId xmlns:p14="http://schemas.microsoft.com/office/powerpoint/2010/main" val="18149709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t>Thrashing</a:t>
            </a:r>
          </a:p>
        </p:txBody>
      </p:sp>
      <p:sp>
        <p:nvSpPr>
          <p:cNvPr id="53251" name="Rectangle 3"/>
          <p:cNvSpPr>
            <a:spLocks noGrp="1" noChangeArrowheads="1"/>
          </p:cNvSpPr>
          <p:nvPr>
            <p:ph type="body" idx="1"/>
          </p:nvPr>
        </p:nvSpPr>
        <p:spPr>
          <a:xfrm>
            <a:off x="1219200" y="1896686"/>
            <a:ext cx="11596688" cy="5978525"/>
          </a:xfrm>
        </p:spPr>
        <p:txBody>
          <a:bodyPr>
            <a:normAutofit fontScale="92500" lnSpcReduction="20000"/>
          </a:bodyPr>
          <a:lstStyle/>
          <a:p>
            <a:r>
              <a:rPr lang="en-US" dirty="0" smtClean="0"/>
              <a:t>If a process does not have “enough” pages, the page-fault rate is very high</a:t>
            </a:r>
          </a:p>
          <a:p>
            <a:pPr lvl="1"/>
            <a:r>
              <a:rPr lang="en-US" dirty="0" smtClean="0"/>
              <a:t>Page fault to get page</a:t>
            </a:r>
          </a:p>
          <a:p>
            <a:pPr lvl="1"/>
            <a:r>
              <a:rPr lang="en-US" dirty="0" smtClean="0"/>
              <a:t>Replace existing frame</a:t>
            </a:r>
          </a:p>
          <a:p>
            <a:pPr lvl="1"/>
            <a:r>
              <a:rPr lang="en-US" dirty="0" smtClean="0"/>
              <a:t>But quickly need replaced frame back</a:t>
            </a:r>
          </a:p>
          <a:p>
            <a:pPr lvl="1"/>
            <a:r>
              <a:rPr lang="en-US" dirty="0" smtClean="0"/>
              <a:t>This leads to:</a:t>
            </a:r>
          </a:p>
          <a:p>
            <a:pPr lvl="2"/>
            <a:r>
              <a:rPr lang="en-US" dirty="0" smtClean="0"/>
              <a:t>Low CPU utilization</a:t>
            </a:r>
          </a:p>
          <a:p>
            <a:pPr lvl="2"/>
            <a:r>
              <a:rPr lang="en-US" dirty="0" smtClean="0"/>
              <a:t>Operating system thinking that it needs to increase the degree of multiprogramming</a:t>
            </a:r>
          </a:p>
          <a:p>
            <a:pPr lvl="2"/>
            <a:r>
              <a:rPr lang="en-US" dirty="0" smtClean="0"/>
              <a:t>Another process added to the system</a:t>
            </a:r>
            <a:br>
              <a:rPr lang="en-US" dirty="0" smtClean="0"/>
            </a:br>
            <a:endParaRPr lang="en-US" dirty="0" smtClean="0"/>
          </a:p>
          <a:p>
            <a:r>
              <a:rPr lang="en-US" b="1" dirty="0" smtClean="0">
                <a:solidFill>
                  <a:srgbClr val="3366FF"/>
                </a:solidFill>
              </a:rPr>
              <a:t>Thrashing</a:t>
            </a:r>
            <a:r>
              <a:rPr lang="en-US" dirty="0" smtClean="0">
                <a:solidFill>
                  <a:srgbClr val="3366FF"/>
                </a:solidFill>
              </a:rPr>
              <a:t> </a:t>
            </a:r>
            <a:r>
              <a:rPr lang="en-US" dirty="0" smtClean="0">
                <a:sym typeface="Symbol" charset="2"/>
              </a:rPr>
              <a:t> a process is busy swapping pages in and out</a:t>
            </a:r>
            <a:endParaRPr lang="en-US" dirty="0" smtClean="0"/>
          </a:p>
        </p:txBody>
      </p:sp>
    </p:spTree>
    <p:extLst>
      <p:ext uri="{BB962C8B-B14F-4D97-AF65-F5344CB8AC3E}">
        <p14:creationId xmlns:p14="http://schemas.microsoft.com/office/powerpoint/2010/main" val="33464605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417638" y="369888"/>
            <a:ext cx="10383837" cy="768350"/>
          </a:xfrm>
        </p:spPr>
        <p:txBody>
          <a:bodyPr>
            <a:normAutofit fontScale="90000"/>
          </a:bodyPr>
          <a:lstStyle/>
          <a:p>
            <a:pPr eaLnBrk="1" hangingPunct="1"/>
            <a:r>
              <a:rPr lang="en-US" smtClean="0"/>
              <a:t>Thrashing (Cont.)</a:t>
            </a:r>
            <a:endParaRPr lang="en-US" sz="3400" smtClean="0"/>
          </a:p>
        </p:txBody>
      </p:sp>
      <p:pic>
        <p:nvPicPr>
          <p:cNvPr id="54275"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038" y="1636713"/>
            <a:ext cx="11382375"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3286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893888" y="369888"/>
            <a:ext cx="10739437" cy="768350"/>
          </a:xfrm>
        </p:spPr>
        <p:txBody>
          <a:bodyPr>
            <a:normAutofit fontScale="90000"/>
          </a:bodyPr>
          <a:lstStyle/>
          <a:p>
            <a:pPr eaLnBrk="1" hangingPunct="1"/>
            <a:r>
              <a:rPr lang="en-US" smtClean="0"/>
              <a:t>Demand Paging and Thrashing </a:t>
            </a:r>
            <a:endParaRPr lang="en-US" sz="3400" smtClean="0"/>
          </a:p>
        </p:txBody>
      </p:sp>
      <p:sp>
        <p:nvSpPr>
          <p:cNvPr id="55299" name="Rectangle 3"/>
          <p:cNvSpPr>
            <a:spLocks noGrp="1" noChangeArrowheads="1"/>
          </p:cNvSpPr>
          <p:nvPr>
            <p:ph type="body" idx="1"/>
          </p:nvPr>
        </p:nvSpPr>
        <p:spPr>
          <a:xfrm>
            <a:off x="1484313" y="1970088"/>
            <a:ext cx="11803062" cy="4003675"/>
          </a:xfrm>
        </p:spPr>
        <p:txBody>
          <a:bodyPr>
            <a:normAutofit fontScale="85000" lnSpcReduction="10000"/>
          </a:bodyPr>
          <a:lstStyle/>
          <a:p>
            <a:r>
              <a:rPr lang="en-US" dirty="0" smtClean="0"/>
              <a:t>Why does demand paging work?</a:t>
            </a:r>
            <a:br>
              <a:rPr lang="en-US" dirty="0" smtClean="0"/>
            </a:br>
            <a:r>
              <a:rPr lang="en-US" b="1" dirty="0" smtClean="0">
                <a:solidFill>
                  <a:srgbClr val="3366FF"/>
                </a:solidFill>
              </a:rPr>
              <a:t>Locality model= set of pages used actively together</a:t>
            </a:r>
          </a:p>
          <a:p>
            <a:pPr lvl="1"/>
            <a:r>
              <a:rPr lang="en-US" dirty="0" smtClean="0"/>
              <a:t>Process migrates from one locality to another</a:t>
            </a:r>
          </a:p>
          <a:p>
            <a:pPr lvl="1"/>
            <a:r>
              <a:rPr lang="en-US" dirty="0" smtClean="0"/>
              <a:t>Localities may overlap</a:t>
            </a:r>
          </a:p>
          <a:p>
            <a:pPr lvl="1">
              <a:buFont typeface="Monotype Sorts" charset="2"/>
              <a:buNone/>
            </a:pPr>
            <a:endParaRPr lang="en-US" dirty="0" smtClean="0"/>
          </a:p>
          <a:p>
            <a:r>
              <a:rPr lang="en-US" dirty="0" smtClean="0"/>
              <a:t>Why does thrashing occur?</a:t>
            </a:r>
            <a:br>
              <a:rPr lang="en-US" dirty="0" smtClean="0"/>
            </a:br>
            <a:r>
              <a:rPr lang="en-US" dirty="0" smtClean="0">
                <a:sym typeface="Symbol" charset="2"/>
              </a:rPr>
              <a:t> size of locality &gt; total memory size</a:t>
            </a:r>
          </a:p>
          <a:p>
            <a:pPr lvl="1"/>
            <a:r>
              <a:rPr lang="en-US" dirty="0" smtClean="0">
                <a:sym typeface="Symbol" charset="2"/>
              </a:rPr>
              <a:t>Limit effects by using local or priority page replacement</a:t>
            </a:r>
            <a:endParaRPr lang="en-US" dirty="0" smtClean="0"/>
          </a:p>
        </p:txBody>
      </p:sp>
    </p:spTree>
    <p:extLst>
      <p:ext uri="{BB962C8B-B14F-4D97-AF65-F5344CB8AC3E}">
        <p14:creationId xmlns:p14="http://schemas.microsoft.com/office/powerpoint/2010/main" val="24624511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Working-Set Model</a:t>
            </a:r>
          </a:p>
        </p:txBody>
      </p:sp>
      <p:sp>
        <p:nvSpPr>
          <p:cNvPr id="57347" name="Rectangle 3"/>
          <p:cNvSpPr>
            <a:spLocks noGrp="1" noChangeArrowheads="1"/>
          </p:cNvSpPr>
          <p:nvPr>
            <p:ph type="body" idx="1"/>
          </p:nvPr>
        </p:nvSpPr>
        <p:spPr>
          <a:xfrm>
            <a:off x="1209675" y="1644650"/>
            <a:ext cx="11361738" cy="6508750"/>
          </a:xfrm>
        </p:spPr>
        <p:txBody>
          <a:bodyPr>
            <a:normAutofit fontScale="77500" lnSpcReduction="20000"/>
          </a:bodyPr>
          <a:lstStyle/>
          <a:p>
            <a:r>
              <a:rPr lang="en-US" dirty="0" smtClean="0">
                <a:sym typeface="Symbol" charset="2"/>
              </a:rPr>
              <a:t>  working-set window  a fixed number of page references </a:t>
            </a:r>
            <a:br>
              <a:rPr lang="en-US" dirty="0" smtClean="0">
                <a:sym typeface="Symbol" charset="2"/>
              </a:rPr>
            </a:br>
            <a:r>
              <a:rPr lang="en-US" dirty="0" smtClean="0">
                <a:sym typeface="Symbol" charset="2"/>
              </a:rPr>
              <a:t>Example:  10,000 instructions</a:t>
            </a:r>
          </a:p>
          <a:p>
            <a:endParaRPr lang="en-US" sz="1100" dirty="0" smtClean="0">
              <a:sym typeface="Symbol" charset="2"/>
            </a:endParaRPr>
          </a:p>
          <a:p>
            <a:r>
              <a:rPr lang="en-US" i="1" dirty="0" err="1" smtClean="0">
                <a:sym typeface="Symbol" charset="2"/>
              </a:rPr>
              <a:t>WSS</a:t>
            </a:r>
            <a:r>
              <a:rPr lang="en-US" i="1" baseline="-25000" dirty="0" err="1" smtClean="0">
                <a:sym typeface="Symbol" charset="2"/>
              </a:rPr>
              <a:t>i</a:t>
            </a:r>
            <a:r>
              <a:rPr lang="en-US" dirty="0" smtClean="0">
                <a:sym typeface="Symbol" charset="2"/>
              </a:rPr>
              <a:t> (working set of Process </a:t>
            </a:r>
            <a:r>
              <a:rPr lang="en-US" i="1" dirty="0" smtClean="0">
                <a:sym typeface="Symbol" charset="2"/>
              </a:rPr>
              <a:t>P</a:t>
            </a:r>
            <a:r>
              <a:rPr lang="en-US" i="1" baseline="-25000" dirty="0" smtClean="0">
                <a:sym typeface="Symbol" charset="2"/>
              </a:rPr>
              <a:t>i</a:t>
            </a:r>
            <a:r>
              <a:rPr lang="en-US" dirty="0" smtClean="0">
                <a:sym typeface="Symbol" charset="2"/>
              </a:rPr>
              <a:t>) =</a:t>
            </a:r>
            <a:br>
              <a:rPr lang="en-US" dirty="0" smtClean="0">
                <a:sym typeface="Symbol" charset="2"/>
              </a:rPr>
            </a:br>
            <a:r>
              <a:rPr lang="en-US" dirty="0" smtClean="0">
                <a:sym typeface="Symbol" charset="2"/>
              </a:rPr>
              <a:t>total number of pages referenced in the most recent  (varies in time)</a:t>
            </a:r>
          </a:p>
          <a:p>
            <a:pPr lvl="1"/>
            <a:r>
              <a:rPr lang="en-US" dirty="0" smtClean="0">
                <a:sym typeface="Symbol" charset="2"/>
              </a:rPr>
              <a:t>if  too small will not encompass entire locality</a:t>
            </a:r>
          </a:p>
          <a:p>
            <a:pPr lvl="1"/>
            <a:r>
              <a:rPr lang="en-US" dirty="0" smtClean="0">
                <a:sym typeface="Symbol" charset="2"/>
              </a:rPr>
              <a:t>if  too large will encompass several localities</a:t>
            </a:r>
          </a:p>
          <a:p>
            <a:pPr lvl="1"/>
            <a:r>
              <a:rPr lang="en-US" dirty="0" smtClean="0">
                <a:sym typeface="Symbol" charset="2"/>
              </a:rPr>
              <a:t>if  =   will encompass entire program</a:t>
            </a:r>
          </a:p>
          <a:p>
            <a:pPr lvl="1"/>
            <a:endParaRPr lang="en-US" sz="1100" dirty="0" smtClean="0">
              <a:sym typeface="Symbol" charset="2"/>
            </a:endParaRPr>
          </a:p>
          <a:p>
            <a:r>
              <a:rPr lang="en-US" i="1" dirty="0" smtClean="0">
                <a:sym typeface="Symbol" charset="2"/>
              </a:rPr>
              <a:t>D</a:t>
            </a:r>
            <a:r>
              <a:rPr lang="en-US" dirty="0" smtClean="0">
                <a:sym typeface="Symbol" charset="2"/>
              </a:rPr>
              <a:t> =  </a:t>
            </a:r>
            <a:r>
              <a:rPr lang="en-US" i="1" dirty="0" err="1" smtClean="0">
                <a:sym typeface="Symbol" charset="2"/>
              </a:rPr>
              <a:t>WSS</a:t>
            </a:r>
            <a:r>
              <a:rPr lang="en-US" i="1" baseline="-25000" dirty="0" err="1" smtClean="0">
                <a:sym typeface="Symbol" charset="2"/>
              </a:rPr>
              <a:t>i</a:t>
            </a:r>
            <a:r>
              <a:rPr lang="en-US" dirty="0" smtClean="0">
                <a:sym typeface="Symbol" charset="2"/>
              </a:rPr>
              <a:t>  total demand frames </a:t>
            </a:r>
          </a:p>
          <a:p>
            <a:pPr lvl="1"/>
            <a:r>
              <a:rPr lang="en-US" dirty="0" smtClean="0">
                <a:sym typeface="Symbol" charset="2"/>
              </a:rPr>
              <a:t>Approximation of locality</a:t>
            </a:r>
          </a:p>
          <a:p>
            <a:endParaRPr lang="en-US" sz="1100" dirty="0" smtClean="0">
              <a:sym typeface="Symbol" charset="2"/>
            </a:endParaRPr>
          </a:p>
          <a:p>
            <a:r>
              <a:rPr lang="en-US" dirty="0" smtClean="0">
                <a:sym typeface="Symbol" charset="2"/>
              </a:rPr>
              <a:t>if </a:t>
            </a:r>
            <a:r>
              <a:rPr lang="en-US" i="1" dirty="0" smtClean="0">
                <a:sym typeface="Symbol" charset="2"/>
              </a:rPr>
              <a:t>D</a:t>
            </a:r>
            <a:r>
              <a:rPr lang="en-US" dirty="0" smtClean="0">
                <a:sym typeface="Symbol" charset="2"/>
              </a:rPr>
              <a:t> &gt; </a:t>
            </a:r>
            <a:r>
              <a:rPr lang="en-US" i="1" dirty="0" smtClean="0">
                <a:sym typeface="Symbol" charset="2"/>
              </a:rPr>
              <a:t>m</a:t>
            </a:r>
            <a:r>
              <a:rPr lang="en-US" dirty="0" smtClean="0">
                <a:sym typeface="Symbol" charset="2"/>
              </a:rPr>
              <a:t>  Thrashing</a:t>
            </a:r>
          </a:p>
          <a:p>
            <a:endParaRPr lang="en-US" sz="1100" dirty="0" smtClean="0">
              <a:sym typeface="Symbol" charset="2"/>
            </a:endParaRPr>
          </a:p>
          <a:p>
            <a:r>
              <a:rPr lang="en-US" dirty="0" smtClean="0">
                <a:sym typeface="Symbol" charset="2"/>
              </a:rPr>
              <a:t>Policy if </a:t>
            </a:r>
            <a:r>
              <a:rPr lang="en-US" i="1" dirty="0" smtClean="0">
                <a:sym typeface="Symbol" charset="2"/>
              </a:rPr>
              <a:t>D</a:t>
            </a:r>
            <a:r>
              <a:rPr lang="en-US" dirty="0" smtClean="0">
                <a:sym typeface="Symbol" charset="2"/>
              </a:rPr>
              <a:t> &gt; m, then suspend or swap out one of the processes</a:t>
            </a:r>
          </a:p>
        </p:txBody>
      </p:sp>
    </p:spTree>
    <p:extLst>
      <p:ext uri="{BB962C8B-B14F-4D97-AF65-F5344CB8AC3E}">
        <p14:creationId xmlns:p14="http://schemas.microsoft.com/office/powerpoint/2010/main" val="1886040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417638" y="369888"/>
            <a:ext cx="11612562" cy="768350"/>
          </a:xfrm>
        </p:spPr>
        <p:txBody>
          <a:bodyPr>
            <a:normAutofit fontScale="90000"/>
          </a:bodyPr>
          <a:lstStyle/>
          <a:p>
            <a:pPr eaLnBrk="1" hangingPunct="1"/>
            <a:r>
              <a:rPr lang="en-US" smtClean="0"/>
              <a:t>Keeping Track of the Working Set</a:t>
            </a:r>
          </a:p>
        </p:txBody>
      </p:sp>
      <p:sp>
        <p:nvSpPr>
          <p:cNvPr id="59395" name="Rectangle 3"/>
          <p:cNvSpPr>
            <a:spLocks noGrp="1" noChangeArrowheads="1"/>
          </p:cNvSpPr>
          <p:nvPr>
            <p:ph type="body" idx="1"/>
          </p:nvPr>
        </p:nvSpPr>
        <p:spPr>
          <a:xfrm>
            <a:off x="1209675" y="1644650"/>
            <a:ext cx="11615738" cy="6040438"/>
          </a:xfrm>
        </p:spPr>
        <p:txBody>
          <a:bodyPr>
            <a:normAutofit fontScale="85000" lnSpcReduction="20000"/>
          </a:bodyPr>
          <a:lstStyle/>
          <a:p>
            <a:r>
              <a:rPr lang="en-US" dirty="0" smtClean="0"/>
              <a:t>Approximate with interval timer + a reference bit</a:t>
            </a:r>
          </a:p>
          <a:p>
            <a:endParaRPr lang="en-US" dirty="0" smtClean="0"/>
          </a:p>
          <a:p>
            <a:r>
              <a:rPr lang="en-US" dirty="0" smtClean="0"/>
              <a:t>Example: </a:t>
            </a:r>
            <a:r>
              <a:rPr lang="en-US" dirty="0" smtClean="0">
                <a:sym typeface="Symbol" charset="2"/>
              </a:rPr>
              <a:t> = 10,000</a:t>
            </a:r>
          </a:p>
          <a:p>
            <a:pPr lvl="1"/>
            <a:r>
              <a:rPr lang="en-US" dirty="0" smtClean="0">
                <a:sym typeface="Symbol" charset="2"/>
              </a:rPr>
              <a:t>Timer interrupts after every 5000 time units</a:t>
            </a:r>
          </a:p>
          <a:p>
            <a:pPr lvl="1"/>
            <a:r>
              <a:rPr lang="en-US" dirty="0" smtClean="0">
                <a:sym typeface="Symbol" charset="2"/>
              </a:rPr>
              <a:t>Keep in memory 2 bits for each page</a:t>
            </a:r>
          </a:p>
          <a:p>
            <a:pPr lvl="1"/>
            <a:r>
              <a:rPr lang="en-US" dirty="0" smtClean="0">
                <a:sym typeface="Symbol" charset="2"/>
              </a:rPr>
              <a:t>Whenever a timer interrupts copy and sets the values of all reference bits to 0</a:t>
            </a:r>
          </a:p>
          <a:p>
            <a:pPr lvl="1"/>
            <a:r>
              <a:rPr lang="en-US" dirty="0" smtClean="0">
                <a:sym typeface="Symbol" charset="2"/>
              </a:rPr>
              <a:t>If one of the bits in memory = 1  page in working set</a:t>
            </a:r>
          </a:p>
          <a:p>
            <a:pPr lvl="1"/>
            <a:endParaRPr lang="en-US" dirty="0" smtClean="0">
              <a:sym typeface="Symbol" charset="2"/>
            </a:endParaRPr>
          </a:p>
          <a:p>
            <a:r>
              <a:rPr lang="en-US" dirty="0" smtClean="0">
                <a:sym typeface="Symbol" charset="2"/>
              </a:rPr>
              <a:t>Why is this not completely accurate?</a:t>
            </a:r>
          </a:p>
          <a:p>
            <a:endParaRPr lang="en-US" dirty="0" smtClean="0">
              <a:sym typeface="Symbol" charset="2"/>
            </a:endParaRPr>
          </a:p>
          <a:p>
            <a:r>
              <a:rPr lang="en-US" dirty="0" smtClean="0">
                <a:sym typeface="Symbol" charset="2"/>
              </a:rPr>
              <a:t>Improvement = 10 bits and interrupt every 1000 time units</a:t>
            </a:r>
          </a:p>
        </p:txBody>
      </p:sp>
    </p:spTree>
    <p:extLst>
      <p:ext uri="{BB962C8B-B14F-4D97-AF65-F5344CB8AC3E}">
        <p14:creationId xmlns:p14="http://schemas.microsoft.com/office/powerpoint/2010/main" val="32780773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195388" y="369888"/>
            <a:ext cx="11834812" cy="768350"/>
          </a:xfrm>
        </p:spPr>
        <p:txBody>
          <a:bodyPr>
            <a:normAutofit fontScale="90000"/>
          </a:bodyPr>
          <a:lstStyle/>
          <a:p>
            <a:pPr eaLnBrk="1" hangingPunct="1"/>
            <a:r>
              <a:rPr lang="en-US" smtClean="0"/>
              <a:t>Page-Fault Frequency</a:t>
            </a:r>
          </a:p>
        </p:txBody>
      </p:sp>
      <p:sp>
        <p:nvSpPr>
          <p:cNvPr id="60419" name="Rectangle 3"/>
          <p:cNvSpPr>
            <a:spLocks noGrp="1" noChangeArrowheads="1"/>
          </p:cNvSpPr>
          <p:nvPr>
            <p:ph type="body" idx="1"/>
          </p:nvPr>
        </p:nvSpPr>
        <p:spPr>
          <a:xfrm>
            <a:off x="1143000" y="1771650"/>
            <a:ext cx="10544175" cy="1930400"/>
          </a:xfrm>
        </p:spPr>
        <p:txBody>
          <a:bodyPr>
            <a:normAutofit fontScale="70000" lnSpcReduction="20000"/>
          </a:bodyPr>
          <a:lstStyle/>
          <a:p>
            <a:r>
              <a:rPr lang="en-US" dirty="0" smtClean="0"/>
              <a:t>More direct approach than WSS</a:t>
            </a:r>
          </a:p>
          <a:p>
            <a:r>
              <a:rPr lang="en-US" dirty="0" smtClean="0"/>
              <a:t>Establish “acceptable” </a:t>
            </a:r>
            <a:r>
              <a:rPr lang="en-US" b="1" dirty="0" smtClean="0">
                <a:solidFill>
                  <a:srgbClr val="3366FF"/>
                </a:solidFill>
              </a:rPr>
              <a:t>page-fault frequency </a:t>
            </a:r>
            <a:r>
              <a:rPr lang="en-US" dirty="0" smtClean="0"/>
              <a:t>rate and use local replacement policy</a:t>
            </a:r>
          </a:p>
          <a:p>
            <a:pPr lvl="1"/>
            <a:r>
              <a:rPr lang="en-US" dirty="0" smtClean="0"/>
              <a:t>If actual rate too low, process loses frame</a:t>
            </a:r>
          </a:p>
          <a:p>
            <a:pPr lvl="1"/>
            <a:r>
              <a:rPr lang="en-US" dirty="0" smtClean="0"/>
              <a:t>If actual rate too high, process gains frame</a:t>
            </a:r>
          </a:p>
        </p:txBody>
      </p:sp>
      <p:pic>
        <p:nvPicPr>
          <p:cNvPr id="60420" name="Picture 5"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4638" y="4130675"/>
            <a:ext cx="10039350" cy="458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76304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Memory-Mapped Files</a:t>
            </a:r>
          </a:p>
        </p:txBody>
      </p:sp>
      <p:sp>
        <p:nvSpPr>
          <p:cNvPr id="62467" name="Rectangle 3"/>
          <p:cNvSpPr>
            <a:spLocks noGrp="1" noChangeArrowheads="1"/>
          </p:cNvSpPr>
          <p:nvPr>
            <p:ph type="body" idx="1"/>
          </p:nvPr>
        </p:nvSpPr>
        <p:spPr>
          <a:xfrm>
            <a:off x="1209675" y="1644650"/>
            <a:ext cx="11571288" cy="6398970"/>
          </a:xfrm>
        </p:spPr>
        <p:txBody>
          <a:bodyPr>
            <a:normAutofit fontScale="70000" lnSpcReduction="20000"/>
          </a:bodyPr>
          <a:lstStyle/>
          <a:p>
            <a:r>
              <a:rPr lang="en-US" dirty="0" smtClean="0"/>
              <a:t>Memory-mapped file I/O allows file I/O to be treated as routine memory access by </a:t>
            </a:r>
            <a:r>
              <a:rPr lang="en-US" b="1" dirty="0" smtClean="0">
                <a:solidFill>
                  <a:srgbClr val="3366FF"/>
                </a:solidFill>
              </a:rPr>
              <a:t>mapping</a:t>
            </a:r>
            <a:r>
              <a:rPr lang="en-US" dirty="0" smtClean="0">
                <a:solidFill>
                  <a:srgbClr val="3366FF"/>
                </a:solidFill>
              </a:rPr>
              <a:t> </a:t>
            </a:r>
            <a:r>
              <a:rPr lang="en-US" dirty="0" smtClean="0"/>
              <a:t>a disk block to a page in memory</a:t>
            </a:r>
          </a:p>
          <a:p>
            <a:endParaRPr lang="en-US" dirty="0" smtClean="0"/>
          </a:p>
          <a:p>
            <a:r>
              <a:rPr lang="en-US" dirty="0" smtClean="0"/>
              <a:t>A file is initially read using demand paging</a:t>
            </a:r>
          </a:p>
          <a:p>
            <a:pPr lvl="1"/>
            <a:r>
              <a:rPr lang="en-US" dirty="0" smtClean="0"/>
              <a:t>A page-sized portion of the file is read from the file system into a physical page</a:t>
            </a:r>
          </a:p>
          <a:p>
            <a:pPr lvl="1"/>
            <a:r>
              <a:rPr lang="en-US" dirty="0" smtClean="0"/>
              <a:t>Subsequent reads/writes to/from the file are treated as ordinary memory accesses</a:t>
            </a:r>
          </a:p>
          <a:p>
            <a:endParaRPr lang="en-US" dirty="0" smtClean="0"/>
          </a:p>
          <a:p>
            <a:r>
              <a:rPr lang="en-US" dirty="0" smtClean="0"/>
              <a:t>Also allows several processes to map the same file allowing the pages in memory to be shared</a:t>
            </a:r>
          </a:p>
          <a:p>
            <a:endParaRPr lang="en-US" dirty="0" smtClean="0"/>
          </a:p>
          <a:p>
            <a:r>
              <a:rPr lang="en-US" dirty="0" smtClean="0"/>
              <a:t>But when does written data make it to disk?</a:t>
            </a:r>
          </a:p>
          <a:p>
            <a:pPr lvl="1"/>
            <a:r>
              <a:rPr lang="en-US" dirty="0" smtClean="0"/>
              <a:t>Periodically and / or at file </a:t>
            </a:r>
            <a:r>
              <a:rPr lang="en-US" dirty="0" smtClean="0">
                <a:latin typeface="Courier New" charset="0"/>
              </a:rPr>
              <a:t>close()</a:t>
            </a:r>
            <a:r>
              <a:rPr lang="en-US" dirty="0" smtClean="0"/>
              <a:t> time</a:t>
            </a:r>
          </a:p>
          <a:p>
            <a:pPr lvl="1"/>
            <a:r>
              <a:rPr lang="en-US" dirty="0" smtClean="0"/>
              <a:t>For example, when the pager scans for dirty pages</a:t>
            </a:r>
          </a:p>
        </p:txBody>
      </p:sp>
    </p:spTree>
    <p:extLst>
      <p:ext uri="{BB962C8B-B14F-4D97-AF65-F5344CB8AC3E}">
        <p14:creationId xmlns:p14="http://schemas.microsoft.com/office/powerpoint/2010/main" val="31539624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sz="4000" smtClean="0"/>
              <a:t>Memory-Mapped File Technique for all I/O</a:t>
            </a:r>
          </a:p>
        </p:txBody>
      </p:sp>
      <p:sp>
        <p:nvSpPr>
          <p:cNvPr id="63491" name="Content Placeholder 2"/>
          <p:cNvSpPr>
            <a:spLocks noGrp="1"/>
          </p:cNvSpPr>
          <p:nvPr>
            <p:ph idx="1"/>
          </p:nvPr>
        </p:nvSpPr>
        <p:spPr/>
        <p:txBody>
          <a:bodyPr>
            <a:normAutofit fontScale="85000" lnSpcReduction="20000"/>
          </a:bodyPr>
          <a:lstStyle/>
          <a:p>
            <a:r>
              <a:rPr lang="en-US" smtClean="0"/>
              <a:t>Some OSes  uses memory mapped files for standard I/O</a:t>
            </a:r>
          </a:p>
          <a:p>
            <a:r>
              <a:rPr lang="en-US" smtClean="0"/>
              <a:t>Process can explicitly request memory mapping a file via </a:t>
            </a:r>
            <a:r>
              <a:rPr lang="en-US" smtClean="0">
                <a:latin typeface="Courier New" charset="0"/>
                <a:cs typeface="Courier New" charset="0"/>
              </a:rPr>
              <a:t>mmap()</a:t>
            </a:r>
            <a:r>
              <a:rPr lang="en-US" smtClean="0"/>
              <a:t> system call</a:t>
            </a:r>
          </a:p>
          <a:p>
            <a:pPr lvl="1"/>
            <a:r>
              <a:rPr lang="en-US" smtClean="0"/>
              <a:t>Now file mapped into process address space</a:t>
            </a:r>
          </a:p>
          <a:p>
            <a:r>
              <a:rPr lang="en-US" smtClean="0"/>
              <a:t>For standard I/O (</a:t>
            </a:r>
            <a:r>
              <a:rPr lang="en-US" smtClean="0">
                <a:latin typeface="Courier New" charset="0"/>
                <a:cs typeface="Courier New" charset="0"/>
              </a:rPr>
              <a:t>open(), read(), write(), close()</a:t>
            </a:r>
            <a:r>
              <a:rPr lang="en-US" smtClean="0"/>
              <a:t>), mmap anyway</a:t>
            </a:r>
          </a:p>
          <a:p>
            <a:pPr lvl="1"/>
            <a:r>
              <a:rPr lang="en-US" smtClean="0"/>
              <a:t>But map file into kernel address space</a:t>
            </a:r>
          </a:p>
          <a:p>
            <a:pPr lvl="1"/>
            <a:r>
              <a:rPr lang="en-US" smtClean="0"/>
              <a:t>Process still does read() and write()</a:t>
            </a:r>
          </a:p>
          <a:p>
            <a:pPr lvl="2"/>
            <a:r>
              <a:rPr lang="en-US" smtClean="0"/>
              <a:t>Copies data to and from kernel space and user space</a:t>
            </a:r>
          </a:p>
          <a:p>
            <a:pPr lvl="1"/>
            <a:r>
              <a:rPr lang="en-US" smtClean="0"/>
              <a:t>Uses efficient memory management subsystem</a:t>
            </a:r>
          </a:p>
          <a:p>
            <a:pPr lvl="2"/>
            <a:r>
              <a:rPr lang="en-US" smtClean="0"/>
              <a:t>Avoids needing separate subsystem</a:t>
            </a:r>
          </a:p>
          <a:p>
            <a:r>
              <a:rPr lang="en-US" smtClean="0"/>
              <a:t>COW can be used for read/write non-shared pages</a:t>
            </a:r>
          </a:p>
          <a:p>
            <a:r>
              <a:rPr lang="en-US" smtClean="0"/>
              <a:t>Memory mapped files can be  used for shared memory (although again via separate system calls)</a:t>
            </a:r>
          </a:p>
        </p:txBody>
      </p:sp>
    </p:spTree>
    <p:extLst>
      <p:ext uri="{BB962C8B-B14F-4D97-AF65-F5344CB8AC3E}">
        <p14:creationId xmlns:p14="http://schemas.microsoft.com/office/powerpoint/2010/main" val="3267643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2100263" y="369888"/>
            <a:ext cx="11615737" cy="768350"/>
          </a:xfrm>
        </p:spPr>
        <p:txBody>
          <a:bodyPr>
            <a:normAutofit fontScale="90000"/>
          </a:bodyPr>
          <a:lstStyle/>
          <a:p>
            <a:pPr eaLnBrk="1" hangingPunct="1"/>
            <a:r>
              <a:rPr lang="en-US" smtClean="0">
                <a:ea typeface="ＭＳ Ｐゴシック" pitchFamily="34" charset="-128"/>
              </a:rPr>
              <a:t>Virtual-address Space</a:t>
            </a:r>
          </a:p>
        </p:txBody>
      </p:sp>
      <p:pic>
        <p:nvPicPr>
          <p:cNvPr id="1024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5838" y="1716088"/>
            <a:ext cx="3095625" cy="609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0" y="366713"/>
            <a:ext cx="12344400" cy="1524000"/>
          </a:xfrm>
        </p:spPr>
        <p:txBody>
          <a:bodyPr/>
          <a:lstStyle/>
          <a:p>
            <a:pPr eaLnBrk="1" hangingPunct="1"/>
            <a:r>
              <a:rPr lang="en-US" smtClean="0"/>
              <a:t>Memory Mapped Files</a:t>
            </a:r>
          </a:p>
        </p:txBody>
      </p:sp>
      <p:pic>
        <p:nvPicPr>
          <p:cNvPr id="645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1722438"/>
            <a:ext cx="9504363" cy="632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75111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471488"/>
            <a:ext cx="12344400" cy="768350"/>
          </a:xfrm>
        </p:spPr>
        <p:txBody>
          <a:bodyPr>
            <a:normAutofit fontScale="90000"/>
          </a:bodyPr>
          <a:lstStyle/>
          <a:p>
            <a:pPr eaLnBrk="1" hangingPunct="1"/>
            <a:r>
              <a:rPr lang="en-US" sz="4000" smtClean="0"/>
              <a:t>Memory-Mapped Shared Memory </a:t>
            </a:r>
            <a:br>
              <a:rPr lang="en-US" sz="4000" smtClean="0"/>
            </a:br>
            <a:r>
              <a:rPr lang="en-US" sz="4000" smtClean="0"/>
              <a:t>in Windows</a:t>
            </a:r>
          </a:p>
        </p:txBody>
      </p:sp>
      <p:pic>
        <p:nvPicPr>
          <p:cNvPr id="65539"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825" y="2552700"/>
            <a:ext cx="11012488" cy="397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22451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446213" y="369888"/>
            <a:ext cx="11583987" cy="768350"/>
          </a:xfrm>
        </p:spPr>
        <p:txBody>
          <a:bodyPr>
            <a:normAutofit fontScale="90000"/>
          </a:bodyPr>
          <a:lstStyle/>
          <a:p>
            <a:pPr eaLnBrk="1" hangingPunct="1"/>
            <a:r>
              <a:rPr lang="en-US" smtClean="0"/>
              <a:t>Allocating Kernel Memory</a:t>
            </a:r>
          </a:p>
        </p:txBody>
      </p:sp>
      <p:sp>
        <p:nvSpPr>
          <p:cNvPr id="66563" name="Rectangle 3"/>
          <p:cNvSpPr>
            <a:spLocks noGrp="1" noChangeArrowheads="1"/>
          </p:cNvSpPr>
          <p:nvPr>
            <p:ph type="body" idx="1"/>
          </p:nvPr>
        </p:nvSpPr>
        <p:spPr/>
        <p:txBody>
          <a:bodyPr/>
          <a:lstStyle/>
          <a:p>
            <a:r>
              <a:rPr lang="en-US" dirty="0" smtClean="0"/>
              <a:t>Treated differently from user memory</a:t>
            </a:r>
          </a:p>
          <a:p>
            <a:endParaRPr lang="en-US" dirty="0" smtClean="0"/>
          </a:p>
          <a:p>
            <a:r>
              <a:rPr lang="en-US" dirty="0" smtClean="0"/>
              <a:t>Often allocated from a free-memory pool</a:t>
            </a:r>
          </a:p>
          <a:p>
            <a:pPr lvl="1"/>
            <a:r>
              <a:rPr lang="en-US" dirty="0" smtClean="0"/>
              <a:t>Kernel requests memory for structures of varying sizes</a:t>
            </a:r>
          </a:p>
          <a:p>
            <a:pPr lvl="1"/>
            <a:r>
              <a:rPr lang="en-US" dirty="0" smtClean="0"/>
              <a:t>Some kernel memory needs to be contiguous</a:t>
            </a:r>
          </a:p>
          <a:p>
            <a:pPr lvl="2"/>
            <a:r>
              <a:rPr lang="en-US" dirty="0" smtClean="0"/>
              <a:t>I.e. for device I/O</a:t>
            </a:r>
          </a:p>
          <a:p>
            <a:pPr lvl="2"/>
            <a:endParaRPr lang="en-US" dirty="0"/>
          </a:p>
          <a:p>
            <a:pPr lvl="2"/>
            <a:r>
              <a:rPr lang="en-US" dirty="0" smtClean="0"/>
              <a:t>1. Buddy System Allocator</a:t>
            </a:r>
          </a:p>
          <a:p>
            <a:pPr lvl="2"/>
            <a:r>
              <a:rPr lang="en-US" dirty="0" smtClean="0"/>
              <a:t>2. Slab Allocator</a:t>
            </a:r>
          </a:p>
          <a:p>
            <a:pPr>
              <a:buFont typeface="Monotype Sorts" charset="2"/>
              <a:buNone/>
            </a:pPr>
            <a:endParaRPr lang="en-US" dirty="0" smtClean="0"/>
          </a:p>
        </p:txBody>
      </p:sp>
    </p:spTree>
    <p:extLst>
      <p:ext uri="{BB962C8B-B14F-4D97-AF65-F5344CB8AC3E}">
        <p14:creationId xmlns:p14="http://schemas.microsoft.com/office/powerpoint/2010/main" val="13154761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Buddy System</a:t>
            </a:r>
          </a:p>
        </p:txBody>
      </p:sp>
      <p:sp>
        <p:nvSpPr>
          <p:cNvPr id="67587" name="Rectangle 3"/>
          <p:cNvSpPr>
            <a:spLocks noGrp="1" noChangeArrowheads="1"/>
          </p:cNvSpPr>
          <p:nvPr>
            <p:ph type="body" idx="1"/>
          </p:nvPr>
        </p:nvSpPr>
        <p:spPr>
          <a:xfrm>
            <a:off x="1209675" y="1644650"/>
            <a:ext cx="11599863" cy="6040438"/>
          </a:xfrm>
        </p:spPr>
        <p:txBody>
          <a:bodyPr>
            <a:normAutofit fontScale="70000" lnSpcReduction="20000"/>
          </a:bodyPr>
          <a:lstStyle/>
          <a:p>
            <a:r>
              <a:rPr lang="en-US" smtClean="0"/>
              <a:t>Allocates memory from fixed-size segment consisting of physically-contiguous pages</a:t>
            </a:r>
          </a:p>
          <a:p>
            <a:r>
              <a:rPr lang="en-US" smtClean="0"/>
              <a:t>Memory allocated using </a:t>
            </a:r>
            <a:r>
              <a:rPr lang="en-US" b="1" smtClean="0"/>
              <a:t>power-of-2 allocator</a:t>
            </a:r>
          </a:p>
          <a:p>
            <a:pPr lvl="1"/>
            <a:r>
              <a:rPr lang="en-US" smtClean="0"/>
              <a:t>Satisfies requests in units sized as power of 2</a:t>
            </a:r>
          </a:p>
          <a:p>
            <a:pPr lvl="1"/>
            <a:r>
              <a:rPr lang="en-US" smtClean="0"/>
              <a:t>Request rounded up to next highest power of 2</a:t>
            </a:r>
          </a:p>
          <a:p>
            <a:pPr lvl="1"/>
            <a:r>
              <a:rPr lang="en-US" smtClean="0"/>
              <a:t>When smaller allocation needed than is available, current chunk split into two buddies of next-lower power of 2</a:t>
            </a:r>
          </a:p>
          <a:p>
            <a:pPr lvl="2"/>
            <a:r>
              <a:rPr lang="en-US" smtClean="0"/>
              <a:t>Continue until appropriate sized chunk available</a:t>
            </a:r>
          </a:p>
          <a:p>
            <a:r>
              <a:rPr lang="en-US" smtClean="0"/>
              <a:t>For example, assume 256KB chunk available, kernel requests 21KB</a:t>
            </a:r>
          </a:p>
          <a:p>
            <a:pPr lvl="1"/>
            <a:r>
              <a:rPr lang="en-US" smtClean="0"/>
              <a:t>Split into A</a:t>
            </a:r>
            <a:r>
              <a:rPr lang="en-US" baseline="-25000" smtClean="0"/>
              <a:t>L</a:t>
            </a:r>
            <a:r>
              <a:rPr lang="en-US" smtClean="0"/>
              <a:t> </a:t>
            </a:r>
            <a:r>
              <a:rPr lang="en-US" baseline="-25000" smtClean="0"/>
              <a:t>and</a:t>
            </a:r>
            <a:r>
              <a:rPr lang="en-US" smtClean="0"/>
              <a:t> A</a:t>
            </a:r>
            <a:r>
              <a:rPr lang="en-US" baseline="-25000" smtClean="0"/>
              <a:t>r</a:t>
            </a:r>
            <a:r>
              <a:rPr lang="en-US" smtClean="0"/>
              <a:t> of 128KB each</a:t>
            </a:r>
          </a:p>
          <a:p>
            <a:pPr lvl="2"/>
            <a:r>
              <a:rPr lang="en-US" smtClean="0"/>
              <a:t>One further divided into B</a:t>
            </a:r>
            <a:r>
              <a:rPr lang="en-US" baseline="-25000" smtClean="0"/>
              <a:t>L</a:t>
            </a:r>
            <a:r>
              <a:rPr lang="en-US" smtClean="0"/>
              <a:t> and B</a:t>
            </a:r>
            <a:r>
              <a:rPr lang="en-US" baseline="-25000" smtClean="0"/>
              <a:t>R</a:t>
            </a:r>
            <a:r>
              <a:rPr lang="en-US" smtClean="0"/>
              <a:t> of 64KB</a:t>
            </a:r>
          </a:p>
          <a:p>
            <a:pPr lvl="3"/>
            <a:r>
              <a:rPr lang="en-US" smtClean="0"/>
              <a:t>One further into C</a:t>
            </a:r>
            <a:r>
              <a:rPr lang="en-US" baseline="-25000" smtClean="0"/>
              <a:t>L</a:t>
            </a:r>
            <a:r>
              <a:rPr lang="en-US" smtClean="0"/>
              <a:t> and C</a:t>
            </a:r>
            <a:r>
              <a:rPr lang="en-US" baseline="-25000" smtClean="0"/>
              <a:t>R</a:t>
            </a:r>
            <a:r>
              <a:rPr lang="en-US" smtClean="0"/>
              <a:t> of 32KB each – one used to satisfy request</a:t>
            </a:r>
          </a:p>
          <a:p>
            <a:r>
              <a:rPr lang="en-US" smtClean="0"/>
              <a:t>Advantage – quickly coalesce unused chunks into larger chunk</a:t>
            </a:r>
          </a:p>
          <a:p>
            <a:r>
              <a:rPr lang="en-US" smtClean="0"/>
              <a:t>Disadvantage - fragmentation</a:t>
            </a:r>
          </a:p>
        </p:txBody>
      </p:sp>
    </p:spTree>
    <p:extLst>
      <p:ext uri="{BB962C8B-B14F-4D97-AF65-F5344CB8AC3E}">
        <p14:creationId xmlns:p14="http://schemas.microsoft.com/office/powerpoint/2010/main" val="26960970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446213" y="369888"/>
            <a:ext cx="11583987" cy="768350"/>
          </a:xfrm>
        </p:spPr>
        <p:txBody>
          <a:bodyPr>
            <a:normAutofit fontScale="90000"/>
          </a:bodyPr>
          <a:lstStyle/>
          <a:p>
            <a:pPr eaLnBrk="1" hangingPunct="1"/>
            <a:r>
              <a:rPr lang="en-US" smtClean="0"/>
              <a:t>Buddy System Allocator</a:t>
            </a:r>
          </a:p>
        </p:txBody>
      </p:sp>
      <p:pic>
        <p:nvPicPr>
          <p:cNvPr id="68611"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688" y="1408113"/>
            <a:ext cx="8513762" cy="658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97817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622425" y="369888"/>
            <a:ext cx="11407775" cy="768350"/>
          </a:xfrm>
        </p:spPr>
        <p:txBody>
          <a:bodyPr>
            <a:normAutofit fontScale="90000"/>
          </a:bodyPr>
          <a:lstStyle/>
          <a:p>
            <a:pPr eaLnBrk="1" hangingPunct="1"/>
            <a:r>
              <a:rPr lang="en-US" dirty="0" smtClean="0"/>
              <a:t>Slab Allocator</a:t>
            </a:r>
          </a:p>
        </p:txBody>
      </p:sp>
      <p:sp>
        <p:nvSpPr>
          <p:cNvPr id="69635" name="Rectangle 3"/>
          <p:cNvSpPr>
            <a:spLocks noGrp="1" noChangeArrowheads="1"/>
          </p:cNvSpPr>
          <p:nvPr>
            <p:ph type="body" idx="1"/>
          </p:nvPr>
        </p:nvSpPr>
        <p:spPr>
          <a:xfrm>
            <a:off x="1209675" y="1644650"/>
            <a:ext cx="11557000" cy="6729413"/>
          </a:xfrm>
        </p:spPr>
        <p:txBody>
          <a:bodyPr>
            <a:normAutofit fontScale="85000" lnSpcReduction="20000"/>
          </a:bodyPr>
          <a:lstStyle/>
          <a:p>
            <a:endParaRPr lang="en-US" sz="1100" dirty="0" smtClean="0"/>
          </a:p>
          <a:p>
            <a:r>
              <a:rPr lang="en-US" b="1" dirty="0" smtClean="0">
                <a:solidFill>
                  <a:srgbClr val="3366FF"/>
                </a:solidFill>
              </a:rPr>
              <a:t>Slab</a:t>
            </a:r>
            <a:r>
              <a:rPr lang="en-US" dirty="0" smtClean="0">
                <a:solidFill>
                  <a:srgbClr val="3366FF"/>
                </a:solidFill>
              </a:rPr>
              <a:t> </a:t>
            </a:r>
            <a:r>
              <a:rPr lang="en-US" dirty="0" smtClean="0"/>
              <a:t>is one or more physically contiguous pages</a:t>
            </a:r>
          </a:p>
          <a:p>
            <a:endParaRPr lang="en-US" sz="1100" dirty="0" smtClean="0"/>
          </a:p>
          <a:p>
            <a:r>
              <a:rPr lang="en-US" b="1" dirty="0" smtClean="0">
                <a:solidFill>
                  <a:srgbClr val="3366FF"/>
                </a:solidFill>
              </a:rPr>
              <a:t>Cache</a:t>
            </a:r>
            <a:r>
              <a:rPr lang="en-US" dirty="0" smtClean="0">
                <a:solidFill>
                  <a:srgbClr val="3366FF"/>
                </a:solidFill>
              </a:rPr>
              <a:t> </a:t>
            </a:r>
            <a:r>
              <a:rPr lang="en-US" dirty="0" smtClean="0"/>
              <a:t>consists of one or more slabs</a:t>
            </a:r>
          </a:p>
          <a:p>
            <a:endParaRPr lang="en-US" sz="1100" dirty="0" smtClean="0"/>
          </a:p>
          <a:p>
            <a:r>
              <a:rPr lang="en-US" dirty="0" smtClean="0"/>
              <a:t>Single cache for each unique kernel data structure</a:t>
            </a:r>
          </a:p>
          <a:p>
            <a:pPr lvl="1"/>
            <a:r>
              <a:rPr lang="en-US" dirty="0" smtClean="0"/>
              <a:t>Each cache filled with </a:t>
            </a:r>
            <a:r>
              <a:rPr lang="en-US" b="1" dirty="0" smtClean="0">
                <a:solidFill>
                  <a:srgbClr val="3366FF"/>
                </a:solidFill>
              </a:rPr>
              <a:t>objects</a:t>
            </a:r>
            <a:r>
              <a:rPr lang="en-US" dirty="0" smtClean="0">
                <a:solidFill>
                  <a:srgbClr val="3366FF"/>
                </a:solidFill>
              </a:rPr>
              <a:t> </a:t>
            </a:r>
            <a:r>
              <a:rPr lang="en-US" dirty="0" smtClean="0"/>
              <a:t>– instantiations of the data structure</a:t>
            </a:r>
          </a:p>
          <a:p>
            <a:pPr lvl="1"/>
            <a:endParaRPr lang="en-US" sz="1100" dirty="0" smtClean="0"/>
          </a:p>
          <a:p>
            <a:r>
              <a:rPr lang="en-US" dirty="0" smtClean="0"/>
              <a:t>When cache created, filled with objects marked as </a:t>
            </a:r>
            <a:r>
              <a:rPr lang="en-US" b="1" dirty="0" smtClean="0"/>
              <a:t>free</a:t>
            </a:r>
          </a:p>
          <a:p>
            <a:endParaRPr lang="en-US" sz="1100" b="1" dirty="0" smtClean="0"/>
          </a:p>
          <a:p>
            <a:r>
              <a:rPr lang="en-US" dirty="0" smtClean="0"/>
              <a:t>When structures stored, objects marked as </a:t>
            </a:r>
            <a:r>
              <a:rPr lang="en-US" b="1" dirty="0" smtClean="0"/>
              <a:t>used</a:t>
            </a:r>
          </a:p>
          <a:p>
            <a:endParaRPr lang="en-US" sz="1100" b="1" dirty="0" smtClean="0"/>
          </a:p>
          <a:p>
            <a:r>
              <a:rPr lang="en-US" dirty="0" smtClean="0"/>
              <a:t>If slab is full of used objects, next object allocated from empty slab</a:t>
            </a:r>
          </a:p>
          <a:p>
            <a:pPr lvl="1"/>
            <a:endParaRPr lang="en-US" sz="1100" dirty="0" smtClean="0"/>
          </a:p>
          <a:p>
            <a:r>
              <a:rPr lang="en-US" dirty="0" smtClean="0"/>
              <a:t>Benefits include no fragmentation, fast memory request satisfaction</a:t>
            </a:r>
          </a:p>
          <a:p>
            <a:pPr>
              <a:buFont typeface="Monotype Sorts" charset="2"/>
              <a:buNone/>
            </a:pPr>
            <a:endParaRPr lang="en-US" dirty="0" smtClean="0"/>
          </a:p>
          <a:p>
            <a:endParaRPr lang="en-US" dirty="0" smtClean="0"/>
          </a:p>
        </p:txBody>
      </p:sp>
    </p:spTree>
    <p:extLst>
      <p:ext uri="{BB962C8B-B14F-4D97-AF65-F5344CB8AC3E}">
        <p14:creationId xmlns:p14="http://schemas.microsoft.com/office/powerpoint/2010/main" val="14514650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576388" y="369888"/>
            <a:ext cx="11453812" cy="768350"/>
          </a:xfrm>
        </p:spPr>
        <p:txBody>
          <a:bodyPr>
            <a:normAutofit fontScale="90000"/>
          </a:bodyPr>
          <a:lstStyle/>
          <a:p>
            <a:pPr eaLnBrk="1" hangingPunct="1"/>
            <a:r>
              <a:rPr lang="en-US" smtClean="0"/>
              <a:t>Slab Allocation</a:t>
            </a:r>
          </a:p>
        </p:txBody>
      </p:sp>
      <p:pic>
        <p:nvPicPr>
          <p:cNvPr id="70659"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1677988"/>
            <a:ext cx="10353675" cy="647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800201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343025" y="369888"/>
            <a:ext cx="11687175" cy="768350"/>
          </a:xfrm>
        </p:spPr>
        <p:txBody>
          <a:bodyPr>
            <a:normAutofit fontScale="90000"/>
          </a:bodyPr>
          <a:lstStyle/>
          <a:p>
            <a:pPr eaLnBrk="1" hangingPunct="1"/>
            <a:r>
              <a:rPr lang="en-US" dirty="0" smtClean="0"/>
              <a:t>Other Considerations -- </a:t>
            </a:r>
            <a:r>
              <a:rPr lang="en-US" dirty="0" err="1" smtClean="0"/>
              <a:t>Prepaging</a:t>
            </a:r>
            <a:endParaRPr lang="en-US" dirty="0" smtClean="0"/>
          </a:p>
        </p:txBody>
      </p:sp>
      <p:sp>
        <p:nvSpPr>
          <p:cNvPr id="71683" name="Rectangle 3"/>
          <p:cNvSpPr>
            <a:spLocks noGrp="1" noChangeArrowheads="1"/>
          </p:cNvSpPr>
          <p:nvPr>
            <p:ph type="body" idx="1"/>
          </p:nvPr>
        </p:nvSpPr>
        <p:spPr>
          <a:xfrm>
            <a:off x="1241425" y="1930400"/>
            <a:ext cx="11283950" cy="6545263"/>
          </a:xfrm>
        </p:spPr>
        <p:txBody>
          <a:bodyPr>
            <a:normAutofit lnSpcReduction="10000"/>
          </a:bodyPr>
          <a:lstStyle/>
          <a:p>
            <a:r>
              <a:rPr lang="en-US" dirty="0" err="1" smtClean="0"/>
              <a:t>Prepaging</a:t>
            </a:r>
            <a:r>
              <a:rPr lang="en-US" dirty="0" smtClean="0"/>
              <a:t> </a:t>
            </a:r>
          </a:p>
          <a:p>
            <a:pPr lvl="1"/>
            <a:r>
              <a:rPr lang="en-US" dirty="0" smtClean="0"/>
              <a:t>To reduce the large number of page faults that occurs at process startup</a:t>
            </a:r>
          </a:p>
          <a:p>
            <a:pPr lvl="1"/>
            <a:r>
              <a:rPr lang="en-US" dirty="0" err="1" smtClean="0"/>
              <a:t>Prepage</a:t>
            </a:r>
            <a:r>
              <a:rPr lang="en-US" dirty="0" smtClean="0"/>
              <a:t> all or some of the pages a process will need, before they are referenced</a:t>
            </a:r>
          </a:p>
          <a:p>
            <a:pPr lvl="1"/>
            <a:r>
              <a:rPr lang="en-US" dirty="0" smtClean="0"/>
              <a:t>But if </a:t>
            </a:r>
            <a:r>
              <a:rPr lang="en-US" dirty="0" err="1" smtClean="0"/>
              <a:t>prepaged</a:t>
            </a:r>
            <a:r>
              <a:rPr lang="en-US" dirty="0" smtClean="0"/>
              <a:t> pages are unused, I/O and memory was wasted</a:t>
            </a:r>
          </a:p>
          <a:p>
            <a:pPr lvl="1"/>
            <a:r>
              <a:rPr lang="en-US" dirty="0" smtClean="0"/>
              <a:t>Assume </a:t>
            </a:r>
            <a:r>
              <a:rPr lang="en-US" i="1" dirty="0" smtClean="0"/>
              <a:t>s</a:t>
            </a:r>
            <a:r>
              <a:rPr lang="en-US" dirty="0" smtClean="0"/>
              <a:t> pages are </a:t>
            </a:r>
            <a:r>
              <a:rPr lang="en-US" dirty="0" err="1" smtClean="0"/>
              <a:t>prepaged</a:t>
            </a:r>
            <a:r>
              <a:rPr lang="en-US" dirty="0" smtClean="0"/>
              <a:t> and </a:t>
            </a:r>
            <a:r>
              <a:rPr lang="el-GR" i="1" dirty="0" smtClean="0"/>
              <a:t>α</a:t>
            </a:r>
            <a:r>
              <a:rPr lang="en-US" i="1" dirty="0" smtClean="0"/>
              <a:t> </a:t>
            </a:r>
            <a:r>
              <a:rPr lang="en-US" dirty="0" smtClean="0"/>
              <a:t>of the pages is used</a:t>
            </a:r>
          </a:p>
          <a:p>
            <a:pPr lvl="2"/>
            <a:r>
              <a:rPr lang="en-US" dirty="0" smtClean="0"/>
              <a:t>Is cost of </a:t>
            </a:r>
            <a:r>
              <a:rPr lang="en-US" i="1" dirty="0" smtClean="0"/>
              <a:t>s * </a:t>
            </a:r>
            <a:r>
              <a:rPr lang="el-GR" i="1" dirty="0" smtClean="0"/>
              <a:t>α</a:t>
            </a:r>
            <a:r>
              <a:rPr lang="en-US" i="1" dirty="0" smtClean="0"/>
              <a:t>  </a:t>
            </a:r>
            <a:r>
              <a:rPr lang="en-US" dirty="0" smtClean="0"/>
              <a:t>save pages faults &gt; or &lt; than the cost of </a:t>
            </a:r>
            <a:r>
              <a:rPr lang="en-US" dirty="0" err="1" smtClean="0"/>
              <a:t>prepaging</a:t>
            </a:r>
            <a:r>
              <a:rPr lang="en-US" i="1" dirty="0" smtClean="0"/>
              <a:t> </a:t>
            </a:r>
            <a:br>
              <a:rPr lang="en-US" i="1" dirty="0" smtClean="0"/>
            </a:br>
            <a:r>
              <a:rPr lang="en-US" i="1" dirty="0" smtClean="0"/>
              <a:t>s * (1- </a:t>
            </a:r>
            <a:r>
              <a:rPr lang="el-GR" i="1" dirty="0" smtClean="0"/>
              <a:t>α</a:t>
            </a:r>
            <a:r>
              <a:rPr lang="en-US" i="1" dirty="0" smtClean="0"/>
              <a:t>) </a:t>
            </a:r>
            <a:r>
              <a:rPr lang="en-US" dirty="0" smtClean="0"/>
              <a:t>unnecessary pages</a:t>
            </a:r>
            <a:r>
              <a:rPr lang="en-US" i="1" dirty="0" smtClean="0"/>
              <a:t>?  </a:t>
            </a:r>
          </a:p>
          <a:p>
            <a:pPr lvl="2"/>
            <a:r>
              <a:rPr lang="el-GR" i="1" dirty="0" smtClean="0"/>
              <a:t>α</a:t>
            </a:r>
            <a:r>
              <a:rPr lang="en-US" i="1" dirty="0" smtClean="0"/>
              <a:t> </a:t>
            </a:r>
            <a:r>
              <a:rPr lang="en-US" dirty="0" smtClean="0"/>
              <a:t>near zero </a:t>
            </a:r>
            <a:r>
              <a:rPr lang="en-US" dirty="0" smtClean="0">
                <a:sym typeface="Symbol" charset="2"/>
              </a:rPr>
              <a:t> </a:t>
            </a:r>
            <a:r>
              <a:rPr lang="en-US" dirty="0" err="1" smtClean="0">
                <a:sym typeface="Symbol" charset="2"/>
              </a:rPr>
              <a:t>prepaging</a:t>
            </a:r>
            <a:r>
              <a:rPr lang="en-US" dirty="0" smtClean="0">
                <a:sym typeface="Symbol" charset="2"/>
              </a:rPr>
              <a:t> loses</a:t>
            </a:r>
            <a:r>
              <a:rPr lang="en-US" dirty="0" smtClean="0"/>
              <a:t> </a:t>
            </a:r>
          </a:p>
        </p:txBody>
      </p:sp>
    </p:spTree>
    <p:extLst>
      <p:ext uri="{BB962C8B-B14F-4D97-AF65-F5344CB8AC3E}">
        <p14:creationId xmlns:p14="http://schemas.microsoft.com/office/powerpoint/2010/main" val="4776190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884363" y="369888"/>
            <a:ext cx="11145837" cy="768350"/>
          </a:xfrm>
        </p:spPr>
        <p:txBody>
          <a:bodyPr>
            <a:normAutofit fontScale="90000"/>
          </a:bodyPr>
          <a:lstStyle/>
          <a:p>
            <a:pPr eaLnBrk="1" hangingPunct="1"/>
            <a:r>
              <a:rPr lang="en-US" dirty="0" smtClean="0"/>
              <a:t>Other considerations – Page Size</a:t>
            </a:r>
          </a:p>
        </p:txBody>
      </p:sp>
      <p:sp>
        <p:nvSpPr>
          <p:cNvPr id="72707" name="Rectangle 3"/>
          <p:cNvSpPr>
            <a:spLocks noGrp="1" noChangeArrowheads="1"/>
          </p:cNvSpPr>
          <p:nvPr>
            <p:ph type="body" idx="1"/>
          </p:nvPr>
        </p:nvSpPr>
        <p:spPr>
          <a:xfrm>
            <a:off x="1209675" y="1747838"/>
            <a:ext cx="10934700" cy="5645150"/>
          </a:xfrm>
        </p:spPr>
        <p:txBody>
          <a:bodyPr>
            <a:normAutofit fontScale="92500" lnSpcReduction="20000"/>
          </a:bodyPr>
          <a:lstStyle/>
          <a:p>
            <a:r>
              <a:rPr lang="en-US" dirty="0" smtClean="0"/>
              <a:t>Page size selection must take into consideration:</a:t>
            </a:r>
          </a:p>
          <a:p>
            <a:pPr lvl="1"/>
            <a:r>
              <a:rPr lang="en-US" dirty="0" smtClean="0"/>
              <a:t>Fragmentation</a:t>
            </a:r>
          </a:p>
          <a:p>
            <a:pPr lvl="1"/>
            <a:r>
              <a:rPr lang="en-US" dirty="0" smtClean="0"/>
              <a:t>Page table size </a:t>
            </a:r>
          </a:p>
          <a:p>
            <a:pPr lvl="1"/>
            <a:r>
              <a:rPr lang="en-US" b="1" dirty="0" smtClean="0">
                <a:solidFill>
                  <a:srgbClr val="3366FF"/>
                </a:solidFill>
              </a:rPr>
              <a:t>Resolution</a:t>
            </a:r>
          </a:p>
          <a:p>
            <a:pPr lvl="1"/>
            <a:r>
              <a:rPr lang="en-US" dirty="0" smtClean="0"/>
              <a:t>I/O overhead</a:t>
            </a:r>
          </a:p>
          <a:p>
            <a:pPr lvl="1"/>
            <a:r>
              <a:rPr lang="en-US" dirty="0" smtClean="0"/>
              <a:t>Number of page faults</a:t>
            </a:r>
          </a:p>
          <a:p>
            <a:pPr lvl="1"/>
            <a:r>
              <a:rPr lang="en-US" dirty="0" smtClean="0"/>
              <a:t>Locality</a:t>
            </a:r>
          </a:p>
          <a:p>
            <a:pPr lvl="1"/>
            <a:r>
              <a:rPr lang="en-US" dirty="0" smtClean="0"/>
              <a:t>TLB size and effectiveness</a:t>
            </a:r>
          </a:p>
          <a:p>
            <a:r>
              <a:rPr lang="en-US" dirty="0" smtClean="0"/>
              <a:t>Always power of 2, usually in the range 2</a:t>
            </a:r>
            <a:r>
              <a:rPr lang="en-US" baseline="30000" dirty="0" smtClean="0"/>
              <a:t>12</a:t>
            </a:r>
            <a:r>
              <a:rPr lang="en-US" dirty="0" smtClean="0"/>
              <a:t> (4,096 bytes) to 2</a:t>
            </a:r>
            <a:r>
              <a:rPr lang="en-US" baseline="30000" dirty="0" smtClean="0"/>
              <a:t>22</a:t>
            </a:r>
            <a:r>
              <a:rPr lang="en-US" dirty="0" smtClean="0"/>
              <a:t> (4,194,304 bytes)</a:t>
            </a:r>
          </a:p>
          <a:p>
            <a:r>
              <a:rPr lang="en-US" dirty="0" smtClean="0"/>
              <a:t>On average, growing over time</a:t>
            </a:r>
          </a:p>
        </p:txBody>
      </p:sp>
    </p:spTree>
    <p:extLst>
      <p:ext uri="{BB962C8B-B14F-4D97-AF65-F5344CB8AC3E}">
        <p14:creationId xmlns:p14="http://schemas.microsoft.com/office/powerpoint/2010/main" val="22853021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489075" y="369888"/>
            <a:ext cx="11541125" cy="768350"/>
          </a:xfrm>
        </p:spPr>
        <p:txBody>
          <a:bodyPr>
            <a:normAutofit fontScale="90000"/>
          </a:bodyPr>
          <a:lstStyle/>
          <a:p>
            <a:pPr eaLnBrk="1" hangingPunct="1"/>
            <a:r>
              <a:rPr lang="en-US" dirty="0" smtClean="0"/>
              <a:t>Other considerations – TLB Reach </a:t>
            </a:r>
          </a:p>
        </p:txBody>
      </p:sp>
      <p:sp>
        <p:nvSpPr>
          <p:cNvPr id="73731" name="Rectangle 3"/>
          <p:cNvSpPr>
            <a:spLocks noGrp="1" noChangeArrowheads="1"/>
          </p:cNvSpPr>
          <p:nvPr>
            <p:ph type="body" idx="1"/>
          </p:nvPr>
        </p:nvSpPr>
        <p:spPr>
          <a:xfrm>
            <a:off x="1241425" y="1960563"/>
            <a:ext cx="11445875" cy="5889625"/>
          </a:xfrm>
        </p:spPr>
        <p:txBody>
          <a:bodyPr>
            <a:normAutofit fontScale="77500" lnSpcReduction="20000"/>
          </a:bodyPr>
          <a:lstStyle/>
          <a:p>
            <a:r>
              <a:rPr lang="en-US" smtClean="0"/>
              <a:t>TLB Reach - The amount of memory accessible from the TLB</a:t>
            </a:r>
          </a:p>
          <a:p>
            <a:endParaRPr lang="en-US" sz="1100" smtClean="0"/>
          </a:p>
          <a:p>
            <a:r>
              <a:rPr lang="en-US" smtClean="0"/>
              <a:t>TLB Reach = (TLB Size) X (Page Size)</a:t>
            </a:r>
          </a:p>
          <a:p>
            <a:endParaRPr lang="en-US" sz="1100" smtClean="0"/>
          </a:p>
          <a:p>
            <a:r>
              <a:rPr lang="en-US" smtClean="0"/>
              <a:t>Ideally, the working set of each process is stored in the TLB</a:t>
            </a:r>
          </a:p>
          <a:p>
            <a:pPr lvl="1"/>
            <a:r>
              <a:rPr lang="en-US" smtClean="0"/>
              <a:t>Otherwise there is a high degree of page faults</a:t>
            </a:r>
          </a:p>
          <a:p>
            <a:pPr lvl="1"/>
            <a:endParaRPr lang="en-US" sz="1100" smtClean="0"/>
          </a:p>
          <a:p>
            <a:r>
              <a:rPr lang="en-US" smtClean="0"/>
              <a:t>Increase the Page Size</a:t>
            </a:r>
          </a:p>
          <a:p>
            <a:pPr lvl="1"/>
            <a:r>
              <a:rPr lang="en-US" smtClean="0"/>
              <a:t>This may lead to an increase in fragmentation as not all applications require a large page size</a:t>
            </a:r>
          </a:p>
          <a:p>
            <a:pPr lvl="1"/>
            <a:endParaRPr lang="en-US" sz="1100" smtClean="0"/>
          </a:p>
          <a:p>
            <a:r>
              <a:rPr lang="en-US" smtClean="0"/>
              <a:t>Provide Multiple Page Sizes</a:t>
            </a:r>
          </a:p>
          <a:p>
            <a:pPr lvl="1"/>
            <a:r>
              <a:rPr lang="en-US" smtClean="0"/>
              <a:t>This allows applications that require larger page sizes the opportunity to use them without an increase in fragmentation</a:t>
            </a:r>
          </a:p>
          <a:p>
            <a:endParaRPr lang="en-US" smtClean="0"/>
          </a:p>
        </p:txBody>
      </p:sp>
    </p:spTree>
    <p:extLst>
      <p:ext uri="{BB962C8B-B14F-4D97-AF65-F5344CB8AC3E}">
        <p14:creationId xmlns:p14="http://schemas.microsoft.com/office/powerpoint/2010/main" val="3287798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p:txBody>
          <a:bodyPr>
            <a:normAutofit fontScale="92500" lnSpcReduction="10000"/>
          </a:bodyPr>
          <a:lstStyle/>
          <a:p>
            <a:r>
              <a:rPr lang="en-US" dirty="0"/>
              <a:t>Virtual address spaces that include holes are known as </a:t>
            </a:r>
            <a:r>
              <a:rPr lang="en-US" b="1" dirty="0"/>
              <a:t>sparse </a:t>
            </a:r>
            <a:r>
              <a:rPr lang="en-US" dirty="0"/>
              <a:t>address spaces</a:t>
            </a:r>
            <a:r>
              <a:rPr lang="en-US" dirty="0" smtClean="0"/>
              <a:t>.</a:t>
            </a:r>
          </a:p>
          <a:p>
            <a:endParaRPr lang="en-US" dirty="0">
              <a:ea typeface="ＭＳ Ｐゴシック" pitchFamily="34" charset="-128"/>
            </a:endParaRPr>
          </a:p>
          <a:p>
            <a:r>
              <a:rPr lang="en-US" dirty="0" smtClean="0">
                <a:ea typeface="ＭＳ Ｐゴシック" pitchFamily="34" charset="-128"/>
              </a:rPr>
              <a:t>System libraries shared via mapping into virtual address space</a:t>
            </a:r>
          </a:p>
          <a:p>
            <a:endParaRPr lang="en-US" dirty="0" smtClean="0">
              <a:ea typeface="ＭＳ Ｐゴシック" pitchFamily="34" charset="-128"/>
            </a:endParaRPr>
          </a:p>
          <a:p>
            <a:r>
              <a:rPr lang="en-US" dirty="0" smtClean="0">
                <a:ea typeface="ＭＳ Ｐゴシック" pitchFamily="34" charset="-128"/>
              </a:rPr>
              <a:t>Shared memory by mapping pages read-write into virtual address space</a:t>
            </a:r>
          </a:p>
          <a:p>
            <a:endParaRPr lang="en-US" dirty="0" smtClean="0">
              <a:ea typeface="ＭＳ Ｐゴシック" pitchFamily="34" charset="-128"/>
            </a:endParaRPr>
          </a:p>
          <a:p>
            <a:r>
              <a:rPr lang="en-US" dirty="0" smtClean="0">
                <a:ea typeface="ＭＳ Ｐゴシック" pitchFamily="34" charset="-128"/>
              </a:rPr>
              <a:t>Pages can be shared during </a:t>
            </a:r>
            <a:r>
              <a:rPr lang="en-US" dirty="0" smtClean="0">
                <a:latin typeface="Courier New" charset="0"/>
                <a:ea typeface="ＭＳ Ｐゴシック" pitchFamily="34" charset="-128"/>
                <a:cs typeface="Courier New" charset="0"/>
              </a:rPr>
              <a:t>fork()</a:t>
            </a:r>
            <a:r>
              <a:rPr lang="en-US" dirty="0" smtClean="0">
                <a:ea typeface="ＭＳ Ｐゴシック" pitchFamily="34" charset="-128"/>
              </a:rPr>
              <a:t>, speeding process creation</a:t>
            </a:r>
          </a:p>
          <a:p>
            <a:endParaRPr lang="en-US" dirty="0" smtClean="0">
              <a:ea typeface="ＭＳ Ｐゴシック" pitchFamily="34" charset="-128"/>
            </a:endParaRPr>
          </a:p>
        </p:txBody>
      </p:sp>
      <p:sp>
        <p:nvSpPr>
          <p:cNvPr id="11266" name="Title 1"/>
          <p:cNvSpPr>
            <a:spLocks noGrp="1"/>
          </p:cNvSpPr>
          <p:nvPr>
            <p:ph type="title"/>
          </p:nvPr>
        </p:nvSpPr>
        <p:spPr/>
        <p:txBody>
          <a:bodyPr/>
          <a:lstStyle/>
          <a:p>
            <a:r>
              <a:rPr lang="en-US" dirty="0" smtClean="0">
                <a:ea typeface="ＭＳ Ｐゴシック" pitchFamily="34" charset="-128"/>
              </a:rPr>
              <a:t>Virtual Address Space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28738" y="369888"/>
            <a:ext cx="11701462" cy="768350"/>
          </a:xfrm>
        </p:spPr>
        <p:txBody>
          <a:bodyPr>
            <a:normAutofit fontScale="90000"/>
          </a:bodyPr>
          <a:lstStyle/>
          <a:p>
            <a:pPr eaLnBrk="1" hangingPunct="1"/>
            <a:r>
              <a:rPr lang="en-US" dirty="0" smtClean="0"/>
              <a:t>Other Considerations – I/O interlock</a:t>
            </a:r>
          </a:p>
        </p:txBody>
      </p:sp>
      <p:sp>
        <p:nvSpPr>
          <p:cNvPr id="75779" name="Rectangle 3"/>
          <p:cNvSpPr>
            <a:spLocks noGrp="1" noChangeArrowheads="1"/>
          </p:cNvSpPr>
          <p:nvPr>
            <p:ph type="body" idx="1"/>
          </p:nvPr>
        </p:nvSpPr>
        <p:spPr>
          <a:xfrm>
            <a:off x="1241425" y="1879600"/>
            <a:ext cx="11530013" cy="5945188"/>
          </a:xfrm>
        </p:spPr>
        <p:txBody>
          <a:bodyPr/>
          <a:lstStyle/>
          <a:p>
            <a:r>
              <a:rPr lang="en-US" b="1" dirty="0" smtClean="0">
                <a:solidFill>
                  <a:srgbClr val="3366FF"/>
                </a:solidFill>
              </a:rPr>
              <a:t>I/O Interlock</a:t>
            </a:r>
            <a:r>
              <a:rPr lang="en-US" dirty="0" smtClean="0">
                <a:solidFill>
                  <a:srgbClr val="3366FF"/>
                </a:solidFill>
              </a:rPr>
              <a:t> </a:t>
            </a:r>
            <a:r>
              <a:rPr lang="en-US" dirty="0" smtClean="0"/>
              <a:t>– Pages must sometimes be locked into memory</a:t>
            </a:r>
          </a:p>
          <a:p>
            <a:endParaRPr lang="en-US" dirty="0" smtClean="0"/>
          </a:p>
          <a:p>
            <a:r>
              <a:rPr lang="en-US" dirty="0" smtClean="0"/>
              <a:t>Consider I/O - Pages that are used for copying a file from a device must be locked from being selected for eviction by a page replacement algorithm</a:t>
            </a:r>
          </a:p>
        </p:txBody>
      </p:sp>
    </p:spTree>
    <p:extLst>
      <p:ext uri="{BB962C8B-B14F-4D97-AF65-F5344CB8AC3E}">
        <p14:creationId xmlns:p14="http://schemas.microsoft.com/office/powerpoint/2010/main" val="300333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2028825" y="385763"/>
            <a:ext cx="11687175" cy="768350"/>
          </a:xfrm>
        </p:spPr>
        <p:txBody>
          <a:bodyPr>
            <a:noAutofit/>
          </a:bodyPr>
          <a:lstStyle/>
          <a:p>
            <a:pPr eaLnBrk="1" hangingPunct="1"/>
            <a:r>
              <a:rPr lang="en-US" sz="4500" dirty="0" smtClean="0">
                <a:ea typeface="ＭＳ Ｐゴシック" pitchFamily="34" charset="-128"/>
              </a:rPr>
              <a:t>Shared Library Using Virtual Memory</a:t>
            </a:r>
          </a:p>
        </p:txBody>
      </p:sp>
      <p:pic>
        <p:nvPicPr>
          <p:cNvPr id="1229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100" y="1697038"/>
            <a:ext cx="10155238" cy="596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1209675" y="1644650"/>
            <a:ext cx="11542713" cy="6040438"/>
          </a:xfrm>
        </p:spPr>
        <p:txBody>
          <a:bodyPr>
            <a:normAutofit fontScale="85000" lnSpcReduction="10000"/>
          </a:bodyPr>
          <a:lstStyle/>
          <a:p>
            <a:pPr>
              <a:lnSpc>
                <a:spcPct val="90000"/>
              </a:lnSpc>
            </a:pPr>
            <a:r>
              <a:rPr lang="en-US" dirty="0" smtClean="0">
                <a:ea typeface="ＭＳ Ｐゴシック" pitchFamily="34" charset="-128"/>
              </a:rPr>
              <a:t>Could bring entire process into memory at load time</a:t>
            </a:r>
          </a:p>
          <a:p>
            <a:pPr>
              <a:lnSpc>
                <a:spcPct val="90000"/>
              </a:lnSpc>
            </a:pPr>
            <a:r>
              <a:rPr lang="en-US" dirty="0" smtClean="0">
                <a:ea typeface="ＭＳ Ｐゴシック" pitchFamily="34" charset="-128"/>
              </a:rPr>
              <a:t>Or bring a page into memory only when it is needed</a:t>
            </a:r>
          </a:p>
          <a:p>
            <a:pPr lvl="1">
              <a:lnSpc>
                <a:spcPct val="90000"/>
              </a:lnSpc>
            </a:pPr>
            <a:r>
              <a:rPr lang="en-US" dirty="0" smtClean="0">
                <a:ea typeface="ＭＳ Ｐゴシック" pitchFamily="34" charset="-128"/>
              </a:rPr>
              <a:t>Less I/O needed, no unnecessary I/O</a:t>
            </a:r>
          </a:p>
          <a:p>
            <a:pPr lvl="1">
              <a:lnSpc>
                <a:spcPct val="90000"/>
              </a:lnSpc>
            </a:pPr>
            <a:r>
              <a:rPr lang="en-US" dirty="0" smtClean="0">
                <a:ea typeface="ＭＳ Ｐゴシック" pitchFamily="34" charset="-128"/>
              </a:rPr>
              <a:t>Less memory needed </a:t>
            </a:r>
          </a:p>
          <a:p>
            <a:pPr lvl="1">
              <a:lnSpc>
                <a:spcPct val="90000"/>
              </a:lnSpc>
            </a:pPr>
            <a:r>
              <a:rPr lang="en-US" dirty="0" smtClean="0">
                <a:ea typeface="ＭＳ Ｐゴシック" pitchFamily="34" charset="-128"/>
              </a:rPr>
              <a:t>Faster response</a:t>
            </a:r>
          </a:p>
          <a:p>
            <a:pPr lvl="1">
              <a:lnSpc>
                <a:spcPct val="90000"/>
              </a:lnSpc>
            </a:pPr>
            <a:r>
              <a:rPr lang="en-US" dirty="0" smtClean="0">
                <a:ea typeface="ＭＳ Ｐゴシック" pitchFamily="34" charset="-128"/>
              </a:rPr>
              <a:t>More users</a:t>
            </a:r>
            <a:br>
              <a:rPr lang="en-US" dirty="0" smtClean="0">
                <a:ea typeface="ＭＳ Ｐゴシック" pitchFamily="34" charset="-128"/>
              </a:rPr>
            </a:br>
            <a:endParaRPr lang="en-US" dirty="0" smtClean="0">
              <a:ea typeface="ＭＳ Ｐゴシック" pitchFamily="34" charset="-128"/>
            </a:endParaRPr>
          </a:p>
          <a:p>
            <a:pPr>
              <a:lnSpc>
                <a:spcPct val="90000"/>
              </a:lnSpc>
            </a:pPr>
            <a:r>
              <a:rPr lang="en-US" dirty="0" smtClean="0">
                <a:ea typeface="ＭＳ Ｐゴシック" pitchFamily="34" charset="-128"/>
              </a:rPr>
              <a:t>Page is needed </a:t>
            </a:r>
            <a:r>
              <a:rPr lang="en-US" dirty="0" smtClean="0">
                <a:ea typeface="ＭＳ Ｐゴシック" pitchFamily="34" charset="-128"/>
                <a:sym typeface="Symbol" pitchFamily="18" charset="2"/>
              </a:rPr>
              <a:t> reference to it</a:t>
            </a:r>
          </a:p>
          <a:p>
            <a:pPr lvl="1">
              <a:lnSpc>
                <a:spcPct val="90000"/>
              </a:lnSpc>
            </a:pPr>
            <a:r>
              <a:rPr lang="en-US" dirty="0" smtClean="0">
                <a:ea typeface="ＭＳ Ｐゴシック" pitchFamily="34" charset="-128"/>
              </a:rPr>
              <a:t>invalid reference </a:t>
            </a:r>
            <a:r>
              <a:rPr lang="en-US" dirty="0" smtClean="0">
                <a:ea typeface="ＭＳ Ｐゴシック" pitchFamily="34" charset="-128"/>
                <a:sym typeface="Symbol" pitchFamily="18" charset="2"/>
              </a:rPr>
              <a:t> abort</a:t>
            </a:r>
          </a:p>
          <a:p>
            <a:pPr lvl="1">
              <a:lnSpc>
                <a:spcPct val="90000"/>
              </a:lnSpc>
            </a:pPr>
            <a:r>
              <a:rPr lang="en-US" dirty="0" smtClean="0">
                <a:ea typeface="ＭＳ Ｐゴシック" pitchFamily="34" charset="-128"/>
                <a:sym typeface="Symbol" pitchFamily="18" charset="2"/>
              </a:rPr>
              <a:t>not-in-memory  bring to memory</a:t>
            </a:r>
          </a:p>
          <a:p>
            <a:pPr lvl="1">
              <a:lnSpc>
                <a:spcPct val="90000"/>
              </a:lnSpc>
            </a:pPr>
            <a:endParaRPr lang="en-US" dirty="0" smtClean="0">
              <a:ea typeface="ＭＳ Ｐゴシック" pitchFamily="34" charset="-128"/>
              <a:sym typeface="Symbol" pitchFamily="18" charset="2"/>
            </a:endParaRPr>
          </a:p>
          <a:p>
            <a:pPr>
              <a:lnSpc>
                <a:spcPct val="90000"/>
              </a:lnSpc>
            </a:pPr>
            <a:r>
              <a:rPr lang="en-US" b="1" dirty="0" smtClean="0">
                <a:solidFill>
                  <a:srgbClr val="3366FF"/>
                </a:solidFill>
                <a:ea typeface="ＭＳ Ｐゴシック" pitchFamily="34" charset="-128"/>
                <a:sym typeface="Symbol" pitchFamily="18" charset="2"/>
              </a:rPr>
              <a:t>Lazy swapper</a:t>
            </a:r>
            <a:r>
              <a:rPr lang="en-US" dirty="0" smtClean="0">
                <a:solidFill>
                  <a:srgbClr val="3366FF"/>
                </a:solidFill>
                <a:ea typeface="ＭＳ Ｐゴシック" pitchFamily="34" charset="-128"/>
                <a:sym typeface="Symbol" pitchFamily="18" charset="2"/>
              </a:rPr>
              <a:t> </a:t>
            </a:r>
            <a:r>
              <a:rPr lang="en-US" dirty="0" smtClean="0">
                <a:ea typeface="ＭＳ Ｐゴシック" pitchFamily="34" charset="-128"/>
                <a:sym typeface="Symbol" pitchFamily="18" charset="2"/>
              </a:rPr>
              <a:t>– never swaps a page into memory unless page will be needed</a:t>
            </a:r>
          </a:p>
          <a:p>
            <a:pPr lvl="1">
              <a:lnSpc>
                <a:spcPct val="90000"/>
              </a:lnSpc>
            </a:pPr>
            <a:r>
              <a:rPr lang="en-US" dirty="0" smtClean="0">
                <a:ea typeface="ＭＳ Ｐゴシック" pitchFamily="34" charset="-128"/>
                <a:sym typeface="Symbol" pitchFamily="18" charset="2"/>
              </a:rPr>
              <a:t>Swapper that deals with pages is a </a:t>
            </a:r>
            <a:r>
              <a:rPr lang="en-US" b="1" dirty="0" smtClean="0">
                <a:solidFill>
                  <a:srgbClr val="3366FF"/>
                </a:solidFill>
                <a:ea typeface="ＭＳ Ｐゴシック" pitchFamily="34" charset="-128"/>
                <a:sym typeface="Symbol" pitchFamily="18" charset="2"/>
              </a:rPr>
              <a:t>pager</a:t>
            </a:r>
          </a:p>
          <a:p>
            <a:pPr lvl="1">
              <a:lnSpc>
                <a:spcPct val="90000"/>
              </a:lnSpc>
              <a:buFont typeface="Monotype Sorts" charset="2"/>
              <a:buNone/>
            </a:pPr>
            <a:endParaRPr lang="en-US" dirty="0" smtClean="0">
              <a:ea typeface="ＭＳ Ｐゴシック" pitchFamily="34" charset="-128"/>
              <a:sym typeface="Symbol" pitchFamily="18" charset="2"/>
            </a:endParaRPr>
          </a:p>
        </p:txBody>
      </p:sp>
      <p:sp>
        <p:nvSpPr>
          <p:cNvPr id="13314" name="Rectangle 2"/>
          <p:cNvSpPr>
            <a:spLocks noGrp="1" noChangeArrowheads="1"/>
          </p:cNvSpPr>
          <p:nvPr>
            <p:ph type="title"/>
          </p:nvPr>
        </p:nvSpPr>
        <p:spPr/>
        <p:txBody>
          <a:bodyPr/>
          <a:lstStyle/>
          <a:p>
            <a:pPr eaLnBrk="1" hangingPunct="1"/>
            <a:r>
              <a:rPr lang="en-US" smtClean="0">
                <a:ea typeface="ＭＳ Ｐゴシック" pitchFamily="34" charset="-128"/>
              </a:rPr>
              <a:t>Demand Paging</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7562</TotalTime>
  <Words>2793</Words>
  <Application>Microsoft Office PowerPoint</Application>
  <PresentationFormat>Custom</PresentationFormat>
  <Paragraphs>530</Paragraphs>
  <Slides>70</Slides>
  <Notes>51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83" baseType="lpstr">
      <vt:lpstr>ＭＳ Ｐゴシック</vt:lpstr>
      <vt:lpstr>Arial</vt:lpstr>
      <vt:lpstr>Courier New</vt:lpstr>
      <vt:lpstr>Helvetica</vt:lpstr>
      <vt:lpstr>Lucida Sans Unicode</vt:lpstr>
      <vt:lpstr>Monotype Sorts</vt:lpstr>
      <vt:lpstr>Symbol</vt:lpstr>
      <vt:lpstr>Times New Roman</vt:lpstr>
      <vt:lpstr>Verdana</vt:lpstr>
      <vt:lpstr>Wingdings 2</vt:lpstr>
      <vt:lpstr>Wingdings 3</vt:lpstr>
      <vt:lpstr>Concourse</vt:lpstr>
      <vt:lpstr>Equation</vt:lpstr>
      <vt:lpstr>Virtual Memory</vt:lpstr>
      <vt:lpstr>Definition of Virtual Memory [1/2]</vt:lpstr>
      <vt:lpstr>Definition of Virtual Memory [2/2]</vt:lpstr>
      <vt:lpstr>Background</vt:lpstr>
      <vt:lpstr>Virtual Memory That is Larger Than Physical Memory</vt:lpstr>
      <vt:lpstr>Virtual-address Space</vt:lpstr>
      <vt:lpstr>Virtual Address Space</vt:lpstr>
      <vt:lpstr>Shared Library Using Virtual Memory</vt:lpstr>
      <vt:lpstr>Demand Paging</vt:lpstr>
      <vt:lpstr>Transfer of a Paged Memory to Contiguous Disk Space</vt:lpstr>
      <vt:lpstr>Valid-Invalid Bit</vt:lpstr>
      <vt:lpstr>Page Table When Some Pages  Are Not in Main Memory</vt:lpstr>
      <vt:lpstr>Page Fault</vt:lpstr>
      <vt:lpstr>Aspects of Demand Paging</vt:lpstr>
      <vt:lpstr>Instruction Restart</vt:lpstr>
      <vt:lpstr>Steps in Handling a Page Fault</vt:lpstr>
      <vt:lpstr>Performance of Demand Paging</vt:lpstr>
      <vt:lpstr>Performance of Demand Paging (Cont.)</vt:lpstr>
      <vt:lpstr>Performance of Demand Paging (Cont.)</vt:lpstr>
      <vt:lpstr>Demand Paging Optimizations</vt:lpstr>
      <vt:lpstr>Copy-on-Write</vt:lpstr>
      <vt:lpstr>Before Process 1 Modifies Page C</vt:lpstr>
      <vt:lpstr>After Process 1 Modifies Page C</vt:lpstr>
      <vt:lpstr>What Happens if There is no Free Frame?</vt:lpstr>
      <vt:lpstr>Page Replacement</vt:lpstr>
      <vt:lpstr>Need For Page Replacement</vt:lpstr>
      <vt:lpstr>Basic Page Replacement</vt:lpstr>
      <vt:lpstr>Page Replacement</vt:lpstr>
      <vt:lpstr>Page and Frame Replacement Algorithms</vt:lpstr>
      <vt:lpstr>Graph of Page Faults Versus  The Number of Frames</vt:lpstr>
      <vt:lpstr>First-In-First-Out (FIFO) Algorithm</vt:lpstr>
      <vt:lpstr>FIFO Page Replacement Example</vt:lpstr>
      <vt:lpstr>Least Recently Used (LRU) Algorithm</vt:lpstr>
      <vt:lpstr>LRU Algorithm (Cont.)</vt:lpstr>
      <vt:lpstr>LRU Algorithm Example</vt:lpstr>
      <vt:lpstr>Optimal Algorithm</vt:lpstr>
      <vt:lpstr>Optimal Page Replacement Example</vt:lpstr>
      <vt:lpstr>PowerPoint Presentation</vt:lpstr>
      <vt:lpstr>LRU Approximation Algorithms</vt:lpstr>
      <vt:lpstr>Second Chance Algorithm</vt:lpstr>
      <vt:lpstr>Enhanced Second Chance Algo</vt:lpstr>
      <vt:lpstr>Enhance Second Chance</vt:lpstr>
      <vt:lpstr>Counting Algorithms</vt:lpstr>
      <vt:lpstr>Page-Buffering Algorithms</vt:lpstr>
      <vt:lpstr>Applications and Page Replacement</vt:lpstr>
      <vt:lpstr>Allocation of Frames</vt:lpstr>
      <vt:lpstr>Fixed Allocation</vt:lpstr>
      <vt:lpstr>Propotional Allocation</vt:lpstr>
      <vt:lpstr>Priority Allocation</vt:lpstr>
      <vt:lpstr>Global vs. Local Allocation</vt:lpstr>
      <vt:lpstr>Non-Uniform Memory Access</vt:lpstr>
      <vt:lpstr>Thrashing</vt:lpstr>
      <vt:lpstr>Thrashing (Cont.)</vt:lpstr>
      <vt:lpstr>Demand Paging and Thrashing </vt:lpstr>
      <vt:lpstr>Working-Set Model</vt:lpstr>
      <vt:lpstr>Keeping Track of the Working Set</vt:lpstr>
      <vt:lpstr>Page-Fault Frequency</vt:lpstr>
      <vt:lpstr>Memory-Mapped Files</vt:lpstr>
      <vt:lpstr>Memory-Mapped File Technique for all I/O</vt:lpstr>
      <vt:lpstr>Memory Mapped Files</vt:lpstr>
      <vt:lpstr>Memory-Mapped Shared Memory  in Windows</vt:lpstr>
      <vt:lpstr>Allocating Kernel Memory</vt:lpstr>
      <vt:lpstr>Buddy System</vt:lpstr>
      <vt:lpstr>Buddy System Allocator</vt:lpstr>
      <vt:lpstr>Slab Allocator</vt:lpstr>
      <vt:lpstr>Slab Allocation</vt:lpstr>
      <vt:lpstr>Other Considerations -- Prepaging</vt:lpstr>
      <vt:lpstr>Other considerations – Page Size</vt:lpstr>
      <vt:lpstr>Other considerations – TLB Reach </vt:lpstr>
      <vt:lpstr>Other Considerations – I/O interlock</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Administrator</cp:lastModifiedBy>
  <cp:revision>361</cp:revision>
  <cp:lastPrinted>2011-03-09T17:58:52Z</cp:lastPrinted>
  <dcterms:created xsi:type="dcterms:W3CDTF">2011-03-09T15:02:33Z</dcterms:created>
  <dcterms:modified xsi:type="dcterms:W3CDTF">2019-03-25T20:09:52Z</dcterms:modified>
</cp:coreProperties>
</file>