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0" r:id="rId1"/>
  </p:sldMasterIdLst>
  <p:notesMasterIdLst>
    <p:notesMasterId r:id="rId53"/>
  </p:notesMasterIdLst>
  <p:handoutMasterIdLst>
    <p:handoutMasterId r:id="rId54"/>
  </p:handoutMasterIdLst>
  <p:sldIdLst>
    <p:sldId id="547" r:id="rId2"/>
    <p:sldId id="553" r:id="rId3"/>
    <p:sldId id="554" r:id="rId4"/>
    <p:sldId id="555" r:id="rId5"/>
    <p:sldId id="556" r:id="rId6"/>
    <p:sldId id="548" r:id="rId7"/>
    <p:sldId id="557" r:id="rId8"/>
    <p:sldId id="550" r:id="rId9"/>
    <p:sldId id="562" r:id="rId10"/>
    <p:sldId id="564" r:id="rId11"/>
    <p:sldId id="565" r:id="rId12"/>
    <p:sldId id="589" r:id="rId13"/>
    <p:sldId id="590" r:id="rId14"/>
    <p:sldId id="591" r:id="rId15"/>
    <p:sldId id="592" r:id="rId16"/>
    <p:sldId id="593" r:id="rId17"/>
    <p:sldId id="600" r:id="rId18"/>
    <p:sldId id="595" r:id="rId19"/>
    <p:sldId id="596" r:id="rId20"/>
    <p:sldId id="599" r:id="rId21"/>
    <p:sldId id="282" r:id="rId22"/>
    <p:sldId id="601" r:id="rId23"/>
    <p:sldId id="607" r:id="rId24"/>
    <p:sldId id="608" r:id="rId25"/>
    <p:sldId id="567" r:id="rId26"/>
    <p:sldId id="545" r:id="rId27"/>
    <p:sldId id="286" r:id="rId28"/>
    <p:sldId id="606" r:id="rId29"/>
    <p:sldId id="450" r:id="rId30"/>
    <p:sldId id="451" r:id="rId31"/>
    <p:sldId id="602" r:id="rId32"/>
    <p:sldId id="609" r:id="rId33"/>
    <p:sldId id="610" r:id="rId34"/>
    <p:sldId id="582" r:id="rId35"/>
    <p:sldId id="583" r:id="rId36"/>
    <p:sldId id="584" r:id="rId37"/>
    <p:sldId id="287" r:id="rId38"/>
    <p:sldId id="568" r:id="rId39"/>
    <p:sldId id="292" r:id="rId40"/>
    <p:sldId id="603" r:id="rId41"/>
    <p:sldId id="604" r:id="rId42"/>
    <p:sldId id="605" r:id="rId43"/>
    <p:sldId id="575" r:id="rId44"/>
    <p:sldId id="576" r:id="rId45"/>
    <p:sldId id="577" r:id="rId46"/>
    <p:sldId id="578" r:id="rId47"/>
    <p:sldId id="579" r:id="rId48"/>
    <p:sldId id="580" r:id="rId49"/>
    <p:sldId id="611" r:id="rId50"/>
    <p:sldId id="612" r:id="rId51"/>
    <p:sldId id="613" r:id="rId52"/>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650875" indent="-193675"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1527">
          <p15:clr>
            <a:srgbClr val="A4A3A4"/>
          </p15:clr>
        </p15:guide>
        <p15:guide id="2" pos="1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1188" y="90"/>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ea typeface="ＭＳ Ｐゴシック" charset="-128"/>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pitchFamily="-84" charset="0"/>
              </a:defRPr>
            </a:lvl1pPr>
          </a:lstStyle>
          <a:p>
            <a:fld id="{7FF3897E-1C48-4E4D-B8E4-535AD49E6F48}" type="slidenum">
              <a:rPr lang="en-US"/>
              <a:pPr/>
              <a:t>‹#›</a:t>
            </a:fld>
            <a:endParaRPr lang="en-US"/>
          </a:p>
        </p:txBody>
      </p:sp>
    </p:spTree>
    <p:extLst>
      <p:ext uri="{BB962C8B-B14F-4D97-AF65-F5344CB8AC3E}">
        <p14:creationId xmlns:p14="http://schemas.microsoft.com/office/powerpoint/2010/main" val="1361173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ea typeface="ＭＳ Ｐゴシック" charset="-128"/>
                <a:cs typeface="ＭＳ Ｐゴシック"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pitchFamily="18" charset="0"/>
              </a:defRPr>
            </a:lvl1pPr>
          </a:lstStyle>
          <a:p>
            <a:fld id="{F28BD10A-912B-48A6-8FC0-C18AE729440E}" type="slidenum">
              <a:rPr lang="en-US"/>
              <a:pPr/>
              <a:t>‹#›</a:t>
            </a:fld>
            <a:endParaRPr lang="en-US"/>
          </a:p>
        </p:txBody>
      </p:sp>
    </p:spTree>
    <p:extLst>
      <p:ext uri="{BB962C8B-B14F-4D97-AF65-F5344CB8AC3E}">
        <p14:creationId xmlns:p14="http://schemas.microsoft.com/office/powerpoint/2010/main" val="1114840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a:t>
            </a:r>
            <a:r>
              <a:rPr lang="en-NZ" dirty="0" err="1" smtClean="0"/>
              <a:t>uniprocessor</a:t>
            </a:r>
            <a:r>
              <a:rPr lang="en-NZ" dirty="0" smtClean="0"/>
              <a:t>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 G clusters</a:t>
            </a:r>
          </a:p>
          <a:p>
            <a:endParaRPr lang="en-NZ" dirty="0" smtClean="0"/>
          </a:p>
          <a:p>
            <a:r>
              <a:rPr lang="en-NZ" dirty="0" smtClean="0"/>
              <a:t>Concurrency encompasses a host of design issues, including </a:t>
            </a:r>
          </a:p>
          <a:p>
            <a:pPr lvl="1">
              <a:buFontTx/>
              <a:buChar char="•"/>
            </a:pPr>
            <a:r>
              <a:rPr lang="en-NZ" dirty="0" smtClean="0"/>
              <a:t> communication among processes, </a:t>
            </a:r>
          </a:p>
          <a:p>
            <a:pPr lvl="1">
              <a:buFontTx/>
              <a:buChar char="•"/>
            </a:pPr>
            <a:r>
              <a:rPr lang="en-NZ" dirty="0" smtClean="0"/>
              <a:t> sharing of and competing for resources (such as memory, files, and I/O access),</a:t>
            </a:r>
          </a:p>
          <a:p>
            <a:pPr lvl="1">
              <a:buFontTx/>
              <a:buChar char="•"/>
            </a:pPr>
            <a:r>
              <a:rPr lang="en-NZ" dirty="0" smtClean="0"/>
              <a:t> synchronization of the activities of multiple processes, and </a:t>
            </a:r>
          </a:p>
          <a:p>
            <a:pPr lvl="1">
              <a:buFontTx/>
              <a:buChar char="•"/>
            </a:pPr>
            <a:r>
              <a:rPr lang="en-NZ" dirty="0" smtClean="0"/>
              <a:t> allocation of processor time to processes.</a:t>
            </a:r>
            <a:endParaRPr lang="en-US" dirty="0" smtClean="0"/>
          </a:p>
        </p:txBody>
      </p:sp>
      <p:sp>
        <p:nvSpPr>
          <p:cNvPr id="4" name="Slide Number Placeholder 3"/>
          <p:cNvSpPr>
            <a:spLocks noGrp="1"/>
          </p:cNvSpPr>
          <p:nvPr>
            <p:ph type="sldNum" sz="quarter" idx="5"/>
          </p:nvPr>
        </p:nvSpPr>
        <p:spPr/>
        <p:txBody>
          <a:bodyPr/>
          <a:lstStyle/>
          <a:p>
            <a:pPr>
              <a:defRPr/>
            </a:pPr>
            <a:fld id="{F7E16389-A081-4BB1-AAD0-999BC59E8442}"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469E6B9B-B377-4ADC-A2E0-9717E44991AA}" type="slidenum">
              <a:rPr lang="en-US" sz="1400">
                <a:latin typeface="Times New Roman" pitchFamily="18" charset="0"/>
              </a:rPr>
              <a:pPr/>
              <a:t>29</a:t>
            </a:fld>
            <a:endParaRPr lang="en-US" sz="1400">
              <a:latin typeface="Times New Roman" pitchFamily="18"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10670FC-069A-4B27-B29B-91B0B00F955A}" type="slidenum">
              <a:rPr lang="en-US" sz="1400">
                <a:latin typeface="Times New Roman" pitchFamily="18" charset="0"/>
              </a:rPr>
              <a:pPr/>
              <a:t>30</a:t>
            </a:fld>
            <a:endParaRPr lang="en-US" sz="1400">
              <a:latin typeface="Times New Roman" pitchFamily="18"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D62CD373-D389-4E54-8A3C-16B164779C8F}" type="slidenum">
              <a:rPr lang="en-US" sz="1400">
                <a:latin typeface="Times New Roman" pitchFamily="18" charset="0"/>
              </a:rPr>
              <a:pPr/>
              <a:t>37</a:t>
            </a:fld>
            <a:endParaRPr lang="en-US" sz="1400">
              <a:latin typeface="Times New Roman" pitchFamily="18"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6F610B19-5856-4F21-A39C-14FD6620416A}" type="slidenum">
              <a:rPr lang="en-US" sz="1400">
                <a:latin typeface="Times New Roman" pitchFamily="18" charset="0"/>
              </a:rPr>
              <a:pPr/>
              <a:t>39</a:t>
            </a:fld>
            <a:endParaRPr lang="en-US" sz="1400" dirty="0">
              <a:latin typeface="Times New Roman" pitchFamily="18"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 Multiple applications: </a:t>
            </a:r>
          </a:p>
          <a:p>
            <a:pPr lvl="1"/>
            <a:r>
              <a:rPr lang="en-NZ" smtClean="0"/>
              <a:t>Multiprogramming was invented to allow processing time to be dynamically shared among a number of active applications.</a:t>
            </a:r>
          </a:p>
          <a:p>
            <a:pPr lvl="1"/>
            <a:endParaRPr lang="en-NZ" smtClean="0"/>
          </a:p>
          <a:p>
            <a:r>
              <a:rPr lang="en-NZ" smtClean="0"/>
              <a:t>• Structured applications: </a:t>
            </a:r>
          </a:p>
          <a:p>
            <a:pPr lvl="1"/>
            <a:r>
              <a:rPr lang="en-NZ" smtClean="0"/>
              <a:t>As an extension of the principles of modular design and structured programming, some applications can be effectively programmed as a set of concurrent processes.</a:t>
            </a:r>
          </a:p>
          <a:p>
            <a:endParaRPr lang="en-NZ" smtClean="0"/>
          </a:p>
          <a:p>
            <a:r>
              <a:rPr lang="en-NZ" smtClean="0"/>
              <a:t>• Operating system structure:</a:t>
            </a:r>
          </a:p>
          <a:p>
            <a:pPr lvl="1"/>
            <a:r>
              <a:rPr lang="en-NZ" smtClean="0"/>
              <a:t>The same structuring advantages apply to systems programs, and we have seen that operating systems are themselves often implemented as a set of processes or threads.</a:t>
            </a:r>
            <a:endParaRPr lang="en-US" smtClean="0"/>
          </a:p>
        </p:txBody>
      </p:sp>
      <p:sp>
        <p:nvSpPr>
          <p:cNvPr id="4" name="Slide Number Placeholder 3"/>
          <p:cNvSpPr>
            <a:spLocks noGrp="1"/>
          </p:cNvSpPr>
          <p:nvPr>
            <p:ph type="sldNum" sz="quarter" idx="5"/>
          </p:nvPr>
        </p:nvSpPr>
        <p:spPr/>
        <p:txBody>
          <a:bodyPr/>
          <a:lstStyle/>
          <a:p>
            <a:pPr>
              <a:defRPr/>
            </a:pPr>
            <a:fld id="{FE26425E-1E0B-456E-A805-8241C80072A8}"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endParaRPr lang="en-NZ" dirty="0" smtClean="0"/>
          </a:p>
          <a:p>
            <a:r>
              <a:rPr lang="en-NZ" b="1" dirty="0" smtClean="0"/>
              <a:t>Managing Resources</a:t>
            </a:r>
          </a:p>
          <a:p>
            <a:pPr lvl="1">
              <a:buFontTx/>
              <a:buChar char="•"/>
            </a:pPr>
            <a:r>
              <a:rPr lang="en-NZ" dirty="0" smtClean="0"/>
              <a:t>It is difficult for the OS to manage the allocation of resources optimally. </a:t>
            </a:r>
          </a:p>
          <a:p>
            <a:pPr lvl="1">
              <a:buFontTx/>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dirty="0" smtClean="0"/>
              <a:t> indeed this may lead to a deadlock condition, </a:t>
            </a:r>
          </a:p>
          <a:p>
            <a:endParaRPr lang="en-NZ" b="1" dirty="0" smtClean="0"/>
          </a:p>
          <a:p>
            <a:r>
              <a:rPr lang="en-NZ" b="1" dirty="0" smtClean="0"/>
              <a:t>Locating Programming Errors </a:t>
            </a:r>
            <a:r>
              <a:rPr lang="en-NZ" dirty="0" smtClean="0"/>
              <a:t> </a:t>
            </a:r>
          </a:p>
          <a:p>
            <a:pPr lvl="1"/>
            <a:r>
              <a:rPr lang="en-NZ" dirty="0" smtClean="0"/>
              <a:t>It becomes very difficult to locate a programming error because results are typically not deterministic and reproducible</a:t>
            </a:r>
            <a:endParaRPr lang="en-US" dirty="0" smtClean="0"/>
          </a:p>
        </p:txBody>
      </p:sp>
      <p:sp>
        <p:nvSpPr>
          <p:cNvPr id="4" name="Slide Number Placeholder 3"/>
          <p:cNvSpPr>
            <a:spLocks noGrp="1"/>
          </p:cNvSpPr>
          <p:nvPr>
            <p:ph type="sldNum" sz="quarter" idx="5"/>
          </p:nvPr>
        </p:nvSpPr>
        <p:spPr/>
        <p:txBody>
          <a:bodyPr/>
          <a:lstStyle/>
          <a:p>
            <a:pPr>
              <a:defRPr/>
            </a:pPr>
            <a:fld id="{9A1D7323-A48D-4152-B87F-63DEC4FE51F5}"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0B71C833-F014-4439-BE47-51D98409F232}" type="datetime1">
              <a:rPr lang="en-US" smtClean="0">
                <a:latin typeface="Arial" pitchFamily="34" charset="0"/>
                <a:cs typeface="Arial" pitchFamily="34" charset="0"/>
              </a:rPr>
              <a:pPr/>
              <a:t>8/20/2018</a:t>
            </a:fld>
            <a:endParaRPr lang="en-US" smtClean="0">
              <a:latin typeface="Arial" pitchFamily="34" charset="0"/>
              <a:cs typeface="Arial" pitchFamily="34" charset="0"/>
            </a:endParaRPr>
          </a:p>
        </p:txBody>
      </p:sp>
      <p:sp>
        <p:nvSpPr>
          <p:cNvPr id="74755"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4756" name="Rectangle 7"/>
          <p:cNvSpPr>
            <a:spLocks noGrp="1" noChangeArrowheads="1"/>
          </p:cNvSpPr>
          <p:nvPr>
            <p:ph type="sldNum" sz="quarter" idx="5"/>
          </p:nvPr>
        </p:nvSpPr>
        <p:spPr>
          <a:noFill/>
        </p:spPr>
        <p:txBody>
          <a:bodyPr/>
          <a:lstStyle/>
          <a:p>
            <a:fld id="{E9F11556-BBFA-4FF8-8DCB-40187E9CB817}" type="slidenum">
              <a:rPr lang="en-US"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74757" name="Rectangle 2"/>
          <p:cNvSpPr>
            <a:spLocks noGrp="1" noRot="1" noChangeAspect="1" noChangeArrowheads="1" noTextEdit="1"/>
          </p:cNvSpPr>
          <p:nvPr>
            <p:ph type="sldImg"/>
          </p:nvPr>
        </p:nvSpPr>
        <p:spPr>
          <a:xfrm>
            <a:off x="968375" y="727075"/>
            <a:ext cx="5378450" cy="3586163"/>
          </a:xfrm>
          <a:ln/>
        </p:spPr>
      </p:sp>
      <p:sp>
        <p:nvSpPr>
          <p:cNvPr id="74758" name="Rectangle 3"/>
          <p:cNvSpPr>
            <a:spLocks noGrp="1" noChangeArrowheads="1"/>
          </p:cNvSpPr>
          <p:nvPr>
            <p:ph type="body" idx="1"/>
          </p:nvPr>
        </p:nvSpPr>
        <p:spPr>
          <a:xfrm>
            <a:off x="974581" y="4560570"/>
            <a:ext cx="5366040" cy="4320540"/>
          </a:xfrm>
          <a:noFill/>
          <a:ln/>
        </p:spPr>
        <p:txBody>
          <a:bodyPr/>
          <a:lstStyle/>
          <a:p>
            <a:pPr eaLnBrk="1" hangingPunct="1"/>
            <a:r>
              <a:rPr lang="en-US" smtClean="0">
                <a:latin typeface="Arial" pitchFamily="34" charset="0"/>
                <a:cs typeface="Arial" pitchFamily="34" charset="0"/>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p:spPr>
        <p:txBody>
          <a:bodyPr/>
          <a:lstStyle/>
          <a:p>
            <a:fld id="{06DB8AFB-C97A-4DF2-89C8-5B55946139DD}" type="datetime1">
              <a:rPr lang="en-US" smtClean="0">
                <a:latin typeface="Arial" pitchFamily="34" charset="0"/>
                <a:cs typeface="Arial" pitchFamily="34" charset="0"/>
              </a:rPr>
              <a:pPr/>
              <a:t>8/20/2018</a:t>
            </a:fld>
            <a:endParaRPr lang="en-US" smtClean="0">
              <a:latin typeface="Arial" pitchFamily="34" charset="0"/>
              <a:cs typeface="Arial" pitchFamily="34" charset="0"/>
            </a:endParaRPr>
          </a:p>
        </p:txBody>
      </p:sp>
      <p:sp>
        <p:nvSpPr>
          <p:cNvPr id="77827"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7828" name="Rectangle 7"/>
          <p:cNvSpPr>
            <a:spLocks noGrp="1" noChangeArrowheads="1"/>
          </p:cNvSpPr>
          <p:nvPr>
            <p:ph type="sldNum" sz="quarter" idx="5"/>
          </p:nvPr>
        </p:nvSpPr>
        <p:spPr>
          <a:noFill/>
        </p:spPr>
        <p:txBody>
          <a:bodyPr/>
          <a:lstStyle/>
          <a:p>
            <a:fld id="{305784AC-4C4C-4B02-A9B9-178DC9DF9FD9}" type="slidenum">
              <a:rPr lang="en-US"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77829" name="Rectangle 2"/>
          <p:cNvSpPr>
            <a:spLocks noGrp="1" noRot="1" noChangeAspect="1" noChangeArrowheads="1" noTextEdit="1"/>
          </p:cNvSpPr>
          <p:nvPr>
            <p:ph type="sldImg"/>
          </p:nvPr>
        </p:nvSpPr>
        <p:spPr>
          <a:xfrm>
            <a:off x="960438" y="722313"/>
            <a:ext cx="5394325" cy="3597275"/>
          </a:xfrm>
          <a:ln w="12700" cap="flat"/>
        </p:spPr>
      </p:sp>
      <p:sp>
        <p:nvSpPr>
          <p:cNvPr id="77830" name="Rectangle 3"/>
          <p:cNvSpPr>
            <a:spLocks noGrp="1" noChangeArrowheads="1"/>
          </p:cNvSpPr>
          <p:nvPr>
            <p:ph type="body" idx="1"/>
          </p:nvPr>
        </p:nvSpPr>
        <p:spPr>
          <a:noFill/>
          <a:ln/>
        </p:spPr>
        <p:txBody>
          <a:bodyPr lIns="97321" tIns="48661" rIns="97321" bIns="48661"/>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p:spPr>
        <p:txBody>
          <a:bodyPr/>
          <a:lstStyle/>
          <a:p>
            <a:fld id="{3CEABF71-C793-4C83-8896-C85EB31D7957}" type="datetime1">
              <a:rPr lang="en-US" smtClean="0">
                <a:latin typeface="Arial" pitchFamily="34" charset="0"/>
                <a:cs typeface="Arial" pitchFamily="34" charset="0"/>
              </a:rPr>
              <a:pPr/>
              <a:t>8/20/2018</a:t>
            </a:fld>
            <a:endParaRPr lang="en-US" smtClean="0">
              <a:latin typeface="Arial" pitchFamily="34" charset="0"/>
              <a:cs typeface="Arial" pitchFamily="34" charset="0"/>
            </a:endParaRPr>
          </a:p>
        </p:txBody>
      </p:sp>
      <p:sp>
        <p:nvSpPr>
          <p:cNvPr id="78851"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8852" name="Rectangle 7"/>
          <p:cNvSpPr>
            <a:spLocks noGrp="1" noChangeArrowheads="1"/>
          </p:cNvSpPr>
          <p:nvPr>
            <p:ph type="sldNum" sz="quarter" idx="5"/>
          </p:nvPr>
        </p:nvSpPr>
        <p:spPr>
          <a:noFill/>
        </p:spPr>
        <p:txBody>
          <a:bodyPr/>
          <a:lstStyle/>
          <a:p>
            <a:fld id="{A829A180-3EFF-4C3B-94E7-69E0CDDFD886}" type="slidenum">
              <a:rPr lang="en-US"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78853" name="Rectangle 2"/>
          <p:cNvSpPr>
            <a:spLocks noGrp="1" noRot="1" noChangeAspect="1" noChangeArrowheads="1" noTextEdit="1"/>
          </p:cNvSpPr>
          <p:nvPr>
            <p:ph type="sldImg"/>
          </p:nvPr>
        </p:nvSpPr>
        <p:spPr>
          <a:xfrm>
            <a:off x="960438" y="722313"/>
            <a:ext cx="5394325" cy="3597275"/>
          </a:xfrm>
          <a:ln w="12700" cap="flat"/>
        </p:spPr>
      </p:sp>
      <p:sp>
        <p:nvSpPr>
          <p:cNvPr id="78854" name="Rectangle 3"/>
          <p:cNvSpPr>
            <a:spLocks noGrp="1" noChangeArrowheads="1"/>
          </p:cNvSpPr>
          <p:nvPr>
            <p:ph type="body" idx="1"/>
          </p:nvPr>
        </p:nvSpPr>
        <p:spPr>
          <a:noFill/>
          <a:ln/>
        </p:spPr>
        <p:txBody>
          <a:bodyPr lIns="97321" tIns="48661" rIns="97321" bIns="48661"/>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20A2CEED-C8F8-44C2-85B8-13A9EC29C6DE}" type="slidenum">
              <a:rPr lang="en-US" sz="1400">
                <a:latin typeface="Times New Roman" pitchFamily="18" charset="0"/>
              </a:rPr>
              <a:pPr/>
              <a:t>21</a:t>
            </a:fld>
            <a:endParaRPr lang="en-US" sz="1400">
              <a:latin typeface="Times New Roman"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B6E76D9-CB77-46A5-918B-568A962BA02C}" type="slidenum">
              <a:rPr lang="en-US" sz="1400">
                <a:latin typeface="Times New Roman" pitchFamily="18" charset="0"/>
              </a:rPr>
              <a:pPr/>
              <a:t>26</a:t>
            </a:fld>
            <a:endParaRPr lang="en-US" sz="1400">
              <a:latin typeface="Times New Roman" pitchFamily="18"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7E4CCC26-C47A-4162-81D9-9DC8773CD6E4}" type="slidenum">
              <a:rPr lang="en-US" sz="1400">
                <a:latin typeface="Times New Roman" pitchFamily="18" charset="0"/>
              </a:rPr>
              <a:pPr/>
              <a:t>27</a:t>
            </a:fld>
            <a:endParaRPr lang="en-US" sz="1400">
              <a:latin typeface="Times New Roman" pitchFamily="18"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8/20/2018</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8/20/2018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8/20/2018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8/20/2018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8/20/2018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8/20/2018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8/20/2018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8/20/2018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8/20/2018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p>
            <a:pPr eaLnBrk="1" latinLnBrk="0" hangingPunct="1"/>
            <a:fld id="{544213AF-26F6-41FA-8D85-E2C5388D6E58}" type="datetimeFigureOut">
              <a:rPr lang="en-US" smtClean="0"/>
              <a:pPr eaLnBrk="1" latinLnBrk="0" hangingPunct="1"/>
              <a:t>8/20/2018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8/20/2018</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8/20/2018</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Lock_(computer_scienc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Critical_sec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Process Synchronization</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63110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cs431-cotter</a:t>
            </a:r>
          </a:p>
        </p:txBody>
      </p:sp>
      <p:sp>
        <p:nvSpPr>
          <p:cNvPr id="6" name="Slide Number Placeholder 3"/>
          <p:cNvSpPr>
            <a:spLocks noGrp="1"/>
          </p:cNvSpPr>
          <p:nvPr>
            <p:ph type="sldNum" sz="quarter" idx="12"/>
          </p:nvPr>
        </p:nvSpPr>
        <p:spPr/>
        <p:txBody>
          <a:bodyPr/>
          <a:lstStyle/>
          <a:p>
            <a:pPr>
              <a:defRPr/>
            </a:pPr>
            <a:fld id="{14E86C26-B216-4CEE-A56E-6870CA9566D0}" type="slidenum">
              <a:rPr lang="en-US"/>
              <a:pPr>
                <a:defRPr/>
              </a:pPr>
              <a:t>10</a:t>
            </a:fld>
            <a:endParaRPr lang="en-US"/>
          </a:p>
        </p:txBody>
      </p:sp>
      <p:sp>
        <p:nvSpPr>
          <p:cNvPr id="14340" name="Rectangle 2"/>
          <p:cNvSpPr>
            <a:spLocks noChangeArrowheads="1"/>
          </p:cNvSpPr>
          <p:nvPr/>
        </p:nvSpPr>
        <p:spPr bwMode="auto">
          <a:xfrm>
            <a:off x="1331120" y="1837267"/>
            <a:ext cx="12015788" cy="6809317"/>
          </a:xfrm>
          <a:prstGeom prst="rect">
            <a:avLst/>
          </a:prstGeom>
          <a:noFill/>
          <a:ln w="9525">
            <a:noFill/>
            <a:miter lim="800000"/>
            <a:headEnd/>
            <a:tailEnd/>
          </a:ln>
        </p:spPr>
        <p:txBody>
          <a:bodyPr lIns="131529" tIns="65765" rIns="131529" bIns="65765"/>
          <a:lstStyle/>
          <a:p>
            <a:pPr marL="870814" indent="-870814">
              <a:spcBef>
                <a:spcPct val="20000"/>
              </a:spcBef>
            </a:pPr>
            <a:r>
              <a:rPr lang="en-US" sz="4000" dirty="0">
                <a:latin typeface="Arial" pitchFamily="34" charset="0"/>
              </a:rPr>
              <a:t>Conditions required to avoid race condition:</a:t>
            </a:r>
          </a:p>
          <a:p>
            <a:pPr marL="870814" indent="-870814">
              <a:spcBef>
                <a:spcPct val="20000"/>
              </a:spcBef>
            </a:pPr>
            <a:endParaRPr lang="en-US" sz="4000" dirty="0">
              <a:latin typeface="Arial" pitchFamily="34" charset="0"/>
            </a:endParaRPr>
          </a:p>
          <a:p>
            <a:pPr marL="870814" indent="-870814">
              <a:spcBef>
                <a:spcPct val="20000"/>
              </a:spcBef>
              <a:buClr>
                <a:srgbClr val="FFC000"/>
              </a:buClr>
              <a:buFontTx/>
              <a:buChar char="•"/>
            </a:pPr>
            <a:r>
              <a:rPr lang="en-US" sz="3400" dirty="0">
                <a:latin typeface="Arial" pitchFamily="34" charset="0"/>
              </a:rPr>
              <a:t>No two processes may be simultaneously inside their critical regions.</a:t>
            </a:r>
          </a:p>
          <a:p>
            <a:pPr marL="870814" indent="-870814">
              <a:spcBef>
                <a:spcPct val="20000"/>
              </a:spcBef>
              <a:buClr>
                <a:srgbClr val="FFC000"/>
              </a:buClr>
              <a:buFontTx/>
              <a:buChar char="•"/>
            </a:pPr>
            <a:r>
              <a:rPr lang="en-US" sz="3400" dirty="0">
                <a:latin typeface="Arial" pitchFamily="34" charset="0"/>
              </a:rPr>
              <a:t>No assumptions may be made about speeds or the number of CPUs.</a:t>
            </a:r>
          </a:p>
          <a:p>
            <a:pPr marL="870814" indent="-870814">
              <a:spcBef>
                <a:spcPct val="20000"/>
              </a:spcBef>
              <a:buClr>
                <a:srgbClr val="FFC000"/>
              </a:buClr>
              <a:buFontTx/>
              <a:buChar char="•"/>
            </a:pPr>
            <a:r>
              <a:rPr lang="en-US" sz="3400" dirty="0">
                <a:latin typeface="Arial" pitchFamily="34" charset="0"/>
              </a:rPr>
              <a:t>No process running outside its critical region may block other processes.</a:t>
            </a:r>
          </a:p>
          <a:p>
            <a:pPr marL="870814" indent="-870814">
              <a:spcBef>
                <a:spcPct val="20000"/>
              </a:spcBef>
              <a:buClr>
                <a:srgbClr val="FFC000"/>
              </a:buClr>
              <a:buFontTx/>
              <a:buChar char="•"/>
            </a:pPr>
            <a:r>
              <a:rPr lang="en-US" sz="3400" dirty="0">
                <a:latin typeface="Arial" pitchFamily="34" charset="0"/>
              </a:rPr>
              <a:t>No process should have to wait forever to enter its critical region.</a:t>
            </a:r>
          </a:p>
        </p:txBody>
      </p:sp>
      <p:sp>
        <p:nvSpPr>
          <p:cNvPr id="14341"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a:r>
              <a:rPr lang="en-US" sz="5100" dirty="0">
                <a:solidFill>
                  <a:schemeClr val="folHlink"/>
                </a:solidFill>
                <a:latin typeface="Arial" pitchFamily="34" charset="0"/>
              </a:rPr>
              <a:t>Critical Regions (1)</a:t>
            </a:r>
          </a:p>
        </p:txBody>
      </p:sp>
      <p:sp>
        <p:nvSpPr>
          <p:cNvPr id="14342" name="Rectangle 4"/>
          <p:cNvSpPr>
            <a:spLocks noChangeArrowheads="1"/>
          </p:cNvSpPr>
          <p:nvPr/>
        </p:nvSpPr>
        <p:spPr bwMode="auto">
          <a:xfrm>
            <a:off x="266700" y="8754534"/>
            <a:ext cx="13068300" cy="342900"/>
          </a:xfrm>
          <a:prstGeom prst="rect">
            <a:avLst/>
          </a:prstGeom>
          <a:noFill/>
          <a:ln w="9525">
            <a:noFill/>
            <a:miter lim="800000"/>
            <a:headEnd/>
            <a:tailEnd/>
          </a:ln>
        </p:spPr>
        <p:txBody>
          <a:bodyPr lIns="131529" tIns="65765" rIns="131529" bIns="65765" anchor="ctr"/>
          <a:lstStyle/>
          <a:p>
            <a:pPr algn="ctr"/>
            <a:r>
              <a:rPr lang="en-US" sz="1700" dirty="0" err="1">
                <a:solidFill>
                  <a:srgbClr val="898989"/>
                </a:solidFill>
                <a:latin typeface="Times New Roman" pitchFamily="18" charset="0"/>
              </a:rPr>
              <a:t>Tanenbaum</a:t>
            </a:r>
            <a:r>
              <a:rPr lang="en-US" sz="1700" dirty="0">
                <a:solidFill>
                  <a:srgbClr val="898989"/>
                </a:solidFill>
                <a:latin typeface="Times New Roman" pitchFamily="18" charset="0"/>
              </a:rPr>
              <a:t>, Modern Operating Systems 3 e, (c) 2008 Prentice-Hall, Inc. All rights reserved. 0-13-</a:t>
            </a:r>
            <a:r>
              <a:rPr lang="en-US" sz="1700" b="1" dirty="0">
                <a:solidFill>
                  <a:srgbClr val="898989"/>
                </a:solidFill>
                <a:latin typeface="Times New Roman" pitchFamily="18" charset="0"/>
              </a:rPr>
              <a:t>6006639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a:t>cs431-cotter</a:t>
            </a:r>
          </a:p>
        </p:txBody>
      </p:sp>
      <p:sp>
        <p:nvSpPr>
          <p:cNvPr id="7" name="Slide Number Placeholder 3"/>
          <p:cNvSpPr>
            <a:spLocks noGrp="1"/>
          </p:cNvSpPr>
          <p:nvPr>
            <p:ph type="sldNum" sz="quarter" idx="12"/>
          </p:nvPr>
        </p:nvSpPr>
        <p:spPr/>
        <p:txBody>
          <a:bodyPr/>
          <a:lstStyle/>
          <a:p>
            <a:pPr>
              <a:defRPr/>
            </a:pPr>
            <a:fld id="{592565CB-457A-4C6D-96EC-92304498E4B1}" type="slidenum">
              <a:rPr lang="en-US"/>
              <a:pPr>
                <a:defRPr/>
              </a:pPr>
              <a:t>11</a:t>
            </a:fld>
            <a:endParaRPr lang="en-US"/>
          </a:p>
        </p:txBody>
      </p:sp>
      <p:sp>
        <p:nvSpPr>
          <p:cNvPr id="15364" name="Rectangle 2"/>
          <p:cNvSpPr>
            <a:spLocks noChangeArrowheads="1"/>
          </p:cNvSpPr>
          <p:nvPr/>
        </p:nvSpPr>
        <p:spPr bwMode="auto">
          <a:xfrm>
            <a:off x="0" y="7620000"/>
            <a:ext cx="13716000" cy="1117600"/>
          </a:xfrm>
          <a:prstGeom prst="rect">
            <a:avLst/>
          </a:prstGeom>
          <a:noFill/>
          <a:ln w="9525">
            <a:noFill/>
            <a:miter lim="800000"/>
            <a:headEnd/>
            <a:tailEnd/>
          </a:ln>
        </p:spPr>
        <p:txBody>
          <a:bodyPr lIns="131529" tIns="65765" rIns="131529" bIns="65765"/>
          <a:lstStyle/>
          <a:p>
            <a:pPr marL="870814" indent="-870814" algn="ctr">
              <a:spcBef>
                <a:spcPct val="20000"/>
              </a:spcBef>
            </a:pPr>
            <a:r>
              <a:rPr lang="en-US" sz="3400" dirty="0" smtClean="0">
                <a:latin typeface="Arial" pitchFamily="34" charset="0"/>
              </a:rPr>
              <a:t>Mutual </a:t>
            </a:r>
            <a:r>
              <a:rPr lang="en-US" sz="3400" dirty="0">
                <a:latin typeface="Arial" pitchFamily="34" charset="0"/>
              </a:rPr>
              <a:t>exclusion using critical regions.</a:t>
            </a:r>
          </a:p>
        </p:txBody>
      </p:sp>
      <p:sp>
        <p:nvSpPr>
          <p:cNvPr id="15365"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eaLnBrk="0" hangingPunct="0"/>
            <a:r>
              <a:rPr lang="en-US" sz="5100" dirty="0">
                <a:solidFill>
                  <a:schemeClr val="folHlink"/>
                </a:solidFill>
                <a:latin typeface="Arial" pitchFamily="34" charset="0"/>
              </a:rPr>
              <a:t>Critical Regions (2)</a:t>
            </a:r>
          </a:p>
        </p:txBody>
      </p:sp>
      <p:pic>
        <p:nvPicPr>
          <p:cNvPr id="15367" name="Picture 5" descr="02-22"/>
          <p:cNvPicPr>
            <a:picLocks noChangeAspect="1" noChangeArrowheads="1"/>
          </p:cNvPicPr>
          <p:nvPr/>
        </p:nvPicPr>
        <p:blipFill>
          <a:blip r:embed="rId3"/>
          <a:srcRect/>
          <a:stretch>
            <a:fillRect/>
          </a:stretch>
        </p:blipFill>
        <p:spPr bwMode="auto">
          <a:xfrm>
            <a:off x="1459707" y="2000251"/>
            <a:ext cx="109347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pPr eaLnBrk="1" hangingPunct="1"/>
            <a:r>
              <a:rPr lang="en-US" smtClean="0"/>
              <a:t>Solution to Critical-Section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614236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Critical-Section Handling in OS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719517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2917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927282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 (Cont.)</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9985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Synchronization Hardware</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4052583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test_and_set  Instruction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892606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Solution using test_and_set()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45598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3"/>
          <p:cNvSpPr>
            <a:spLocks noGrp="1"/>
          </p:cNvSpPr>
          <p:nvPr>
            <p:ph idx="1"/>
          </p:nvPr>
        </p:nvSpPr>
        <p:spPr/>
        <p:txBody>
          <a:bodyPr>
            <a:noAutofit/>
          </a:bodyPr>
          <a:lstStyle/>
          <a:p>
            <a:r>
              <a:rPr lang="en-US" sz="2900" dirty="0" smtClean="0">
                <a:latin typeface="Arial" pitchFamily="34" charset="0"/>
                <a:cs typeface="Arial" pitchFamily="34" charset="0"/>
              </a:rPr>
              <a:t>Operating Systems is managing multiple processes:</a:t>
            </a:r>
          </a:p>
          <a:p>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Multiprogramming-</a:t>
            </a:r>
            <a:r>
              <a:rPr lang="en-NZ" sz="2900" dirty="0" smtClean="0">
                <a:latin typeface="Arial" pitchFamily="34" charset="0"/>
                <a:cs typeface="Arial" pitchFamily="34" charset="0"/>
              </a:rPr>
              <a:t> The management of multiple processes within a uniprocessor system.</a:t>
            </a:r>
          </a:p>
          <a:p>
            <a:pPr lvl="1">
              <a:buFont typeface="Wingdings" pitchFamily="2" charset="2"/>
              <a:buChar char="§"/>
            </a:pPr>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Multiprocessing-</a:t>
            </a:r>
            <a:r>
              <a:rPr lang="en-NZ" sz="2900" dirty="0" smtClean="0">
                <a:latin typeface="Arial" pitchFamily="34" charset="0"/>
                <a:cs typeface="Arial" pitchFamily="34" charset="0"/>
              </a:rPr>
              <a:t> The management of multiple processes within a </a:t>
            </a:r>
          </a:p>
          <a:p>
            <a:pPr lvl="1">
              <a:buNone/>
            </a:pPr>
            <a:r>
              <a:rPr lang="en-NZ" sz="2900" dirty="0" smtClean="0">
                <a:latin typeface="Arial" pitchFamily="34" charset="0"/>
                <a:cs typeface="Arial" pitchFamily="34" charset="0"/>
              </a:rPr>
              <a:t>    multiprocessor.</a:t>
            </a:r>
          </a:p>
          <a:p>
            <a:pPr lvl="1">
              <a:buFont typeface="Wingdings" pitchFamily="2" charset="2"/>
              <a:buChar char="§"/>
            </a:pPr>
            <a:endParaRPr lang="en-NZ"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Distributed Processing-</a:t>
            </a:r>
            <a:r>
              <a:rPr lang="en-NZ" sz="2900" dirty="0" smtClean="0">
                <a:latin typeface="Arial" pitchFamily="34" charset="0"/>
                <a:cs typeface="Arial" pitchFamily="34" charset="0"/>
              </a:rPr>
              <a:t> The management of multiple processes </a:t>
            </a:r>
          </a:p>
          <a:p>
            <a:pPr lvl="1">
              <a:buNone/>
            </a:pPr>
            <a:r>
              <a:rPr lang="en-NZ" sz="2900" dirty="0" smtClean="0">
                <a:latin typeface="Arial" pitchFamily="34" charset="0"/>
                <a:cs typeface="Arial" pitchFamily="34" charset="0"/>
              </a:rPr>
              <a:t>    executing on multiple, distributed computer systems.e.g clusters</a:t>
            </a:r>
          </a:p>
          <a:p>
            <a:pPr lvl="1"/>
            <a:endParaRPr lang="en-US" sz="2900" dirty="0" smtClean="0">
              <a:latin typeface="Arial" pitchFamily="34" charset="0"/>
              <a:cs typeface="Arial" pitchFamily="34" charset="0"/>
            </a:endParaRPr>
          </a:p>
          <a:p>
            <a:r>
              <a:rPr lang="en-US" sz="2900" dirty="0" smtClean="0">
                <a:latin typeface="Arial" pitchFamily="34" charset="0"/>
                <a:cs typeface="Arial" pitchFamily="34" charset="0"/>
              </a:rPr>
              <a:t>Big Issue is Concurrency </a:t>
            </a:r>
          </a:p>
        </p:txBody>
      </p:sp>
      <p:sp>
        <p:nvSpPr>
          <p:cNvPr id="30721" name="Title 1"/>
          <p:cNvSpPr>
            <a:spLocks noGrp="1"/>
          </p:cNvSpPr>
          <p:nvPr>
            <p:ph type="title"/>
          </p:nvPr>
        </p:nvSpPr>
        <p:spPr/>
        <p:txBody>
          <a:bodyPr/>
          <a:lstStyle/>
          <a:p>
            <a:pPr algn="ctr"/>
            <a:r>
              <a:rPr lang="en-US" dirty="0" smtClean="0"/>
              <a:t>Multiple  Processes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400"/>
              <a:t>Bounded-waiting Mutual Exclusion with test_and_set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621124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241425" y="1706563"/>
            <a:ext cx="11882438" cy="7005637"/>
          </a:xfrm>
        </p:spPr>
        <p:txBody>
          <a:bodyPr/>
          <a:lstStyle/>
          <a:p>
            <a:pPr>
              <a:lnSpc>
                <a:spcPct val="90000"/>
              </a:lnSpc>
              <a:buFont typeface="Monotype Sorts" charset="0"/>
              <a:buChar char="n"/>
              <a:defRPr/>
            </a:pPr>
            <a:r>
              <a:rPr lang="en-US" sz="2300" dirty="0" smtClean="0">
                <a:ea typeface="ＭＳ Ｐゴシック" charset="0"/>
                <a:cs typeface="ＭＳ Ｐゴシック" charset="0"/>
              </a:rPr>
              <a:t>OS designers build software tools to solve critical section problem</a:t>
            </a:r>
          </a:p>
          <a:p>
            <a:pPr>
              <a:lnSpc>
                <a:spcPct val="90000"/>
              </a:lnSpc>
              <a:buFont typeface="Monotype Sorts" charset="0"/>
              <a:buChar char="n"/>
              <a:defRPr/>
            </a:pPr>
            <a:r>
              <a:rPr lang="en-US" sz="2300" dirty="0" smtClean="0">
                <a:ea typeface="ＭＳ Ｐゴシック" charset="0"/>
                <a:cs typeface="ＭＳ Ｐゴシック" charset="0"/>
              </a:rPr>
              <a:t>Simplest is </a:t>
            </a: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a:t>
            </a:r>
          </a:p>
          <a:p>
            <a:pPr>
              <a:lnSpc>
                <a:spcPct val="90000"/>
              </a:lnSpc>
              <a:buFont typeface="Monotype Sorts" charset="0"/>
              <a:buChar char="n"/>
              <a:defRPr/>
            </a:pPr>
            <a:r>
              <a:rPr lang="en-US" sz="2300" dirty="0" smtClean="0">
                <a:ea typeface="ＭＳ Ｐゴシック" charset="0"/>
                <a:cs typeface="ＭＳ Ｐゴシック" charset="0"/>
              </a:rPr>
              <a:t>Product critical regions with it by first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 lock then </a:t>
            </a:r>
            <a:r>
              <a:rPr lang="en-US" sz="2300" b="1" dirty="0">
                <a:latin typeface="Courier New"/>
                <a:ea typeface="ＭＳ Ｐゴシック" charset="0"/>
                <a:cs typeface="Courier New"/>
              </a:rPr>
              <a:t>release()</a:t>
            </a:r>
            <a:r>
              <a:rPr lang="en-US" sz="2300" dirty="0" smtClean="0">
                <a:ea typeface="ＭＳ Ｐゴシック" charset="0"/>
                <a:cs typeface="ＭＳ Ｐゴシック" charset="0"/>
              </a:rPr>
              <a:t> it</a:t>
            </a:r>
          </a:p>
          <a:p>
            <a:pPr lvl="1">
              <a:lnSpc>
                <a:spcPct val="90000"/>
              </a:lnSpc>
              <a:buFont typeface="Monotype Sorts" charset="0"/>
              <a:buChar char="l"/>
              <a:defRPr/>
            </a:pPr>
            <a:r>
              <a:rPr lang="en-US" sz="2300" dirty="0" smtClean="0">
                <a:ea typeface="ＭＳ Ｐゴシック" charset="0"/>
                <a:cs typeface="ＭＳ Ｐゴシック" charset="0"/>
              </a:rPr>
              <a:t>Boolean variable indicating if lock is available or not</a:t>
            </a:r>
            <a:r>
              <a:rPr lang="en-US" sz="2300" dirty="0">
                <a:ea typeface="ＭＳ Ｐゴシック" charset="0"/>
                <a:cs typeface="ＭＳ Ｐゴシック" charset="0"/>
              </a:rPr>
              <a:t/>
            </a:r>
            <a:br>
              <a:rPr lang="en-US" sz="2300" dirty="0">
                <a:ea typeface="ＭＳ Ｐゴシック" charset="0"/>
                <a:cs typeface="ＭＳ Ｐゴシック" charset="0"/>
              </a:rPr>
            </a:br>
            <a:endParaRPr lang="en-US" sz="2300" dirty="0" smtClean="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Calls to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and </a:t>
            </a:r>
            <a:r>
              <a:rPr lang="en-US" sz="2300" b="1" dirty="0" smtClean="0">
                <a:latin typeface="Courier New"/>
                <a:ea typeface="ＭＳ Ｐゴシック" charset="0"/>
                <a:cs typeface="Courier New"/>
              </a:rPr>
              <a:t>release()</a:t>
            </a:r>
            <a:r>
              <a:rPr lang="en-US" sz="2300" dirty="0" smtClean="0">
                <a:ea typeface="ＭＳ Ｐゴシック" charset="0"/>
                <a:cs typeface="ＭＳ Ｐゴシック" charset="0"/>
              </a:rPr>
              <a:t> must be atomic</a:t>
            </a:r>
          </a:p>
          <a:p>
            <a:pPr lvl="1">
              <a:lnSpc>
                <a:spcPct val="90000"/>
              </a:lnSpc>
              <a:buFont typeface="Monotype Sorts" charset="0"/>
              <a:buChar char="l"/>
              <a:defRPr/>
            </a:pPr>
            <a:r>
              <a:rPr lang="en-US" sz="2300" dirty="0" smtClean="0">
                <a:ea typeface="ＭＳ Ｐゴシック" charset="0"/>
                <a:cs typeface="ＭＳ Ｐゴシック" charset="0"/>
              </a:rPr>
              <a:t>Usually implemented via hardware atomic instructions</a:t>
            </a:r>
          </a:p>
          <a:p>
            <a:pPr>
              <a:lnSpc>
                <a:spcPct val="90000"/>
              </a:lnSpc>
              <a:buFont typeface="Monotype Sorts" charset="0"/>
              <a:buChar char="n"/>
              <a:defRPr/>
            </a:pPr>
            <a:endParaRPr lang="en-US" sz="2300" dirty="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But this solution requires </a:t>
            </a:r>
            <a:r>
              <a:rPr lang="en-US" sz="2300" b="1" dirty="0">
                <a:solidFill>
                  <a:srgbClr val="3366FF"/>
                </a:solidFill>
                <a:ea typeface="ＭＳ Ｐゴシック" charset="0"/>
              </a:rPr>
              <a:t>busy </a:t>
            </a:r>
            <a:r>
              <a:rPr lang="en-US" sz="2300" b="1" dirty="0" smtClean="0">
                <a:solidFill>
                  <a:srgbClr val="3366FF"/>
                </a:solidFill>
                <a:ea typeface="ＭＳ Ｐゴシック" charset="0"/>
              </a:rPr>
              <a:t>waiting</a:t>
            </a:r>
          </a:p>
          <a:p>
            <a:pPr>
              <a:lnSpc>
                <a:spcPct val="90000"/>
              </a:lnSpc>
              <a:buFont typeface="Monotype Sorts" charset="0"/>
              <a:buChar char="n"/>
              <a:defRPr/>
            </a:pPr>
            <a:endParaRPr lang="en-US" sz="2300" b="1" dirty="0" smtClean="0">
              <a:solidFill>
                <a:srgbClr val="3366FF"/>
              </a:solidFill>
              <a:ea typeface="ＭＳ Ｐゴシック" charset="0"/>
            </a:endParaRPr>
          </a:p>
          <a:p>
            <a:pPr>
              <a:lnSpc>
                <a:spcPct val="90000"/>
              </a:lnSpc>
              <a:buFont typeface="Monotype Sorts" charset="0"/>
              <a:buChar char="n"/>
              <a:defRPr/>
            </a:pPr>
            <a:r>
              <a:rPr lang="en-US" sz="2300" b="1" dirty="0" smtClean="0">
                <a:solidFill>
                  <a:srgbClr val="3366FF"/>
                </a:solidFill>
                <a:ea typeface="ＭＳ Ｐゴシック" charset="0"/>
              </a:rPr>
              <a:t>Busy Waiting means </a:t>
            </a:r>
            <a:r>
              <a:rPr lang="en-US" sz="2400" b="1" dirty="0" smtClean="0"/>
              <a:t>busy</a:t>
            </a:r>
            <a:r>
              <a:rPr lang="en-US" sz="2400" dirty="0" smtClean="0"/>
              <a:t>-looping or spinning is a technique in which a process repeatedly checks to see if a condition is true, such as whether keyboard input or a lock is available</a:t>
            </a:r>
          </a:p>
          <a:p>
            <a:pPr>
              <a:lnSpc>
                <a:spcPct val="90000"/>
              </a:lnSpc>
              <a:buFont typeface="Monotype Sorts" charset="0"/>
              <a:buChar char="n"/>
              <a:defRPr/>
            </a:pPr>
            <a:endParaRPr lang="en-US" sz="2300" b="1" dirty="0">
              <a:solidFill>
                <a:srgbClr val="3366FF"/>
              </a:solidFill>
              <a:ea typeface="ＭＳ Ｐゴシック" charset="0"/>
            </a:endParaRPr>
          </a:p>
          <a:p>
            <a:pPr marL="977900" lvl="2" indent="-487363">
              <a:lnSpc>
                <a:spcPct val="90000"/>
              </a:lnSpc>
              <a:buClr>
                <a:srgbClr val="993300"/>
              </a:buClr>
              <a:buSzPct val="90000"/>
              <a:buFont typeface="Monotype Sorts" charset="0"/>
              <a:buChar char="n"/>
              <a:defRPr/>
            </a:pP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 therefore called a </a:t>
            </a:r>
            <a:r>
              <a:rPr lang="en-US" sz="2300" b="1" dirty="0">
                <a:solidFill>
                  <a:srgbClr val="3366FF"/>
                </a:solidFill>
                <a:ea typeface="ＭＳ Ｐゴシック" charset="0"/>
                <a:cs typeface="ＭＳ Ｐゴシック" charset="-128"/>
              </a:rPr>
              <a:t>spinlock</a:t>
            </a:r>
          </a:p>
          <a:p>
            <a:pPr marL="0" indent="0">
              <a:lnSpc>
                <a:spcPct val="90000"/>
              </a:lnSpc>
              <a:buFont typeface="Monotype Sorts" charset="0"/>
              <a:buNone/>
              <a:defRPr/>
            </a:pPr>
            <a:endParaRPr lang="en-US" sz="2300" dirty="0">
              <a:ea typeface="ＭＳ Ｐゴシック" charset="0"/>
              <a:cs typeface="ＭＳ Ｐゴシック" charset="0"/>
            </a:endParaRPr>
          </a:p>
        </p:txBody>
      </p:sp>
      <p:sp>
        <p:nvSpPr>
          <p:cNvPr id="41985" name="Rectangle 2"/>
          <p:cNvSpPr>
            <a:spLocks noGrp="1" noChangeArrowheads="1"/>
          </p:cNvSpPr>
          <p:nvPr>
            <p:ph type="title"/>
          </p:nvPr>
        </p:nvSpPr>
        <p:spPr/>
        <p:txBody>
          <a:bodyPr/>
          <a:lstStyle/>
          <a:p>
            <a:pPr eaLnBrk="1" hangingPunct="1"/>
            <a:r>
              <a:rPr lang="en-US" smtClean="0"/>
              <a:t>Mutex Locks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mtClean="0"/>
              <a:t>acquire() and release()</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595401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56746" indent="0">
              <a:buNone/>
            </a:pPr>
            <a:r>
              <a:rPr lang="en-US" dirty="0"/>
              <a:t>#include &lt;</a:t>
            </a:r>
            <a:r>
              <a:rPr lang="en-US" dirty="0" err="1"/>
              <a:t>pthread.h</a:t>
            </a:r>
            <a:r>
              <a:rPr lang="en-US" dirty="0"/>
              <a:t>&gt;</a:t>
            </a:r>
          </a:p>
          <a:p>
            <a:pPr marL="156746" indent="0">
              <a:buNone/>
            </a:pPr>
            <a:r>
              <a:rPr lang="en-US" dirty="0" err="1" smtClean="0"/>
              <a:t>Pthread_mutex_t</a:t>
            </a:r>
            <a:r>
              <a:rPr lang="en-US" dirty="0" smtClean="0"/>
              <a:t> </a:t>
            </a:r>
            <a:r>
              <a:rPr lang="en-US" dirty="0" err="1"/>
              <a:t>mutex</a:t>
            </a:r>
            <a:r>
              <a:rPr lang="en-US" dirty="0"/>
              <a:t>;</a:t>
            </a:r>
          </a:p>
          <a:p>
            <a:pPr marL="156746" indent="0">
              <a:buNone/>
            </a:pPr>
            <a:endParaRPr lang="en-US" dirty="0" smtClean="0"/>
          </a:p>
          <a:p>
            <a:pPr marL="156746" indent="0">
              <a:buNone/>
            </a:pPr>
            <a:r>
              <a:rPr lang="en-US" dirty="0" smtClean="0"/>
              <a:t>/* </a:t>
            </a:r>
            <a:r>
              <a:rPr lang="en-US" dirty="0"/>
              <a:t>create the </a:t>
            </a:r>
            <a:r>
              <a:rPr lang="en-US" dirty="0" err="1"/>
              <a:t>mutex</a:t>
            </a:r>
            <a:r>
              <a:rPr lang="en-US" dirty="0"/>
              <a:t> lock */</a:t>
            </a:r>
          </a:p>
          <a:p>
            <a:pPr marL="156746" indent="0">
              <a:buNone/>
            </a:pPr>
            <a:r>
              <a:rPr lang="en-US" dirty="0" err="1" smtClean="0"/>
              <a:t>Pthread_mutex</a:t>
            </a:r>
            <a:r>
              <a:rPr lang="en-US" dirty="0" smtClean="0"/>
              <a:t>_ </a:t>
            </a:r>
            <a:r>
              <a:rPr lang="en-US" dirty="0" err="1"/>
              <a:t>init</a:t>
            </a:r>
            <a:r>
              <a:rPr lang="en-US" dirty="0"/>
              <a:t>(&amp;</a:t>
            </a:r>
            <a:r>
              <a:rPr lang="en-US" dirty="0" err="1"/>
              <a:t>mutex,NULL</a:t>
            </a:r>
            <a:r>
              <a:rPr lang="en-US" dirty="0" smtClean="0"/>
              <a:t>);</a:t>
            </a:r>
          </a:p>
          <a:p>
            <a:pPr marL="156746" indent="0">
              <a:buNone/>
            </a:pPr>
            <a:endParaRPr lang="en-US" dirty="0"/>
          </a:p>
          <a:p>
            <a:pPr marL="156746" indent="0">
              <a:buNone/>
            </a:pPr>
            <a:r>
              <a:rPr lang="en-US" dirty="0" smtClean="0"/>
              <a:t>1</a:t>
            </a:r>
            <a:r>
              <a:rPr lang="en-US" baseline="30000" dirty="0" smtClean="0"/>
              <a:t>st</a:t>
            </a:r>
            <a:r>
              <a:rPr lang="en-US" dirty="0" smtClean="0"/>
              <a:t> </a:t>
            </a:r>
            <a:r>
              <a:rPr lang="en-US" dirty="0" err="1" smtClean="0"/>
              <a:t>Arg</a:t>
            </a:r>
            <a:r>
              <a:rPr lang="en-US" dirty="0" smtClean="0"/>
              <a:t>: </a:t>
            </a:r>
            <a:r>
              <a:rPr lang="en-US" dirty="0" err="1" smtClean="0"/>
              <a:t>Mutex</a:t>
            </a:r>
            <a:r>
              <a:rPr lang="en-US" dirty="0" smtClean="0"/>
              <a:t> </a:t>
            </a:r>
            <a:r>
              <a:rPr lang="en-US" dirty="0" err="1" smtClean="0"/>
              <a:t>initiliazer</a:t>
            </a:r>
            <a:endParaRPr lang="en-US" dirty="0" smtClean="0"/>
          </a:p>
          <a:p>
            <a:pPr marL="156746" indent="0">
              <a:buNone/>
            </a:pPr>
            <a:r>
              <a:rPr lang="en-US" dirty="0" smtClean="0"/>
              <a:t>2</a:t>
            </a:r>
            <a:r>
              <a:rPr lang="en-US" baseline="30000" dirty="0" smtClean="0"/>
              <a:t>nd</a:t>
            </a:r>
            <a:r>
              <a:rPr lang="en-US" dirty="0" smtClean="0"/>
              <a:t> </a:t>
            </a:r>
            <a:r>
              <a:rPr lang="en-US" dirty="0" err="1" smtClean="0"/>
              <a:t>Arg</a:t>
            </a:r>
            <a:r>
              <a:rPr lang="en-US" dirty="0" smtClean="0"/>
              <a:t>: Attributes, NULL means no error checks will be performed</a:t>
            </a:r>
            <a:endParaRPr lang="en-US" dirty="0"/>
          </a:p>
        </p:txBody>
      </p:sp>
      <p:sp>
        <p:nvSpPr>
          <p:cNvPr id="5" name="Title 4"/>
          <p:cNvSpPr>
            <a:spLocks noGrp="1"/>
          </p:cNvSpPr>
          <p:nvPr>
            <p:ph type="title"/>
          </p:nvPr>
        </p:nvSpPr>
        <p:spPr/>
        <p:txBody>
          <a:bodyPr>
            <a:normAutofit fontScale="90000"/>
          </a:bodyPr>
          <a:lstStyle/>
          <a:p>
            <a:r>
              <a:rPr lang="en-US" dirty="0" err="1"/>
              <a:t>Pthreads</a:t>
            </a:r>
            <a:r>
              <a:rPr lang="en-US" dirty="0"/>
              <a:t> </a:t>
            </a:r>
            <a:r>
              <a:rPr lang="en-US" dirty="0" smtClean="0"/>
              <a:t>Synchronization – </a:t>
            </a:r>
            <a:r>
              <a:rPr lang="en-US" dirty="0" err="1" smtClean="0"/>
              <a:t>Mutex</a:t>
            </a:r>
            <a:r>
              <a:rPr lang="en-US" dirty="0" smtClean="0"/>
              <a:t> Lock</a:t>
            </a:r>
            <a:endParaRPr lang="en-US" dirty="0"/>
          </a:p>
        </p:txBody>
      </p:sp>
    </p:spTree>
    <p:extLst>
      <p:ext uri="{BB962C8B-B14F-4D97-AF65-F5344CB8AC3E}">
        <p14:creationId xmlns:p14="http://schemas.microsoft.com/office/powerpoint/2010/main" val="2286701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mutex</a:t>
            </a:r>
            <a:r>
              <a:rPr lang="en-US" dirty="0"/>
              <a:t> is acquired and released with the </a:t>
            </a:r>
            <a:r>
              <a:rPr lang="en-US" dirty="0" err="1" smtClean="0"/>
              <a:t>pthread_mutex_lock</a:t>
            </a:r>
            <a:r>
              <a:rPr lang="en-US" dirty="0"/>
              <a:t>()</a:t>
            </a:r>
          </a:p>
          <a:p>
            <a:r>
              <a:rPr lang="en-US" dirty="0"/>
              <a:t>and </a:t>
            </a:r>
            <a:r>
              <a:rPr lang="en-US" dirty="0" err="1" smtClean="0"/>
              <a:t>pthread</a:t>
            </a:r>
            <a:r>
              <a:rPr lang="en-US" dirty="0" err="1"/>
              <a:t>_</a:t>
            </a:r>
            <a:r>
              <a:rPr lang="en-US" dirty="0" err="1" smtClean="0"/>
              <a:t>mutex_unlock</a:t>
            </a:r>
            <a:r>
              <a:rPr lang="en-US" dirty="0"/>
              <a:t>() functions</a:t>
            </a:r>
            <a:r>
              <a:rPr lang="en-US" dirty="0" smtClean="0"/>
              <a:t>.</a:t>
            </a:r>
          </a:p>
          <a:p>
            <a:endParaRPr lang="en-US" dirty="0"/>
          </a:p>
          <a:p>
            <a:r>
              <a:rPr lang="en-US" dirty="0" smtClean="0"/>
              <a:t>If </a:t>
            </a:r>
            <a:r>
              <a:rPr lang="en-US" dirty="0"/>
              <a:t>the </a:t>
            </a:r>
            <a:r>
              <a:rPr lang="en-US" dirty="0" err="1"/>
              <a:t>mutex</a:t>
            </a:r>
            <a:r>
              <a:rPr lang="en-US" dirty="0"/>
              <a:t> lock is </a:t>
            </a:r>
            <a:r>
              <a:rPr lang="en-US" dirty="0" smtClean="0"/>
              <a:t>unavailable when </a:t>
            </a:r>
            <a:r>
              <a:rPr lang="en-US" dirty="0" err="1" smtClean="0"/>
              <a:t>pthread</a:t>
            </a:r>
            <a:r>
              <a:rPr lang="en-US" dirty="0" smtClean="0"/>
              <a:t>_ </a:t>
            </a:r>
            <a:r>
              <a:rPr lang="en-US" dirty="0" err="1" smtClean="0"/>
              <a:t>mutex_lock</a:t>
            </a:r>
            <a:r>
              <a:rPr lang="en-US" dirty="0"/>
              <a:t>() is invoked, the calling thread is blocked </a:t>
            </a:r>
            <a:r>
              <a:rPr lang="en-US" dirty="0" smtClean="0"/>
              <a:t>until the </a:t>
            </a:r>
            <a:r>
              <a:rPr lang="en-US" dirty="0"/>
              <a:t>owner invokes </a:t>
            </a:r>
            <a:r>
              <a:rPr lang="en-US" dirty="0" err="1" smtClean="0"/>
              <a:t>pthread_mutex</a:t>
            </a:r>
            <a:r>
              <a:rPr lang="en-US" dirty="0" smtClean="0"/>
              <a:t>_ </a:t>
            </a:r>
            <a:r>
              <a:rPr lang="en-US" dirty="0"/>
              <a:t>unlock().</a:t>
            </a:r>
          </a:p>
        </p:txBody>
      </p:sp>
      <p:sp>
        <p:nvSpPr>
          <p:cNvPr id="3" name="Title 2"/>
          <p:cNvSpPr>
            <a:spLocks noGrp="1"/>
          </p:cNvSpPr>
          <p:nvPr>
            <p:ph type="title"/>
          </p:nvPr>
        </p:nvSpPr>
        <p:spPr/>
        <p:txBody>
          <a:bodyPr>
            <a:normAutofit fontScale="90000"/>
          </a:bodyPr>
          <a:lstStyle/>
          <a:p>
            <a:r>
              <a:rPr lang="en-US" dirty="0" err="1"/>
              <a:t>Pthreads</a:t>
            </a:r>
            <a:r>
              <a:rPr lang="en-US" dirty="0"/>
              <a:t> Synchronization – </a:t>
            </a:r>
            <a:r>
              <a:rPr lang="en-US" dirty="0" err="1"/>
              <a:t>Mutex</a:t>
            </a:r>
            <a:r>
              <a:rPr lang="en-US" dirty="0"/>
              <a:t> Lock</a:t>
            </a:r>
          </a:p>
        </p:txBody>
      </p:sp>
    </p:spTree>
    <p:extLst>
      <p:ext uri="{BB962C8B-B14F-4D97-AF65-F5344CB8AC3E}">
        <p14:creationId xmlns:p14="http://schemas.microsoft.com/office/powerpoint/2010/main" val="2396213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semaphore</a:t>
            </a:r>
            <a:r>
              <a:rPr lang="en-US" dirty="0"/>
              <a:t> is a variable or abstract data type used to control access to a common resource by multiple processes in a </a:t>
            </a:r>
            <a:r>
              <a:rPr lang="en-US" dirty="0" smtClean="0"/>
              <a:t>concurrent</a:t>
            </a:r>
            <a:r>
              <a:rPr lang="en-US" dirty="0"/>
              <a:t> </a:t>
            </a:r>
            <a:r>
              <a:rPr lang="en-US" b="1" dirty="0" smtClean="0"/>
              <a:t>system </a:t>
            </a:r>
            <a:r>
              <a:rPr lang="en-US" dirty="0" smtClean="0"/>
              <a:t>such </a:t>
            </a:r>
            <a:r>
              <a:rPr lang="en-US" dirty="0"/>
              <a:t>as a multiprogramming </a:t>
            </a:r>
            <a:r>
              <a:rPr lang="en-US" b="1" dirty="0"/>
              <a:t>operating system</a:t>
            </a:r>
            <a:r>
              <a:rPr lang="en-US" dirty="0"/>
              <a:t>. </a:t>
            </a:r>
          </a:p>
        </p:txBody>
      </p:sp>
      <p:sp>
        <p:nvSpPr>
          <p:cNvPr id="3" name="Title 2"/>
          <p:cNvSpPr>
            <a:spLocks noGrp="1"/>
          </p:cNvSpPr>
          <p:nvPr>
            <p:ph type="title"/>
          </p:nvPr>
        </p:nvSpPr>
        <p:spPr/>
        <p:txBody>
          <a:bodyPr/>
          <a:lstStyle/>
          <a:p>
            <a:r>
              <a:rPr lang="en-US" dirty="0" smtClean="0"/>
              <a:t>What is a Semaphore</a:t>
            </a:r>
            <a:endParaRPr lang="en-US" dirty="0"/>
          </a:p>
        </p:txBody>
      </p:sp>
    </p:spTree>
    <p:extLst>
      <p:ext uri="{BB962C8B-B14F-4D97-AF65-F5344CB8AC3E}">
        <p14:creationId xmlns:p14="http://schemas.microsoft.com/office/powerpoint/2010/main" val="3521894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241425" y="1706563"/>
            <a:ext cx="11882438" cy="7005637"/>
          </a:xfrm>
        </p:spPr>
        <p:txBody>
          <a:bodyPr>
            <a:normAutofit/>
          </a:bodyPr>
          <a:lstStyle/>
          <a:p>
            <a:pPr>
              <a:lnSpc>
                <a:spcPct val="90000"/>
              </a:lnSpc>
            </a:pPr>
            <a:r>
              <a:rPr lang="en-US" sz="2300" dirty="0" smtClean="0"/>
              <a:t>Synchronization tool that does not require busy waiting </a:t>
            </a:r>
            <a:endParaRPr lang="en-US" sz="2300" i="1" dirty="0" smtClean="0">
              <a:solidFill>
                <a:schemeClr val="tx2"/>
              </a:solidFill>
            </a:endParaRPr>
          </a:p>
          <a:p>
            <a:pPr>
              <a:lnSpc>
                <a:spcPct val="90000"/>
              </a:lnSpc>
            </a:pPr>
            <a:r>
              <a:rPr lang="en-US" sz="2300" dirty="0" smtClean="0"/>
              <a:t>Semaphore </a:t>
            </a:r>
            <a:r>
              <a:rPr lang="en-US" sz="2300" b="1" i="1" dirty="0" smtClean="0"/>
              <a:t>S</a:t>
            </a:r>
            <a:r>
              <a:rPr lang="en-US" sz="2300" dirty="0" smtClean="0"/>
              <a:t> – integer variable</a:t>
            </a:r>
          </a:p>
          <a:p>
            <a:pPr>
              <a:lnSpc>
                <a:spcPct val="90000"/>
              </a:lnSpc>
            </a:pPr>
            <a:r>
              <a:rPr lang="en-US" sz="2300" dirty="0" smtClean="0"/>
              <a:t>Two standard operations </a:t>
            </a:r>
            <a:r>
              <a:rPr lang="en-US" sz="2300" dirty="0" smtClean="0">
                <a:solidFill>
                  <a:srgbClr val="000000"/>
                </a:solidFill>
              </a:rPr>
              <a:t>modify </a:t>
            </a:r>
            <a:r>
              <a:rPr lang="en-US" sz="2300" b="1" i="1" dirty="0" smtClean="0">
                <a:solidFill>
                  <a:srgbClr val="000000"/>
                </a:solidFill>
              </a:rPr>
              <a:t>S</a:t>
            </a:r>
            <a:r>
              <a:rPr lang="en-US" sz="2300" dirty="0" smtClean="0">
                <a:solidFill>
                  <a:srgbClr val="000000"/>
                </a:solidFill>
              </a:rPr>
              <a:t>: </a:t>
            </a:r>
            <a:r>
              <a:rPr lang="en-US" sz="2300" b="1" dirty="0" smtClean="0">
                <a:solidFill>
                  <a:srgbClr val="000000"/>
                </a:solidFill>
                <a:latin typeface="Courier New" pitchFamily="49" charset="0"/>
                <a:cs typeface="Courier New" pitchFamily="49" charset="0"/>
              </a:rPr>
              <a:t>wait()</a:t>
            </a:r>
            <a:r>
              <a:rPr lang="en-US" sz="2300" dirty="0" smtClean="0">
                <a:solidFill>
                  <a:srgbClr val="000000"/>
                </a:solidFill>
              </a:rPr>
              <a:t> and </a:t>
            </a:r>
            <a:r>
              <a:rPr lang="en-US" sz="2300" b="1" dirty="0" smtClean="0">
                <a:solidFill>
                  <a:srgbClr val="000000"/>
                </a:solidFill>
                <a:latin typeface="Courier New" pitchFamily="49" charset="0"/>
                <a:cs typeface="Courier New" pitchFamily="49" charset="0"/>
              </a:rPr>
              <a:t>signal()</a:t>
            </a:r>
          </a:p>
          <a:p>
            <a:pPr>
              <a:lnSpc>
                <a:spcPct val="90000"/>
              </a:lnSpc>
            </a:pPr>
            <a:r>
              <a:rPr lang="en-US" sz="2300" dirty="0" smtClean="0"/>
              <a:t>Less complicated</a:t>
            </a:r>
          </a:p>
          <a:p>
            <a:pPr>
              <a:lnSpc>
                <a:spcPct val="90000"/>
              </a:lnSpc>
            </a:pPr>
            <a:r>
              <a:rPr lang="en-US" sz="2300" dirty="0" smtClean="0"/>
              <a:t>Can only be accessed via two indivisible (atomic) operations</a:t>
            </a:r>
          </a:p>
          <a:p>
            <a:pPr lvl="1">
              <a:lnSpc>
                <a:spcPct val="90000"/>
              </a:lnSpc>
              <a:buFont typeface="Monotype Sorts" pitchFamily="-84" charset="2"/>
              <a:buNone/>
            </a:pPr>
            <a:endParaRPr lang="en-US" sz="23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Definition of wait() 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wait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while (S &lt;= 0)</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 // busy wait</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pPr lvl="1">
              <a:lnSpc>
                <a:spcPct val="90000"/>
              </a:lnSpc>
              <a:buNone/>
            </a:pPr>
            <a:r>
              <a:rPr lang="en-US" sz="2300" b="1" dirty="0" smtClean="0">
                <a:latin typeface="Courier New" pitchFamily="49" charset="0"/>
                <a:cs typeface="Courier New" pitchFamily="49" charset="0"/>
                <a:sym typeface="Symbol" pitchFamily="18" charset="2"/>
              </a:rPr>
              <a:t>Definition </a:t>
            </a:r>
            <a:r>
              <a:rPr lang="en-US" sz="2300" b="1" dirty="0">
                <a:latin typeface="Courier New" pitchFamily="49" charset="0"/>
                <a:cs typeface="Courier New" pitchFamily="49" charset="0"/>
                <a:sym typeface="Symbol" pitchFamily="18" charset="2"/>
              </a:rPr>
              <a:t>of </a:t>
            </a:r>
            <a:r>
              <a:rPr lang="en-US" sz="2300" b="1" dirty="0" smtClean="0">
                <a:latin typeface="Courier New" pitchFamily="49" charset="0"/>
                <a:cs typeface="Courier New" pitchFamily="49" charset="0"/>
                <a:sym typeface="Symbol" pitchFamily="18" charset="2"/>
              </a:rPr>
              <a:t>signal() </a:t>
            </a:r>
            <a:r>
              <a:rPr lang="en-US" sz="2300" b="1" dirty="0">
                <a:latin typeface="Courier New" pitchFamily="49" charset="0"/>
                <a:cs typeface="Courier New" pitchFamily="49" charset="0"/>
                <a:sym typeface="Symbol" pitchFamily="18" charset="2"/>
              </a:rPr>
              <a:t>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signal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r>
              <a:rPr lang="en-US" sz="2300" dirty="0"/>
              <a:t>when one </a:t>
            </a:r>
            <a:r>
              <a:rPr lang="en-US" sz="2300" dirty="0" smtClean="0"/>
              <a:t>process modifies </a:t>
            </a:r>
            <a:r>
              <a:rPr lang="en-US" sz="2300" dirty="0"/>
              <a:t>the semaphore value, no other process can simultaneously </a:t>
            </a:r>
            <a:r>
              <a:rPr lang="en-US" sz="2300" dirty="0" smtClean="0"/>
              <a:t>modify that </a:t>
            </a:r>
            <a:r>
              <a:rPr lang="en-US" sz="2300" dirty="0"/>
              <a:t>same semaphore value.</a:t>
            </a:r>
            <a:endParaRPr lang="en-US" sz="2300" b="1" dirty="0" smtClean="0">
              <a:latin typeface="Courier New" pitchFamily="49" charset="0"/>
              <a:cs typeface="Courier New" pitchFamily="49" charset="0"/>
              <a:sym typeface="Symbol" pitchFamily="18" charset="2"/>
            </a:endParaRPr>
          </a:p>
        </p:txBody>
      </p:sp>
      <p:sp>
        <p:nvSpPr>
          <p:cNvPr id="45057" name="Rectangle 2"/>
          <p:cNvSpPr>
            <a:spLocks noGrp="1" noChangeArrowheads="1"/>
          </p:cNvSpPr>
          <p:nvPr>
            <p:ph type="title"/>
          </p:nvPr>
        </p:nvSpPr>
        <p:spPr/>
        <p:txBody>
          <a:bodyPr/>
          <a:lstStyle/>
          <a:p>
            <a:pPr eaLnBrk="1" hangingPunct="1"/>
            <a:r>
              <a:rPr lang="en-US" smtClean="0"/>
              <a:t>Semaphore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85800" y="1146875"/>
            <a:ext cx="12344400" cy="7594169"/>
          </a:xfrm>
        </p:spPr>
        <p:txBody>
          <a:bodyPr>
            <a:normAutofit fontScale="92500" lnSpcReduction="10000"/>
          </a:bodyPr>
          <a:lstStyle/>
          <a:p>
            <a:pPr marL="156746" indent="0">
              <a:buNone/>
              <a:tabLst>
                <a:tab pos="2862263" algn="ctr"/>
                <a:tab pos="6451600" algn="ctr"/>
              </a:tabLst>
            </a:pPr>
            <a:r>
              <a:rPr lang="en-US" sz="2400" b="1" dirty="0" smtClean="0"/>
              <a:t>Counting Semaphore:</a:t>
            </a:r>
          </a:p>
          <a:p>
            <a:pPr>
              <a:tabLst>
                <a:tab pos="2862263" algn="ctr"/>
                <a:tab pos="6451600" algn="ctr"/>
              </a:tabLst>
            </a:pPr>
            <a:endParaRPr lang="en-US" sz="2400" dirty="0" smtClean="0"/>
          </a:p>
          <a:p>
            <a:pPr>
              <a:tabLst>
                <a:tab pos="2862263" algn="ctr"/>
                <a:tab pos="6451600" algn="ctr"/>
              </a:tabLst>
            </a:pPr>
            <a:r>
              <a:rPr lang="en-US" sz="2400" dirty="0" smtClean="0"/>
              <a:t>Semaphores </a:t>
            </a:r>
            <a:r>
              <a:rPr lang="en-US" sz="2400" dirty="0"/>
              <a:t>which allow an arbitrary resource count are called </a:t>
            </a:r>
            <a:r>
              <a:rPr lang="en-US" sz="2400" b="1" dirty="0"/>
              <a:t>counting semaphores</a:t>
            </a:r>
            <a:r>
              <a:rPr lang="en-US" sz="2400" dirty="0"/>
              <a:t>, </a:t>
            </a:r>
            <a:endParaRPr lang="en-US" sz="2400" dirty="0" smtClean="0"/>
          </a:p>
          <a:p>
            <a:endParaRPr lang="en-US" sz="2400" dirty="0" smtClean="0"/>
          </a:p>
          <a:p>
            <a:r>
              <a:rPr lang="en-US" sz="2400" dirty="0" smtClean="0"/>
              <a:t>Counting </a:t>
            </a:r>
            <a:r>
              <a:rPr lang="en-US" sz="2400" dirty="0"/>
              <a:t>semaphores can be used to control access to a given resource</a:t>
            </a:r>
          </a:p>
          <a:p>
            <a:pPr marL="156746" indent="0">
              <a:buNone/>
            </a:pPr>
            <a:r>
              <a:rPr lang="en-US" sz="2400" dirty="0" smtClean="0"/>
              <a:t>     consisting </a:t>
            </a:r>
            <a:r>
              <a:rPr lang="en-US" sz="2400" dirty="0"/>
              <a:t>of a finite number of instances</a:t>
            </a:r>
            <a:endParaRPr lang="en-US" sz="2300" dirty="0"/>
          </a:p>
          <a:p>
            <a:pPr>
              <a:tabLst>
                <a:tab pos="2862263" algn="ctr"/>
                <a:tab pos="6451600" algn="ctr"/>
              </a:tabLst>
            </a:pPr>
            <a:endParaRPr lang="en-US" sz="2400" dirty="0" smtClean="0"/>
          </a:p>
          <a:p>
            <a:pPr>
              <a:tabLst>
                <a:tab pos="2862263" algn="ctr"/>
                <a:tab pos="6451600" algn="ctr"/>
              </a:tabLst>
            </a:pPr>
            <a:r>
              <a:rPr lang="en-US" sz="2400" dirty="0" smtClean="0"/>
              <a:t>Can </a:t>
            </a:r>
            <a:r>
              <a:rPr lang="en-US" sz="2400" dirty="0"/>
              <a:t>implement a counting semaphore </a:t>
            </a:r>
            <a:r>
              <a:rPr lang="en-US" sz="2400" b="1" i="1" dirty="0">
                <a:solidFill>
                  <a:srgbClr val="000000"/>
                </a:solidFill>
              </a:rPr>
              <a:t>S</a:t>
            </a:r>
            <a:r>
              <a:rPr lang="en-US" sz="2400" dirty="0"/>
              <a:t> as a binary semaphore</a:t>
            </a:r>
          </a:p>
          <a:p>
            <a:pPr>
              <a:tabLst>
                <a:tab pos="2862263" algn="ctr"/>
                <a:tab pos="6451600" algn="ctr"/>
              </a:tabLst>
            </a:pPr>
            <a:endParaRPr lang="en-US" sz="2400" dirty="0" smtClean="0"/>
          </a:p>
          <a:p>
            <a:pPr marL="156746" indent="0">
              <a:buNone/>
              <a:tabLst>
                <a:tab pos="2862263" algn="ctr"/>
                <a:tab pos="6451600" algn="ctr"/>
              </a:tabLst>
            </a:pPr>
            <a:r>
              <a:rPr lang="en-US" sz="2400" b="1" dirty="0" smtClean="0"/>
              <a:t>Binary Semaphore:</a:t>
            </a:r>
            <a:endParaRPr lang="en-US" sz="2400" b="1" dirty="0"/>
          </a:p>
          <a:p>
            <a:pPr>
              <a:tabLst>
                <a:tab pos="2862263" algn="ctr"/>
                <a:tab pos="6451600" algn="ctr"/>
              </a:tabLst>
            </a:pPr>
            <a:endParaRPr lang="en-US" sz="2400" dirty="0" smtClean="0"/>
          </a:p>
          <a:p>
            <a:pPr>
              <a:tabLst>
                <a:tab pos="2862263" algn="ctr"/>
                <a:tab pos="6451600" algn="ctr"/>
              </a:tabLst>
            </a:pPr>
            <a:r>
              <a:rPr lang="en-US" sz="2400" dirty="0" smtClean="0"/>
              <a:t>while </a:t>
            </a:r>
            <a:r>
              <a:rPr lang="en-US" sz="2400" dirty="0"/>
              <a:t>semaphores which are restricted to the values 0 and 1 (or locked/unlocked, unavailable/available) are called </a:t>
            </a:r>
            <a:r>
              <a:rPr lang="en-US" sz="2400" b="1" dirty="0"/>
              <a:t>binary semaphores</a:t>
            </a:r>
            <a:r>
              <a:rPr lang="en-US" sz="2400" dirty="0"/>
              <a:t> and are used to implement </a:t>
            </a:r>
            <a:r>
              <a:rPr lang="en-US" sz="2400" dirty="0">
                <a:hlinkClick r:id="rId3" tooltip="Lock (computer science)"/>
              </a:rPr>
              <a:t>locks</a:t>
            </a:r>
            <a:r>
              <a:rPr lang="en-US" sz="2400" dirty="0" smtClean="0"/>
              <a:t>.</a:t>
            </a:r>
          </a:p>
          <a:p>
            <a:endParaRPr lang="en-US" sz="2400" dirty="0" smtClean="0"/>
          </a:p>
          <a:p>
            <a:r>
              <a:rPr lang="en-US" sz="2400" dirty="0" smtClean="0"/>
              <a:t>Binary semaphores </a:t>
            </a:r>
            <a:r>
              <a:rPr lang="en-US" sz="2400" dirty="0"/>
              <a:t>behave similarly to </a:t>
            </a:r>
            <a:r>
              <a:rPr lang="en-US" sz="2400" dirty="0" err="1"/>
              <a:t>mutex</a:t>
            </a:r>
            <a:r>
              <a:rPr lang="en-US" sz="2400" dirty="0"/>
              <a:t> locks.</a:t>
            </a:r>
            <a:endParaRPr lang="en-US" sz="2400" dirty="0" smtClean="0"/>
          </a:p>
          <a:p>
            <a:pPr>
              <a:tabLst>
                <a:tab pos="2862263" algn="ctr"/>
                <a:tab pos="6451600" algn="ctr"/>
              </a:tabLst>
            </a:pPr>
            <a:endParaRPr lang="en-US" sz="2300" dirty="0" smtClean="0"/>
          </a:p>
          <a:p>
            <a:pPr>
              <a:tabLst>
                <a:tab pos="2862263" algn="ctr"/>
                <a:tab pos="6451600" algn="ctr"/>
              </a:tabLst>
            </a:pPr>
            <a:r>
              <a:rPr lang="en-US" sz="2300" dirty="0" smtClean="0"/>
              <a:t>Can implement a counting semaphore </a:t>
            </a:r>
            <a:r>
              <a:rPr lang="en-US" sz="2300" b="1" i="1" dirty="0" smtClean="0">
                <a:solidFill>
                  <a:srgbClr val="000000"/>
                </a:solidFill>
              </a:rPr>
              <a:t>S</a:t>
            </a:r>
            <a:r>
              <a:rPr lang="en-US" sz="2300" dirty="0" smtClean="0"/>
              <a:t> as a binary semaphore</a:t>
            </a:r>
          </a:p>
          <a:p>
            <a:pPr>
              <a:tabLst>
                <a:tab pos="2862263" algn="ctr"/>
                <a:tab pos="6451600" algn="ctr"/>
              </a:tabLst>
            </a:pPr>
            <a:endParaRPr lang="en-US" sz="2300" dirty="0" smtClean="0">
              <a:sym typeface="MT Extra" pitchFamily="18" charset="2"/>
            </a:endParaRPr>
          </a:p>
        </p:txBody>
      </p:sp>
      <p:sp>
        <p:nvSpPr>
          <p:cNvPr id="47105" name="Rectangle 2"/>
          <p:cNvSpPr>
            <a:spLocks noGrp="1" noChangeArrowheads="1"/>
          </p:cNvSpPr>
          <p:nvPr>
            <p:ph type="title"/>
          </p:nvPr>
        </p:nvSpPr>
        <p:spPr>
          <a:xfrm>
            <a:off x="842963" y="577850"/>
            <a:ext cx="12801600" cy="609600"/>
          </a:xfrm>
        </p:spPr>
        <p:txBody>
          <a:bodyPr>
            <a:normAutofit fontScale="90000"/>
          </a:bodyPr>
          <a:lstStyle/>
          <a:p>
            <a:pPr eaLnBrk="1" hangingPunct="1"/>
            <a:r>
              <a:rPr lang="en-US" sz="4000" smtClean="0"/>
              <a:t>Semaphore Usage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56659"/>
            <a:ext cx="12344400" cy="6734942"/>
          </a:xfrm>
        </p:spPr>
        <p:txBody>
          <a:bodyPr>
            <a:normAutofit fontScale="85000" lnSpcReduction="20000"/>
          </a:bodyPr>
          <a:lstStyle/>
          <a:p>
            <a:r>
              <a:rPr lang="en-US" sz="3300" dirty="0">
                <a:latin typeface="+mj-lt"/>
              </a:rPr>
              <a:t>consider two concurrently running processes: </a:t>
            </a:r>
            <a:r>
              <a:rPr lang="en-US" sz="3300" i="1" dirty="0">
                <a:latin typeface="+mj-lt"/>
              </a:rPr>
              <a:t>P</a:t>
            </a:r>
            <a:r>
              <a:rPr lang="en-US" sz="3300" dirty="0">
                <a:latin typeface="+mj-lt"/>
              </a:rPr>
              <a:t>1 </a:t>
            </a:r>
            <a:r>
              <a:rPr lang="en-US" sz="3300" dirty="0" smtClean="0">
                <a:latin typeface="+mj-lt"/>
              </a:rPr>
              <a:t>    with </a:t>
            </a:r>
            <a:r>
              <a:rPr lang="en-US" sz="3300" dirty="0">
                <a:latin typeface="+mj-lt"/>
              </a:rPr>
              <a:t>a </a:t>
            </a:r>
            <a:r>
              <a:rPr lang="en-US" sz="3300" dirty="0" smtClean="0">
                <a:latin typeface="+mj-lt"/>
              </a:rPr>
              <a:t>statement </a:t>
            </a:r>
            <a:r>
              <a:rPr lang="en-US" sz="3300" i="1" dirty="0" smtClean="0">
                <a:latin typeface="+mj-lt"/>
              </a:rPr>
              <a:t>S</a:t>
            </a:r>
            <a:r>
              <a:rPr lang="en-US" sz="3300" dirty="0" smtClean="0">
                <a:latin typeface="+mj-lt"/>
              </a:rPr>
              <a:t>1  </a:t>
            </a:r>
            <a:r>
              <a:rPr lang="en-US" sz="3300" dirty="0">
                <a:latin typeface="+mj-lt"/>
              </a:rPr>
              <a:t>and </a:t>
            </a:r>
            <a:r>
              <a:rPr lang="en-US" sz="3300" i="1" dirty="0">
                <a:latin typeface="+mj-lt"/>
              </a:rPr>
              <a:t>P</a:t>
            </a:r>
            <a:r>
              <a:rPr lang="en-US" sz="3300" dirty="0">
                <a:latin typeface="+mj-lt"/>
              </a:rPr>
              <a:t>2 </a:t>
            </a:r>
            <a:r>
              <a:rPr lang="en-US" sz="3300" dirty="0" smtClean="0">
                <a:latin typeface="+mj-lt"/>
              </a:rPr>
              <a:t>    with </a:t>
            </a:r>
            <a:r>
              <a:rPr lang="en-US" sz="3300" dirty="0">
                <a:latin typeface="+mj-lt"/>
              </a:rPr>
              <a:t>a statement </a:t>
            </a:r>
            <a:r>
              <a:rPr lang="en-US" sz="3300" i="1" dirty="0">
                <a:latin typeface="+mj-lt"/>
              </a:rPr>
              <a:t>S</a:t>
            </a:r>
            <a:r>
              <a:rPr lang="en-US" sz="3300" dirty="0">
                <a:latin typeface="+mj-lt"/>
              </a:rPr>
              <a:t>2</a:t>
            </a:r>
            <a:r>
              <a:rPr lang="en-US" sz="3300" dirty="0" smtClean="0">
                <a:latin typeface="+mj-lt"/>
              </a:rPr>
              <a:t>.</a:t>
            </a:r>
          </a:p>
          <a:p>
            <a:endParaRPr lang="en-US" sz="3300" b="1" dirty="0">
              <a:solidFill>
                <a:srgbClr val="000000"/>
              </a:solidFill>
              <a:latin typeface="+mj-lt"/>
              <a:cs typeface="Courier New" pitchFamily="49" charset="0"/>
              <a:sym typeface="MT Extra" pitchFamily="18" charset="2"/>
            </a:endParaRPr>
          </a:p>
          <a:p>
            <a:r>
              <a:rPr lang="en-US" sz="3300" dirty="0"/>
              <a:t>It is required that </a:t>
            </a:r>
            <a:r>
              <a:rPr lang="en-US" sz="3300" i="1" dirty="0"/>
              <a:t>S</a:t>
            </a:r>
            <a:r>
              <a:rPr lang="en-US" sz="3300" dirty="0"/>
              <a:t>2 be executed only after </a:t>
            </a:r>
            <a:r>
              <a:rPr lang="en-US" sz="3300" i="1" dirty="0"/>
              <a:t>S</a:t>
            </a:r>
            <a:r>
              <a:rPr lang="en-US" sz="3300" dirty="0"/>
              <a:t>1 has completed. We can implement this scheme readily by letting </a:t>
            </a:r>
            <a:r>
              <a:rPr lang="en-US" sz="3300" i="1" dirty="0"/>
              <a:t>P</a:t>
            </a:r>
            <a:r>
              <a:rPr lang="en-US" sz="3300" dirty="0"/>
              <a:t>1and </a:t>
            </a:r>
            <a:r>
              <a:rPr lang="en-US" sz="3300" i="1" dirty="0"/>
              <a:t>P</a:t>
            </a:r>
            <a:r>
              <a:rPr lang="en-US" sz="3300" dirty="0"/>
              <a:t>2 share a common semaphore synch, initialized to 0.</a:t>
            </a:r>
            <a:endParaRPr lang="en-US" sz="3300"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endParaRPr lang="en-US"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smtClean="0">
                <a:solidFill>
                  <a:srgbClr val="000000"/>
                </a:solidFill>
                <a:latin typeface="+mj-lt"/>
                <a:cs typeface="Courier New" pitchFamily="49" charset="0"/>
                <a:sym typeface="MT Extra" pitchFamily="18" charset="2"/>
              </a:rPr>
              <a:t>P1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signal(synch);</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P2:</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wait(synch)</a:t>
            </a:r>
            <a:r>
              <a:rPr lang="en-US" dirty="0">
                <a:solidFill>
                  <a:srgbClr val="0000FF"/>
                </a:solidFill>
                <a:latin typeface="+mj-lt"/>
                <a:sym typeface="MT Extra" pitchFamily="18" charset="2"/>
              </a:rPr>
              <a:t>;</a:t>
            </a:r>
            <a:endParaRPr lang="en-US" b="1" dirty="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2</a:t>
            </a:r>
            <a:r>
              <a:rPr lang="en-US" b="1" dirty="0" smtClean="0">
                <a:solidFill>
                  <a:srgbClr val="000000"/>
                </a:solidFill>
                <a:latin typeface="+mj-lt"/>
                <a:cs typeface="Courier New" pitchFamily="49" charset="0"/>
                <a:sym typeface="MT Extra" pitchFamily="18" charset="2"/>
              </a:rPr>
              <a:t>;</a:t>
            </a:r>
          </a:p>
          <a:p>
            <a:endParaRPr lang="en-US" sz="3300" dirty="0" smtClean="0">
              <a:latin typeface="+mj-lt"/>
            </a:endParaRPr>
          </a:p>
          <a:p>
            <a:r>
              <a:rPr lang="en-US" sz="3300" dirty="0">
                <a:latin typeface="+mj-lt"/>
              </a:rPr>
              <a:t>Because synch is initialized to 0, </a:t>
            </a:r>
            <a:r>
              <a:rPr lang="en-US" sz="3300" i="1" dirty="0">
                <a:latin typeface="+mj-lt"/>
              </a:rPr>
              <a:t>P</a:t>
            </a:r>
            <a:r>
              <a:rPr lang="en-US" sz="3300" dirty="0">
                <a:latin typeface="+mj-lt"/>
              </a:rPr>
              <a:t>2 will execute </a:t>
            </a:r>
            <a:r>
              <a:rPr lang="en-US" sz="3300" i="1" dirty="0">
                <a:latin typeface="+mj-lt"/>
              </a:rPr>
              <a:t>S</a:t>
            </a:r>
            <a:r>
              <a:rPr lang="en-US" sz="3300" dirty="0">
                <a:latin typeface="+mj-lt"/>
              </a:rPr>
              <a:t>2 only after </a:t>
            </a:r>
            <a:r>
              <a:rPr lang="en-US" sz="3300" i="1" dirty="0">
                <a:latin typeface="+mj-lt"/>
              </a:rPr>
              <a:t>P</a:t>
            </a:r>
            <a:r>
              <a:rPr lang="en-US" sz="3300" dirty="0">
                <a:latin typeface="+mj-lt"/>
              </a:rPr>
              <a:t>1 has </a:t>
            </a:r>
            <a:r>
              <a:rPr lang="en-US" sz="3300" dirty="0" smtClean="0">
                <a:latin typeface="+mj-lt"/>
              </a:rPr>
              <a:t>invoked signal(synch</a:t>
            </a:r>
            <a:r>
              <a:rPr lang="en-US" sz="3300" dirty="0">
                <a:latin typeface="+mj-lt"/>
              </a:rPr>
              <a:t>), which is after statement </a:t>
            </a:r>
            <a:r>
              <a:rPr lang="en-US" sz="3300" i="1" dirty="0">
                <a:latin typeface="+mj-lt"/>
              </a:rPr>
              <a:t>S</a:t>
            </a:r>
            <a:r>
              <a:rPr lang="en-US" sz="3300" dirty="0">
                <a:latin typeface="+mj-lt"/>
              </a:rPr>
              <a:t>1 has been executed.</a:t>
            </a:r>
            <a:endParaRPr lang="en-US" sz="3300" dirty="0" smtClean="0">
              <a:latin typeface="+mj-lt"/>
            </a:endParaRPr>
          </a:p>
          <a:p>
            <a:endParaRPr lang="en-US" dirty="0"/>
          </a:p>
        </p:txBody>
      </p:sp>
      <p:sp>
        <p:nvSpPr>
          <p:cNvPr id="3" name="Title 2"/>
          <p:cNvSpPr>
            <a:spLocks noGrp="1"/>
          </p:cNvSpPr>
          <p:nvPr>
            <p:ph type="title"/>
          </p:nvPr>
        </p:nvSpPr>
        <p:spPr/>
        <p:txBody>
          <a:bodyPr/>
          <a:lstStyle/>
          <a:p>
            <a:r>
              <a:rPr lang="en-US" dirty="0" smtClean="0"/>
              <a:t>Semaphore Usage</a:t>
            </a:r>
            <a:endParaRPr lang="en-US" dirty="0"/>
          </a:p>
        </p:txBody>
      </p:sp>
    </p:spTree>
    <p:extLst>
      <p:ext uri="{BB962C8B-B14F-4D97-AF65-F5344CB8AC3E}">
        <p14:creationId xmlns:p14="http://schemas.microsoft.com/office/powerpoint/2010/main" val="475472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1209675" y="1644650"/>
            <a:ext cx="11625263" cy="6040438"/>
          </a:xfrm>
        </p:spPr>
        <p:txBody>
          <a:bodyPr>
            <a:normAutofit fontScale="77500" lnSpcReduction="20000"/>
          </a:bodyPr>
          <a:lstStyle/>
          <a:p>
            <a:r>
              <a:rPr lang="en-US" dirty="0" smtClean="0"/>
              <a:t>Must guarantee that no two processes can execute </a:t>
            </a:r>
            <a:r>
              <a:rPr lang="en-US" b="1" dirty="0" smtClean="0">
                <a:latin typeface="Courier New" pitchFamily="49" charset="0"/>
                <a:cs typeface="Courier New" pitchFamily="49" charset="0"/>
              </a:rPr>
              <a:t>wait() </a:t>
            </a:r>
            <a:r>
              <a:rPr lang="en-US" dirty="0" smtClean="0"/>
              <a:t>and </a:t>
            </a:r>
            <a:r>
              <a:rPr lang="en-US" b="1" dirty="0" smtClean="0">
                <a:latin typeface="Courier New" pitchFamily="49" charset="0"/>
                <a:cs typeface="Courier New" pitchFamily="49" charset="0"/>
              </a:rPr>
              <a:t>signal() </a:t>
            </a:r>
            <a:r>
              <a:rPr lang="en-US" dirty="0" smtClean="0"/>
              <a:t>on the same semaphore at the same time</a:t>
            </a:r>
          </a:p>
          <a:p>
            <a:endParaRPr lang="en-US" dirty="0" smtClean="0"/>
          </a:p>
          <a:p>
            <a:r>
              <a:rPr lang="en-US" dirty="0" smtClean="0"/>
              <a:t>Thus, implementation becomes the critical section problem where the wait and signal code are placed in the critical section</a:t>
            </a:r>
          </a:p>
          <a:p>
            <a:pPr lvl="1"/>
            <a:endParaRPr lang="en-US" dirty="0" smtClean="0"/>
          </a:p>
          <a:p>
            <a:pPr lvl="1"/>
            <a:r>
              <a:rPr lang="en-US" dirty="0" smtClean="0"/>
              <a:t>Could now have </a:t>
            </a:r>
            <a:r>
              <a:rPr lang="en-US" b="1" dirty="0" smtClean="0">
                <a:solidFill>
                  <a:srgbClr val="3366FF"/>
                </a:solidFill>
              </a:rPr>
              <a:t>busy waiting</a:t>
            </a:r>
            <a:r>
              <a:rPr lang="en-US" dirty="0" smtClean="0">
                <a:solidFill>
                  <a:srgbClr val="3366FF"/>
                </a:solidFill>
              </a:rPr>
              <a:t> </a:t>
            </a:r>
            <a:r>
              <a:rPr lang="en-US" dirty="0" smtClean="0"/>
              <a:t>in critical section implementation</a:t>
            </a:r>
          </a:p>
          <a:p>
            <a:pPr lvl="2"/>
            <a:endParaRPr lang="en-US" dirty="0" smtClean="0"/>
          </a:p>
          <a:p>
            <a:r>
              <a:rPr lang="en-US" dirty="0" smtClean="0"/>
              <a:t>Note that applications may spend lots of time in critical sections and therefore this is not a good solution</a:t>
            </a:r>
          </a:p>
          <a:p>
            <a:pPr>
              <a:buFont typeface="Monotype Sorts" pitchFamily="-84" charset="2"/>
              <a:buNone/>
            </a:pPr>
            <a:r>
              <a:rPr lang="en-US" dirty="0" smtClean="0"/>
              <a:t> </a:t>
            </a:r>
          </a:p>
          <a:p>
            <a:pPr lvl="1">
              <a:buFont typeface="Monotype Sorts" pitchFamily="-84" charset="2"/>
              <a:buNone/>
            </a:pPr>
            <a:endParaRPr lang="en-US" dirty="0" smtClean="0"/>
          </a:p>
        </p:txBody>
      </p:sp>
      <p:sp>
        <p:nvSpPr>
          <p:cNvPr id="49153" name="Rectangle 2"/>
          <p:cNvSpPr>
            <a:spLocks noGrp="1" noChangeArrowheads="1"/>
          </p:cNvSpPr>
          <p:nvPr>
            <p:ph type="title"/>
          </p:nvPr>
        </p:nvSpPr>
        <p:spPr/>
        <p:txBody>
          <a:bodyPr/>
          <a:lstStyle/>
          <a:p>
            <a:pPr eaLnBrk="1" hangingPunct="1"/>
            <a:r>
              <a:rPr lang="en-US" smtClean="0"/>
              <a:t>Semaphore Implementation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Concurrency encompasses a host of design issues, including :</a:t>
            </a:r>
          </a:p>
          <a:p>
            <a:pPr lvl="1">
              <a:buFontTx/>
              <a:buChar char="•"/>
            </a:pPr>
            <a:r>
              <a:rPr lang="en-NZ" dirty="0" smtClean="0"/>
              <a:t> communication among processes</a:t>
            </a:r>
          </a:p>
          <a:p>
            <a:pPr lvl="1">
              <a:buFontTx/>
              <a:buChar char="•"/>
            </a:pPr>
            <a:endParaRPr lang="en-NZ" dirty="0" smtClean="0"/>
          </a:p>
          <a:p>
            <a:pPr lvl="1">
              <a:buFontTx/>
              <a:buChar char="•"/>
            </a:pPr>
            <a:r>
              <a:rPr lang="en-NZ" dirty="0" smtClean="0"/>
              <a:t> sharing of and competing for resources (such as memory, files, and I/O access)</a:t>
            </a:r>
          </a:p>
          <a:p>
            <a:pPr lvl="1">
              <a:buFontTx/>
              <a:buChar char="•"/>
            </a:pPr>
            <a:endParaRPr lang="en-NZ" dirty="0" smtClean="0"/>
          </a:p>
          <a:p>
            <a:pPr lvl="1">
              <a:buFontTx/>
              <a:buChar char="•"/>
            </a:pPr>
            <a:r>
              <a:rPr lang="en-NZ" dirty="0" smtClean="0"/>
              <a:t> synchronization of the activities of multiple processes</a:t>
            </a:r>
          </a:p>
          <a:p>
            <a:pPr lvl="1">
              <a:buFontTx/>
              <a:buChar char="•"/>
            </a:pPr>
            <a:endParaRPr lang="en-NZ" dirty="0" smtClean="0"/>
          </a:p>
          <a:p>
            <a:pPr lvl="1">
              <a:buFontTx/>
              <a:buChar char="•"/>
            </a:pPr>
            <a:r>
              <a:rPr lang="en-NZ" dirty="0" smtClean="0"/>
              <a:t> allocation of processor time to processes</a:t>
            </a:r>
            <a:endParaRPr lang="en-US" dirty="0"/>
          </a:p>
        </p:txBody>
      </p:sp>
      <p:sp>
        <p:nvSpPr>
          <p:cNvPr id="4" name="Title 1"/>
          <p:cNvSpPr>
            <a:spLocks noGrp="1"/>
          </p:cNvSpPr>
          <p:nvPr>
            <p:ph type="title"/>
          </p:nvPr>
        </p:nvSpPr>
        <p:spPr/>
        <p:txBody>
          <a:bodyPr/>
          <a:lstStyle/>
          <a:p>
            <a:pPr algn="ctr"/>
            <a:r>
              <a:rPr lang="en-US" dirty="0" smtClean="0"/>
              <a:t>Concurrency [1/2]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1266825" y="1900238"/>
            <a:ext cx="11261725" cy="6267450"/>
          </a:xfrm>
        </p:spPr>
        <p:txBody>
          <a:bodyPr>
            <a:normAutofit/>
          </a:bodyPr>
          <a:lstStyle/>
          <a:p>
            <a:r>
              <a:rPr lang="en-US" dirty="0" smtClean="0"/>
              <a:t>With each semaphore there is an associated waiting queue</a:t>
            </a:r>
          </a:p>
          <a:p>
            <a:pPr lvl="1">
              <a:buFont typeface="Monotype Sorts" pitchFamily="-84" charset="2"/>
              <a:buNone/>
            </a:pPr>
            <a:endParaRPr lang="en-US" dirty="0" smtClean="0"/>
          </a:p>
          <a:p>
            <a:r>
              <a:rPr lang="en-US" dirty="0" smtClean="0"/>
              <a:t>Two operations:</a:t>
            </a:r>
          </a:p>
          <a:p>
            <a:pPr lvl="1"/>
            <a:r>
              <a:rPr lang="en-US" b="1" dirty="0" smtClean="0">
                <a:solidFill>
                  <a:srgbClr val="3366FF"/>
                </a:solidFill>
              </a:rPr>
              <a:t>block</a:t>
            </a:r>
            <a:r>
              <a:rPr lang="en-US" dirty="0" smtClean="0">
                <a:solidFill>
                  <a:srgbClr val="3366FF"/>
                </a:solidFill>
              </a:rPr>
              <a:t> </a:t>
            </a:r>
            <a:r>
              <a:rPr lang="en-US" dirty="0" smtClean="0"/>
              <a:t>– place the process invoking the operation on the appropriate waiting queue</a:t>
            </a:r>
          </a:p>
          <a:p>
            <a:pPr lvl="1"/>
            <a:endParaRPr lang="en-US" dirty="0" smtClean="0"/>
          </a:p>
          <a:p>
            <a:pPr lvl="1"/>
            <a:r>
              <a:rPr lang="en-US" b="1" dirty="0" smtClean="0">
                <a:solidFill>
                  <a:srgbClr val="3366FF"/>
                </a:solidFill>
              </a:rPr>
              <a:t>wakeup</a:t>
            </a:r>
            <a:r>
              <a:rPr lang="en-US" dirty="0" smtClean="0">
                <a:solidFill>
                  <a:srgbClr val="3366FF"/>
                </a:solidFill>
              </a:rPr>
              <a:t> </a:t>
            </a:r>
            <a:r>
              <a:rPr lang="en-US" dirty="0" smtClean="0"/>
              <a:t>– remove one of processes in the waiting queue and place it in the ready queue</a:t>
            </a:r>
          </a:p>
          <a:p>
            <a:pPr>
              <a:buFont typeface="Monotype Sorts" pitchFamily="-84" charset="2"/>
              <a:buNone/>
            </a:pPr>
            <a:r>
              <a:rPr lang="en-US" dirty="0" smtClean="0">
                <a:solidFill>
                  <a:srgbClr val="0000FF"/>
                </a:solidFill>
              </a:rPr>
              <a:t>                        </a:t>
            </a:r>
          </a:p>
        </p:txBody>
      </p:sp>
      <p:sp>
        <p:nvSpPr>
          <p:cNvPr id="51201" name="Rectangle 2"/>
          <p:cNvSpPr>
            <a:spLocks noGrp="1" noChangeArrowheads="1"/>
          </p:cNvSpPr>
          <p:nvPr>
            <p:ph type="title"/>
          </p:nvPr>
        </p:nvSpPr>
        <p:spPr>
          <a:xfrm>
            <a:off x="1014413" y="368300"/>
            <a:ext cx="12115800" cy="812800"/>
          </a:xfrm>
        </p:spPr>
        <p:txBody>
          <a:bodyPr>
            <a:normAutofit fontScale="90000"/>
          </a:bodyPr>
          <a:lstStyle/>
          <a:p>
            <a:pPr eaLnBrk="1" hangingPunct="1"/>
            <a:r>
              <a:rPr lang="en-US" sz="4000" smtClean="0"/>
              <a:t>Semaphore Implementation </a:t>
            </a:r>
            <a:br>
              <a:rPr lang="en-US" sz="4000" smtClean="0"/>
            </a:br>
            <a:r>
              <a:rPr lang="en-US" sz="4000" smtClean="0"/>
              <a:t>with no Busy waiting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z="3400"/>
              <a:t>Implementation with no Busy waiting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685997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#include &lt;</a:t>
            </a:r>
            <a:r>
              <a:rPr lang="en-US" dirty="0" err="1"/>
              <a:t>semaphore.h</a:t>
            </a:r>
            <a:r>
              <a:rPr lang="en-US" dirty="0"/>
              <a:t>&gt;</a:t>
            </a:r>
          </a:p>
          <a:p>
            <a:pPr marL="156746" indent="0">
              <a:buNone/>
            </a:pPr>
            <a:r>
              <a:rPr lang="en-US" dirty="0" err="1" smtClean="0"/>
              <a:t>Sem_t</a:t>
            </a:r>
            <a:r>
              <a:rPr lang="en-US" dirty="0" smtClean="0"/>
              <a:t> </a:t>
            </a:r>
            <a:r>
              <a:rPr lang="en-US" dirty="0" err="1"/>
              <a:t>sem</a:t>
            </a:r>
            <a:r>
              <a:rPr lang="en-US" dirty="0"/>
              <a:t>;</a:t>
            </a:r>
          </a:p>
          <a:p>
            <a:pPr marL="156746" indent="0">
              <a:buNone/>
            </a:pPr>
            <a:r>
              <a:rPr lang="en-US" dirty="0"/>
              <a:t>/* Create the semaphore and initialize it to 1 */</a:t>
            </a:r>
          </a:p>
          <a:p>
            <a:pPr marL="156746" indent="0">
              <a:buNone/>
            </a:pPr>
            <a:r>
              <a:rPr lang="pt-BR" dirty="0" smtClean="0"/>
              <a:t>Sem_init</a:t>
            </a:r>
            <a:r>
              <a:rPr lang="pt-BR" dirty="0"/>
              <a:t>(&amp;sem, 0, 1);</a:t>
            </a:r>
          </a:p>
          <a:p>
            <a:pPr marL="156746" indent="0">
              <a:buNone/>
            </a:pPr>
            <a:r>
              <a:rPr lang="en-US" dirty="0"/>
              <a:t>The </a:t>
            </a:r>
            <a:r>
              <a:rPr lang="en-US" dirty="0" err="1" smtClean="0"/>
              <a:t>sem</a:t>
            </a:r>
            <a:r>
              <a:rPr lang="en-US" dirty="0" err="1"/>
              <a:t>_</a:t>
            </a:r>
            <a:r>
              <a:rPr lang="en-US" dirty="0" err="1" smtClean="0"/>
              <a:t>init</a:t>
            </a:r>
            <a:r>
              <a:rPr lang="en-US" dirty="0"/>
              <a:t>() function is passed three parameters:</a:t>
            </a:r>
          </a:p>
          <a:p>
            <a:pPr marL="156746" indent="0">
              <a:buNone/>
            </a:pPr>
            <a:r>
              <a:rPr lang="en-US" b="1" dirty="0"/>
              <a:t>1. </a:t>
            </a:r>
            <a:r>
              <a:rPr lang="en-US" dirty="0"/>
              <a:t>A pointer to the semaphore</a:t>
            </a:r>
          </a:p>
          <a:p>
            <a:pPr marL="156746" indent="0">
              <a:buNone/>
            </a:pPr>
            <a:r>
              <a:rPr lang="en-US" b="1" dirty="0"/>
              <a:t>2. </a:t>
            </a:r>
            <a:r>
              <a:rPr lang="en-US" dirty="0"/>
              <a:t>A flag indicating the level of sharing</a:t>
            </a:r>
          </a:p>
          <a:p>
            <a:pPr marL="156746" indent="0">
              <a:buNone/>
            </a:pPr>
            <a:r>
              <a:rPr lang="en-US" b="1" dirty="0"/>
              <a:t>3. </a:t>
            </a:r>
            <a:r>
              <a:rPr lang="en-US" dirty="0"/>
              <a:t>The semaphore’s initial value</a:t>
            </a:r>
          </a:p>
        </p:txBody>
      </p:sp>
      <p:sp>
        <p:nvSpPr>
          <p:cNvPr id="6"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86132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 acquire the semaphore */</a:t>
            </a:r>
          </a:p>
          <a:p>
            <a:pPr marL="156746" indent="0">
              <a:buNone/>
            </a:pPr>
            <a:r>
              <a:rPr lang="en-US" dirty="0" err="1" smtClean="0"/>
              <a:t>Sem_wait</a:t>
            </a:r>
            <a:r>
              <a:rPr lang="en-US" dirty="0"/>
              <a:t>(&amp;</a:t>
            </a:r>
            <a:r>
              <a:rPr lang="en-US" dirty="0" err="1"/>
              <a:t>sem</a:t>
            </a:r>
            <a:r>
              <a:rPr lang="en-US" dirty="0"/>
              <a:t>);</a:t>
            </a:r>
          </a:p>
          <a:p>
            <a:pPr marL="156746" indent="0">
              <a:buNone/>
            </a:pPr>
            <a:endParaRPr lang="en-US" dirty="0" smtClean="0"/>
          </a:p>
          <a:p>
            <a:pPr marL="156746" indent="0">
              <a:buNone/>
            </a:pPr>
            <a:r>
              <a:rPr lang="en-US" dirty="0" smtClean="0"/>
              <a:t>/* </a:t>
            </a:r>
            <a:r>
              <a:rPr lang="en-US" dirty="0"/>
              <a:t>critical section */</a:t>
            </a:r>
          </a:p>
          <a:p>
            <a:pPr marL="156746" indent="0">
              <a:buNone/>
            </a:pPr>
            <a:endParaRPr lang="en-US" dirty="0" smtClean="0"/>
          </a:p>
          <a:p>
            <a:pPr marL="156746" indent="0">
              <a:buNone/>
            </a:pPr>
            <a:r>
              <a:rPr lang="en-US" dirty="0" smtClean="0"/>
              <a:t>/* </a:t>
            </a:r>
            <a:r>
              <a:rPr lang="en-US" dirty="0"/>
              <a:t>release the semaphore */</a:t>
            </a:r>
          </a:p>
          <a:p>
            <a:pPr marL="156746" indent="0">
              <a:buNone/>
            </a:pPr>
            <a:r>
              <a:rPr lang="en-US" dirty="0" err="1" smtClean="0"/>
              <a:t>Sem_post</a:t>
            </a:r>
            <a:r>
              <a:rPr lang="en-US" dirty="0"/>
              <a:t>(&amp;</a:t>
            </a:r>
            <a:r>
              <a:rPr lang="en-US" dirty="0" err="1"/>
              <a:t>sem</a:t>
            </a:r>
            <a:r>
              <a:rPr lang="en-US" dirty="0"/>
              <a:t>);</a:t>
            </a:r>
          </a:p>
        </p:txBody>
      </p:sp>
      <p:sp>
        <p:nvSpPr>
          <p:cNvPr id="4"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1545663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799" y="1975105"/>
            <a:ext cx="6845531" cy="6034617"/>
          </a:xfrm>
        </p:spPr>
        <p:txBody>
          <a:bodyPr/>
          <a:lstStyle/>
          <a:p>
            <a:r>
              <a:rPr lang="en-US" dirty="0"/>
              <a:t>Deadlocks are a set of blocked processes each holding a resource and waiting to acquire a resource held by another process</a:t>
            </a:r>
          </a:p>
        </p:txBody>
      </p:sp>
      <p:sp>
        <p:nvSpPr>
          <p:cNvPr id="3" name="Title 2"/>
          <p:cNvSpPr>
            <a:spLocks noGrp="1"/>
          </p:cNvSpPr>
          <p:nvPr>
            <p:ph type="title"/>
          </p:nvPr>
        </p:nvSpPr>
        <p:spPr/>
        <p:txBody>
          <a:bodyPr/>
          <a:lstStyle/>
          <a:p>
            <a:r>
              <a:rPr lang="en-US" dirty="0" smtClean="0"/>
              <a:t>Deadlock</a:t>
            </a:r>
            <a:endParaRPr lang="en-US" dirty="0"/>
          </a:p>
        </p:txBody>
      </p:sp>
      <p:pic>
        <p:nvPicPr>
          <p:cNvPr id="8194" name="Picture 2" descr="Deadlocks in Operating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211" y="1729046"/>
            <a:ext cx="5710209" cy="606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52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Starvation</a:t>
            </a:r>
            <a:r>
              <a:rPr lang="en-US" dirty="0"/>
              <a:t> is the name given to the indefinite postponement of a process because it requires some resource before it can run, but the resource, though available for allocation, is never allocated to this process.</a:t>
            </a:r>
          </a:p>
        </p:txBody>
      </p:sp>
      <p:sp>
        <p:nvSpPr>
          <p:cNvPr id="3" name="Title 2"/>
          <p:cNvSpPr>
            <a:spLocks noGrp="1"/>
          </p:cNvSpPr>
          <p:nvPr>
            <p:ph type="title"/>
          </p:nvPr>
        </p:nvSpPr>
        <p:spPr/>
        <p:txBody>
          <a:bodyPr/>
          <a:lstStyle/>
          <a:p>
            <a:r>
              <a:rPr lang="en-US" dirty="0" smtClean="0"/>
              <a:t>Starvation</a:t>
            </a:r>
            <a:endParaRPr lang="en-US" dirty="0"/>
          </a:p>
        </p:txBody>
      </p:sp>
    </p:spTree>
    <p:extLst>
      <p:ext uri="{BB962C8B-B14F-4D97-AF65-F5344CB8AC3E}">
        <p14:creationId xmlns:p14="http://schemas.microsoft.com/office/powerpoint/2010/main" val="3481746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 refers to the situation when processes are stuck in circular waiting for the resources. </a:t>
            </a:r>
            <a:endParaRPr lang="en-US" dirty="0" smtClean="0"/>
          </a:p>
          <a:p>
            <a:endParaRPr lang="en-US" dirty="0"/>
          </a:p>
          <a:p>
            <a:r>
              <a:rPr lang="en-US" dirty="0" smtClean="0"/>
              <a:t>On </a:t>
            </a:r>
            <a:r>
              <a:rPr lang="en-US" dirty="0"/>
              <a:t>the other hand, starvation occurs when a process waits for a resource indefinitely.</a:t>
            </a:r>
          </a:p>
          <a:p>
            <a:endParaRPr lang="en-US" dirty="0" smtClean="0"/>
          </a:p>
          <a:p>
            <a:endParaRPr lang="en-US" dirty="0"/>
          </a:p>
        </p:txBody>
      </p:sp>
      <p:sp>
        <p:nvSpPr>
          <p:cNvPr id="3" name="Title 2"/>
          <p:cNvSpPr>
            <a:spLocks noGrp="1"/>
          </p:cNvSpPr>
          <p:nvPr>
            <p:ph type="title"/>
          </p:nvPr>
        </p:nvSpPr>
        <p:spPr/>
        <p:txBody>
          <a:bodyPr/>
          <a:lstStyle/>
          <a:p>
            <a:r>
              <a:rPr lang="en-US" dirty="0" smtClean="0"/>
              <a:t>Deadlock Vs. Starvation</a:t>
            </a:r>
            <a:endParaRPr lang="en-US" dirty="0"/>
          </a:p>
        </p:txBody>
      </p:sp>
    </p:spTree>
    <p:extLst>
      <p:ext uri="{BB962C8B-B14F-4D97-AF65-F5344CB8AC3E}">
        <p14:creationId xmlns:p14="http://schemas.microsoft.com/office/powerpoint/2010/main" val="1736059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1209675" y="1644650"/>
            <a:ext cx="11420475" cy="6223000"/>
          </a:xfrm>
        </p:spPr>
        <p:txBody>
          <a:bodyPr>
            <a:normAutofit/>
          </a:bodyPr>
          <a:lstStyle/>
          <a:p>
            <a:pPr>
              <a:lnSpc>
                <a:spcPct val="90000"/>
              </a:lnSpc>
              <a:tabLst>
                <a:tab pos="2693988" algn="ctr"/>
                <a:tab pos="6529388" algn="ctr"/>
              </a:tabLst>
            </a:pPr>
            <a:endParaRPr lang="en-US" b="1" dirty="0" smtClean="0">
              <a:solidFill>
                <a:srgbClr val="3366FF"/>
              </a:solidFill>
            </a:endParaRPr>
          </a:p>
          <a:p>
            <a:pPr>
              <a:lnSpc>
                <a:spcPct val="90000"/>
              </a:lnSpc>
              <a:tabLst>
                <a:tab pos="2693988" algn="ctr"/>
                <a:tab pos="6529388" algn="ctr"/>
              </a:tabLst>
            </a:pPr>
            <a:r>
              <a:rPr lang="en-US" b="1" dirty="0" smtClean="0">
                <a:solidFill>
                  <a:srgbClr val="3366FF"/>
                </a:solidFill>
              </a:rPr>
              <a:t>Priority Inversion</a:t>
            </a:r>
            <a:r>
              <a:rPr lang="en-US" dirty="0" smtClean="0">
                <a:solidFill>
                  <a:srgbClr val="3366FF"/>
                </a:solidFill>
              </a:rPr>
              <a:t> </a:t>
            </a:r>
            <a:r>
              <a:rPr lang="en-US" dirty="0" smtClean="0"/>
              <a:t>– Scheduling problem when lower-priority process holds a lock needed by higher-priority process</a:t>
            </a:r>
          </a:p>
          <a:p>
            <a:pPr lvl="1">
              <a:lnSpc>
                <a:spcPct val="90000"/>
              </a:lnSpc>
              <a:tabLst>
                <a:tab pos="2693988" algn="ctr"/>
                <a:tab pos="6529388" algn="ctr"/>
              </a:tabLst>
            </a:pPr>
            <a:r>
              <a:rPr lang="en-US" dirty="0" smtClean="0"/>
              <a:t>Solved via </a:t>
            </a:r>
            <a:r>
              <a:rPr lang="en-US" b="1" dirty="0" smtClean="0">
                <a:solidFill>
                  <a:srgbClr val="3366FF"/>
                </a:solidFill>
              </a:rPr>
              <a:t>priority-inheritance protocol</a:t>
            </a:r>
          </a:p>
        </p:txBody>
      </p:sp>
      <p:sp>
        <p:nvSpPr>
          <p:cNvPr id="55297" name="Rectangle 2"/>
          <p:cNvSpPr>
            <a:spLocks noGrp="1" noChangeArrowheads="1"/>
          </p:cNvSpPr>
          <p:nvPr>
            <p:ph type="title"/>
          </p:nvPr>
        </p:nvSpPr>
        <p:spPr>
          <a:xfrm>
            <a:off x="1455738" y="369888"/>
            <a:ext cx="11574462" cy="768350"/>
          </a:xfrm>
        </p:spPr>
        <p:txBody>
          <a:bodyPr>
            <a:normAutofit fontScale="90000"/>
          </a:bodyPr>
          <a:lstStyle/>
          <a:p>
            <a:pPr eaLnBrk="1" hangingPunct="1"/>
            <a:r>
              <a:rPr lang="en-US" dirty="0" smtClean="0"/>
              <a:t>Priority Inversion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when a job blocks one or more high-priority jobs, it ignores its original priority assignment and executes its </a:t>
            </a:r>
            <a:r>
              <a:rPr lang="en-US" dirty="0">
                <a:hlinkClick r:id="rId2" tooltip="Critical section"/>
              </a:rPr>
              <a:t>critical section</a:t>
            </a:r>
            <a:r>
              <a:rPr lang="en-US" dirty="0"/>
              <a:t> at an elevated priority level. </a:t>
            </a:r>
            <a:endParaRPr lang="en-US" dirty="0" smtClean="0"/>
          </a:p>
          <a:p>
            <a:endParaRPr lang="en-US" dirty="0"/>
          </a:p>
          <a:p>
            <a:r>
              <a:rPr lang="en-US" dirty="0" smtClean="0"/>
              <a:t>After </a:t>
            </a:r>
            <a:r>
              <a:rPr lang="en-US" dirty="0"/>
              <a:t>executing its critical section and releasing its locks, the process returns to its original priority level</a:t>
            </a:r>
          </a:p>
        </p:txBody>
      </p:sp>
      <p:sp>
        <p:nvSpPr>
          <p:cNvPr id="3" name="Title 2"/>
          <p:cNvSpPr>
            <a:spLocks noGrp="1"/>
          </p:cNvSpPr>
          <p:nvPr>
            <p:ph type="title"/>
          </p:nvPr>
        </p:nvSpPr>
        <p:spPr/>
        <p:txBody>
          <a:bodyPr/>
          <a:lstStyle/>
          <a:p>
            <a:r>
              <a:rPr lang="en-US" dirty="0" smtClean="0"/>
              <a:t>Priority Inheritance Protocol</a:t>
            </a:r>
            <a:endParaRPr lang="en-US" dirty="0"/>
          </a:p>
        </p:txBody>
      </p:sp>
    </p:spTree>
    <p:extLst>
      <p:ext uri="{BB962C8B-B14F-4D97-AF65-F5344CB8AC3E}">
        <p14:creationId xmlns:p14="http://schemas.microsoft.com/office/powerpoint/2010/main" val="453956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r>
              <a:rPr lang="en-US" dirty="0" smtClean="0"/>
              <a:t>Classical problems used to test newly-proposed synchronization schemes</a:t>
            </a:r>
          </a:p>
          <a:p>
            <a:endParaRPr lang="en-US" dirty="0" smtClean="0"/>
          </a:p>
          <a:p>
            <a:endParaRPr lang="en-US" dirty="0" smtClean="0"/>
          </a:p>
          <a:p>
            <a:pPr lvl="1"/>
            <a:r>
              <a:rPr lang="en-US" dirty="0" smtClean="0"/>
              <a:t>Bounded Buffer Problem</a:t>
            </a:r>
          </a:p>
          <a:p>
            <a:pPr lvl="1"/>
            <a:endParaRPr lang="en-US" dirty="0" smtClean="0"/>
          </a:p>
          <a:p>
            <a:pPr lvl="1"/>
            <a:r>
              <a:rPr lang="en-US" dirty="0" smtClean="0"/>
              <a:t>Dining-Philosophers Problem</a:t>
            </a:r>
          </a:p>
          <a:p>
            <a:pPr lvl="1"/>
            <a:endParaRPr lang="en-US" dirty="0" smtClean="0"/>
          </a:p>
          <a:p>
            <a:pPr lvl="1"/>
            <a:r>
              <a:rPr lang="en-US" dirty="0" smtClean="0"/>
              <a:t>Readers </a:t>
            </a:r>
            <a:r>
              <a:rPr lang="en-US" dirty="0"/>
              <a:t>and Writers Problem</a:t>
            </a:r>
          </a:p>
          <a:p>
            <a:pPr lvl="1"/>
            <a:endParaRPr lang="en-US" dirty="0" smtClean="0"/>
          </a:p>
        </p:txBody>
      </p:sp>
      <p:sp>
        <p:nvSpPr>
          <p:cNvPr id="57345" name="Rectangle 2"/>
          <p:cNvSpPr>
            <a:spLocks noGrp="1" noChangeArrowheads="1"/>
          </p:cNvSpPr>
          <p:nvPr>
            <p:ph type="title"/>
          </p:nvPr>
        </p:nvSpPr>
        <p:spPr>
          <a:xfrm>
            <a:off x="1371600" y="304800"/>
            <a:ext cx="12115800" cy="812800"/>
          </a:xfrm>
        </p:spPr>
        <p:txBody>
          <a:bodyPr>
            <a:noAutofit/>
          </a:bodyPr>
          <a:lstStyle/>
          <a:p>
            <a:pPr eaLnBrk="1" hangingPunct="1"/>
            <a:r>
              <a:rPr lang="en-US" sz="4500" dirty="0" smtClean="0"/>
              <a:t>Classical Problems of Synchronization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3"/>
          <p:cNvSpPr>
            <a:spLocks noGrp="1"/>
          </p:cNvSpPr>
          <p:nvPr>
            <p:ph idx="1"/>
          </p:nvPr>
        </p:nvSpPr>
        <p:spPr/>
        <p:txBody>
          <a:bodyPr>
            <a:normAutofit fontScale="92500" lnSpcReduction="10000"/>
          </a:bodyPr>
          <a:lstStyle/>
          <a:p>
            <a:pPr>
              <a:buFont typeface="Arial" charset="0"/>
              <a:buNone/>
            </a:pPr>
            <a:r>
              <a:rPr lang="en-NZ" dirty="0" smtClean="0"/>
              <a:t>Concurrency arises in:</a:t>
            </a:r>
          </a:p>
          <a:p>
            <a:pPr>
              <a:buFont typeface="Arial" charset="0"/>
              <a:buNone/>
            </a:pPr>
            <a:endParaRPr lang="en-NZ" dirty="0" smtClean="0"/>
          </a:p>
          <a:p>
            <a:r>
              <a:rPr lang="en-US" dirty="0" smtClean="0"/>
              <a:t>Multiple applications</a:t>
            </a:r>
          </a:p>
          <a:p>
            <a:pPr lvl="1"/>
            <a:r>
              <a:rPr lang="en-US" dirty="0" smtClean="0"/>
              <a:t>Sharing time</a:t>
            </a:r>
          </a:p>
          <a:p>
            <a:endParaRPr lang="en-US" dirty="0" smtClean="0"/>
          </a:p>
          <a:p>
            <a:r>
              <a:rPr lang="en-US" dirty="0" smtClean="0"/>
              <a:t>Structured applications</a:t>
            </a:r>
          </a:p>
          <a:p>
            <a:pPr lvl="1"/>
            <a:r>
              <a:rPr lang="en-US" dirty="0" smtClean="0"/>
              <a:t>Extension of modular design</a:t>
            </a:r>
          </a:p>
          <a:p>
            <a:endParaRPr lang="en-US" dirty="0" smtClean="0"/>
          </a:p>
          <a:p>
            <a:r>
              <a:rPr lang="en-US" dirty="0" smtClean="0"/>
              <a:t>Operating system structure</a:t>
            </a:r>
          </a:p>
          <a:p>
            <a:pPr lvl="1"/>
            <a:r>
              <a:rPr lang="en-US" dirty="0" smtClean="0"/>
              <a:t>OS themselves implemented as a set of processes or threads</a:t>
            </a:r>
          </a:p>
          <a:p>
            <a:endParaRPr lang="en-US" dirty="0" smtClean="0"/>
          </a:p>
        </p:txBody>
      </p:sp>
      <p:sp>
        <p:nvSpPr>
          <p:cNvPr id="32769" name="Title 1"/>
          <p:cNvSpPr>
            <a:spLocks noGrp="1"/>
          </p:cNvSpPr>
          <p:nvPr>
            <p:ph type="title"/>
          </p:nvPr>
        </p:nvSpPr>
        <p:spPr/>
        <p:txBody>
          <a:bodyPr/>
          <a:lstStyle/>
          <a:p>
            <a:pPr algn="ctr"/>
            <a:r>
              <a:rPr lang="en-US" dirty="0" smtClean="0"/>
              <a:t>Concurrency [2/2]</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Bounded-Buffer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951739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521897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304232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75105"/>
            <a:ext cx="8408324" cy="6034617"/>
          </a:xfrm>
        </p:spPr>
        <p:txBody>
          <a:bodyPr/>
          <a:lstStyle/>
          <a:p>
            <a:r>
              <a:rPr lang="en-US" dirty="0"/>
              <a:t>Consider there are five philosophers sitting around a circular dining table. The dining table has five chopsticks and a bowl of </a:t>
            </a:r>
            <a:r>
              <a:rPr lang="en-US" dirty="0" smtClean="0"/>
              <a:t>rice.</a:t>
            </a:r>
            <a:endParaRPr lang="en-US" dirty="0"/>
          </a:p>
        </p:txBody>
      </p:sp>
      <p:pic>
        <p:nvPicPr>
          <p:cNvPr id="1026" name="Picture 2" descr="Dining Philosopher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092325"/>
            <a:ext cx="4953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3186256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clear that a philosopher can think for an indefinite amount of time. But when a philosopher starts eating, he has to stop at some point of </a:t>
            </a:r>
            <a:r>
              <a:rPr lang="en-US" dirty="0" smtClean="0"/>
              <a:t>time</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a:t>
            </a:r>
          </a:p>
        </p:txBody>
      </p:sp>
    </p:spTree>
    <p:extLst>
      <p:ext uri="{BB962C8B-B14F-4D97-AF65-F5344CB8AC3E}">
        <p14:creationId xmlns:p14="http://schemas.microsoft.com/office/powerpoint/2010/main" val="978650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of five semaphores, </a:t>
            </a:r>
            <a:r>
              <a:rPr lang="en-US" b="1" dirty="0"/>
              <a:t>stick[5]</a:t>
            </a:r>
            <a:r>
              <a:rPr lang="en-US" dirty="0"/>
              <a:t>, for each of the five chopsticks.</a:t>
            </a:r>
          </a:p>
          <a:p>
            <a:r>
              <a:rPr lang="en-US" dirty="0"/>
              <a:t>The code for each philosopher looks like</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38" y="3890787"/>
            <a:ext cx="962158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1851188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philosopher wants to eat the rice, he will wait for the chopstick at his left and picks up that chopstick. </a:t>
            </a:r>
            <a:endParaRPr lang="en-US" dirty="0" smtClean="0"/>
          </a:p>
          <a:p>
            <a:endParaRPr lang="en-US" dirty="0"/>
          </a:p>
          <a:p>
            <a:r>
              <a:rPr lang="en-US" dirty="0" smtClean="0"/>
              <a:t>Then </a:t>
            </a:r>
            <a:r>
              <a:rPr lang="en-US" dirty="0"/>
              <a:t>he waits for the right chopstick to be available, and then picks it too. After eating, he puts both the chopsticks down</a:t>
            </a: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3287724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But if all five philosophers are hungry simultaneously, and each of them pickup one chopstick, then a deadlock situation </a:t>
            </a:r>
            <a:r>
              <a:rPr lang="en-US" dirty="0" smtClean="0"/>
              <a:t>occurs:</a:t>
            </a:r>
          </a:p>
          <a:p>
            <a:endParaRPr lang="en-US" dirty="0"/>
          </a:p>
          <a:p>
            <a:pPr algn="ctr"/>
            <a:endParaRPr lang="en-US" i="1" dirty="0" smtClean="0">
              <a:solidFill>
                <a:srgbClr val="FF0000"/>
              </a:solidFill>
            </a:endParaRPr>
          </a:p>
          <a:p>
            <a:pPr marL="156746" indent="0" algn="ctr">
              <a:buNone/>
            </a:pPr>
            <a:r>
              <a:rPr lang="en-US" i="1" dirty="0" smtClean="0">
                <a:solidFill>
                  <a:srgbClr val="FF0000"/>
                </a:solidFill>
              </a:rPr>
              <a:t>Deadlock implies starvation but starvation does not imply deadlock</a:t>
            </a:r>
            <a:endParaRPr lang="en-US" i="1" dirty="0">
              <a:solidFill>
                <a:srgbClr val="FF0000"/>
              </a:solidFill>
            </a:endParaRP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9356304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Two Possible solutions are :</a:t>
            </a:r>
          </a:p>
          <a:p>
            <a:endParaRPr lang="en-US" dirty="0" smtClean="0"/>
          </a:p>
          <a:p>
            <a:r>
              <a:rPr lang="en-US" dirty="0" smtClean="0"/>
              <a:t>A </a:t>
            </a:r>
            <a:r>
              <a:rPr lang="en-US" dirty="0"/>
              <a:t>philosopher must be allowed to pick up the chopsticks only if both the left and right chopsticks are available</a:t>
            </a:r>
            <a:r>
              <a:rPr lang="en-US" dirty="0" smtClean="0"/>
              <a:t>.</a:t>
            </a:r>
          </a:p>
          <a:p>
            <a:endParaRPr lang="en-US" dirty="0"/>
          </a:p>
          <a:p>
            <a:r>
              <a:rPr lang="en-US" dirty="0"/>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2</a:t>
            </a:r>
          </a:p>
        </p:txBody>
      </p:sp>
    </p:spTree>
    <p:extLst>
      <p:ext uri="{BB962C8B-B14F-4D97-AF65-F5344CB8AC3E}">
        <p14:creationId xmlns:p14="http://schemas.microsoft.com/office/powerpoint/2010/main" val="1497228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3708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normAutofit/>
          </a:bodyPr>
          <a:lstStyle/>
          <a:p>
            <a:r>
              <a:rPr lang="en-US" dirty="0" smtClean="0"/>
              <a:t>Sharing of global resources</a:t>
            </a:r>
          </a:p>
          <a:p>
            <a:pPr lvl="1"/>
            <a:r>
              <a:rPr lang="en-US" dirty="0" smtClean="0"/>
              <a:t>Writing a shared variable: the order of writes is important</a:t>
            </a:r>
          </a:p>
          <a:p>
            <a:pPr lvl="1"/>
            <a:r>
              <a:rPr lang="en-US" dirty="0" smtClean="0"/>
              <a:t>Incomplete writes a major problem</a:t>
            </a:r>
          </a:p>
          <a:p>
            <a:endParaRPr lang="en-US" dirty="0" smtClean="0"/>
          </a:p>
          <a:p>
            <a:r>
              <a:rPr lang="en-US" dirty="0" smtClean="0"/>
              <a:t>Optimally managing the allocation of resources</a:t>
            </a:r>
          </a:p>
          <a:p>
            <a:endParaRPr lang="en-US" dirty="0" smtClean="0"/>
          </a:p>
          <a:p>
            <a:r>
              <a:rPr lang="en-US" dirty="0" smtClean="0"/>
              <a:t>Difficult to locate programming errors as results are not deterministic and reproducible.</a:t>
            </a:r>
          </a:p>
          <a:p>
            <a:endParaRPr lang="en-US" dirty="0" smtClean="0"/>
          </a:p>
        </p:txBody>
      </p:sp>
      <p:sp>
        <p:nvSpPr>
          <p:cNvPr id="38913" name="Title 1"/>
          <p:cNvSpPr>
            <a:spLocks noGrp="1"/>
          </p:cNvSpPr>
          <p:nvPr>
            <p:ph type="title"/>
          </p:nvPr>
        </p:nvSpPr>
        <p:spPr/>
        <p:txBody>
          <a:bodyPr>
            <a:normAutofit/>
          </a:bodyPr>
          <a:lstStyle/>
          <a:p>
            <a:r>
              <a:rPr lang="en-US" dirty="0" smtClean="0"/>
              <a:t>Difficulties of Concurrency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249365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3861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smtClean="0"/>
              <a:t> A situation where several processes access and manipulate the same data concurrently and the outcome of the execution depends on the particular order in which the access takes place.</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3079316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9362E1D7-3742-4BA3-871C-648593A70556}" type="slidenum">
              <a:rPr lang="en-US"/>
              <a:pPr/>
              <a:t>7</a:t>
            </a:fld>
            <a:endParaRPr lang="en-US"/>
          </a:p>
        </p:txBody>
      </p:sp>
      <p:sp>
        <p:nvSpPr>
          <p:cNvPr id="5123" name="Rectangle 2"/>
          <p:cNvSpPr>
            <a:spLocks noGrp="1" noChangeArrowheads="1"/>
          </p:cNvSpPr>
          <p:nvPr>
            <p:ph type="title"/>
          </p:nvPr>
        </p:nvSpPr>
        <p:spPr/>
        <p:txBody>
          <a:bodyPr/>
          <a:lstStyle/>
          <a:p>
            <a:pPr eaLnBrk="1" hangingPunct="1"/>
            <a:r>
              <a:rPr lang="en-US" sz="5100" dirty="0" smtClean="0"/>
              <a:t>Example for Race condition</a:t>
            </a:r>
          </a:p>
        </p:txBody>
      </p:sp>
      <p:sp>
        <p:nvSpPr>
          <p:cNvPr id="5124" name="Rectangle 3"/>
          <p:cNvSpPr>
            <a:spLocks noGrp="1" noChangeArrowheads="1"/>
          </p:cNvSpPr>
          <p:nvPr>
            <p:ph type="body" idx="1"/>
          </p:nvPr>
        </p:nvSpPr>
        <p:spPr>
          <a:xfrm>
            <a:off x="809782" y="1942160"/>
            <a:ext cx="11658600" cy="1983316"/>
          </a:xfrm>
        </p:spPr>
        <p:txBody>
          <a:bodyPr/>
          <a:lstStyle/>
          <a:p>
            <a:pPr eaLnBrk="1" hangingPunct="1"/>
            <a:r>
              <a:rPr lang="en-US" sz="2900" dirty="0" smtClean="0"/>
              <a:t>Suppose a customer wants to book a seat on UAL 56. Ticket agent will check the #-of-seats. If it is greater than 0, he will grab a seat and decrement #-of-seats by 1.</a:t>
            </a:r>
          </a:p>
        </p:txBody>
      </p:sp>
      <p:grpSp>
        <p:nvGrpSpPr>
          <p:cNvPr id="2" name="Group 4"/>
          <p:cNvGrpSpPr>
            <a:grpSpLocks/>
          </p:cNvGrpSpPr>
          <p:nvPr/>
        </p:nvGrpSpPr>
        <p:grpSpPr bwMode="auto">
          <a:xfrm>
            <a:off x="2171701" y="3842350"/>
            <a:ext cx="9194008" cy="4112683"/>
            <a:chOff x="912" y="2208"/>
            <a:chExt cx="3861" cy="1943"/>
          </a:xfrm>
        </p:grpSpPr>
        <p:sp>
          <p:nvSpPr>
            <p:cNvPr id="5126" name="Rectangle 5"/>
            <p:cNvSpPr>
              <a:spLocks noChangeArrowheads="1"/>
            </p:cNvSpPr>
            <p:nvPr/>
          </p:nvSpPr>
          <p:spPr bwMode="auto">
            <a:xfrm>
              <a:off x="1920" y="2208"/>
              <a:ext cx="1728" cy="1056"/>
            </a:xfrm>
            <a:prstGeom prst="rect">
              <a:avLst/>
            </a:prstGeom>
            <a:noFill/>
            <a:ln w="9525">
              <a:solidFill>
                <a:schemeClr val="tx1"/>
              </a:solidFill>
              <a:miter lim="800000"/>
              <a:headEnd/>
              <a:tailEnd/>
            </a:ln>
          </p:spPr>
          <p:txBody>
            <a:bodyPr wrap="none" anchor="ctr"/>
            <a:lstStyle/>
            <a:p>
              <a:endParaRPr lang="en-US"/>
            </a:p>
          </p:txBody>
        </p:sp>
        <p:sp>
          <p:nvSpPr>
            <p:cNvPr id="5127" name="Text Box 6"/>
            <p:cNvSpPr txBox="1">
              <a:spLocks noChangeArrowheads="1"/>
            </p:cNvSpPr>
            <p:nvPr/>
          </p:nvSpPr>
          <p:spPr bwMode="auto">
            <a:xfrm>
              <a:off x="1958" y="2228"/>
              <a:ext cx="1773" cy="233"/>
            </a:xfrm>
            <a:prstGeom prst="rect">
              <a:avLst/>
            </a:prstGeom>
            <a:noFill/>
            <a:ln w="9525">
              <a:noFill/>
              <a:miter lim="800000"/>
              <a:headEnd/>
              <a:tailEnd/>
            </a:ln>
          </p:spPr>
          <p:txBody>
            <a:bodyPr wrap="none">
              <a:spAutoFit/>
            </a:bodyPr>
            <a:lstStyle/>
            <a:p>
              <a:r>
                <a:rPr lang="en-US" sz="2600" dirty="0"/>
                <a:t>UAL 56:  #-of-seats=12</a:t>
              </a:r>
            </a:p>
          </p:txBody>
        </p:sp>
        <p:sp>
          <p:nvSpPr>
            <p:cNvPr id="5128" name="Text Box 7"/>
            <p:cNvSpPr txBox="1">
              <a:spLocks noChangeArrowheads="1"/>
            </p:cNvSpPr>
            <p:nvPr/>
          </p:nvSpPr>
          <p:spPr bwMode="auto">
            <a:xfrm>
              <a:off x="3734" y="2372"/>
              <a:ext cx="1039" cy="233"/>
            </a:xfrm>
            <a:prstGeom prst="rect">
              <a:avLst/>
            </a:prstGeom>
            <a:noFill/>
            <a:ln w="9525">
              <a:noFill/>
              <a:miter lim="800000"/>
              <a:headEnd/>
              <a:tailEnd/>
            </a:ln>
          </p:spPr>
          <p:txBody>
            <a:bodyPr wrap="none">
              <a:spAutoFit/>
            </a:bodyPr>
            <a:lstStyle/>
            <a:p>
              <a:r>
                <a:rPr lang="en-US" sz="2600" dirty="0"/>
                <a:t>Main memory</a:t>
              </a:r>
            </a:p>
          </p:txBody>
        </p:sp>
        <p:sp>
          <p:nvSpPr>
            <p:cNvPr id="5129" name="Rectangle 8"/>
            <p:cNvSpPr>
              <a:spLocks noChangeArrowheads="1"/>
            </p:cNvSpPr>
            <p:nvPr/>
          </p:nvSpPr>
          <p:spPr bwMode="auto">
            <a:xfrm>
              <a:off x="1104"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0" name="Rectangle 9"/>
            <p:cNvSpPr>
              <a:spLocks noChangeArrowheads="1"/>
            </p:cNvSpPr>
            <p:nvPr/>
          </p:nvSpPr>
          <p:spPr bwMode="auto">
            <a:xfrm>
              <a:off x="1920"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1" name="Rectangle 10"/>
            <p:cNvSpPr>
              <a:spLocks noChangeArrowheads="1"/>
            </p:cNvSpPr>
            <p:nvPr/>
          </p:nvSpPr>
          <p:spPr bwMode="auto">
            <a:xfrm>
              <a:off x="3696"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2" name="Text Box 11"/>
            <p:cNvSpPr txBox="1">
              <a:spLocks noChangeArrowheads="1"/>
            </p:cNvSpPr>
            <p:nvPr/>
          </p:nvSpPr>
          <p:spPr bwMode="auto">
            <a:xfrm>
              <a:off x="2822" y="3398"/>
              <a:ext cx="378" cy="174"/>
            </a:xfrm>
            <a:prstGeom prst="rect">
              <a:avLst/>
            </a:prstGeom>
            <a:noFill/>
            <a:ln w="9525">
              <a:noFill/>
              <a:miter lim="800000"/>
              <a:headEnd/>
              <a:tailEnd/>
            </a:ln>
          </p:spPr>
          <p:txBody>
            <a:bodyPr>
              <a:spAutoFit/>
            </a:bodyPr>
            <a:lstStyle/>
            <a:p>
              <a:r>
                <a:rPr lang="en-US"/>
                <a:t>…</a:t>
              </a:r>
            </a:p>
          </p:txBody>
        </p:sp>
        <p:sp>
          <p:nvSpPr>
            <p:cNvPr id="5133" name="Text Box 12"/>
            <p:cNvSpPr txBox="1">
              <a:spLocks noChangeArrowheads="1"/>
            </p:cNvSpPr>
            <p:nvPr/>
          </p:nvSpPr>
          <p:spPr bwMode="auto">
            <a:xfrm>
              <a:off x="912" y="3936"/>
              <a:ext cx="977" cy="211"/>
            </a:xfrm>
            <a:prstGeom prst="rect">
              <a:avLst/>
            </a:prstGeom>
            <a:noFill/>
            <a:ln w="9525">
              <a:noFill/>
              <a:miter lim="800000"/>
              <a:headEnd/>
              <a:tailEnd/>
            </a:ln>
          </p:spPr>
          <p:txBody>
            <a:bodyPr wrap="none">
              <a:spAutoFit/>
            </a:bodyPr>
            <a:lstStyle/>
            <a:p>
              <a:r>
                <a:rPr lang="en-US" sz="2300" dirty="0"/>
                <a:t>Ticket Agent 1</a:t>
              </a:r>
            </a:p>
          </p:txBody>
        </p:sp>
        <p:sp>
          <p:nvSpPr>
            <p:cNvPr id="5134" name="Text Box 13"/>
            <p:cNvSpPr txBox="1">
              <a:spLocks noChangeArrowheads="1"/>
            </p:cNvSpPr>
            <p:nvPr/>
          </p:nvSpPr>
          <p:spPr bwMode="auto">
            <a:xfrm>
              <a:off x="1852" y="3940"/>
              <a:ext cx="977" cy="211"/>
            </a:xfrm>
            <a:prstGeom prst="rect">
              <a:avLst/>
            </a:prstGeom>
            <a:noFill/>
            <a:ln w="9525">
              <a:noFill/>
              <a:miter lim="800000"/>
              <a:headEnd/>
              <a:tailEnd/>
            </a:ln>
          </p:spPr>
          <p:txBody>
            <a:bodyPr wrap="none">
              <a:spAutoFit/>
            </a:bodyPr>
            <a:lstStyle/>
            <a:p>
              <a:r>
                <a:rPr lang="en-US" sz="2300" dirty="0"/>
                <a:t>Ticket Agent 2</a:t>
              </a:r>
            </a:p>
          </p:txBody>
        </p:sp>
        <p:sp>
          <p:nvSpPr>
            <p:cNvPr id="5135" name="Text Box 14"/>
            <p:cNvSpPr txBox="1">
              <a:spLocks noChangeArrowheads="1"/>
            </p:cNvSpPr>
            <p:nvPr/>
          </p:nvSpPr>
          <p:spPr bwMode="auto">
            <a:xfrm>
              <a:off x="3600" y="3936"/>
              <a:ext cx="976" cy="211"/>
            </a:xfrm>
            <a:prstGeom prst="rect">
              <a:avLst/>
            </a:prstGeom>
            <a:noFill/>
            <a:ln w="9525">
              <a:noFill/>
              <a:miter lim="800000"/>
              <a:headEnd/>
              <a:tailEnd/>
            </a:ln>
          </p:spPr>
          <p:txBody>
            <a:bodyPr wrap="none">
              <a:spAutoFit/>
            </a:bodyPr>
            <a:lstStyle/>
            <a:p>
              <a:r>
                <a:rPr lang="en-US" sz="2300" dirty="0"/>
                <a:t>Ticket Agent n</a:t>
              </a:r>
            </a:p>
          </p:txBody>
        </p:sp>
        <p:sp>
          <p:nvSpPr>
            <p:cNvPr id="5136" name="Line 15"/>
            <p:cNvSpPr>
              <a:spLocks noChangeShapeType="1"/>
            </p:cNvSpPr>
            <p:nvPr/>
          </p:nvSpPr>
          <p:spPr bwMode="auto">
            <a:xfrm flipV="1">
              <a:off x="1632" y="3264"/>
              <a:ext cx="528" cy="336"/>
            </a:xfrm>
            <a:prstGeom prst="line">
              <a:avLst/>
            </a:prstGeom>
            <a:noFill/>
            <a:ln w="9525">
              <a:solidFill>
                <a:schemeClr val="tx1"/>
              </a:solidFill>
              <a:round/>
              <a:headEnd/>
              <a:tailEnd/>
            </a:ln>
          </p:spPr>
          <p:txBody>
            <a:bodyPr/>
            <a:lstStyle/>
            <a:p>
              <a:endParaRPr lang="en-US"/>
            </a:p>
          </p:txBody>
        </p:sp>
        <p:sp>
          <p:nvSpPr>
            <p:cNvPr id="5137" name="Line 16"/>
            <p:cNvSpPr>
              <a:spLocks noChangeShapeType="1"/>
            </p:cNvSpPr>
            <p:nvPr/>
          </p:nvSpPr>
          <p:spPr bwMode="auto">
            <a:xfrm>
              <a:off x="2256" y="3264"/>
              <a:ext cx="0" cy="336"/>
            </a:xfrm>
            <a:prstGeom prst="line">
              <a:avLst/>
            </a:prstGeom>
            <a:noFill/>
            <a:ln w="9525">
              <a:solidFill>
                <a:schemeClr val="tx1"/>
              </a:solidFill>
              <a:round/>
              <a:headEnd/>
              <a:tailEnd/>
            </a:ln>
          </p:spPr>
          <p:txBody>
            <a:bodyPr/>
            <a:lstStyle/>
            <a:p>
              <a:endParaRPr lang="en-US"/>
            </a:p>
          </p:txBody>
        </p:sp>
        <p:sp>
          <p:nvSpPr>
            <p:cNvPr id="5138" name="Line 17"/>
            <p:cNvSpPr>
              <a:spLocks noChangeShapeType="1"/>
            </p:cNvSpPr>
            <p:nvPr/>
          </p:nvSpPr>
          <p:spPr bwMode="auto">
            <a:xfrm>
              <a:off x="3408" y="3264"/>
              <a:ext cx="576" cy="336"/>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19B6355A-8F3C-4016-9DFE-FCA7BEDA2889}" type="slidenum">
              <a:rPr lang="en-US"/>
              <a:pPr/>
              <a:t>8</a:t>
            </a:fld>
            <a:endParaRPr lang="en-US"/>
          </a:p>
        </p:txBody>
      </p:sp>
      <p:sp>
        <p:nvSpPr>
          <p:cNvPr id="6147" name="Rectangle 2"/>
          <p:cNvSpPr>
            <a:spLocks noGrp="1" noChangeArrowheads="1"/>
          </p:cNvSpPr>
          <p:nvPr>
            <p:ph type="title"/>
          </p:nvPr>
        </p:nvSpPr>
        <p:spPr/>
        <p:txBody>
          <a:bodyPr/>
          <a:lstStyle/>
          <a:p>
            <a:pPr eaLnBrk="1" hangingPunct="1"/>
            <a:r>
              <a:rPr lang="en-US" sz="5100" dirty="0" smtClean="0"/>
              <a:t>Example for Race condition(cont.)</a:t>
            </a:r>
          </a:p>
        </p:txBody>
      </p:sp>
      <p:sp>
        <p:nvSpPr>
          <p:cNvPr id="6148" name="Text Box 3"/>
          <p:cNvSpPr txBox="1">
            <a:spLocks noChangeArrowheads="1"/>
          </p:cNvSpPr>
          <p:nvPr/>
        </p:nvSpPr>
        <p:spPr bwMode="auto">
          <a:xfrm>
            <a:off x="1347788" y="2743201"/>
            <a:ext cx="3953651" cy="2132445"/>
          </a:xfrm>
          <a:prstGeom prst="rect">
            <a:avLst/>
          </a:prstGeom>
          <a:noFill/>
          <a:ln w="9525">
            <a:noFill/>
            <a:miter lim="800000"/>
            <a:headEnd/>
            <a:tailEnd/>
          </a:ln>
        </p:spPr>
        <p:txBody>
          <a:bodyPr wrap="none" lIns="130622" tIns="65311" rIns="130622" bIns="65311">
            <a:spAutoFit/>
          </a:bodyPr>
          <a:lstStyle/>
          <a:p>
            <a:r>
              <a:rPr lang="en-US" sz="2600" dirty="0"/>
              <a:t>Ticket Agent 1</a:t>
            </a:r>
          </a:p>
          <a:p>
            <a:endParaRPr lang="en-US" sz="2600" dirty="0"/>
          </a:p>
          <a:p>
            <a:r>
              <a:rPr lang="en-US" sz="2600" dirty="0"/>
              <a:t>P1: LOAD #-of-seats</a:t>
            </a:r>
          </a:p>
          <a:p>
            <a:r>
              <a:rPr lang="en-US" sz="2600" dirty="0"/>
              <a:t>P2: DEC 1</a:t>
            </a:r>
          </a:p>
          <a:p>
            <a:r>
              <a:rPr lang="en-US" sz="2600" dirty="0"/>
              <a:t>P3: STORE #-of-seats</a:t>
            </a:r>
          </a:p>
        </p:txBody>
      </p:sp>
      <p:sp>
        <p:nvSpPr>
          <p:cNvPr id="6149" name="Text Box 4"/>
          <p:cNvSpPr txBox="1">
            <a:spLocks noChangeArrowheads="1"/>
          </p:cNvSpPr>
          <p:nvPr/>
        </p:nvSpPr>
        <p:spPr bwMode="auto">
          <a:xfrm>
            <a:off x="5143500" y="2745317"/>
            <a:ext cx="4016169" cy="2132445"/>
          </a:xfrm>
          <a:prstGeom prst="rect">
            <a:avLst/>
          </a:prstGeom>
          <a:noFill/>
          <a:ln w="9525">
            <a:noFill/>
            <a:miter lim="800000"/>
            <a:headEnd/>
            <a:tailEnd/>
          </a:ln>
        </p:spPr>
        <p:txBody>
          <a:bodyPr wrap="none" lIns="130622" tIns="65311" rIns="130622" bIns="65311">
            <a:spAutoFit/>
          </a:bodyPr>
          <a:lstStyle/>
          <a:p>
            <a:r>
              <a:rPr lang="en-US" sz="2600" dirty="0"/>
              <a:t>Ticket Agent 2</a:t>
            </a:r>
          </a:p>
          <a:p>
            <a:endParaRPr lang="en-US" sz="2600" dirty="0"/>
          </a:p>
          <a:p>
            <a:r>
              <a:rPr lang="en-US" sz="2600" dirty="0"/>
              <a:t>Q1: LOAD #-of-seats</a:t>
            </a:r>
          </a:p>
          <a:p>
            <a:r>
              <a:rPr lang="en-US" sz="2600" dirty="0"/>
              <a:t>Q2: DEC 1</a:t>
            </a:r>
          </a:p>
          <a:p>
            <a:r>
              <a:rPr lang="en-US" sz="2600" dirty="0"/>
              <a:t>Q3: STORE #-of-seats</a:t>
            </a:r>
          </a:p>
        </p:txBody>
      </p:sp>
      <p:sp>
        <p:nvSpPr>
          <p:cNvPr id="6150" name="Text Box 5"/>
          <p:cNvSpPr txBox="1">
            <a:spLocks noChangeArrowheads="1"/>
          </p:cNvSpPr>
          <p:nvPr/>
        </p:nvSpPr>
        <p:spPr bwMode="auto">
          <a:xfrm>
            <a:off x="9201151" y="2745317"/>
            <a:ext cx="3985712" cy="2132445"/>
          </a:xfrm>
          <a:prstGeom prst="rect">
            <a:avLst/>
          </a:prstGeom>
          <a:noFill/>
          <a:ln w="9525">
            <a:noFill/>
            <a:miter lim="800000"/>
            <a:headEnd/>
            <a:tailEnd/>
          </a:ln>
        </p:spPr>
        <p:txBody>
          <a:bodyPr wrap="none" lIns="130622" tIns="65311" rIns="130622" bIns="65311">
            <a:spAutoFit/>
          </a:bodyPr>
          <a:lstStyle/>
          <a:p>
            <a:r>
              <a:rPr lang="en-US" sz="2600" dirty="0"/>
              <a:t>Ticket Agent 3</a:t>
            </a:r>
          </a:p>
          <a:p>
            <a:endParaRPr lang="en-US" sz="2600" dirty="0"/>
          </a:p>
          <a:p>
            <a:r>
              <a:rPr lang="en-US" sz="2600" dirty="0"/>
              <a:t>R1: LOAD #-of-seats</a:t>
            </a:r>
          </a:p>
          <a:p>
            <a:r>
              <a:rPr lang="en-US" sz="2600" dirty="0"/>
              <a:t>R2: DEC 1</a:t>
            </a:r>
          </a:p>
          <a:p>
            <a:r>
              <a:rPr lang="en-US" sz="2600" dirty="0"/>
              <a:t>R3: STORE #-of-seats</a:t>
            </a:r>
          </a:p>
        </p:txBody>
      </p:sp>
      <p:sp>
        <p:nvSpPr>
          <p:cNvPr id="334854" name="Text Box 6"/>
          <p:cNvSpPr txBox="1">
            <a:spLocks noChangeArrowheads="1"/>
          </p:cNvSpPr>
          <p:nvPr/>
        </p:nvSpPr>
        <p:spPr bwMode="auto">
          <a:xfrm>
            <a:off x="1347788" y="5122334"/>
            <a:ext cx="11969757" cy="532007"/>
          </a:xfrm>
          <a:prstGeom prst="rect">
            <a:avLst/>
          </a:prstGeom>
          <a:noFill/>
          <a:ln w="9525">
            <a:noFill/>
            <a:miter lim="800000"/>
            <a:headEnd/>
            <a:tailEnd/>
          </a:ln>
        </p:spPr>
        <p:txBody>
          <a:bodyPr wrap="none" lIns="130622" tIns="65311" rIns="130622" bIns="65311">
            <a:spAutoFit/>
          </a:bodyPr>
          <a:lstStyle/>
          <a:p>
            <a:r>
              <a:rPr lang="en-US" sz="2600" dirty="0" smtClean="0"/>
              <a:t>Suppose </a:t>
            </a:r>
            <a:r>
              <a:rPr lang="en-US" sz="2600" dirty="0"/>
              <a:t>instructions are interleaved as </a:t>
            </a:r>
            <a:r>
              <a:rPr lang="en-US" sz="2600" dirty="0" smtClean="0"/>
              <a:t>P1,Q1,R1,P2,Q2,R2,P3,Q3,R3</a:t>
            </a:r>
          </a:p>
        </p:txBody>
      </p:sp>
      <p:sp>
        <p:nvSpPr>
          <p:cNvPr id="334855" name="Text Box 7"/>
          <p:cNvSpPr txBox="1">
            <a:spLocks noChangeArrowheads="1"/>
          </p:cNvSpPr>
          <p:nvPr/>
        </p:nvSpPr>
        <p:spPr bwMode="auto">
          <a:xfrm>
            <a:off x="1347788" y="6646334"/>
            <a:ext cx="12307349" cy="1732336"/>
          </a:xfrm>
          <a:prstGeom prst="rect">
            <a:avLst/>
          </a:prstGeom>
          <a:noFill/>
          <a:ln w="9525">
            <a:noFill/>
            <a:miter lim="800000"/>
            <a:headEnd/>
            <a:tailEnd/>
          </a:ln>
        </p:spPr>
        <p:txBody>
          <a:bodyPr wrap="none" lIns="130622" tIns="65311" rIns="130622" bIns="65311">
            <a:spAutoFit/>
          </a:bodyPr>
          <a:lstStyle/>
          <a:p>
            <a:r>
              <a:rPr lang="en-US" sz="2600" dirty="0"/>
              <a:t>To solve the above problem, we must make sure that:</a:t>
            </a:r>
          </a:p>
          <a:p>
            <a:r>
              <a:rPr lang="en-US" sz="2600" dirty="0"/>
              <a:t>P1,P2,P3 must be completely executed before we execute Q1 or R1, or</a:t>
            </a:r>
          </a:p>
          <a:p>
            <a:r>
              <a:rPr lang="en-US" sz="2600" dirty="0"/>
              <a:t>Q1,Q2,Q3 must be completely executed before we execute P1 or R1, or</a:t>
            </a:r>
          </a:p>
          <a:p>
            <a:r>
              <a:rPr lang="en-US" sz="2600" dirty="0"/>
              <a:t>R1,R2,R3 must be completely executed before we execute P1 or Q1.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500" fill="hold"/>
                                        <p:tgtEl>
                                          <p:spTgt spid="334854"/>
                                        </p:tgtEl>
                                        <p:attrNameLst>
                                          <p:attrName>ppt_x</p:attrName>
                                        </p:attrNameLst>
                                      </p:cBhvr>
                                      <p:tavLst>
                                        <p:tav tm="0">
                                          <p:val>
                                            <p:strVal val="0-#ppt_w/2"/>
                                          </p:val>
                                        </p:tav>
                                        <p:tav tm="100000">
                                          <p:val>
                                            <p:strVal val="#ppt_x"/>
                                          </p:val>
                                        </p:tav>
                                      </p:tavLst>
                                    </p:anim>
                                    <p:anim calcmode="lin" valueType="num">
                                      <p:cBhvr additive="base">
                                        <p:cTn id="8" dur="500" fill="hold"/>
                                        <p:tgtEl>
                                          <p:spTgt spid="3348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4855"/>
                                        </p:tgtEl>
                                        <p:attrNameLst>
                                          <p:attrName>style.visibility</p:attrName>
                                        </p:attrNameLst>
                                      </p:cBhvr>
                                      <p:to>
                                        <p:strVal val="visible"/>
                                      </p:to>
                                    </p:set>
                                    <p:anim calcmode="lin" valueType="num">
                                      <p:cBhvr additive="base">
                                        <p:cTn id="13" dur="500" fill="hold"/>
                                        <p:tgtEl>
                                          <p:spTgt spid="334855"/>
                                        </p:tgtEl>
                                        <p:attrNameLst>
                                          <p:attrName>ppt_x</p:attrName>
                                        </p:attrNameLst>
                                      </p:cBhvr>
                                      <p:tavLst>
                                        <p:tav tm="0">
                                          <p:val>
                                            <p:strVal val="0-#ppt_w/2"/>
                                          </p:val>
                                        </p:tav>
                                        <p:tav tm="100000">
                                          <p:val>
                                            <p:strVal val="#ppt_x"/>
                                          </p:val>
                                        </p:tav>
                                      </p:tavLst>
                                    </p:anim>
                                    <p:anim calcmode="lin" valueType="num">
                                      <p:cBhvr additive="base">
                                        <p:cTn id="14" dur="500" fill="hold"/>
                                        <p:tgtEl>
                                          <p:spTgt spid="334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4" grpId="0" autoUpdateAnimBg="0"/>
      <p:bldP spid="3348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cs431-cotter</a:t>
            </a:r>
          </a:p>
        </p:txBody>
      </p:sp>
      <p:sp>
        <p:nvSpPr>
          <p:cNvPr id="5" name="Slide Number Placeholder 5"/>
          <p:cNvSpPr>
            <a:spLocks noGrp="1"/>
          </p:cNvSpPr>
          <p:nvPr>
            <p:ph type="sldNum" sz="quarter" idx="12"/>
          </p:nvPr>
        </p:nvSpPr>
        <p:spPr/>
        <p:txBody>
          <a:bodyPr/>
          <a:lstStyle/>
          <a:p>
            <a:pPr>
              <a:defRPr/>
            </a:pPr>
            <a:fld id="{8F8AAD4C-C147-4E08-8DB6-F47CF9BA9579}" type="slidenum">
              <a:rPr lang="en-US"/>
              <a:pPr>
                <a:defRPr/>
              </a:pPr>
              <a:t>9</a:t>
            </a:fld>
            <a:endParaRPr lang="en-US"/>
          </a:p>
        </p:txBody>
      </p:sp>
      <p:sp>
        <p:nvSpPr>
          <p:cNvPr id="83970" name="Rectangle 2"/>
          <p:cNvSpPr>
            <a:spLocks noGrp="1" noChangeArrowheads="1"/>
          </p:cNvSpPr>
          <p:nvPr>
            <p:ph type="title"/>
          </p:nvPr>
        </p:nvSpPr>
        <p:spPr>
          <a:xfrm>
            <a:off x="0" y="0"/>
            <a:ext cx="13716000" cy="1828800"/>
          </a:xfrm>
        </p:spPr>
        <p:txBody>
          <a:bodyPr/>
          <a:lstStyle/>
          <a:p>
            <a:pPr eaLnBrk="1" hangingPunct="1">
              <a:defRPr/>
            </a:pPr>
            <a:r>
              <a:rPr lang="en-US" sz="5700" dirty="0" smtClean="0"/>
              <a:t>The Critical Section / Region Problem</a:t>
            </a:r>
          </a:p>
        </p:txBody>
      </p:sp>
      <p:sp>
        <p:nvSpPr>
          <p:cNvPr id="11269" name="Rectangle 3"/>
          <p:cNvSpPr>
            <a:spLocks noGrp="1" noChangeArrowheads="1"/>
          </p:cNvSpPr>
          <p:nvPr>
            <p:ph type="body" idx="1"/>
          </p:nvPr>
        </p:nvSpPr>
        <p:spPr>
          <a:xfrm>
            <a:off x="1257300" y="2133600"/>
            <a:ext cx="12115800" cy="6197600"/>
          </a:xfrm>
        </p:spPr>
        <p:txBody>
          <a:bodyPr>
            <a:normAutofit lnSpcReduction="10000"/>
          </a:bodyPr>
          <a:lstStyle/>
          <a:p>
            <a:pPr eaLnBrk="1" hangingPunct="1"/>
            <a:r>
              <a:rPr lang="en-US" dirty="0" smtClean="0"/>
              <a:t>Occurs in systems where multiple processes all compete for the use of shared data.</a:t>
            </a:r>
          </a:p>
          <a:p>
            <a:pPr eaLnBrk="1" hangingPunct="1"/>
            <a:endParaRPr lang="en-US" dirty="0" smtClean="0"/>
          </a:p>
          <a:p>
            <a:pPr eaLnBrk="1" hangingPunct="1"/>
            <a:r>
              <a:rPr lang="en-US" dirty="0" smtClean="0"/>
              <a:t>Each process includes a section of code (the </a:t>
            </a:r>
            <a:r>
              <a:rPr lang="en-US" b="1" dirty="0" smtClean="0"/>
              <a:t>critical section</a:t>
            </a:r>
            <a:r>
              <a:rPr lang="en-US" dirty="0" smtClean="0"/>
              <a:t>) where it accesses this shared data.</a:t>
            </a:r>
          </a:p>
          <a:p>
            <a:pPr eaLnBrk="1" hangingPunct="1"/>
            <a:endParaRPr lang="en-US" dirty="0" smtClean="0"/>
          </a:p>
          <a:p>
            <a:pPr eaLnBrk="1" hangingPunct="1"/>
            <a:r>
              <a:rPr lang="en-US" dirty="0" smtClean="0"/>
              <a:t>The problem is to ensure that </a:t>
            </a:r>
            <a:r>
              <a:rPr lang="en-US" b="1" dirty="0" smtClean="0"/>
              <a:t>only one process at a time is allowed</a:t>
            </a:r>
            <a:r>
              <a:rPr lang="en-US" dirty="0" smtClean="0"/>
              <a:t> to be operating in its critical section.</a:t>
            </a:r>
          </a:p>
        </p:txBody>
      </p:sp>
    </p:spTree>
  </p:cSld>
  <p:clrMapOvr>
    <a:masterClrMapping/>
  </p:clrMapOvr>
  <p:transition advTm="7947"/>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13445</TotalTime>
  <Words>1874</Words>
  <Application>Microsoft Office PowerPoint</Application>
  <PresentationFormat>Custom</PresentationFormat>
  <Paragraphs>330</Paragraphs>
  <Slides>51</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ＭＳ Ｐゴシック</vt:lpstr>
      <vt:lpstr>ＭＳ Ｐゴシック</vt:lpstr>
      <vt:lpstr>Arial</vt:lpstr>
      <vt:lpstr>Courier New</vt:lpstr>
      <vt:lpstr>Helvetica</vt:lpstr>
      <vt:lpstr>Lucida Sans Unicode</vt:lpstr>
      <vt:lpstr>Monotype Sorts</vt:lpstr>
      <vt:lpstr>MT Extra</vt:lpstr>
      <vt:lpstr>Symbol</vt:lpstr>
      <vt:lpstr>Times New Roman</vt:lpstr>
      <vt:lpstr>Verdana</vt:lpstr>
      <vt:lpstr>Wingdings</vt:lpstr>
      <vt:lpstr>Wingdings 2</vt:lpstr>
      <vt:lpstr>Wingdings 3</vt:lpstr>
      <vt:lpstr>Concourse</vt:lpstr>
      <vt:lpstr>Process Synchronization</vt:lpstr>
      <vt:lpstr>Multiple  Processes</vt:lpstr>
      <vt:lpstr>Concurrency [1/2]</vt:lpstr>
      <vt:lpstr>Concurrency [2/2]</vt:lpstr>
      <vt:lpstr>Difficulties of Concurrency </vt:lpstr>
      <vt:lpstr>Race Condition</vt:lpstr>
      <vt:lpstr>Example for Race condition</vt:lpstr>
      <vt:lpstr>Example for Race condition(cont.)</vt:lpstr>
      <vt:lpstr>The Critical Section / Region Problem</vt:lpstr>
      <vt:lpstr>PowerPoint Presentation</vt:lpstr>
      <vt:lpstr>PowerPoint Presentation</vt:lpstr>
      <vt:lpstr>Solution to Critical-Section Problem</vt:lpstr>
      <vt:lpstr>Critical-Section Handling in OS </vt:lpstr>
      <vt:lpstr>Peterson’s Solution</vt:lpstr>
      <vt:lpstr>Algorithm for Process Pi</vt:lpstr>
      <vt:lpstr>Peterson’s Solution (Cont.)</vt:lpstr>
      <vt:lpstr>Synchronization Hardware</vt:lpstr>
      <vt:lpstr>test_and_set  Instruction </vt:lpstr>
      <vt:lpstr>Solution using test_and_set()</vt:lpstr>
      <vt:lpstr>Bounded-waiting Mutual Exclusion with test_and_set</vt:lpstr>
      <vt:lpstr>Mutex Locks</vt:lpstr>
      <vt:lpstr>acquire() and release()</vt:lpstr>
      <vt:lpstr>Pthreads Synchronization – Mutex Lock</vt:lpstr>
      <vt:lpstr>Pthreads Synchronization – Mutex Lock</vt:lpstr>
      <vt:lpstr>What is a Semaphore</vt:lpstr>
      <vt:lpstr>Semaphore</vt:lpstr>
      <vt:lpstr>Semaphore Usage</vt:lpstr>
      <vt:lpstr>Semaphore Usage</vt:lpstr>
      <vt:lpstr>Semaphore Implementation</vt:lpstr>
      <vt:lpstr>Semaphore Implementation  with no Busy waiting </vt:lpstr>
      <vt:lpstr>Implementation with no Busy waiting (Cont.)</vt:lpstr>
      <vt:lpstr>POSIX - Semaphores</vt:lpstr>
      <vt:lpstr>POSIX - Semaphores</vt:lpstr>
      <vt:lpstr>Deadlock</vt:lpstr>
      <vt:lpstr>Starvation</vt:lpstr>
      <vt:lpstr>Deadlock Vs. Starvation</vt:lpstr>
      <vt:lpstr>Priority Inversion</vt:lpstr>
      <vt:lpstr>Priority Inheritance Protocol</vt:lpstr>
      <vt:lpstr>Classical Problems of Synchronization</vt:lpstr>
      <vt:lpstr>Bounded-Buffer Problem</vt:lpstr>
      <vt:lpstr>Bounded Buffer Problem (Cont.)</vt:lpstr>
      <vt:lpstr>Bounded Buffer Problem (Cont.)</vt:lpstr>
      <vt:lpstr>Dining-Philosophers Problem</vt:lpstr>
      <vt:lpstr>Dining-Philosophers Solution</vt:lpstr>
      <vt:lpstr>Dining-Philosophers Solution 1</vt:lpstr>
      <vt:lpstr>Dining-Philosophers Solution 1</vt:lpstr>
      <vt:lpstr>Dining-Philosophers Problem</vt:lpstr>
      <vt:lpstr>Dining-Philosophers Solution 2</vt:lpstr>
      <vt:lpstr>Readers-Writers Problem</vt:lpstr>
      <vt:lpstr>Readers-Writers Problem (Cont.)</vt:lpstr>
      <vt:lpstr>Readers-Writers Problem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Administrator</cp:lastModifiedBy>
  <cp:revision>481</cp:revision>
  <cp:lastPrinted>2011-02-14T00:38:16Z</cp:lastPrinted>
  <dcterms:created xsi:type="dcterms:W3CDTF">2011-02-21T15:27:19Z</dcterms:created>
  <dcterms:modified xsi:type="dcterms:W3CDTF">2018-08-20T06:30:56Z</dcterms:modified>
</cp:coreProperties>
</file>