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48"/>
  </p:notesMasterIdLst>
  <p:sldIdLst>
    <p:sldId id="361" r:id="rId3"/>
    <p:sldId id="257" r:id="rId4"/>
    <p:sldId id="309" r:id="rId5"/>
    <p:sldId id="310" r:id="rId6"/>
    <p:sldId id="311" r:id="rId7"/>
    <p:sldId id="313" r:id="rId8"/>
    <p:sldId id="262" r:id="rId9"/>
    <p:sldId id="265" r:id="rId10"/>
    <p:sldId id="354" r:id="rId11"/>
    <p:sldId id="355" r:id="rId12"/>
    <p:sldId id="357" r:id="rId13"/>
    <p:sldId id="267" r:id="rId14"/>
    <p:sldId id="269" r:id="rId15"/>
    <p:sldId id="270" r:id="rId16"/>
    <p:sldId id="268" r:id="rId17"/>
    <p:sldId id="362" r:id="rId18"/>
    <p:sldId id="363" r:id="rId19"/>
    <p:sldId id="364" r:id="rId20"/>
    <p:sldId id="315" r:id="rId21"/>
    <p:sldId id="366" r:id="rId22"/>
    <p:sldId id="317" r:id="rId23"/>
    <p:sldId id="365" r:id="rId24"/>
    <p:sldId id="367" r:id="rId25"/>
    <p:sldId id="368" r:id="rId26"/>
    <p:sldId id="369" r:id="rId27"/>
    <p:sldId id="276" r:id="rId28"/>
    <p:sldId id="277" r:id="rId29"/>
    <p:sldId id="319" r:id="rId30"/>
    <p:sldId id="278" r:id="rId31"/>
    <p:sldId id="373" r:id="rId32"/>
    <p:sldId id="374" r:id="rId33"/>
    <p:sldId id="370" r:id="rId34"/>
    <p:sldId id="375" r:id="rId35"/>
    <p:sldId id="376" r:id="rId36"/>
    <p:sldId id="391" r:id="rId37"/>
    <p:sldId id="371" r:id="rId38"/>
    <p:sldId id="380" r:id="rId39"/>
    <p:sldId id="381" r:id="rId40"/>
    <p:sldId id="382" r:id="rId41"/>
    <p:sldId id="384" r:id="rId42"/>
    <p:sldId id="385" r:id="rId43"/>
    <p:sldId id="386" r:id="rId44"/>
    <p:sldId id="387" r:id="rId45"/>
    <p:sldId id="389" r:id="rId46"/>
    <p:sldId id="390"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716" autoAdjust="0"/>
  </p:normalViewPr>
  <p:slideViewPr>
    <p:cSldViewPr>
      <p:cViewPr varScale="1">
        <p:scale>
          <a:sx n="74" d="100"/>
          <a:sy n="74" d="100"/>
        </p:scale>
        <p:origin x="12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B9665BE-FC9C-4D3B-830F-18FB8931EC76}" type="datetimeFigureOut">
              <a:rPr lang="en-US"/>
              <a:pPr/>
              <a:t>4/25/2019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BF4321F-419C-438C-82A1-1A2AAAF1CE83}" type="slidenum">
              <a:rPr lang="en-US"/>
              <a:pPr/>
              <a:t>‹#›</a:t>
            </a:fld>
            <a:endParaRPr lang="en-US"/>
          </a:p>
        </p:txBody>
      </p:sp>
    </p:spTree>
    <p:extLst>
      <p:ext uri="{BB962C8B-B14F-4D97-AF65-F5344CB8AC3E}">
        <p14:creationId xmlns:p14="http://schemas.microsoft.com/office/powerpoint/2010/main" val="2653283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set of processes is deadlocked when each process in the set is blocked awaiting an event that can only be triggered by another blocked process in the set</a:t>
            </a:r>
          </a:p>
          <a:p>
            <a:pPr lvl="1"/>
            <a:r>
              <a:rPr lang="en-NZ" i="1" smtClean="0"/>
              <a:t>typically processes are waiting the freeing up of some requested resource. </a:t>
            </a:r>
          </a:p>
          <a:p>
            <a:pPr lvl="1"/>
            <a:endParaRPr lang="en-NZ" smtClean="0"/>
          </a:p>
          <a:p>
            <a:r>
              <a:rPr lang="en-NZ" smtClean="0"/>
              <a:t>Deadlock is permanent because none of the events is ever triggered.</a:t>
            </a:r>
          </a:p>
          <a:p>
            <a:endParaRPr lang="en-NZ" smtClean="0"/>
          </a:p>
          <a:p>
            <a:r>
              <a:rPr lang="en-NZ" smtClean="0"/>
              <a:t>Unlike other problems in concurrent process management, there is no efficient solution in the general case.</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2B5D75-52B7-4041-96BB-A63C50E37CA6}" type="slidenum">
              <a:rPr lang="en-US">
                <a:latin typeface="Calibri" pitchFamily="34" charset="0"/>
              </a:rPr>
              <a:pPr eaLnBrk="1" hangingPunct="1"/>
              <a:t>2</a:t>
            </a:fld>
            <a:endParaRPr lang="en-US">
              <a:latin typeface="Calibri" pitchFamily="34" charset="0"/>
            </a:endParaRPr>
          </a:p>
        </p:txBody>
      </p:sp>
    </p:spTree>
    <p:extLst>
      <p:ext uri="{BB962C8B-B14F-4D97-AF65-F5344CB8AC3E}">
        <p14:creationId xmlns:p14="http://schemas.microsoft.com/office/powerpoint/2010/main" val="378927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All three must be present for deadlock to occur.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AE18C0-4E51-49EC-8D80-AA0BDC29BC4C}" type="slidenum">
              <a:rPr lang="en-US">
                <a:latin typeface="Calibri" pitchFamily="34" charset="0"/>
              </a:rPr>
              <a:pPr eaLnBrk="1" hangingPunct="1"/>
              <a:t>13</a:t>
            </a:fld>
            <a:endParaRPr lang="en-US">
              <a:latin typeface="Calibri" pitchFamily="34" charset="0"/>
            </a:endParaRPr>
          </a:p>
        </p:txBody>
      </p:sp>
    </p:spTree>
    <p:extLst>
      <p:ext uri="{BB962C8B-B14F-4D97-AF65-F5344CB8AC3E}">
        <p14:creationId xmlns:p14="http://schemas.microsoft.com/office/powerpoint/2010/main" val="277484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is actually a potential consequence of the first three.</a:t>
            </a:r>
          </a:p>
          <a:p>
            <a:endParaRPr lang="en-NZ" smtClean="0"/>
          </a:p>
          <a:p>
            <a:r>
              <a:rPr lang="en-NZ" smtClean="0"/>
              <a:t>Given that the first three conditions exist, a sequence of events may occur that lead to an unresolvable circular wait. </a:t>
            </a:r>
          </a:p>
          <a:p>
            <a:endParaRPr lang="en-NZ" smtClean="0"/>
          </a:p>
          <a:p>
            <a:r>
              <a:rPr lang="en-NZ" smtClean="0"/>
              <a:t>The unresolvable circular wait is in fact the definition of deadlock.</a:t>
            </a:r>
          </a:p>
          <a:p>
            <a:pPr lvl="1">
              <a:buFontTx/>
              <a:buChar char="•"/>
            </a:pPr>
            <a:r>
              <a:rPr lang="en-NZ" smtClean="0"/>
              <a:t> The circular wait listed as condition 4 is unresolvable because the first three conditions hold.</a:t>
            </a:r>
          </a:p>
          <a:p>
            <a:pPr lvl="1">
              <a:buFontTx/>
              <a:buChar char="•"/>
            </a:pPr>
            <a:r>
              <a:rPr lang="en-NZ" smtClean="0"/>
              <a:t> Thus, the four conditions, taken together, constitute necessary and sufficient conditions for deadlock.</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7EB7AE2-91EC-485B-B776-B90B79D8FDBC}" type="slidenum">
              <a:rPr lang="en-US">
                <a:latin typeface="Calibri" pitchFamily="34" charset="0"/>
              </a:rPr>
              <a:pPr eaLnBrk="1" hangingPunct="1"/>
              <a:t>14</a:t>
            </a:fld>
            <a:endParaRPr lang="en-US">
              <a:latin typeface="Calibri" pitchFamily="34" charset="0"/>
            </a:endParaRPr>
          </a:p>
        </p:txBody>
      </p:sp>
    </p:spTree>
    <p:extLst>
      <p:ext uri="{BB962C8B-B14F-4D97-AF65-F5344CB8AC3E}">
        <p14:creationId xmlns:p14="http://schemas.microsoft.com/office/powerpoint/2010/main" val="217800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D173246-34B0-4C29-A77D-E153F4823598}" type="slidenum">
              <a:rPr lang="en-US">
                <a:latin typeface="Calibri" pitchFamily="34" charset="0"/>
              </a:rPr>
              <a:pPr eaLnBrk="1" hangingPunct="1"/>
              <a:t>15</a:t>
            </a:fld>
            <a:endParaRPr lang="en-US">
              <a:latin typeface="Calibri" pitchFamily="34" charset="0"/>
            </a:endParaRPr>
          </a:p>
        </p:txBody>
      </p:sp>
    </p:spTree>
    <p:extLst>
      <p:ext uri="{BB962C8B-B14F-4D97-AF65-F5344CB8AC3E}">
        <p14:creationId xmlns:p14="http://schemas.microsoft.com/office/powerpoint/2010/main" val="329707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Three general approaches exist for dealing with deadlock.</a:t>
            </a:r>
          </a:p>
          <a:p>
            <a:endParaRPr lang="en-NZ" smtClean="0"/>
          </a:p>
          <a:p>
            <a:r>
              <a:rPr lang="en-NZ" b="1" smtClean="0"/>
              <a:t>prevent deadlock </a:t>
            </a:r>
          </a:p>
          <a:p>
            <a:pPr lvl="1"/>
            <a:r>
              <a:rPr lang="en-NZ" smtClean="0"/>
              <a:t>adopt a policy that eliminates one of the conditions (conditions 1 through 4). </a:t>
            </a:r>
          </a:p>
          <a:p>
            <a:pPr lvl="1"/>
            <a:endParaRPr lang="en-NZ" smtClean="0"/>
          </a:p>
          <a:p>
            <a:r>
              <a:rPr lang="en-NZ" b="1" smtClean="0"/>
              <a:t>avoid deadlock </a:t>
            </a:r>
          </a:p>
          <a:p>
            <a:pPr lvl="1"/>
            <a:r>
              <a:rPr lang="en-NZ" smtClean="0"/>
              <a:t>by making the appropriate dynamic choices based on the current state of resource allocation.</a:t>
            </a:r>
          </a:p>
          <a:p>
            <a:pPr lvl="1"/>
            <a:endParaRPr lang="en-NZ" smtClean="0"/>
          </a:p>
          <a:p>
            <a:r>
              <a:rPr lang="en-NZ" b="1" smtClean="0"/>
              <a:t>detect the presence of deadlock </a:t>
            </a:r>
          </a:p>
          <a:p>
            <a:pPr lvl="1"/>
            <a:r>
              <a:rPr lang="en-NZ" smtClean="0"/>
              <a:t>(conditions 1 through 4 hold) and take action to recover.</a:t>
            </a:r>
          </a:p>
          <a:p>
            <a:pPr lvl="1"/>
            <a:endParaRPr lang="en-NZ" smtClean="0"/>
          </a:p>
          <a:p>
            <a:r>
              <a:rPr lang="en-NZ" smtClean="0"/>
              <a:t>We discuss each of these approaches in turn.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A4D2A94-1012-4DDC-A6B2-C54B2616545C}" type="slidenum">
              <a:rPr lang="en-US">
                <a:latin typeface="Calibri" pitchFamily="34" charset="0"/>
              </a:rPr>
              <a:pPr eaLnBrk="1" hangingPunct="1"/>
              <a:t>19</a:t>
            </a:fld>
            <a:endParaRPr lang="en-US">
              <a:latin typeface="Calibri" pitchFamily="34" charset="0"/>
            </a:endParaRPr>
          </a:p>
        </p:txBody>
      </p:sp>
    </p:spTree>
    <p:extLst>
      <p:ext uri="{BB962C8B-B14F-4D97-AF65-F5344CB8AC3E}">
        <p14:creationId xmlns:p14="http://schemas.microsoft.com/office/powerpoint/2010/main" val="3185742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prevention is strategy simply to design a system in such a way that the possibility of deadlock is excluded.</a:t>
            </a:r>
          </a:p>
          <a:p>
            <a:endParaRPr lang="en-NZ" smtClean="0"/>
          </a:p>
          <a:p>
            <a:r>
              <a:rPr lang="en-NZ" smtClean="0"/>
              <a:t>We can view deadlock prevention methods as falling into two classes. </a:t>
            </a:r>
          </a:p>
          <a:p>
            <a:pPr lvl="1">
              <a:buFontTx/>
              <a:buChar char="•"/>
            </a:pPr>
            <a:r>
              <a:rPr lang="en-NZ" smtClean="0"/>
              <a:t> </a:t>
            </a:r>
            <a:r>
              <a:rPr lang="en-NZ" b="1" i="1" smtClean="0"/>
              <a:t>indirect </a:t>
            </a:r>
            <a:r>
              <a:rPr lang="en-NZ" smtClean="0"/>
              <a:t>method of deadlock prevention is to prevent the occurrence of one of the three necessary conditions listed previously (items 1 through 3). </a:t>
            </a:r>
          </a:p>
          <a:p>
            <a:pPr lvl="1">
              <a:buFontTx/>
              <a:buChar char="•"/>
            </a:pPr>
            <a:r>
              <a:rPr lang="en-NZ" b="1" i="1" smtClean="0"/>
              <a:t>direct </a:t>
            </a:r>
            <a:r>
              <a:rPr lang="en-NZ" smtClean="0"/>
              <a:t>method of deadlock prevention is to prevent the occurrence of a circular wait (item 4).</a:t>
            </a:r>
          </a:p>
          <a:p>
            <a:endParaRPr lang="en-NZ" smtClean="0"/>
          </a:p>
          <a:p>
            <a:r>
              <a:rPr lang="en-NZ" smtClean="0"/>
              <a:t>We now examine techniques related to each of the four</a:t>
            </a:r>
          </a:p>
          <a:p>
            <a:r>
              <a:rPr lang="en-NZ" smtClean="0"/>
              <a:t>conditions.</a:t>
            </a:r>
            <a:endParaRPr lang="en-US"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23E1187-6175-487E-8086-0AF1701D63C3}" type="slidenum">
              <a:rPr lang="en-US">
                <a:latin typeface="Calibri" pitchFamily="34" charset="0"/>
              </a:rPr>
              <a:pPr eaLnBrk="1" hangingPunct="1"/>
              <a:t>21</a:t>
            </a:fld>
            <a:endParaRPr lang="en-US">
              <a:latin typeface="Calibri" pitchFamily="34" charset="0"/>
            </a:endParaRPr>
          </a:p>
        </p:txBody>
      </p:sp>
    </p:spTree>
    <p:extLst>
      <p:ext uri="{BB962C8B-B14F-4D97-AF65-F5344CB8AC3E}">
        <p14:creationId xmlns:p14="http://schemas.microsoft.com/office/powerpoint/2010/main" val="58822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Deadlock avoidance allows the three necessary conditions </a:t>
            </a:r>
          </a:p>
          <a:p>
            <a:pPr lvl="1"/>
            <a:r>
              <a:rPr lang="en-NZ" smtClean="0"/>
              <a:t>but makes judicious choices to assure that the deadlock point is never reached. </a:t>
            </a:r>
          </a:p>
          <a:p>
            <a:pPr lvl="1"/>
            <a:endParaRPr lang="en-NZ" smtClean="0"/>
          </a:p>
          <a:p>
            <a:r>
              <a:rPr lang="en-NZ" smtClean="0"/>
              <a:t>Avoidance allows more concurrency than prevention.</a:t>
            </a:r>
          </a:p>
          <a:p>
            <a:endParaRPr lang="en-NZ" smtClean="0"/>
          </a:p>
          <a:p>
            <a:r>
              <a:rPr lang="en-NZ" smtClean="0"/>
              <a:t>With deadlock avoidance, a decision is made dynamically whether the current resource allocation request will, if granted, potentially lead to a deadlock. </a:t>
            </a:r>
          </a:p>
          <a:p>
            <a:endParaRPr lang="en-NZ" smtClean="0"/>
          </a:p>
          <a:p>
            <a:r>
              <a:rPr lang="en-NZ" smtClean="0"/>
              <a:t>Deadlock avoidance requires knowledge of future process resource requests.</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E9217D7-B5B2-446A-8BFB-A3D0FE92DF5D}" type="slidenum">
              <a:rPr lang="en-US">
                <a:latin typeface="Calibri" pitchFamily="34" charset="0"/>
              </a:rPr>
              <a:pPr eaLnBrk="1" hangingPunct="1"/>
              <a:t>26</a:t>
            </a:fld>
            <a:endParaRPr lang="en-US">
              <a:latin typeface="Calibri" pitchFamily="34" charset="0"/>
            </a:endParaRPr>
          </a:p>
        </p:txBody>
      </p:sp>
    </p:spTree>
    <p:extLst>
      <p:ext uri="{BB962C8B-B14F-4D97-AF65-F5344CB8AC3E}">
        <p14:creationId xmlns:p14="http://schemas.microsoft.com/office/powerpoint/2010/main" val="2398545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7082221-3CA2-418A-91B3-42BA17C15A07}" type="slidenum">
              <a:rPr lang="en-US">
                <a:latin typeface="Calibri" pitchFamily="34" charset="0"/>
              </a:rPr>
              <a:pPr eaLnBrk="1" hangingPunct="1"/>
              <a:t>27</a:t>
            </a:fld>
            <a:endParaRPr lang="en-US">
              <a:latin typeface="Calibri" pitchFamily="34" charset="0"/>
            </a:endParaRPr>
          </a:p>
        </p:txBody>
      </p:sp>
    </p:spTree>
    <p:extLst>
      <p:ext uri="{BB962C8B-B14F-4D97-AF65-F5344CB8AC3E}">
        <p14:creationId xmlns:p14="http://schemas.microsoft.com/office/powerpoint/2010/main" val="417383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process is only started if the maximum claim of all current processes plus those of the new process can be met.</a:t>
            </a:r>
          </a:p>
          <a:p>
            <a:r>
              <a:rPr lang="en-NZ" smtClean="0"/>
              <a:t> </a:t>
            </a:r>
          </a:p>
          <a:p>
            <a:r>
              <a:rPr lang="en-NZ" smtClean="0"/>
              <a:t>This strategy is hardly optimal, because it assumes the worst: </a:t>
            </a:r>
          </a:p>
          <a:p>
            <a:pPr lvl="1"/>
            <a:r>
              <a:rPr lang="en-NZ" b="1" smtClean="0"/>
              <a:t>that all processes will make their maximum claims together.</a:t>
            </a:r>
          </a:p>
          <a:p>
            <a:endParaRPr lang="en-NZ"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926404C-E03E-49E5-9D21-7E728B0FB685}" type="slidenum">
              <a:rPr lang="en-US">
                <a:latin typeface="Calibri" pitchFamily="34" charset="0"/>
              </a:rPr>
              <a:pPr eaLnBrk="1" hangingPunct="1"/>
              <a:t>28</a:t>
            </a:fld>
            <a:endParaRPr lang="en-US">
              <a:latin typeface="Calibri" pitchFamily="34" charset="0"/>
            </a:endParaRPr>
          </a:p>
        </p:txBody>
      </p:sp>
    </p:spTree>
    <p:extLst>
      <p:ext uri="{BB962C8B-B14F-4D97-AF65-F5344CB8AC3E}">
        <p14:creationId xmlns:p14="http://schemas.microsoft.com/office/powerpoint/2010/main" val="68856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Movie button goes to http://gaia.ecs.csus.edu/~zhangd/oscal/Banker/Banker.html</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11610A0-D01D-4040-A9FF-1DFE3BB25EEB}" type="slidenum">
              <a:rPr lang="en-US">
                <a:latin typeface="Calibri" pitchFamily="34" charset="0"/>
              </a:rPr>
              <a:pPr eaLnBrk="1" hangingPunct="1"/>
              <a:t>29</a:t>
            </a:fld>
            <a:endParaRPr lang="en-US">
              <a:latin typeface="Calibri" pitchFamily="34" charset="0"/>
            </a:endParaRPr>
          </a:p>
        </p:txBody>
      </p:sp>
    </p:spTree>
    <p:extLst>
      <p:ext uri="{BB962C8B-B14F-4D97-AF65-F5344CB8AC3E}">
        <p14:creationId xmlns:p14="http://schemas.microsoft.com/office/powerpoint/2010/main" val="2128681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7FC75EB-3AA1-42FB-B0EF-877E1A4663BA}" type="slidenum">
              <a:rPr lang="en-US" altLang="en-US" smtClean="0">
                <a:latin typeface="Times New Roman" pitchFamily="18" charset="0"/>
              </a:rPr>
              <a:pPr/>
              <a:t>30</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24892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pPr>
            <a:r>
              <a:rPr lang="en-NZ" b="1" smtClean="0"/>
              <a:t>Animated Slide</a:t>
            </a:r>
          </a:p>
          <a:p>
            <a:pPr>
              <a:lnSpc>
                <a:spcPct val="90000"/>
              </a:lnSpc>
            </a:pPr>
            <a:r>
              <a:rPr lang="en-NZ" b="1" i="1" smtClean="0"/>
              <a:t>Click 1</a:t>
            </a:r>
            <a:r>
              <a:rPr lang="en-NZ" smtClean="0"/>
              <a:t> Cars approach intersection</a:t>
            </a:r>
          </a:p>
          <a:p>
            <a:pPr>
              <a:lnSpc>
                <a:spcPct val="90000"/>
              </a:lnSpc>
            </a:pPr>
            <a:r>
              <a:rPr lang="en-NZ" smtClean="0"/>
              <a:t> </a:t>
            </a:r>
            <a:r>
              <a:rPr lang="en-NZ" b="1" i="1" smtClean="0"/>
              <a:t>Then </a:t>
            </a:r>
            <a:r>
              <a:rPr lang="en-NZ" smtClean="0"/>
              <a:t>Cars announce their resource needs</a:t>
            </a:r>
          </a:p>
          <a:p>
            <a:pPr>
              <a:lnSpc>
                <a:spcPct val="90000"/>
              </a:lnSpc>
            </a:pPr>
            <a:endParaRPr lang="en-NZ" smtClean="0"/>
          </a:p>
          <a:p>
            <a:pPr>
              <a:lnSpc>
                <a:spcPct val="90000"/>
              </a:lnSpc>
            </a:pPr>
            <a:r>
              <a:rPr lang="en-NZ" smtClean="0"/>
              <a:t>All deadlocks involve conflicting needs for resources by two or more processes.   A common example is the traffic deadlock. </a:t>
            </a:r>
          </a:p>
          <a:p>
            <a:pPr>
              <a:lnSpc>
                <a:spcPct val="90000"/>
              </a:lnSpc>
            </a:pPr>
            <a:r>
              <a:rPr lang="en-NZ" smtClean="0"/>
              <a:t>The typical rule of the road in the United States is that a car at a four-way stop should defer to a car immediately to its right.</a:t>
            </a:r>
          </a:p>
          <a:p>
            <a:pPr>
              <a:lnSpc>
                <a:spcPct val="90000"/>
              </a:lnSpc>
            </a:pPr>
            <a:endParaRPr lang="en-NZ" smtClean="0"/>
          </a:p>
          <a:p>
            <a:pPr>
              <a:lnSpc>
                <a:spcPct val="90000"/>
              </a:lnSpc>
            </a:pPr>
            <a:r>
              <a:rPr lang="en-NZ" smtClean="0"/>
              <a:t>This rule works if there are only two or three cars at the intersection. </a:t>
            </a:r>
          </a:p>
          <a:p>
            <a:pPr>
              <a:lnSpc>
                <a:spcPct val="90000"/>
              </a:lnSpc>
            </a:pPr>
            <a:endParaRPr lang="en-NZ" smtClean="0"/>
          </a:p>
          <a:p>
            <a:pPr>
              <a:lnSpc>
                <a:spcPct val="90000"/>
              </a:lnSpc>
            </a:pPr>
            <a:r>
              <a:rPr lang="en-NZ" smtClean="0"/>
              <a:t>If all four cars arrive at about the same time, each will refrain from entering the intersection, this causes a  </a:t>
            </a:r>
            <a:r>
              <a:rPr lang="en-NZ" b="1" smtClean="0"/>
              <a:t>potential deadlock.</a:t>
            </a:r>
          </a:p>
          <a:p>
            <a:pPr lvl="1">
              <a:lnSpc>
                <a:spcPct val="90000"/>
              </a:lnSpc>
              <a:buFontTx/>
              <a:buChar char="•"/>
            </a:pPr>
            <a:r>
              <a:rPr lang="en-NZ" smtClean="0"/>
              <a:t>The deadlock is only potential, not actual, because the necessary resources are available for any of the cars to proceed. </a:t>
            </a:r>
          </a:p>
          <a:p>
            <a:pPr lvl="1">
              <a:lnSpc>
                <a:spcPct val="90000"/>
              </a:lnSpc>
              <a:buFontTx/>
              <a:buChar char="•"/>
            </a:pPr>
            <a:r>
              <a:rPr lang="en-NZ" smtClean="0"/>
              <a:t>If one car eventually does proceed, it can do so.</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EB4C90-0AC3-4FF5-80A7-04ACA08408BF}" type="slidenum">
              <a:rPr lang="en-US">
                <a:latin typeface="Calibri" pitchFamily="34" charset="0"/>
              </a:rPr>
              <a:pPr eaLnBrk="1" hangingPunct="1"/>
              <a:t>3</a:t>
            </a:fld>
            <a:endParaRPr lang="en-US">
              <a:latin typeface="Calibri" pitchFamily="34" charset="0"/>
            </a:endParaRPr>
          </a:p>
        </p:txBody>
      </p:sp>
    </p:spTree>
    <p:extLst>
      <p:ext uri="{BB962C8B-B14F-4D97-AF65-F5344CB8AC3E}">
        <p14:creationId xmlns:p14="http://schemas.microsoft.com/office/powerpoint/2010/main" val="955899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4050B5C-57E3-4F8D-98E6-D3D14EBA61A4}" type="slidenum">
              <a:rPr lang="en-US" altLang="en-US" smtClean="0">
                <a:latin typeface="Times New Roman" pitchFamily="18" charset="0"/>
              </a:rPr>
              <a:pPr/>
              <a:t>31</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939509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4141A97-5B03-49AE-84C7-17F5C3EAC164}" type="slidenum">
              <a:rPr lang="en-US" altLang="en-US" smtClean="0">
                <a:latin typeface="Times New Roman" pitchFamily="18" charset="0"/>
              </a:rPr>
              <a:pPr/>
              <a:t>32</a:t>
            </a:fld>
            <a:endParaRPr lang="en-US" alt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37689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93B73C-8834-4CAA-8EA5-4E3276AA32C8}" type="slidenum">
              <a:rPr lang="en-US" altLang="en-US" smtClean="0">
                <a:latin typeface="Times New Roman" pitchFamily="18" charset="0"/>
              </a:rPr>
              <a:pPr/>
              <a:t>33</a:t>
            </a:fld>
            <a:endParaRPr lang="en-US" altLang="en-US"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0187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E336F3A-18FC-4EF1-8965-544BDDEA9972}" type="slidenum">
              <a:rPr lang="en-US" altLang="en-US" smtClean="0">
                <a:latin typeface="Times New Roman" pitchFamily="18" charset="0"/>
              </a:rPr>
              <a:pPr/>
              <a:t>34</a:t>
            </a:fld>
            <a:endParaRPr lang="en-US" alt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182906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6A06FF9-4639-4D04-8B10-AE3871F946D1}" type="slidenum">
              <a:rPr lang="en-US" altLang="en-US" smtClean="0">
                <a:latin typeface="Times New Roman" pitchFamily="18" charset="0"/>
              </a:rPr>
              <a:pPr/>
              <a:t>35</a:t>
            </a:fld>
            <a:endParaRPr lang="en-US" altLang="en-US"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989210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7239970-B7A3-4FCF-9E87-507B28D5F8A2}" type="slidenum">
              <a:rPr lang="en-US" altLang="en-US" smtClean="0">
                <a:latin typeface="Times New Roman" pitchFamily="18" charset="0"/>
              </a:rPr>
              <a:pPr/>
              <a:t>36</a:t>
            </a:fld>
            <a:endParaRPr lang="en-US" alt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0290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7E2F3B76-9E8E-4F9E-B4F7-0B9CF3D1BB73}" type="slidenum">
              <a:rPr lang="en-US" altLang="en-US" smtClean="0">
                <a:latin typeface="Times New Roman" pitchFamily="18" charset="0"/>
              </a:rPr>
              <a:pPr/>
              <a:t>37</a:t>
            </a:fld>
            <a:endParaRPr lang="en-US" altLang="en-US"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731652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B398172-551C-4B44-8A32-95A84FE48DE9}" type="slidenum">
              <a:rPr lang="en-US" altLang="en-US" smtClean="0">
                <a:latin typeface="Times New Roman" pitchFamily="18" charset="0"/>
              </a:rPr>
              <a:pPr/>
              <a:t>38</a:t>
            </a:fld>
            <a:endParaRPr lang="en-US" alt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931204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9979795-E5C0-42C2-8539-05F7935556D8}" type="slidenum">
              <a:rPr lang="en-US" altLang="en-US" smtClean="0">
                <a:latin typeface="Times New Roman" pitchFamily="18" charset="0"/>
              </a:rPr>
              <a:pPr/>
              <a:t>39</a:t>
            </a:fld>
            <a:endParaRPr lang="en-US" alt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112956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2D4591C-A981-4538-8054-EDE0D35FFC52}" type="slidenum">
              <a:rPr lang="en-US" altLang="en-US" smtClean="0">
                <a:latin typeface="Times New Roman" pitchFamily="18" charset="0"/>
              </a:rPr>
              <a:pPr/>
              <a:t>40</a:t>
            </a:fld>
            <a:endParaRPr lang="en-US" alt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6183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smtClean="0"/>
              <a:t>Animated Slide</a:t>
            </a:r>
          </a:p>
          <a:p>
            <a:r>
              <a:rPr lang="en-NZ" b="1" i="1" smtClean="0"/>
              <a:t>Click 1</a:t>
            </a:r>
            <a:r>
              <a:rPr lang="en-NZ" smtClean="0"/>
              <a:t> Cars move to deadlock</a:t>
            </a:r>
          </a:p>
          <a:p>
            <a:r>
              <a:rPr lang="en-NZ" b="1" i="1" smtClean="0"/>
              <a:t>Then  </a:t>
            </a:r>
            <a:r>
              <a:rPr lang="en-NZ" smtClean="0"/>
              <a:t>Cars announce their resource need</a:t>
            </a:r>
          </a:p>
          <a:p>
            <a:endParaRPr lang="en-NZ" smtClean="0"/>
          </a:p>
          <a:p>
            <a:r>
              <a:rPr lang="en-NZ" b="1" i="1" smtClean="0"/>
              <a:t>But </a:t>
            </a:r>
            <a:r>
              <a:rPr lang="en-NZ" smtClean="0"/>
              <a:t>if all four cars ignore the rules and proceed (cautiously) into the intersection at the same time, then </a:t>
            </a:r>
            <a:r>
              <a:rPr lang="en-NZ" b="1" smtClean="0"/>
              <a:t>each car seizes one resource </a:t>
            </a:r>
            <a:r>
              <a:rPr lang="en-NZ" smtClean="0"/>
              <a:t>(one quadrant) but cannot proceed because the required second resource has already been seized by another car.</a:t>
            </a:r>
          </a:p>
          <a:p>
            <a:endParaRPr lang="en-NZ" smtClean="0"/>
          </a:p>
          <a:p>
            <a:r>
              <a:rPr lang="en-NZ" smtClean="0"/>
              <a:t>This is an actual deadlock.</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C2F9D42-27AF-48BD-9940-6725411C7861}" type="slidenum">
              <a:rPr lang="en-US">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1673611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4BE6C1F-C295-4CF6-9ECC-180B03CD6FFD}" type="slidenum">
              <a:rPr lang="en-US" altLang="en-US" smtClean="0">
                <a:latin typeface="Times New Roman" pitchFamily="18" charset="0"/>
              </a:rPr>
              <a:pPr/>
              <a:t>41</a:t>
            </a:fld>
            <a:endParaRPr lang="en-US" alt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4010149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AAC4D8A-30CE-4927-BE58-9B3F7899541D}" type="slidenum">
              <a:rPr lang="en-US" altLang="en-US" smtClean="0">
                <a:latin typeface="Times New Roman" pitchFamily="18" charset="0"/>
              </a:rPr>
              <a:pPr/>
              <a:t>42</a:t>
            </a:fld>
            <a:endParaRPr lang="en-US" alt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051176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FAB00BF-1569-482A-9517-9AF7837D9603}" type="slidenum">
              <a:rPr lang="en-US" altLang="en-US" smtClean="0">
                <a:latin typeface="Times New Roman" pitchFamily="18" charset="0"/>
              </a:rPr>
              <a:pPr/>
              <a:t>43</a:t>
            </a:fld>
            <a:endParaRPr lang="en-US" alt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3243465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22B8324-297B-4DF9-A8D3-ADB575E8057E}" type="slidenum">
              <a:rPr lang="en-US" altLang="en-US" smtClean="0">
                <a:latin typeface="Times New Roman" pitchFamily="18" charset="0"/>
              </a:rPr>
              <a:pPr/>
              <a:t>44</a:t>
            </a:fld>
            <a:endParaRPr lang="en-US" alt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176873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6A2DA992-6315-4298-8825-AA843DF258B6}" type="slidenum">
              <a:rPr lang="en-US" altLang="en-US" smtClean="0">
                <a:latin typeface="Times New Roman" pitchFamily="18" charset="0"/>
              </a:rPr>
              <a:pPr/>
              <a:t>45</a:t>
            </a:fld>
            <a:endParaRPr lang="en-US" alt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extLst>
      <p:ext uri="{BB962C8B-B14F-4D97-AF65-F5344CB8AC3E}">
        <p14:creationId xmlns:p14="http://schemas.microsoft.com/office/powerpoint/2010/main" val="286494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Each process needs exclusive use of both resources for a certain period of time. </a:t>
            </a:r>
          </a:p>
          <a:p>
            <a:r>
              <a:rPr lang="en-NZ" smtClean="0"/>
              <a:t>Two processes, P and Q, have the following general form:</a:t>
            </a:r>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A53265-0C30-4B8D-96E7-799AFF553D43}" type="slidenum">
              <a:rPr lang="en-US">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221863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208BDB4-E50F-4DA5-90EE-A2DA198D23CB}" type="slidenum">
              <a:rPr lang="en-US">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80891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09C4127-DED5-46EC-9DE3-0E8EB4544EF0}" type="slidenum">
              <a:rPr lang="en-US">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74897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Five philosophers live in a house, where a table is laid for them. </a:t>
            </a:r>
          </a:p>
          <a:p>
            <a:endParaRPr lang="en-NZ" smtClean="0"/>
          </a:p>
          <a:p>
            <a:r>
              <a:rPr lang="en-NZ" smtClean="0"/>
              <a:t>The life of each philosopher consists principally of thinking and eating, and through years of thought, all of the philosophers had agreed that the only food that contributed to their thinking efforts was spaghetti. </a:t>
            </a:r>
          </a:p>
          <a:p>
            <a:endParaRPr lang="en-NZ" smtClean="0"/>
          </a:p>
          <a:p>
            <a:r>
              <a:rPr lang="en-NZ" smtClean="0"/>
              <a:t>Due to a lack of manual skill, each philosopher requires two forks to eat spaghetti.</a:t>
            </a:r>
          </a:p>
          <a:p>
            <a:endParaRPr lang="en-NZ" smtClean="0"/>
          </a:p>
          <a:p>
            <a:r>
              <a:rPr lang="en-NZ" smtClean="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7058AD-0768-4432-A8AF-38F6832877EA}" type="slidenum">
              <a:rPr lang="en-US">
                <a:solidFill>
                  <a:srgbClr val="000000"/>
                </a:solidFill>
                <a:latin typeface="Calibri" pitchFamily="34" charset="0"/>
              </a:rPr>
              <a:pPr eaLnBrk="1" hangingPunct="1"/>
              <a:t>9</a:t>
            </a:fld>
            <a:endParaRPr lang="en-US">
              <a:solidFill>
                <a:srgbClr val="000000"/>
              </a:solidFill>
              <a:latin typeface="Calibri" pitchFamily="34" charset="0"/>
            </a:endParaRPr>
          </a:p>
        </p:txBody>
      </p:sp>
    </p:spTree>
    <p:extLst>
      <p:ext uri="{BB962C8B-B14F-4D97-AF65-F5344CB8AC3E}">
        <p14:creationId xmlns:p14="http://schemas.microsoft.com/office/powerpoint/2010/main" val="2028528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We could consider adding an attendant who only allows four philosophers at a time into the dining room.</a:t>
            </a:r>
          </a:p>
          <a:p>
            <a:endParaRPr lang="en-NZ" smtClean="0"/>
          </a:p>
          <a:p>
            <a:r>
              <a:rPr lang="en-NZ" smtClean="0"/>
              <a:t>With at most four seated philosophers, at least one philosopher will have access to two forks. </a:t>
            </a:r>
          </a:p>
          <a:p>
            <a:endParaRPr lang="en-NZ" smtClean="0"/>
          </a:p>
          <a:p>
            <a:r>
              <a:rPr lang="en-NZ" smtClean="0"/>
              <a:t>This slide shows such a solution, again using semaphores. This solution is free of deadlock and starvation.</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B9D1A3-25CA-46E9-893C-4B992461D26F}" type="slidenum">
              <a:rPr lang="en-US">
                <a:solidFill>
                  <a:srgbClr val="000000"/>
                </a:solidFill>
                <a:latin typeface="Calibri" pitchFamily="34" charset="0"/>
              </a:rPr>
              <a:pPr eaLnBrk="1" hangingPunct="1"/>
              <a:t>11</a:t>
            </a:fld>
            <a:endParaRPr lang="en-US">
              <a:solidFill>
                <a:srgbClr val="000000"/>
              </a:solidFill>
              <a:latin typeface="Calibri" pitchFamily="34" charset="0"/>
            </a:endParaRPr>
          </a:p>
        </p:txBody>
      </p:sp>
    </p:spTree>
    <p:extLst>
      <p:ext uri="{BB962C8B-B14F-4D97-AF65-F5344CB8AC3E}">
        <p14:creationId xmlns:p14="http://schemas.microsoft.com/office/powerpoint/2010/main" val="217225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 graph edge directed from a process to a resource indicates a resource that has been requested by the process but not yet granted.</a:t>
            </a:r>
          </a:p>
          <a:p>
            <a:endParaRPr lang="en-NZ" smtClean="0"/>
          </a:p>
          <a:p>
            <a:r>
              <a:rPr lang="en-NZ" smtClean="0"/>
              <a:t>Within a resource node, a dot is shown for each instance of that resource.</a:t>
            </a:r>
          </a:p>
          <a:p>
            <a:endParaRPr lang="en-NZ" smtClean="0"/>
          </a:p>
          <a:p>
            <a:r>
              <a:rPr lang="en-NZ" smtClean="0"/>
              <a:t>A graph edge directed from a reusable resource node dot to a process indicates a request that has been granted</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8B8E3DC-EE1E-4A95-9AC7-B082097AB5BC}" type="slidenum">
              <a:rPr lang="en-US">
                <a:latin typeface="Calibri" pitchFamily="34" charset="0"/>
              </a:rPr>
              <a:pPr eaLnBrk="1" hangingPunct="1"/>
              <a:t>12</a:t>
            </a:fld>
            <a:endParaRPr lang="en-US">
              <a:latin typeface="Calibri" pitchFamily="34" charset="0"/>
            </a:endParaRPr>
          </a:p>
        </p:txBody>
      </p:sp>
    </p:spTree>
    <p:extLst>
      <p:ext uri="{BB962C8B-B14F-4D97-AF65-F5344CB8AC3E}">
        <p14:creationId xmlns:p14="http://schemas.microsoft.com/office/powerpoint/2010/main" val="241327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DE6DE69-CBDD-4C35-889F-FD66AB8923A9}" type="datetimeFigureOut">
              <a:rPr lang="en-US"/>
              <a:pPr/>
              <a:t>4/25/2019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600C505-8419-4004-87A7-8DDD1E325881}" type="slidenum">
              <a:rPr lang="en-US"/>
              <a:pPr/>
              <a:t>‹#›</a:t>
            </a:fld>
            <a:endParaRPr lang="en-US"/>
          </a:p>
        </p:txBody>
      </p:sp>
    </p:spTree>
    <p:extLst>
      <p:ext uri="{BB962C8B-B14F-4D97-AF65-F5344CB8AC3E}">
        <p14:creationId xmlns:p14="http://schemas.microsoft.com/office/powerpoint/2010/main" val="376732721"/>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65C88DF-7557-48B0-B542-B1D8EB5340A7}" type="datetimeFigureOut">
              <a:rPr lang="en-US"/>
              <a:pPr/>
              <a:t>4/25/2019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2405330-7E4D-41B6-82A6-2BA257EC9694}" type="slidenum">
              <a:rPr lang="en-US"/>
              <a:pPr/>
              <a:t>‹#›</a:t>
            </a:fld>
            <a:endParaRPr lang="en-US"/>
          </a:p>
        </p:txBody>
      </p:sp>
    </p:spTree>
    <p:extLst>
      <p:ext uri="{BB962C8B-B14F-4D97-AF65-F5344CB8AC3E}">
        <p14:creationId xmlns:p14="http://schemas.microsoft.com/office/powerpoint/2010/main" val="3078250785"/>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E6CBA7-5E41-46BE-8489-496991314344}" type="datetimeFigureOut">
              <a:rPr lang="en-US"/>
              <a:pPr/>
              <a:t>4/25/2019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FD28CB-7868-4FEF-8964-955ECA7DD49C}" type="slidenum">
              <a:rPr lang="en-US"/>
              <a:pPr/>
              <a:t>‹#›</a:t>
            </a:fld>
            <a:endParaRPr lang="en-US"/>
          </a:p>
        </p:txBody>
      </p:sp>
    </p:spTree>
    <p:extLst>
      <p:ext uri="{BB962C8B-B14F-4D97-AF65-F5344CB8AC3E}">
        <p14:creationId xmlns:p14="http://schemas.microsoft.com/office/powerpoint/2010/main" val="2152953526"/>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7CAD98C-6583-452B-8672-E318DBB622EB}" type="datetimeFigureOut">
              <a:rPr lang="en-US" smtClean="0"/>
              <a:pPr/>
              <a:t>4/25/2019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38F06A7-79BE-4602-AF3C-DEA5525885A2}"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4/25/2019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8"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9"/>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1"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1002AEF-37FC-40D5-BD4A-E6536DE2B3FE}"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3A481CB-4A8C-482A-A5A1-A3C5F9725C2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412658-07F8-45B1-9FDB-6FA6DD9D7E8D}" type="datetimeFigureOut">
              <a:rPr lang="en-US" smtClean="0"/>
              <a:pPr/>
              <a:t>4/25/2019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659A37-E931-4BB7-83F4-FA10E7414DC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5B8692-E963-4AC1-B1D9-7EABF2137E74}" type="datetimeFigureOut">
              <a:rPr lang="en-US" smtClean="0"/>
              <a:pPr/>
              <a:t>4/25/2019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5032B4B-ED10-4570-B05A-EE6D9901CF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7C7CB1F-1E9D-4C57-A10D-967F511CB728}" type="datetimeFigureOut">
              <a:rPr lang="en-US" smtClean="0"/>
              <a:pPr/>
              <a:t>4/25/2019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8FB3999-4A20-4BD1-80B8-FCBA335C2E2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EEE88EB-EACA-47DD-9852-5A32DCD1B64F}" type="datetimeFigureOut">
              <a:rPr lang="en-US" smtClean="0"/>
              <a:pPr/>
              <a:t>4/25/2019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E6B875D-03AF-43CF-8156-38ECE006E06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68D4D69-7FD7-45A2-8345-11BAC1A3BA98}" type="datetimeFigureOut">
              <a:rPr lang="en-US" smtClean="0"/>
              <a:pPr/>
              <a:t>4/25/2019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CD017A-B208-4A51-848E-58E57B97C2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6EBBA45-B886-4E7E-B0E6-25C00BD44C2F}" type="datetimeFigureOut">
              <a:rPr lang="en-US"/>
              <a:pPr/>
              <a:t>4/25/2019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00FD2A-770C-45C0-BAB6-C237B75748A9}" type="slidenum">
              <a:rPr lang="en-US"/>
              <a:pPr/>
              <a:t>‹#›</a:t>
            </a:fld>
            <a:endParaRPr lang="en-US"/>
          </a:p>
        </p:txBody>
      </p:sp>
    </p:spTree>
    <p:extLst>
      <p:ext uri="{BB962C8B-B14F-4D97-AF65-F5344CB8AC3E}">
        <p14:creationId xmlns:p14="http://schemas.microsoft.com/office/powerpoint/2010/main" val="3709493006"/>
      </p:ext>
    </p:extLst>
  </p:cSld>
  <p:clrMapOvr>
    <a:masterClrMapping/>
  </p:clrMapOvr>
  <p:transition>
    <p:pull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0AAEAFA-3C59-4BE6-9B05-680301BEEDE8}" type="datetimeFigureOut">
              <a:rPr lang="en-US" smtClean="0"/>
              <a:pPr/>
              <a:t>4/25/2019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64D0FDC-B752-4D97-9F28-F540C63290E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8BD1B4-B5A1-4BD7-BD15-76932609C62E}"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AC16218-B6ED-48B4-9D36-0ED02ABA0FE8}"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3FB99E0-7B91-4B75-9C91-619C2B62D1E3}" type="datetimeFigureOut">
              <a:rPr lang="en-US" smtClean="0"/>
              <a:pPr/>
              <a:t>4/25/2019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1CBC6F-0A84-4260-8D15-C5F5B882F310}" type="slidenum">
              <a:rPr lang="en-US" smtClean="0"/>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4CFFD1B-1F1B-4DB7-8EAA-5DC87D941B70}" type="datetimeFigureOut">
              <a:rPr lang="en-US"/>
              <a:pPr/>
              <a:t>4/25/2019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B11B91-BB4A-48EE-8B6D-77FC0DC0D44B}" type="slidenum">
              <a:rPr lang="en-US"/>
              <a:pPr/>
              <a:t>‹#›</a:t>
            </a:fld>
            <a:endParaRPr lang="en-US"/>
          </a:p>
        </p:txBody>
      </p:sp>
    </p:spTree>
    <p:extLst>
      <p:ext uri="{BB962C8B-B14F-4D97-AF65-F5344CB8AC3E}">
        <p14:creationId xmlns:p14="http://schemas.microsoft.com/office/powerpoint/2010/main" val="386163197"/>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8C81478-2FEF-4478-830B-32E45B566B62}" type="datetimeFigureOut">
              <a:rPr lang="en-US"/>
              <a:pPr/>
              <a:t>4/25/2019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C0ED7C4-4741-480C-B95D-D953400D0839}" type="slidenum">
              <a:rPr lang="en-US"/>
              <a:pPr/>
              <a:t>‹#›</a:t>
            </a:fld>
            <a:endParaRPr lang="en-US"/>
          </a:p>
        </p:txBody>
      </p:sp>
    </p:spTree>
    <p:extLst>
      <p:ext uri="{BB962C8B-B14F-4D97-AF65-F5344CB8AC3E}">
        <p14:creationId xmlns:p14="http://schemas.microsoft.com/office/powerpoint/2010/main" val="164585689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F8BBD5A-61A4-4CFD-83EE-967CA55B9C97}" type="datetimeFigureOut">
              <a:rPr lang="en-US"/>
              <a:pPr/>
              <a:t>4/25/2019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39D7907E-F3AA-477E-910B-46085CE92C9F}" type="slidenum">
              <a:rPr lang="en-US"/>
              <a:pPr/>
              <a:t>‹#›</a:t>
            </a:fld>
            <a:endParaRPr lang="en-US"/>
          </a:p>
        </p:txBody>
      </p:sp>
    </p:spTree>
    <p:extLst>
      <p:ext uri="{BB962C8B-B14F-4D97-AF65-F5344CB8AC3E}">
        <p14:creationId xmlns:p14="http://schemas.microsoft.com/office/powerpoint/2010/main" val="1610506869"/>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0BAF8180-ED48-46E6-8A61-ECB7BD7C4C39}" type="datetimeFigureOut">
              <a:rPr lang="en-US"/>
              <a:pPr/>
              <a:t>4/25/2019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6F28AD26-0E2A-45A6-93C6-7F03886D623C}" type="slidenum">
              <a:rPr lang="en-US"/>
              <a:pPr/>
              <a:t>‹#›</a:t>
            </a:fld>
            <a:endParaRPr lang="en-US"/>
          </a:p>
        </p:txBody>
      </p:sp>
    </p:spTree>
    <p:extLst>
      <p:ext uri="{BB962C8B-B14F-4D97-AF65-F5344CB8AC3E}">
        <p14:creationId xmlns:p14="http://schemas.microsoft.com/office/powerpoint/2010/main" val="2876214926"/>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8C36DB0-5DD2-4F91-B12F-88773D264B32}" type="datetimeFigureOut">
              <a:rPr lang="en-US"/>
              <a:pPr/>
              <a:t>4/25/2019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2F486AFF-71D1-478A-861A-FBABF0454915}" type="slidenum">
              <a:rPr lang="en-US"/>
              <a:pPr/>
              <a:t>‹#›</a:t>
            </a:fld>
            <a:endParaRPr lang="en-US"/>
          </a:p>
        </p:txBody>
      </p:sp>
    </p:spTree>
    <p:extLst>
      <p:ext uri="{BB962C8B-B14F-4D97-AF65-F5344CB8AC3E}">
        <p14:creationId xmlns:p14="http://schemas.microsoft.com/office/powerpoint/2010/main" val="3061491759"/>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81DDF74-944E-4E22-AFBC-F4CDCF364526}" type="datetimeFigureOut">
              <a:rPr lang="en-US"/>
              <a:pPr/>
              <a:t>4/25/2019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6A11EEF4-C3A2-4E39-A21A-876672649D04}" type="slidenum">
              <a:rPr lang="en-US"/>
              <a:pPr/>
              <a:t>‹#›</a:t>
            </a:fld>
            <a:endParaRPr lang="en-US"/>
          </a:p>
        </p:txBody>
      </p:sp>
    </p:spTree>
    <p:extLst>
      <p:ext uri="{BB962C8B-B14F-4D97-AF65-F5344CB8AC3E}">
        <p14:creationId xmlns:p14="http://schemas.microsoft.com/office/powerpoint/2010/main" val="234438805"/>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2BED648-6837-4E63-82F0-38D98A1F1513}" type="datetimeFigureOut">
              <a:rPr lang="en-US"/>
              <a:pPr/>
              <a:t>4/25/2019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AC761FB-6384-4D35-856B-46F5A8F642B7}" type="slidenum">
              <a:rPr lang="en-US"/>
              <a:pPr/>
              <a:t>‹#›</a:t>
            </a:fld>
            <a:endParaRPr lang="en-US"/>
          </a:p>
        </p:txBody>
      </p:sp>
    </p:spTree>
    <p:extLst>
      <p:ext uri="{BB962C8B-B14F-4D97-AF65-F5344CB8AC3E}">
        <p14:creationId xmlns:p14="http://schemas.microsoft.com/office/powerpoint/2010/main" val="4141933715"/>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22D84D2-0946-4935-92C4-3F5979E02261}" type="datetimeFigureOut">
              <a:rPr lang="en-US"/>
              <a:pPr/>
              <a:t>4/25/2019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FD621CCA-F44A-4757-B4C7-85A64DFF8E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0254FF6-ACE8-46C7-86BE-43EF510532C9}" type="datetimeFigureOut">
              <a:rPr lang="en-US" smtClean="0"/>
              <a:pPr/>
              <a:t>4/25/2019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6E1DC9-AA86-44CD-89A8-F756471642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pull dir="rd"/>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gaia.ecs.csus.edu/~zhangd/oscal/Banker/Banker.html"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lIns="64008" tIns="32004" rIns="64008" bIns="32004"/>
          <a:lstStyle/>
          <a:p>
            <a:r>
              <a:rPr lang="en-US" sz="4100" dirty="0" smtClean="0"/>
              <a:t>Deadlock</a:t>
            </a:r>
            <a:endParaRPr lang="en-US" sz="4100" dirty="0"/>
          </a:p>
        </p:txBody>
      </p:sp>
      <p:sp>
        <p:nvSpPr>
          <p:cNvPr id="3" name="Subtitle 2"/>
          <p:cNvSpPr>
            <a:spLocks noGrp="1"/>
          </p:cNvSpPr>
          <p:nvPr>
            <p:ph type="subTitle" idx="1"/>
          </p:nvPr>
        </p:nvSpPr>
        <p:spPr/>
        <p:txBody>
          <a:bodyPr tIns="32004" bIns="32004"/>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243840857"/>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lstStyle/>
          <a:p>
            <a:r>
              <a:rPr lang="en-NZ" smtClean="0"/>
              <a:t>Devise a ritual (algorithm) that will allow the philosophers to eat.</a:t>
            </a:r>
          </a:p>
          <a:p>
            <a:pPr lvl="1"/>
            <a:r>
              <a:rPr lang="en-NZ" smtClean="0"/>
              <a:t>No two philosophers can use the same fork at the same time (mutual exclusion)</a:t>
            </a:r>
          </a:p>
          <a:p>
            <a:pPr lvl="1"/>
            <a:r>
              <a:rPr lang="en-NZ" smtClean="0"/>
              <a:t>No philosopher must starve to death (avoid deadlock and starvation … literally!)</a:t>
            </a:r>
          </a:p>
        </p:txBody>
      </p:sp>
      <p:sp>
        <p:nvSpPr>
          <p:cNvPr id="18434" name="Title 1"/>
          <p:cNvSpPr>
            <a:spLocks noGrp="1"/>
          </p:cNvSpPr>
          <p:nvPr>
            <p:ph type="title"/>
          </p:nvPr>
        </p:nvSpPr>
        <p:spPr/>
        <p:txBody>
          <a:bodyPr/>
          <a:lstStyle/>
          <a:p>
            <a:r>
              <a:rPr lang="en-NZ" smtClean="0"/>
              <a:t>The Problem</a:t>
            </a: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Content Placeholder 5" descr="Fig06_1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38225" y="1219200"/>
            <a:ext cx="7612063" cy="5334000"/>
          </a:xfrm>
        </p:spPr>
      </p:pic>
      <p:sp>
        <p:nvSpPr>
          <p:cNvPr id="20482" name="Title 1"/>
          <p:cNvSpPr>
            <a:spLocks noGrp="1"/>
          </p:cNvSpPr>
          <p:nvPr>
            <p:ph type="title"/>
          </p:nvPr>
        </p:nvSpPr>
        <p:spPr/>
        <p:txBody>
          <a:bodyPr/>
          <a:lstStyle/>
          <a:p>
            <a:r>
              <a:rPr lang="en-US" smtClean="0"/>
              <a:t>Avoiding deadlock</a:t>
            </a: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r>
              <a:rPr lang="en-US" smtClean="0"/>
              <a:t>Directed graph that depicts a state of the system of resources and processes</a:t>
            </a:r>
          </a:p>
        </p:txBody>
      </p:sp>
      <p:sp>
        <p:nvSpPr>
          <p:cNvPr id="23554" name="Title 1"/>
          <p:cNvSpPr>
            <a:spLocks noGrp="1"/>
          </p:cNvSpPr>
          <p:nvPr>
            <p:ph type="title"/>
          </p:nvPr>
        </p:nvSpPr>
        <p:spPr/>
        <p:txBody>
          <a:bodyPr>
            <a:normAutofit fontScale="90000"/>
          </a:bodyPr>
          <a:lstStyle/>
          <a:p>
            <a:r>
              <a:rPr lang="en-US" smtClean="0"/>
              <a:t>Resource Allocation</a:t>
            </a:r>
            <a:br>
              <a:rPr lang="en-US" smtClean="0"/>
            </a:br>
            <a:r>
              <a:rPr lang="en-US" smtClean="0"/>
              <a:t> Graphs</a:t>
            </a:r>
          </a:p>
        </p:txBody>
      </p:sp>
      <p:pic>
        <p:nvPicPr>
          <p:cNvPr id="23556" name="Picture 3" descr="Fig06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87518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t>Mutual exclusion (non-sharable resources)</a:t>
            </a:r>
          </a:p>
          <a:p>
            <a:pPr lvl="1"/>
            <a:r>
              <a:rPr lang="en-US" smtClean="0"/>
              <a:t>Only one process may use a resource at a time</a:t>
            </a:r>
          </a:p>
          <a:p>
            <a:r>
              <a:rPr lang="en-US" smtClean="0"/>
              <a:t>Hold-and-wait</a:t>
            </a:r>
          </a:p>
          <a:p>
            <a:pPr lvl="1"/>
            <a:r>
              <a:rPr lang="en-US" smtClean="0"/>
              <a:t>A process may hold allocated resources while awaiting assignment of others</a:t>
            </a:r>
          </a:p>
          <a:p>
            <a:r>
              <a:rPr lang="en-NZ" smtClean="0"/>
              <a:t>No pre-emption</a:t>
            </a:r>
          </a:p>
          <a:p>
            <a:pPr lvl="1"/>
            <a:r>
              <a:rPr lang="en-NZ" smtClean="0"/>
              <a:t>No resource can be forcibly removed from a process holding it</a:t>
            </a:r>
          </a:p>
          <a:p>
            <a:pPr lvl="1"/>
            <a:endParaRPr lang="en-US" smtClean="0"/>
          </a:p>
          <a:p>
            <a:endParaRPr lang="en-US" smtClean="0"/>
          </a:p>
        </p:txBody>
      </p:sp>
      <p:sp>
        <p:nvSpPr>
          <p:cNvPr id="24578" name="Title 1"/>
          <p:cNvSpPr>
            <a:spLocks noGrp="1"/>
          </p:cNvSpPr>
          <p:nvPr>
            <p:ph type="title"/>
          </p:nvPr>
        </p:nvSpPr>
        <p:spPr/>
        <p:txBody>
          <a:bodyPr>
            <a:normAutofit fontScale="90000"/>
          </a:bodyPr>
          <a:lstStyle/>
          <a:p>
            <a:r>
              <a:rPr lang="en-US" smtClean="0"/>
              <a:t>Conditions for </a:t>
            </a:r>
            <a:br>
              <a:rPr lang="en-US" smtClean="0"/>
            </a:br>
            <a:r>
              <a:rPr lang="en-US" b="1" i="1" smtClean="0"/>
              <a:t>possible </a:t>
            </a:r>
            <a:r>
              <a:rPr lang="en-US" smtClean="0"/>
              <a:t>Deadlock</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pPr>
              <a:buFont typeface="Arial" pitchFamily="34" charset="0"/>
              <a:buNone/>
            </a:pPr>
            <a:r>
              <a:rPr lang="en-US" smtClean="0"/>
              <a:t>All previous 3 conditions plus:</a:t>
            </a:r>
          </a:p>
          <a:p>
            <a:r>
              <a:rPr lang="en-US" smtClean="0"/>
              <a:t>Circular wait</a:t>
            </a:r>
          </a:p>
          <a:p>
            <a:pPr lvl="1"/>
            <a:r>
              <a:rPr lang="en-US" smtClean="0"/>
              <a:t>A closed chain of processes exists, such that each process holds at least one resource needed by the next process in the chain</a:t>
            </a:r>
          </a:p>
          <a:p>
            <a:endParaRPr lang="en-US" smtClean="0"/>
          </a:p>
        </p:txBody>
      </p:sp>
      <p:sp>
        <p:nvSpPr>
          <p:cNvPr id="25602" name="Title 1"/>
          <p:cNvSpPr>
            <a:spLocks noGrp="1"/>
          </p:cNvSpPr>
          <p:nvPr>
            <p:ph type="title"/>
          </p:nvPr>
        </p:nvSpPr>
        <p:spPr/>
        <p:txBody>
          <a:bodyPr>
            <a:normAutofit fontScale="90000"/>
          </a:bodyPr>
          <a:lstStyle/>
          <a:p>
            <a:r>
              <a:rPr lang="en-US" smtClean="0"/>
              <a:t>Actual Deadlock </a:t>
            </a:r>
            <a:br>
              <a:rPr lang="en-US" smtClean="0"/>
            </a:br>
            <a:r>
              <a:rPr lang="en-US" smtClean="0"/>
              <a:t>Requires …</a:t>
            </a: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Content Placeholder 3" descr="Fig06_05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1447800"/>
            <a:ext cx="8515350" cy="4624388"/>
          </a:xfrm>
        </p:spPr>
      </p:pic>
      <p:sp>
        <p:nvSpPr>
          <p:cNvPr id="26626"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Deadlocks can be described more precisely in terms of a directed graph called</a:t>
            </a:r>
          </a:p>
          <a:p>
            <a:pPr marL="109728" indent="0">
              <a:buNone/>
            </a:pPr>
            <a:r>
              <a:rPr lang="en-US" dirty="0" smtClean="0"/>
              <a:t>   a </a:t>
            </a:r>
            <a:r>
              <a:rPr lang="en-US" b="1" dirty="0"/>
              <a:t>system resource-allocation </a:t>
            </a:r>
            <a:r>
              <a:rPr lang="en-US" b="1" dirty="0" smtClean="0"/>
              <a:t>graph</a:t>
            </a:r>
          </a:p>
          <a:p>
            <a:pPr marL="109728" indent="0">
              <a:buNone/>
            </a:pPr>
            <a:endParaRPr lang="en-US" dirty="0"/>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814399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Resource instances:</a:t>
            </a:r>
          </a:p>
          <a:p>
            <a:pPr marL="109728" indent="0">
              <a:buNone/>
            </a:pPr>
            <a:r>
              <a:rPr lang="en-US" dirty="0" smtClean="0"/>
              <a:t>	◦ </a:t>
            </a:r>
            <a:r>
              <a:rPr lang="en-US" dirty="0"/>
              <a:t>One instance of resource type </a:t>
            </a:r>
            <a:r>
              <a:rPr lang="en-US" i="1" dirty="0"/>
              <a:t>R</a:t>
            </a:r>
            <a:r>
              <a:rPr lang="en-US" dirty="0"/>
              <a:t>1</a:t>
            </a:r>
          </a:p>
          <a:p>
            <a:pPr marL="109728" indent="0">
              <a:buNone/>
            </a:pPr>
            <a:r>
              <a:rPr lang="en-US" dirty="0" smtClean="0"/>
              <a:t>	◦ </a:t>
            </a:r>
            <a:r>
              <a:rPr lang="en-US" dirty="0"/>
              <a:t>Two instances of resource type </a:t>
            </a:r>
            <a:r>
              <a:rPr lang="en-US" i="1" dirty="0"/>
              <a:t>R</a:t>
            </a:r>
            <a:r>
              <a:rPr lang="en-US" dirty="0"/>
              <a:t>2</a:t>
            </a:r>
          </a:p>
          <a:p>
            <a:pPr marL="109728" indent="0">
              <a:buNone/>
            </a:pPr>
            <a:r>
              <a:rPr lang="en-US" dirty="0" smtClean="0"/>
              <a:t>	◦ </a:t>
            </a:r>
            <a:r>
              <a:rPr lang="en-US" dirty="0"/>
              <a:t>One instance of resource type </a:t>
            </a:r>
            <a:r>
              <a:rPr lang="en-US" i="1" dirty="0"/>
              <a:t>R</a:t>
            </a:r>
            <a:r>
              <a:rPr lang="en-US" dirty="0"/>
              <a:t>3</a:t>
            </a:r>
          </a:p>
          <a:p>
            <a:pPr marL="109728" indent="0">
              <a:buNone/>
            </a:pPr>
            <a:r>
              <a:rPr lang="en-US" dirty="0" smtClean="0"/>
              <a:t>	◦ </a:t>
            </a:r>
            <a:r>
              <a:rPr lang="en-US" dirty="0"/>
              <a:t>Three instances of resource type </a:t>
            </a:r>
            <a:r>
              <a:rPr lang="en-US" i="1" dirty="0"/>
              <a:t>R</a:t>
            </a:r>
            <a:r>
              <a:rPr lang="en-US" dirty="0"/>
              <a:t>4</a:t>
            </a:r>
          </a:p>
          <a:p>
            <a:r>
              <a:rPr lang="en-US" dirty="0" smtClean="0"/>
              <a:t>Process </a:t>
            </a:r>
            <a:r>
              <a:rPr lang="en-US" dirty="0"/>
              <a:t>states:</a:t>
            </a:r>
          </a:p>
          <a:p>
            <a:pPr marL="109728" indent="0">
              <a:buNone/>
            </a:pPr>
            <a:r>
              <a:rPr lang="en-US" dirty="0" smtClean="0"/>
              <a:t>	◦ </a:t>
            </a:r>
            <a:r>
              <a:rPr lang="en-US" dirty="0"/>
              <a:t>Process </a:t>
            </a:r>
            <a:r>
              <a:rPr lang="en-US" i="1" dirty="0"/>
              <a:t>P</a:t>
            </a:r>
            <a:r>
              <a:rPr lang="en-US" dirty="0"/>
              <a:t>1 is holding an instance of resource </a:t>
            </a:r>
            <a:r>
              <a:rPr lang="en-US" dirty="0" smtClean="0"/>
              <a:t>   </a:t>
            </a:r>
          </a:p>
          <a:p>
            <a:pPr marL="109728" indent="0">
              <a:buNone/>
            </a:pPr>
            <a:r>
              <a:rPr lang="en-US" dirty="0"/>
              <a:t> </a:t>
            </a:r>
            <a:r>
              <a:rPr lang="en-US" dirty="0" smtClean="0"/>
              <a:t>           type </a:t>
            </a:r>
            <a:r>
              <a:rPr lang="en-US" i="1" dirty="0"/>
              <a:t>R</a:t>
            </a:r>
            <a:r>
              <a:rPr lang="en-US" dirty="0"/>
              <a:t>2 and is waiting </a:t>
            </a:r>
            <a:r>
              <a:rPr lang="en-US" dirty="0" smtClean="0"/>
              <a:t>for an </a:t>
            </a:r>
            <a:r>
              <a:rPr lang="en-US" dirty="0"/>
              <a:t>instance of </a:t>
            </a:r>
            <a:endParaRPr lang="en-US" dirty="0" smtClean="0"/>
          </a:p>
          <a:p>
            <a:pPr marL="109728" indent="0">
              <a:buNone/>
            </a:pPr>
            <a:r>
              <a:rPr lang="en-US" dirty="0"/>
              <a:t>	 </a:t>
            </a:r>
            <a:r>
              <a:rPr lang="en-US" dirty="0" smtClean="0"/>
              <a:t>  resource </a:t>
            </a:r>
            <a:r>
              <a:rPr lang="en-US" dirty="0"/>
              <a:t>type </a:t>
            </a:r>
            <a:r>
              <a:rPr lang="en-US" i="1" dirty="0"/>
              <a:t>R</a:t>
            </a:r>
            <a:r>
              <a:rPr lang="en-US" dirty="0"/>
              <a:t>1.</a:t>
            </a:r>
          </a:p>
          <a:p>
            <a:pPr marL="109728" indent="0">
              <a:buNone/>
            </a:pPr>
            <a:r>
              <a:rPr lang="en-US" dirty="0" smtClean="0"/>
              <a:t>	◦ </a:t>
            </a:r>
            <a:r>
              <a:rPr lang="en-US" dirty="0"/>
              <a:t>Process </a:t>
            </a:r>
            <a:r>
              <a:rPr lang="en-US" i="1" dirty="0"/>
              <a:t>P</a:t>
            </a:r>
            <a:r>
              <a:rPr lang="en-US" dirty="0"/>
              <a:t>2 is holding an instance of </a:t>
            </a:r>
            <a:r>
              <a:rPr lang="en-US" i="1" dirty="0"/>
              <a:t>R</a:t>
            </a:r>
            <a:r>
              <a:rPr lang="en-US" dirty="0"/>
              <a:t>1 and an </a:t>
            </a:r>
            <a:endParaRPr lang="en-US" dirty="0" smtClean="0"/>
          </a:p>
          <a:p>
            <a:pPr marL="109728" indent="0">
              <a:buNone/>
            </a:pPr>
            <a:r>
              <a:rPr lang="en-US" dirty="0"/>
              <a:t>	 </a:t>
            </a:r>
            <a:r>
              <a:rPr lang="en-US" dirty="0" smtClean="0"/>
              <a:t>  instance </a:t>
            </a:r>
            <a:r>
              <a:rPr lang="en-US" dirty="0"/>
              <a:t>of </a:t>
            </a:r>
            <a:r>
              <a:rPr lang="en-US" i="1" dirty="0"/>
              <a:t>R</a:t>
            </a:r>
            <a:r>
              <a:rPr lang="en-US" dirty="0"/>
              <a:t>2 and </a:t>
            </a:r>
            <a:r>
              <a:rPr lang="en-US" dirty="0" smtClean="0"/>
              <a:t>is waiting </a:t>
            </a:r>
            <a:r>
              <a:rPr lang="en-US" dirty="0"/>
              <a:t>for an instance of </a:t>
            </a:r>
            <a:r>
              <a:rPr lang="en-US" dirty="0" smtClean="0"/>
              <a:t>	   </a:t>
            </a:r>
            <a:r>
              <a:rPr lang="en-US" i="1" dirty="0" smtClean="0"/>
              <a:t>R</a:t>
            </a:r>
            <a:r>
              <a:rPr lang="en-US" dirty="0" smtClean="0"/>
              <a:t>3</a:t>
            </a:r>
            <a:r>
              <a:rPr lang="en-US" dirty="0"/>
              <a:t>.</a:t>
            </a:r>
          </a:p>
          <a:p>
            <a:pPr marL="109728" indent="0">
              <a:buNone/>
            </a:pPr>
            <a:r>
              <a:rPr lang="en-US" dirty="0" smtClean="0"/>
              <a:t>	◦ </a:t>
            </a:r>
            <a:r>
              <a:rPr lang="en-US" dirty="0"/>
              <a:t>Process </a:t>
            </a:r>
            <a:r>
              <a:rPr lang="en-US" i="1" dirty="0"/>
              <a:t>P</a:t>
            </a:r>
            <a:r>
              <a:rPr lang="en-US" dirty="0"/>
              <a:t>3 is holding an instance of </a:t>
            </a:r>
            <a:r>
              <a:rPr lang="en-US" i="1" dirty="0"/>
              <a:t>R</a:t>
            </a:r>
            <a:r>
              <a:rPr lang="en-US" dirty="0"/>
              <a:t>3.</a:t>
            </a:r>
          </a:p>
        </p:txBody>
      </p:sp>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spTree>
    <p:extLst>
      <p:ext uri="{BB962C8B-B14F-4D97-AF65-F5344CB8AC3E}">
        <p14:creationId xmlns:p14="http://schemas.microsoft.com/office/powerpoint/2010/main" val="2181313685"/>
      </p:ext>
    </p:extLst>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Resource Allocation </a:t>
            </a:r>
            <a:br>
              <a:rPr lang="en-US" dirty="0" smtClean="0"/>
            </a:br>
            <a:r>
              <a:rPr lang="en-US" dirty="0" smtClean="0"/>
              <a:t>Graphs of deadlock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14463"/>
            <a:ext cx="44958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8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r>
              <a:rPr lang="en-NZ" dirty="0" smtClean="0"/>
              <a:t>Three general approaches exist for dealing with deadlock.</a:t>
            </a:r>
          </a:p>
          <a:p>
            <a:pPr lvl="1"/>
            <a:endParaRPr lang="en-NZ" dirty="0" smtClean="0"/>
          </a:p>
          <a:p>
            <a:pPr lvl="1"/>
            <a:r>
              <a:rPr lang="en-NZ" dirty="0" smtClean="0"/>
              <a:t>Prevent deadlock</a:t>
            </a:r>
          </a:p>
          <a:p>
            <a:pPr lvl="1"/>
            <a:endParaRPr lang="en-NZ" dirty="0" smtClean="0"/>
          </a:p>
          <a:p>
            <a:pPr lvl="1"/>
            <a:r>
              <a:rPr lang="en-NZ" dirty="0" smtClean="0"/>
              <a:t>Avoid deadlock</a:t>
            </a:r>
          </a:p>
          <a:p>
            <a:pPr lvl="1"/>
            <a:endParaRPr lang="en-NZ" dirty="0" smtClean="0"/>
          </a:p>
          <a:p>
            <a:pPr lvl="1"/>
            <a:r>
              <a:rPr lang="en-NZ" dirty="0" smtClean="0"/>
              <a:t>Detect Deadlock</a:t>
            </a:r>
          </a:p>
        </p:txBody>
      </p:sp>
      <p:sp>
        <p:nvSpPr>
          <p:cNvPr id="28674" name="Title 1"/>
          <p:cNvSpPr>
            <a:spLocks noGrp="1"/>
          </p:cNvSpPr>
          <p:nvPr>
            <p:ph type="title"/>
          </p:nvPr>
        </p:nvSpPr>
        <p:spPr/>
        <p:txBody>
          <a:bodyPr/>
          <a:lstStyle/>
          <a:p>
            <a:r>
              <a:rPr lang="en-NZ" smtClean="0"/>
              <a:t>Dealing with Deadlock</a:t>
            </a: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3"/>
          <p:cNvSpPr>
            <a:spLocks noGrp="1"/>
          </p:cNvSpPr>
          <p:nvPr>
            <p:ph idx="1"/>
          </p:nvPr>
        </p:nvSpPr>
        <p:spPr/>
        <p:txBody>
          <a:bodyPr/>
          <a:lstStyle/>
          <a:p>
            <a:r>
              <a:rPr lang="en-NZ" smtClean="0"/>
              <a:t>A set of processes is deadlocked when each process in the set is blocked awaiting an event that can only be triggered by another blocked process in the set</a:t>
            </a:r>
          </a:p>
          <a:p>
            <a:pPr lvl="1"/>
            <a:r>
              <a:rPr lang="en-NZ" smtClean="0"/>
              <a:t>Typically involves processes competing for the same set of resources</a:t>
            </a:r>
          </a:p>
          <a:p>
            <a:r>
              <a:rPr lang="en-US" smtClean="0"/>
              <a:t>No efficient solution</a:t>
            </a:r>
          </a:p>
        </p:txBody>
      </p:sp>
      <p:sp>
        <p:nvSpPr>
          <p:cNvPr id="6146" name="Title 1"/>
          <p:cNvSpPr>
            <a:spLocks noGrp="1"/>
          </p:cNvSpPr>
          <p:nvPr>
            <p:ph type="title"/>
          </p:nvPr>
        </p:nvSpPr>
        <p:spPr/>
        <p:txBody>
          <a:bodyPr/>
          <a:lstStyle/>
          <a:p>
            <a:r>
              <a:rPr lang="en-US" smtClean="0"/>
              <a:t>Deadlock</a:t>
            </a:r>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Dealing with Deadlock</a:t>
            </a:r>
            <a:endParaRPr lang="en-US" dirty="0"/>
          </a:p>
        </p:txBody>
      </p:sp>
      <p:pic>
        <p:nvPicPr>
          <p:cNvPr id="1026" name="Picture 2" descr="Image result for deadlock prevention mutual exclus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85899"/>
            <a:ext cx="886046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3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r>
              <a:rPr lang="en-NZ" dirty="0" smtClean="0"/>
              <a:t>Design a system in such a way that the possibility of deadlock is excluded.</a:t>
            </a:r>
          </a:p>
          <a:p>
            <a:endParaRPr lang="en-NZ" dirty="0" smtClean="0"/>
          </a:p>
          <a:p>
            <a:r>
              <a:rPr lang="en-NZ" dirty="0" smtClean="0"/>
              <a:t>Two main methods</a:t>
            </a:r>
          </a:p>
          <a:p>
            <a:pPr lvl="1"/>
            <a:endParaRPr lang="en-NZ" dirty="0" smtClean="0"/>
          </a:p>
          <a:p>
            <a:pPr lvl="1"/>
            <a:r>
              <a:rPr lang="en-NZ" dirty="0" smtClean="0"/>
              <a:t>Indirect – prevent one of the three necessary conditions from occurring</a:t>
            </a:r>
          </a:p>
          <a:p>
            <a:pPr lvl="1"/>
            <a:endParaRPr lang="en-NZ" dirty="0" smtClean="0"/>
          </a:p>
          <a:p>
            <a:pPr lvl="1"/>
            <a:r>
              <a:rPr lang="en-NZ" dirty="0" smtClean="0"/>
              <a:t>Direct – prevent circular waits</a:t>
            </a:r>
          </a:p>
        </p:txBody>
      </p:sp>
      <p:sp>
        <p:nvSpPr>
          <p:cNvPr id="30722" name="Title 1"/>
          <p:cNvSpPr>
            <a:spLocks noGrp="1"/>
          </p:cNvSpPr>
          <p:nvPr>
            <p:ph type="title"/>
          </p:nvPr>
        </p:nvSpPr>
        <p:spPr/>
        <p:txBody>
          <a:bodyPr>
            <a:normAutofit fontScale="90000"/>
          </a:bodyPr>
          <a:lstStyle/>
          <a:p>
            <a:r>
              <a:rPr lang="en-NZ" smtClean="0"/>
              <a:t>Deadlock Prevention </a:t>
            </a:r>
            <a:br>
              <a:rPr lang="en-NZ" smtClean="0"/>
            </a:br>
            <a:r>
              <a:rPr lang="en-NZ" smtClean="0"/>
              <a:t>Strategy</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2050" name="Picture 2" descr="https://courses.cs.washington.edu/courses/cse410/99au/lectures/Lecture-11-12/img00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53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spTree>
    <p:extLst>
      <p:ext uri="{BB962C8B-B14F-4D97-AF65-F5344CB8AC3E}">
        <p14:creationId xmlns:p14="http://schemas.microsoft.com/office/powerpoint/2010/main" val="216125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5" name="Title 1"/>
          <p:cNvSpPr>
            <a:spLocks noGrp="1"/>
          </p:cNvSpPr>
          <p:nvPr>
            <p:ph type="title"/>
          </p:nvPr>
        </p:nvSpPr>
        <p:spPr/>
        <p:txBody>
          <a:bodyPr>
            <a:normAutofit fontScale="90000"/>
          </a:bodyPr>
          <a:lstStyle/>
          <a:p>
            <a:r>
              <a:rPr lang="en-US" dirty="0" smtClean="0"/>
              <a:t>Deadlock Prevention </a:t>
            </a:r>
            <a:br>
              <a:rPr lang="en-US" dirty="0" smtClean="0"/>
            </a:br>
            <a:r>
              <a:rPr lang="en-US" dirty="0" smtClean="0"/>
              <a:t>Conditions</a:t>
            </a:r>
          </a:p>
        </p:txBody>
      </p:sp>
      <p:pic>
        <p:nvPicPr>
          <p:cNvPr id="3074" name="Picture 2" descr="https://courses.cs.washington.edu/courses/cse410/99au/lectures/Lecture-11-12/img00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67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4098" name="Picture 2" descr="https://courses.cs.washington.edu/courses/cse410/99au/lectures/Lecture-11-12/img0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458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24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Deadlock Prevention </a:t>
            </a:r>
            <a:br>
              <a:rPr lang="en-US" dirty="0"/>
            </a:br>
            <a:r>
              <a:rPr lang="en-US" dirty="0"/>
              <a:t>Conditions</a:t>
            </a:r>
          </a:p>
        </p:txBody>
      </p:sp>
      <p:pic>
        <p:nvPicPr>
          <p:cNvPr id="5122" name="Picture 2" descr="https://courses.cs.washington.edu/courses/cse410/99au/lectures/Lecture-11-12/img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9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lstStyle/>
          <a:p>
            <a:r>
              <a:rPr lang="en-US" dirty="0" smtClean="0"/>
              <a:t>A decision is made dynamically whether the current resource allocation request will, if granted, potentially lead to a deadlock</a:t>
            </a:r>
          </a:p>
          <a:p>
            <a:endParaRPr lang="en-US" dirty="0" smtClean="0"/>
          </a:p>
          <a:p>
            <a:r>
              <a:rPr lang="en-US" dirty="0" smtClean="0"/>
              <a:t>Requires knowledge of future process requests</a:t>
            </a:r>
          </a:p>
          <a:p>
            <a:endParaRPr lang="en-US" dirty="0" smtClean="0"/>
          </a:p>
        </p:txBody>
      </p:sp>
      <p:sp>
        <p:nvSpPr>
          <p:cNvPr id="33794" name="Title 1"/>
          <p:cNvSpPr>
            <a:spLocks noGrp="1"/>
          </p:cNvSpPr>
          <p:nvPr>
            <p:ph type="title"/>
          </p:nvPr>
        </p:nvSpPr>
        <p:spPr/>
        <p:txBody>
          <a:bodyPr/>
          <a:lstStyle/>
          <a:p>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Process Initiation Denial</a:t>
            </a:r>
          </a:p>
          <a:p>
            <a:pPr lvl="1"/>
            <a:endParaRPr lang="en-US" dirty="0" smtClean="0"/>
          </a:p>
          <a:p>
            <a:r>
              <a:rPr lang="en-US" dirty="0" smtClean="0"/>
              <a:t>Resource Allocation Denial</a:t>
            </a:r>
          </a:p>
          <a:p>
            <a:endParaRPr lang="en-US" dirty="0" smtClean="0"/>
          </a:p>
        </p:txBody>
      </p:sp>
      <p:sp>
        <p:nvSpPr>
          <p:cNvPr id="34818" name="Title 1"/>
          <p:cNvSpPr>
            <a:spLocks noGrp="1"/>
          </p:cNvSpPr>
          <p:nvPr>
            <p:ph type="title"/>
          </p:nvPr>
        </p:nvSpPr>
        <p:spPr/>
        <p:txBody>
          <a:bodyPr>
            <a:normAutofit fontScale="90000"/>
          </a:bodyPr>
          <a:lstStyle/>
          <a:p>
            <a:r>
              <a:rPr lang="en-US" smtClean="0"/>
              <a:t>Two Approaches to </a:t>
            </a:r>
            <a:br>
              <a:rPr lang="en-US" smtClean="0"/>
            </a:br>
            <a:r>
              <a:rPr lang="en-US" smtClean="0"/>
              <a:t>Deadlock Avoidance</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p:txBody>
          <a:bodyPr/>
          <a:lstStyle/>
          <a:p>
            <a:r>
              <a:rPr lang="en-NZ" smtClean="0"/>
              <a:t>A process is only started if the maximum claim of all current processes plus those of the new process can be met. </a:t>
            </a:r>
          </a:p>
          <a:p>
            <a:r>
              <a:rPr lang="en-NZ" smtClean="0"/>
              <a:t>Not optimal, </a:t>
            </a:r>
          </a:p>
          <a:p>
            <a:pPr lvl="1"/>
            <a:r>
              <a:rPr lang="en-NZ" smtClean="0"/>
              <a:t>Assumes the worst: that all processes will make their maximum claims together.</a:t>
            </a:r>
          </a:p>
          <a:p>
            <a:endParaRPr lang="en-NZ" smtClean="0"/>
          </a:p>
        </p:txBody>
      </p:sp>
      <p:sp>
        <p:nvSpPr>
          <p:cNvPr id="35842" name="Title 1"/>
          <p:cNvSpPr>
            <a:spLocks noGrp="1"/>
          </p:cNvSpPr>
          <p:nvPr>
            <p:ph type="title"/>
          </p:nvPr>
        </p:nvSpPr>
        <p:spPr/>
        <p:txBody>
          <a:bodyPr>
            <a:normAutofit fontScale="90000"/>
          </a:bodyPr>
          <a:lstStyle/>
          <a:p>
            <a:r>
              <a:rPr lang="en-NZ" smtClean="0"/>
              <a:t>Process </a:t>
            </a:r>
            <a:br>
              <a:rPr lang="en-NZ" smtClean="0"/>
            </a:br>
            <a:r>
              <a:rPr lang="en-NZ" smtClean="0"/>
              <a:t>Initiation Denial</a:t>
            </a: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lstStyle/>
          <a:p>
            <a:r>
              <a:rPr lang="en-US" smtClean="0"/>
              <a:t>Referred to as the banker’s algorithm</a:t>
            </a:r>
          </a:p>
          <a:p>
            <a:pPr lvl="1"/>
            <a:r>
              <a:rPr lang="en-US" smtClean="0"/>
              <a:t>A </a:t>
            </a:r>
            <a:r>
              <a:rPr lang="en-NZ" smtClean="0"/>
              <a:t>strategy of resource allocation denial</a:t>
            </a:r>
          </a:p>
          <a:p>
            <a:r>
              <a:rPr lang="en-US" smtClean="0"/>
              <a:t>Consider a system with fixed number of resources</a:t>
            </a:r>
          </a:p>
          <a:p>
            <a:pPr lvl="1"/>
            <a:r>
              <a:rPr lang="en-US" b="1" i="1" smtClean="0"/>
              <a:t>State</a:t>
            </a:r>
            <a:r>
              <a:rPr lang="en-US" smtClean="0"/>
              <a:t> of the system is the current allocation of resources to process</a:t>
            </a:r>
          </a:p>
          <a:p>
            <a:pPr lvl="1"/>
            <a:r>
              <a:rPr lang="en-US" b="1" i="1" smtClean="0"/>
              <a:t>Safe state </a:t>
            </a:r>
            <a:r>
              <a:rPr lang="en-US" smtClean="0"/>
              <a:t>is where there is at least one sequence that does not result in deadlock</a:t>
            </a:r>
          </a:p>
          <a:p>
            <a:pPr lvl="1"/>
            <a:r>
              <a:rPr lang="en-US" b="1" i="1" smtClean="0"/>
              <a:t>Unsafe state </a:t>
            </a:r>
            <a:r>
              <a:rPr lang="en-US" smtClean="0"/>
              <a:t>is a state that is not safe</a:t>
            </a:r>
          </a:p>
          <a:p>
            <a:endParaRPr lang="en-US" smtClean="0"/>
          </a:p>
        </p:txBody>
      </p:sp>
      <p:sp>
        <p:nvSpPr>
          <p:cNvPr id="36866" name="Title 1"/>
          <p:cNvSpPr>
            <a:spLocks noGrp="1"/>
          </p:cNvSpPr>
          <p:nvPr>
            <p:ph type="title"/>
          </p:nvPr>
        </p:nvSpPr>
        <p:spPr/>
        <p:txBody>
          <a:bodyPr>
            <a:normAutofit fontScale="90000"/>
          </a:bodyPr>
          <a:lstStyle/>
          <a:p>
            <a:r>
              <a:rPr lang="en-US" smtClean="0"/>
              <a:t>Resource </a:t>
            </a:r>
            <a:br>
              <a:rPr lang="en-US" smtClean="0"/>
            </a:br>
            <a:r>
              <a:rPr lang="en-US" smtClean="0"/>
              <a:t>	Allocation Denial</a:t>
            </a:r>
          </a:p>
        </p:txBody>
      </p:sp>
      <p:sp>
        <p:nvSpPr>
          <p:cNvPr id="4" name="Action Button: Movie 3">
            <a:hlinkClick r:id="rId3" highlightClick="1"/>
          </p:cNvPr>
          <p:cNvSpPr/>
          <p:nvPr/>
        </p:nvSpPr>
        <p:spPr>
          <a:xfrm>
            <a:off x="8101013" y="0"/>
            <a:ext cx="1042987" cy="1042988"/>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NZ">
              <a:solidFill>
                <a:srgbClr val="FFFFFF"/>
              </a:solidFill>
            </a:endParaRP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NZ" smtClean="0"/>
              <a:t>Potential Deadlock </a:t>
            </a:r>
          </a:p>
        </p:txBody>
      </p:sp>
      <p:pic>
        <p:nvPicPr>
          <p:cNvPr id="71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838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338" y="7035800"/>
            <a:ext cx="3794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7988" y="3529013"/>
            <a:ext cx="76041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06850"/>
            <a:ext cx="700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500" y="1870075"/>
            <a:ext cx="4189413"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A and B</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B and C</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C and B</a:t>
            </a:r>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dirty="0"/>
              <a:t>I need quad D and A</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nodeType="afterGroup">
                            <p:stCondLst>
                              <p:cond delay="2000"/>
                            </p:stCondLst>
                            <p:childTnLst>
                              <p:par>
                                <p:cTn id="18" presetID="22" presetClass="entr" presetSubtype="8" fill="hold" grpId="0"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nodeType="afterGroup">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nodeType="afterGroup">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nodeType="afterGroup">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en-US" dirty="0" smtClean="0"/>
              <a:t>Basic Facts for deadlock avoidance</a:t>
            </a:r>
          </a:p>
        </p:txBody>
      </p:sp>
      <p:sp>
        <p:nvSpPr>
          <p:cNvPr id="22531" name="Rectangle 3"/>
          <p:cNvSpPr>
            <a:spLocks noGrp="1" noChangeArrowheads="1"/>
          </p:cNvSpPr>
          <p:nvPr>
            <p:ph type="body" idx="1"/>
          </p:nvPr>
        </p:nvSpPr>
        <p:spPr>
          <a:xfrm>
            <a:off x="922338" y="1190625"/>
            <a:ext cx="6597650" cy="4414838"/>
          </a:xfrm>
        </p:spPr>
        <p:txBody>
          <a:bodyPr/>
          <a:lstStyle/>
          <a:p>
            <a:r>
              <a:rPr lang="en-US" altLang="en-US" smtClean="0"/>
              <a:t>If a system is in safe state </a:t>
            </a:r>
            <a:r>
              <a:rPr lang="en-US" altLang="en-US" smtClean="0">
                <a:sym typeface="Symbol" pitchFamily="18" charset="2"/>
              </a:rPr>
              <a:t> no deadlocks</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If a system is in unsafe state  possibility of deadlock</a:t>
            </a:r>
            <a:br>
              <a:rPr lang="en-US" altLang="en-US" smtClean="0">
                <a:sym typeface="Symbol" pitchFamily="18" charset="2"/>
              </a:rPr>
            </a:br>
            <a:endParaRPr lang="en-US" altLang="en-US" smtClean="0">
              <a:sym typeface="Symbol" pitchFamily="18" charset="2"/>
            </a:endParaRPr>
          </a:p>
          <a:p>
            <a:r>
              <a:rPr lang="en-US" altLang="en-US" smtClean="0">
                <a:sym typeface="Symbol" pitchFamily="18" charset="2"/>
              </a:rPr>
              <a:t>Avoidance  ensure that a system will never enter an unsafe state.</a:t>
            </a:r>
          </a:p>
        </p:txBody>
      </p:sp>
    </p:spTree>
    <p:extLst>
      <p:ext uri="{BB962C8B-B14F-4D97-AF65-F5344CB8AC3E}">
        <p14:creationId xmlns:p14="http://schemas.microsoft.com/office/powerpoint/2010/main" val="2579134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303338" y="150813"/>
            <a:ext cx="7840662" cy="576262"/>
          </a:xfrm>
        </p:spPr>
        <p:txBody>
          <a:bodyPr>
            <a:normAutofit fontScale="90000"/>
          </a:bodyPr>
          <a:lstStyle/>
          <a:p>
            <a:pPr eaLnBrk="1" hangingPunct="1"/>
            <a:r>
              <a:rPr lang="en-US" altLang="en-US" smtClean="0"/>
              <a:t>Safe, Unsafe, Deadlock State </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446338"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1400193823"/>
      </p:ext>
    </p:extLst>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182563"/>
            <a:ext cx="7772400" cy="576262"/>
          </a:xfrm>
        </p:spPr>
        <p:txBody>
          <a:bodyPr>
            <a:normAutofit fontScale="90000"/>
          </a:bodyPr>
          <a:lstStyle/>
          <a:p>
            <a:pPr eaLnBrk="1" hangingPunct="1"/>
            <a:r>
              <a:rPr lang="en-US" altLang="en-US" smtClean="0"/>
              <a:t>Banker’s Algorithm</a:t>
            </a:r>
          </a:p>
        </p:txBody>
      </p:sp>
      <p:sp>
        <p:nvSpPr>
          <p:cNvPr id="29699" name="Rectangle 3"/>
          <p:cNvSpPr>
            <a:spLocks noGrp="1" noChangeArrowheads="1"/>
          </p:cNvSpPr>
          <p:nvPr>
            <p:ph type="body" idx="1"/>
          </p:nvPr>
        </p:nvSpPr>
        <p:spPr>
          <a:xfrm>
            <a:off x="858838" y="1128713"/>
            <a:ext cx="6756400" cy="4441825"/>
          </a:xfrm>
        </p:spPr>
        <p:txBody>
          <a:bodyPr>
            <a:normAutofit lnSpcReduction="10000"/>
          </a:bodyPr>
          <a:lstStyle/>
          <a:p>
            <a:r>
              <a:rPr lang="en-US" altLang="en-US" smtClean="0"/>
              <a:t>Multiple instances</a:t>
            </a:r>
            <a:br>
              <a:rPr lang="en-US" altLang="en-US" smtClean="0"/>
            </a:br>
            <a:endParaRPr lang="en-US" altLang="en-US" smtClean="0"/>
          </a:p>
          <a:p>
            <a:r>
              <a:rPr lang="en-US" altLang="en-US" smtClean="0"/>
              <a:t>Each process must a priori claim maximum use</a:t>
            </a:r>
            <a:br>
              <a:rPr lang="en-US" altLang="en-US" smtClean="0"/>
            </a:br>
            <a:endParaRPr lang="en-US" altLang="en-US" smtClean="0"/>
          </a:p>
          <a:p>
            <a:r>
              <a:rPr lang="en-US" altLang="en-US" smtClean="0"/>
              <a:t>When a process requests a resource it may have to wait  </a:t>
            </a:r>
            <a:br>
              <a:rPr lang="en-US" altLang="en-US" smtClean="0"/>
            </a:br>
            <a:endParaRPr lang="en-US" altLang="en-US" smtClean="0"/>
          </a:p>
          <a:p>
            <a:r>
              <a:rPr lang="en-US" altLang="en-US" smtClean="0"/>
              <a:t>When a process gets all its resources it must return them in a finite amount of time</a:t>
            </a:r>
          </a:p>
        </p:txBody>
      </p:sp>
    </p:spTree>
    <p:extLst>
      <p:ext uri="{BB962C8B-B14F-4D97-AF65-F5344CB8AC3E}">
        <p14:creationId xmlns:p14="http://schemas.microsoft.com/office/powerpoint/2010/main" val="1151071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4788" y="327025"/>
            <a:ext cx="7586662" cy="431800"/>
          </a:xfrm>
        </p:spPr>
        <p:txBody>
          <a:bodyPr>
            <a:normAutofit fontScale="90000"/>
          </a:bodyPr>
          <a:lstStyle/>
          <a:p>
            <a:pPr eaLnBrk="1" hangingPunct="1"/>
            <a:r>
              <a:rPr lang="en-US" altLang="en-US" sz="2800" smtClean="0"/>
              <a:t>Data Structures for the Banker</a:t>
            </a:r>
            <a:r>
              <a:rPr lang="ja-JP" altLang="en-US" sz="2800" smtClean="0"/>
              <a:t>’</a:t>
            </a:r>
            <a:r>
              <a:rPr lang="en-US" altLang="ja-JP" sz="2800" smtClean="0"/>
              <a:t>s Algorithm </a:t>
            </a:r>
            <a:endParaRPr lang="en-US" altLang="en-US" sz="2800" smtClean="0"/>
          </a:p>
        </p:txBody>
      </p:sp>
      <p:sp>
        <p:nvSpPr>
          <p:cNvPr id="30723" name="Rectangle 3"/>
          <p:cNvSpPr>
            <a:spLocks noGrp="1" noChangeArrowheads="1"/>
          </p:cNvSpPr>
          <p:nvPr>
            <p:ph type="body" idx="1"/>
          </p:nvPr>
        </p:nvSpPr>
        <p:spPr>
          <a:xfrm>
            <a:off x="1192213" y="1524000"/>
            <a:ext cx="7370762" cy="4387850"/>
          </a:xfrm>
        </p:spPr>
        <p:txBody>
          <a:bodyPr>
            <a:normAutofit fontScale="85000" lnSpcReduction="20000"/>
          </a:bodyPr>
          <a:lstStyle/>
          <a:p>
            <a:r>
              <a:rPr lang="en-US" altLang="en-US" b="1" dirty="0" smtClean="0"/>
              <a:t>Available</a:t>
            </a:r>
            <a:r>
              <a:rPr lang="en-US" altLang="en-US" i="1" dirty="0" smtClean="0"/>
              <a:t>:</a:t>
            </a:r>
            <a:r>
              <a:rPr lang="en-US" altLang="en-US" dirty="0" smtClean="0"/>
              <a:t>  Vector of length </a:t>
            </a:r>
            <a:r>
              <a:rPr lang="en-US" altLang="en-US" i="1" dirty="0" smtClean="0"/>
              <a:t>m</a:t>
            </a:r>
            <a:r>
              <a:rPr lang="en-US" altLang="en-US" dirty="0" smtClean="0"/>
              <a:t>. If available [</a:t>
            </a:r>
            <a:r>
              <a:rPr lang="en-US" altLang="en-US" i="1" dirty="0" smtClean="0"/>
              <a:t>j</a:t>
            </a:r>
            <a:r>
              <a:rPr lang="en-US" altLang="en-US" dirty="0" smtClean="0"/>
              <a:t>] = </a:t>
            </a:r>
            <a:r>
              <a:rPr lang="en-US" altLang="en-US" i="1" dirty="0" smtClean="0"/>
              <a:t>k</a:t>
            </a:r>
            <a:r>
              <a:rPr lang="en-US" altLang="en-US" dirty="0" smtClean="0"/>
              <a:t>, there are</a:t>
            </a:r>
            <a:r>
              <a:rPr lang="en-US" altLang="en-US" i="1" dirty="0" smtClean="0"/>
              <a:t> k</a:t>
            </a:r>
            <a:r>
              <a:rPr lang="en-US" altLang="en-US" dirty="0" smtClean="0"/>
              <a:t> instances of resource type </a:t>
            </a:r>
            <a:r>
              <a:rPr lang="en-US" altLang="en-US" i="1" dirty="0" err="1" smtClean="0"/>
              <a:t>R</a:t>
            </a:r>
            <a:r>
              <a:rPr lang="en-US" altLang="en-US" i="1" baseline="-25000" dirty="0" err="1" smtClean="0"/>
              <a:t>j</a:t>
            </a:r>
            <a:r>
              <a:rPr lang="en-US" altLang="en-US" baseline="-25000" dirty="0" smtClean="0"/>
              <a:t>  </a:t>
            </a:r>
            <a:r>
              <a:rPr lang="en-US" altLang="en-US" dirty="0" smtClean="0"/>
              <a:t>available</a:t>
            </a:r>
          </a:p>
          <a:p>
            <a:endParaRPr lang="en-US" altLang="en-US" sz="800" dirty="0" smtClean="0"/>
          </a:p>
          <a:p>
            <a:r>
              <a:rPr lang="en-US" altLang="en-US" b="1" dirty="0" smtClean="0">
                <a:solidFill>
                  <a:srgbClr val="000000"/>
                </a:solidFill>
              </a:rPr>
              <a:t>Max</a:t>
            </a:r>
            <a:r>
              <a:rPr lang="en-US" altLang="en-US" i="1" dirty="0" smtClean="0"/>
              <a:t>: n x m</a:t>
            </a:r>
            <a:r>
              <a:rPr lang="en-US" altLang="en-US" dirty="0" smtClean="0"/>
              <a:t> matrix.  If </a:t>
            </a:r>
            <a:r>
              <a:rPr lang="en-US" altLang="en-US" i="1" dirty="0" smtClean="0"/>
              <a:t>Max </a:t>
            </a:r>
            <a:r>
              <a:rPr lang="en-US" altLang="en-US" dirty="0" smtClean="0"/>
              <a:t>[</a:t>
            </a:r>
            <a:r>
              <a:rPr lang="en-US" altLang="en-US" i="1" dirty="0" err="1" smtClean="0"/>
              <a:t>i,j</a:t>
            </a:r>
            <a:r>
              <a:rPr lang="en-US" altLang="en-US" dirty="0" smtClean="0"/>
              <a:t>] = </a:t>
            </a:r>
            <a:r>
              <a:rPr lang="en-US" altLang="en-US" i="1" dirty="0" smtClean="0"/>
              <a:t>k</a:t>
            </a:r>
            <a:r>
              <a:rPr lang="en-US" altLang="en-US" dirty="0" smtClean="0"/>
              <a:t>, then process </a:t>
            </a:r>
            <a:r>
              <a:rPr lang="en-US" altLang="en-US" i="1" dirty="0" smtClean="0"/>
              <a:t>P</a:t>
            </a:r>
            <a:r>
              <a:rPr lang="en-US" altLang="en-US" i="1" baseline="-25000" dirty="0" smtClean="0"/>
              <a:t>i</a:t>
            </a:r>
            <a:r>
              <a:rPr lang="en-US" altLang="en-US" i="1" dirty="0" smtClean="0"/>
              <a:t> </a:t>
            </a:r>
            <a:r>
              <a:rPr lang="en-US" altLang="en-US" dirty="0" smtClean="0"/>
              <a:t>may request at most</a:t>
            </a:r>
            <a:r>
              <a:rPr lang="en-US" altLang="en-US" i="1" dirty="0" smtClean="0"/>
              <a:t> k </a:t>
            </a:r>
            <a:r>
              <a:rPr lang="en-US" altLang="en-US" dirty="0" smtClean="0"/>
              <a:t>instances of resource type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Allocation</a:t>
            </a:r>
            <a:r>
              <a:rPr lang="en-US" altLang="en-US" i="1" dirty="0" smtClean="0"/>
              <a:t>:  n </a:t>
            </a:r>
            <a:r>
              <a:rPr lang="en-US" altLang="en-US" dirty="0" smtClean="0"/>
              <a:t>x</a:t>
            </a:r>
            <a:r>
              <a:rPr lang="en-US" altLang="en-US" i="1" dirty="0" smtClean="0"/>
              <a:t> m</a:t>
            </a:r>
            <a:r>
              <a:rPr lang="en-US" altLang="en-US" dirty="0" smtClean="0"/>
              <a:t> matrix.  If Allocation[</a:t>
            </a:r>
            <a:r>
              <a:rPr lang="en-US" altLang="en-US" i="1" dirty="0" err="1" smtClean="0"/>
              <a:t>i,j</a:t>
            </a:r>
            <a:r>
              <a:rPr lang="en-US" altLang="en-US" dirty="0" smtClean="0"/>
              <a:t>] = </a:t>
            </a:r>
            <a:r>
              <a:rPr lang="en-US" altLang="en-US" i="1" dirty="0" smtClean="0"/>
              <a:t>k</a:t>
            </a:r>
            <a:r>
              <a:rPr lang="en-US" altLang="en-US" dirty="0" smtClean="0"/>
              <a:t> then</a:t>
            </a:r>
            <a:r>
              <a:rPr lang="en-US" altLang="en-US" i="1" dirty="0" smtClean="0"/>
              <a:t> P</a:t>
            </a:r>
            <a:r>
              <a:rPr lang="en-US" altLang="en-US" i="1" baseline="-25000" dirty="0" smtClean="0"/>
              <a:t>i</a:t>
            </a:r>
            <a:r>
              <a:rPr lang="en-US" altLang="en-US" dirty="0" smtClean="0"/>
              <a:t> is currently allocated </a:t>
            </a:r>
            <a:r>
              <a:rPr lang="en-US" altLang="en-US" i="1" dirty="0" smtClean="0"/>
              <a:t>k</a:t>
            </a:r>
            <a:r>
              <a:rPr lang="en-US" altLang="en-US" dirty="0" smtClean="0"/>
              <a:t> instances of </a:t>
            </a:r>
            <a:r>
              <a:rPr lang="en-US" altLang="en-US" i="1" dirty="0" err="1" smtClean="0"/>
              <a:t>R</a:t>
            </a:r>
            <a:r>
              <a:rPr lang="en-US" altLang="en-US" i="1" baseline="-25000" dirty="0" err="1" smtClean="0"/>
              <a:t>j</a:t>
            </a:r>
            <a:endParaRPr lang="en-US" altLang="en-US" i="1" baseline="-25000" dirty="0" smtClean="0"/>
          </a:p>
          <a:p>
            <a:endParaRPr lang="en-US" altLang="en-US" sz="800" i="1" baseline="-25000" dirty="0" smtClean="0"/>
          </a:p>
          <a:p>
            <a:r>
              <a:rPr lang="en-US" altLang="en-US" b="1" dirty="0" smtClean="0">
                <a:solidFill>
                  <a:srgbClr val="000000"/>
                </a:solidFill>
              </a:rPr>
              <a:t>Need</a:t>
            </a:r>
            <a:r>
              <a:rPr lang="en-US" altLang="en-US" i="1" dirty="0" smtClean="0"/>
              <a:t>:  n </a:t>
            </a:r>
            <a:r>
              <a:rPr lang="en-US" altLang="en-US" dirty="0" smtClean="0"/>
              <a:t>x</a:t>
            </a:r>
            <a:r>
              <a:rPr lang="en-US" altLang="en-US" i="1" dirty="0" smtClean="0"/>
              <a:t> m</a:t>
            </a:r>
            <a:r>
              <a:rPr lang="en-US" altLang="en-US" dirty="0" smtClean="0"/>
              <a:t> matrix. If </a:t>
            </a:r>
            <a:r>
              <a:rPr lang="en-US" altLang="en-US" i="1" dirty="0" smtClean="0"/>
              <a:t>Need</a:t>
            </a:r>
            <a:r>
              <a:rPr lang="en-US" altLang="en-US" dirty="0" smtClean="0"/>
              <a:t>[</a:t>
            </a:r>
            <a:r>
              <a:rPr lang="en-US" altLang="en-US" i="1" dirty="0" err="1" smtClean="0"/>
              <a:t>i,j</a:t>
            </a:r>
            <a:r>
              <a:rPr lang="en-US" altLang="en-US" dirty="0" smtClean="0"/>
              <a:t>] =</a:t>
            </a:r>
            <a:r>
              <a:rPr lang="en-US" altLang="en-US" i="1" dirty="0" smtClean="0"/>
              <a:t> k</a:t>
            </a:r>
            <a:r>
              <a:rPr lang="en-US" altLang="en-US" dirty="0" smtClean="0"/>
              <a:t>, then</a:t>
            </a:r>
            <a:r>
              <a:rPr lang="en-US" altLang="en-US" i="1" dirty="0" smtClean="0"/>
              <a:t> P</a:t>
            </a:r>
            <a:r>
              <a:rPr lang="en-US" altLang="en-US" i="1" baseline="-25000" dirty="0" smtClean="0"/>
              <a:t>i</a:t>
            </a:r>
            <a:r>
              <a:rPr lang="en-US" altLang="en-US" dirty="0" smtClean="0"/>
              <a:t> may need </a:t>
            </a:r>
            <a:r>
              <a:rPr lang="en-US" altLang="en-US" i="1" dirty="0" smtClean="0"/>
              <a:t>k</a:t>
            </a:r>
            <a:r>
              <a:rPr lang="en-US" altLang="en-US" dirty="0" smtClean="0"/>
              <a:t> more instances of </a:t>
            </a:r>
            <a:r>
              <a:rPr lang="en-US" altLang="en-US" i="1" dirty="0" err="1" smtClean="0"/>
              <a:t>R</a:t>
            </a:r>
            <a:r>
              <a:rPr lang="en-US" altLang="en-US" i="1" baseline="-25000" dirty="0" err="1" smtClean="0"/>
              <a:t>j</a:t>
            </a:r>
            <a:r>
              <a:rPr lang="en-US" altLang="en-US" baseline="-25000" dirty="0" smtClean="0"/>
              <a:t> </a:t>
            </a:r>
            <a:r>
              <a:rPr lang="en-US" altLang="en-US" dirty="0" smtClean="0"/>
              <a:t>to complete its task</a:t>
            </a:r>
          </a:p>
          <a:p>
            <a:pPr lvl="2">
              <a:buFont typeface="Webdings" pitchFamily="18" charset="2"/>
              <a:buNone/>
            </a:pPr>
            <a:r>
              <a:rPr lang="en-US" altLang="en-US" dirty="0" smtClean="0"/>
              <a:t/>
            </a:r>
            <a:br>
              <a:rPr lang="en-US" altLang="en-US" dirty="0" smtClean="0"/>
            </a:br>
            <a:r>
              <a:rPr lang="en-US" altLang="en-US" i="1" dirty="0" smtClean="0"/>
              <a:t>Need</a:t>
            </a:r>
            <a:r>
              <a:rPr lang="en-US" altLang="en-US" dirty="0" smtClean="0"/>
              <a:t> [</a:t>
            </a:r>
            <a:r>
              <a:rPr lang="en-US" altLang="en-US" i="1" dirty="0" err="1" smtClean="0"/>
              <a:t>i,j</a:t>
            </a:r>
            <a:r>
              <a:rPr lang="en-US" altLang="en-US" i="1" dirty="0" smtClean="0"/>
              <a:t>]</a:t>
            </a:r>
            <a:r>
              <a:rPr lang="en-US" altLang="en-US" dirty="0" smtClean="0"/>
              <a:t> = </a:t>
            </a:r>
            <a:r>
              <a:rPr lang="en-US" altLang="en-US" i="1" dirty="0" smtClean="0"/>
              <a:t>Max</a:t>
            </a:r>
            <a:r>
              <a:rPr lang="en-US" altLang="en-US" dirty="0" smtClean="0"/>
              <a:t>[</a:t>
            </a:r>
            <a:r>
              <a:rPr lang="en-US" altLang="en-US" i="1" dirty="0" err="1" smtClean="0"/>
              <a:t>i,j</a:t>
            </a:r>
            <a:r>
              <a:rPr lang="en-US" altLang="en-US" dirty="0" smtClean="0"/>
              <a:t>] – </a:t>
            </a:r>
            <a:r>
              <a:rPr lang="en-US" altLang="en-US" i="1" dirty="0" smtClean="0"/>
              <a:t>Allocation</a:t>
            </a:r>
            <a:r>
              <a:rPr lang="en-US" altLang="en-US" dirty="0" smtClean="0"/>
              <a:t> [</a:t>
            </a:r>
            <a:r>
              <a:rPr lang="en-US" altLang="en-US" i="1" dirty="0" err="1" smtClean="0"/>
              <a:t>i,j</a:t>
            </a:r>
            <a:r>
              <a:rPr lang="en-US" altLang="en-US" dirty="0" smtClean="0"/>
              <a:t>]</a:t>
            </a:r>
          </a:p>
        </p:txBody>
      </p:sp>
      <p:sp>
        <p:nvSpPr>
          <p:cNvPr id="30724" name="Text Box 4"/>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a:latin typeface="Helvetica" pitchFamily="-84" charset="0"/>
              </a:rPr>
              <a:t>Let </a:t>
            </a:r>
            <a:r>
              <a:rPr lang="en-US" altLang="en-US" i="1">
                <a:latin typeface="Helvetica" pitchFamily="-84" charset="0"/>
              </a:rPr>
              <a:t>n</a:t>
            </a:r>
            <a:r>
              <a:rPr lang="en-US" altLang="en-US">
                <a:latin typeface="Helvetica" pitchFamily="-84" charset="0"/>
              </a:rPr>
              <a:t> = number of processes, and </a:t>
            </a:r>
            <a:r>
              <a:rPr lang="en-US" altLang="en-US" i="1">
                <a:latin typeface="Helvetica" pitchFamily="-84" charset="0"/>
              </a:rPr>
              <a:t>m </a:t>
            </a:r>
            <a:r>
              <a:rPr lang="en-US" altLang="en-US">
                <a:latin typeface="Helvetica" pitchFamily="-84" charset="0"/>
              </a:rPr>
              <a:t>= number of resources types. </a:t>
            </a:r>
          </a:p>
        </p:txBody>
      </p:sp>
    </p:spTree>
    <p:extLst>
      <p:ext uri="{BB962C8B-B14F-4D97-AF65-F5344CB8AC3E}">
        <p14:creationId xmlns:p14="http://schemas.microsoft.com/office/powerpoint/2010/main" val="4241006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ltLang="en-US" smtClean="0"/>
              <a:t>Safety Algorithm</a:t>
            </a:r>
          </a:p>
        </p:txBody>
      </p:sp>
      <p:sp>
        <p:nvSpPr>
          <p:cNvPr id="31747" name="Rectangle 3"/>
          <p:cNvSpPr>
            <a:spLocks noGrp="1" noChangeArrowheads="1"/>
          </p:cNvSpPr>
          <p:nvPr>
            <p:ph type="body" idx="1"/>
          </p:nvPr>
        </p:nvSpPr>
        <p:spPr>
          <a:xfrm>
            <a:off x="908050" y="1157288"/>
            <a:ext cx="7372350" cy="4943475"/>
          </a:xfrm>
        </p:spPr>
        <p:txBody>
          <a:bodyPr>
            <a:normAutofit lnSpcReduction="10000"/>
          </a:bodyPr>
          <a:lstStyle/>
          <a:p>
            <a:pPr>
              <a:lnSpc>
                <a:spcPct val="90000"/>
              </a:lnSpc>
              <a:buFont typeface="Monotype Sorts" pitchFamily="-84" charset="2"/>
              <a:buNone/>
            </a:pPr>
            <a:r>
              <a:rPr lang="en-US" altLang="en-US" dirty="0" smtClean="0"/>
              <a:t>1.	Let </a:t>
            </a:r>
            <a:r>
              <a:rPr lang="en-US" altLang="en-US" b="1" i="1" dirty="0" smtClean="0">
                <a:solidFill>
                  <a:srgbClr val="000000"/>
                </a:solidFill>
              </a:rPr>
              <a:t>Work</a:t>
            </a:r>
            <a:r>
              <a:rPr lang="en-US" altLang="en-US" i="1" dirty="0" smtClean="0">
                <a:solidFill>
                  <a:srgbClr val="000000"/>
                </a:solidFill>
              </a:rPr>
              <a:t> </a:t>
            </a:r>
            <a:r>
              <a:rPr lang="en-US" altLang="en-US" dirty="0" smtClean="0"/>
              <a:t>and </a:t>
            </a:r>
            <a:r>
              <a:rPr lang="en-US" altLang="en-US" b="1" i="1" dirty="0" smtClean="0">
                <a:solidFill>
                  <a:srgbClr val="000000"/>
                </a:solidFill>
              </a:rPr>
              <a:t>Finish</a:t>
            </a:r>
            <a:r>
              <a:rPr lang="en-US" altLang="en-US" dirty="0" smtClean="0">
                <a:solidFill>
                  <a:srgbClr val="000000"/>
                </a:solidFill>
              </a:rPr>
              <a:t> </a:t>
            </a:r>
            <a:r>
              <a:rPr lang="en-US" altLang="en-US" dirty="0" smtClean="0"/>
              <a:t>be vectors of length</a:t>
            </a:r>
            <a:r>
              <a:rPr lang="en-US" altLang="en-US" i="1" dirty="0" smtClean="0"/>
              <a:t> m</a:t>
            </a:r>
            <a:r>
              <a:rPr lang="en-US" altLang="en-US" dirty="0" smtClean="0"/>
              <a:t> and</a:t>
            </a:r>
            <a:r>
              <a:rPr lang="en-US" altLang="en-US" i="1" dirty="0" smtClean="0"/>
              <a:t> n</a:t>
            </a:r>
            <a:r>
              <a:rPr lang="en-US" altLang="en-US" dirty="0" smtClean="0"/>
              <a:t>, respectively.  Initialize:</a:t>
            </a:r>
          </a:p>
          <a:p>
            <a:pPr marL="1543050" lvl="3" indent="-342900">
              <a:lnSpc>
                <a:spcPct val="90000"/>
              </a:lnSpc>
              <a:buFontTx/>
              <a:buNone/>
            </a:pPr>
            <a:r>
              <a:rPr lang="en-US" altLang="en-US" b="1" i="1" dirty="0" smtClean="0"/>
              <a:t>Work </a:t>
            </a:r>
            <a:r>
              <a:rPr lang="en-US" altLang="en-US" b="1" dirty="0" smtClean="0"/>
              <a:t>= </a:t>
            </a:r>
            <a:r>
              <a:rPr lang="en-US" altLang="en-US" b="1" i="1" dirty="0" smtClean="0"/>
              <a:t>Available</a:t>
            </a:r>
          </a:p>
          <a:p>
            <a:pPr marL="1543050" lvl="3" indent="-342900">
              <a:lnSpc>
                <a:spcPct val="90000"/>
              </a:lnSpc>
              <a:buFontTx/>
              <a:buNone/>
            </a:pPr>
            <a:r>
              <a:rPr lang="en-US" altLang="en-US" b="1" i="1" dirty="0" smtClean="0"/>
              <a:t>Finish </a:t>
            </a:r>
            <a:r>
              <a:rPr lang="en-US" altLang="en-US" b="1" dirty="0" smtClean="0"/>
              <a:t>[</a:t>
            </a:r>
            <a:r>
              <a:rPr lang="en-US" altLang="en-US" b="1" i="1" dirty="0" smtClean="0"/>
              <a:t>i</a:t>
            </a:r>
            <a:r>
              <a:rPr lang="en-US" altLang="en-US" b="1" dirty="0" smtClean="0"/>
              <a:t>] =</a:t>
            </a:r>
            <a:r>
              <a:rPr lang="en-US" altLang="en-US" b="1" i="1" dirty="0" smtClean="0"/>
              <a:t> false </a:t>
            </a:r>
            <a:r>
              <a:rPr lang="en-US" altLang="en-US" b="1" dirty="0" smtClean="0"/>
              <a:t>for</a:t>
            </a:r>
            <a:r>
              <a:rPr lang="en-US" altLang="en-US" b="1" i="1" dirty="0" smtClean="0"/>
              <a:t> i</a:t>
            </a:r>
            <a:r>
              <a:rPr lang="en-US" altLang="en-US" b="1" dirty="0" smtClean="0"/>
              <a:t> = 0, 1, …, </a:t>
            </a:r>
            <a:r>
              <a:rPr lang="en-US" altLang="en-US" b="1" i="1" dirty="0" smtClean="0"/>
              <a:t>n- </a:t>
            </a:r>
            <a:r>
              <a:rPr lang="en-US" altLang="en-US" b="1" dirty="0" smtClean="0"/>
              <a:t>1</a:t>
            </a:r>
          </a:p>
          <a:p>
            <a:pPr marL="1543050" lvl="3" indent="-342900">
              <a:lnSpc>
                <a:spcPct val="90000"/>
              </a:lnSpc>
              <a:buFontTx/>
              <a:buNone/>
            </a:pPr>
            <a:endParaRPr lang="en-US" altLang="en-US" sz="800" dirty="0" smtClean="0"/>
          </a:p>
          <a:p>
            <a:pPr>
              <a:lnSpc>
                <a:spcPct val="90000"/>
              </a:lnSpc>
              <a:buFont typeface="Monotype Sorts" pitchFamily="-84" charset="2"/>
              <a:buNone/>
            </a:pPr>
            <a:r>
              <a:rPr lang="en-US" altLang="en-US" dirty="0" smtClean="0"/>
              <a:t>2.	Find an </a:t>
            </a:r>
            <a:r>
              <a:rPr lang="en-US" altLang="en-US" b="1" i="1" dirty="0" smtClean="0"/>
              <a:t>i</a:t>
            </a:r>
            <a:r>
              <a:rPr lang="en-US" altLang="en-US" i="1" dirty="0" smtClean="0"/>
              <a:t> </a:t>
            </a:r>
            <a:r>
              <a:rPr lang="en-US" altLang="en-US" dirty="0" smtClean="0"/>
              <a:t>such that both: </a:t>
            </a:r>
          </a:p>
          <a:p>
            <a:pPr marL="800100" lvl="1" indent="-342900">
              <a:lnSpc>
                <a:spcPct val="90000"/>
              </a:lnSpc>
              <a:buFont typeface="Monotype Sorts" pitchFamily="-84" charset="2"/>
              <a:buNone/>
            </a:pPr>
            <a:r>
              <a:rPr lang="en-US" altLang="en-US" dirty="0" smtClean="0"/>
              <a:t>(a)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false</a:t>
            </a:r>
            <a:endParaRPr lang="en-US" altLang="en-US" b="1" dirty="0" smtClean="0"/>
          </a:p>
          <a:p>
            <a:pPr marL="800100" lvl="1" indent="-342900">
              <a:lnSpc>
                <a:spcPct val="90000"/>
              </a:lnSpc>
              <a:buFont typeface="Monotype Sorts" pitchFamily="-84" charset="2"/>
              <a:buNone/>
            </a:pPr>
            <a:r>
              <a:rPr lang="en-US" altLang="en-US" dirty="0" smtClean="0"/>
              <a:t>(b) </a:t>
            </a:r>
            <a:r>
              <a:rPr lang="en-US" altLang="en-US" b="1" i="1" dirty="0" err="1" smtClean="0"/>
              <a:t>Need</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Work</a:t>
            </a:r>
          </a:p>
          <a:p>
            <a:pPr marL="800100" lvl="1" indent="-342900">
              <a:lnSpc>
                <a:spcPct val="90000"/>
              </a:lnSpc>
              <a:buFont typeface="Monotype Sorts" pitchFamily="-84" charset="2"/>
              <a:buNone/>
            </a:pPr>
            <a:r>
              <a:rPr lang="en-US" altLang="en-US" dirty="0" smtClean="0">
                <a:sym typeface="Symbol" pitchFamily="18" charset="2"/>
              </a:rPr>
              <a:t>If no such</a:t>
            </a:r>
            <a:r>
              <a:rPr lang="en-US" altLang="en-US" b="1" dirty="0" smtClean="0">
                <a:sym typeface="Symbol" pitchFamily="18" charset="2"/>
              </a:rPr>
              <a:t> </a:t>
            </a:r>
            <a:r>
              <a:rPr lang="en-US" altLang="en-US" b="1" i="1" dirty="0" smtClean="0">
                <a:sym typeface="Symbol" pitchFamily="18" charset="2"/>
              </a:rPr>
              <a:t>i </a:t>
            </a:r>
            <a:r>
              <a:rPr lang="en-US" altLang="en-US" dirty="0" smtClean="0">
                <a:sym typeface="Symbol" pitchFamily="18" charset="2"/>
              </a:rPr>
              <a:t>exists, go to step 4</a:t>
            </a:r>
          </a:p>
          <a:p>
            <a:pPr marL="800100" lvl="1" indent="-342900">
              <a:lnSpc>
                <a:spcPct val="90000"/>
              </a:lnSpc>
              <a:buFont typeface="Monotype Sorts" pitchFamily="-84" charset="2"/>
              <a:buNone/>
            </a:pPr>
            <a:endParaRPr lang="en-US" altLang="en-US" sz="800" dirty="0" smtClean="0">
              <a:sym typeface="Symbol" pitchFamily="18" charset="2"/>
            </a:endParaRPr>
          </a:p>
          <a:p>
            <a:pPr>
              <a:lnSpc>
                <a:spcPct val="90000"/>
              </a:lnSpc>
              <a:buFont typeface="Monotype Sorts" pitchFamily="-84" charset="2"/>
              <a:buNone/>
            </a:pPr>
            <a:r>
              <a:rPr lang="en-US" altLang="en-US" i="1" dirty="0" smtClean="0"/>
              <a:t>3.  </a:t>
            </a:r>
            <a:r>
              <a:rPr lang="en-US" altLang="en-US" b="1" i="1" dirty="0" smtClean="0"/>
              <a:t>Work</a:t>
            </a:r>
            <a:r>
              <a:rPr lang="en-US" altLang="en-US" b="1" dirty="0" smtClean="0"/>
              <a:t> = </a:t>
            </a:r>
            <a:r>
              <a:rPr lang="en-US" altLang="en-US" b="1" i="1" dirty="0" smtClean="0"/>
              <a:t>Work </a:t>
            </a:r>
            <a:r>
              <a:rPr lang="en-US" altLang="en-US" b="1" dirty="0" smtClean="0"/>
              <a:t>+ </a:t>
            </a:r>
            <a:r>
              <a:rPr lang="en-US" altLang="en-US" b="1" i="1" dirty="0" err="1" smtClean="0"/>
              <a:t>Allocation</a:t>
            </a:r>
            <a:r>
              <a:rPr lang="en-US" altLang="en-US" b="1" i="1" baseline="-25000" dirty="0" err="1" smtClean="0"/>
              <a:t>i</a:t>
            </a:r>
            <a:r>
              <a:rPr lang="en-US" altLang="en-US" b="1" dirty="0" smtClean="0"/>
              <a:t/>
            </a:r>
            <a:br>
              <a:rPr lang="en-US" altLang="en-US" b="1" dirty="0" smtClean="0"/>
            </a:br>
            <a:r>
              <a:rPr lang="en-US" altLang="en-US" b="1" i="1" dirty="0" smtClean="0"/>
              <a:t>Finish</a:t>
            </a:r>
            <a:r>
              <a:rPr lang="en-US" altLang="en-US" b="1" dirty="0" smtClean="0"/>
              <a:t>[</a:t>
            </a:r>
            <a:r>
              <a:rPr lang="en-US" altLang="en-US" b="1" i="1" dirty="0" smtClean="0"/>
              <a:t>i</a:t>
            </a:r>
            <a:r>
              <a:rPr lang="en-US" altLang="en-US" b="1" dirty="0" smtClean="0"/>
              <a:t>] =</a:t>
            </a:r>
            <a:r>
              <a:rPr lang="en-US" altLang="en-US" b="1" i="1" dirty="0" smtClean="0"/>
              <a:t> true</a:t>
            </a:r>
            <a:r>
              <a:rPr lang="en-US" altLang="en-US" b="1" dirty="0" smtClean="0"/>
              <a:t/>
            </a:r>
            <a:br>
              <a:rPr lang="en-US" altLang="en-US" b="1" dirty="0" smtClean="0"/>
            </a:br>
            <a:r>
              <a:rPr lang="en-US" altLang="en-US" dirty="0" smtClean="0"/>
              <a:t>go to step 2</a:t>
            </a:r>
          </a:p>
          <a:p>
            <a:pPr>
              <a:lnSpc>
                <a:spcPct val="90000"/>
              </a:lnSpc>
            </a:pPr>
            <a:endParaRPr lang="en-US" altLang="en-US" sz="800" dirty="0" smtClean="0"/>
          </a:p>
          <a:p>
            <a:pPr>
              <a:lnSpc>
                <a:spcPct val="90000"/>
              </a:lnSpc>
              <a:buFont typeface="Monotype Sorts" pitchFamily="-84" charset="2"/>
              <a:buNone/>
            </a:pPr>
            <a:r>
              <a:rPr lang="en-US" altLang="en-US" dirty="0" smtClean="0"/>
              <a:t>4.	If </a:t>
            </a:r>
            <a:r>
              <a:rPr lang="en-US" altLang="en-US" b="1" i="1" dirty="0" smtClean="0"/>
              <a:t>Finish</a:t>
            </a:r>
            <a:r>
              <a:rPr lang="en-US" altLang="en-US" b="1" dirty="0" smtClean="0"/>
              <a:t> [</a:t>
            </a:r>
            <a:r>
              <a:rPr lang="en-US" altLang="en-US" b="1" i="1" dirty="0" smtClean="0"/>
              <a:t>i</a:t>
            </a:r>
            <a:r>
              <a:rPr lang="en-US" altLang="en-US" b="1" dirty="0" smtClean="0"/>
              <a:t>] == </a:t>
            </a:r>
            <a:r>
              <a:rPr lang="en-US" altLang="en-US" b="1" i="1" dirty="0" smtClean="0"/>
              <a:t>true</a:t>
            </a:r>
            <a:r>
              <a:rPr lang="en-US" altLang="en-US" b="1" dirty="0" smtClean="0"/>
              <a:t> </a:t>
            </a:r>
            <a:r>
              <a:rPr lang="en-US" altLang="en-US" dirty="0" smtClean="0"/>
              <a:t>for all </a:t>
            </a:r>
            <a:r>
              <a:rPr lang="en-US" altLang="en-US" b="1" i="1" dirty="0" smtClean="0"/>
              <a:t>i</a:t>
            </a:r>
            <a:r>
              <a:rPr lang="en-US" altLang="en-US" dirty="0" smtClean="0"/>
              <a:t>, then the system is in a safe state</a:t>
            </a:r>
          </a:p>
        </p:txBody>
      </p:sp>
    </p:spTree>
    <p:extLst>
      <p:ext uri="{BB962C8B-B14F-4D97-AF65-F5344CB8AC3E}">
        <p14:creationId xmlns:p14="http://schemas.microsoft.com/office/powerpoint/2010/main" val="3086576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3175" y="231775"/>
            <a:ext cx="7924800" cy="457200"/>
          </a:xfrm>
        </p:spPr>
        <p:txBody>
          <a:bodyPr>
            <a:normAutofit fontScale="90000"/>
          </a:bodyPr>
          <a:lstStyle/>
          <a:p>
            <a:pPr eaLnBrk="1" hangingPunct="1"/>
            <a:r>
              <a:rPr lang="en-US" altLang="en-US" sz="2800" smtClean="0"/>
              <a:t>Resource-Request Algorithm for Process </a:t>
            </a:r>
            <a:r>
              <a:rPr lang="en-US" altLang="en-US" sz="2800" i="1" smtClean="0"/>
              <a:t>P</a:t>
            </a:r>
            <a:r>
              <a:rPr lang="en-US" altLang="en-US" sz="2800" i="1" baseline="-25000" smtClean="0"/>
              <a:t>i</a:t>
            </a:r>
            <a:endParaRPr lang="en-US" altLang="en-US" sz="2800" smtClean="0"/>
          </a:p>
        </p:txBody>
      </p:sp>
      <p:sp>
        <p:nvSpPr>
          <p:cNvPr id="32771" name="Rectangle 3"/>
          <p:cNvSpPr>
            <a:spLocks noGrp="1" noChangeArrowheads="1"/>
          </p:cNvSpPr>
          <p:nvPr>
            <p:ph type="body" idx="1"/>
          </p:nvPr>
        </p:nvSpPr>
        <p:spPr>
          <a:xfrm>
            <a:off x="822325" y="1114424"/>
            <a:ext cx="7642225" cy="5210176"/>
          </a:xfrm>
        </p:spPr>
        <p:txBody>
          <a:bodyPr>
            <a:normAutofit lnSpcReduction="10000"/>
          </a:bodyPr>
          <a:lstStyle/>
          <a:p>
            <a:pPr>
              <a:lnSpc>
                <a:spcPct val="90000"/>
              </a:lnSpc>
              <a:buFont typeface="Monotype Sorts" pitchFamily="-84" charset="2"/>
              <a:buNone/>
            </a:pPr>
            <a:r>
              <a:rPr lang="en-US" altLang="en-US" i="1" dirty="0" smtClean="0"/>
              <a:t>     </a:t>
            </a:r>
            <a:r>
              <a:rPr lang="en-US" altLang="en-US" b="1" i="1" dirty="0" err="1" smtClean="0"/>
              <a:t>Request</a:t>
            </a:r>
            <a:r>
              <a:rPr lang="en-US" altLang="en-US" b="1" i="1" baseline="-25000" dirty="0" err="1" smtClean="0"/>
              <a:t>i</a:t>
            </a:r>
            <a:r>
              <a:rPr lang="en-US" altLang="en-US" dirty="0" smtClean="0"/>
              <a:t> = request vector for process </a:t>
            </a:r>
            <a:r>
              <a:rPr lang="en-US" altLang="en-US" b="1" i="1" dirty="0" smtClean="0"/>
              <a:t>P</a:t>
            </a:r>
            <a:r>
              <a:rPr lang="en-US" altLang="en-US" b="1" i="1" baseline="-25000" dirty="0" smtClean="0"/>
              <a:t>i</a:t>
            </a:r>
            <a:r>
              <a:rPr lang="en-US" altLang="en-US" dirty="0" smtClean="0"/>
              <a:t>.  If </a:t>
            </a:r>
            <a:r>
              <a:rPr lang="en-US" altLang="en-US" b="1" i="1" dirty="0" err="1" smtClean="0"/>
              <a:t>Request</a:t>
            </a:r>
            <a:r>
              <a:rPr lang="en-US" altLang="en-US" b="1" i="1" baseline="-25000" dirty="0" err="1" smtClean="0"/>
              <a:t>i</a:t>
            </a:r>
            <a:r>
              <a:rPr lang="en-US" altLang="en-US" b="1" baseline="-25000" dirty="0" smtClean="0"/>
              <a:t> </a:t>
            </a:r>
            <a:r>
              <a:rPr lang="en-US" altLang="en-US" b="1" dirty="0" smtClean="0"/>
              <a:t>[</a:t>
            </a:r>
            <a:r>
              <a:rPr lang="en-US" altLang="en-US" b="1" i="1" dirty="0" smtClean="0"/>
              <a:t>j</a:t>
            </a:r>
            <a:r>
              <a:rPr lang="en-US" altLang="en-US" b="1" dirty="0" smtClean="0"/>
              <a:t>] = </a:t>
            </a:r>
            <a:r>
              <a:rPr lang="en-US" altLang="en-US" b="1" i="1" dirty="0" smtClean="0"/>
              <a:t>k</a:t>
            </a:r>
            <a:r>
              <a:rPr lang="en-US" altLang="en-US" b="1" dirty="0" smtClean="0"/>
              <a:t> </a:t>
            </a:r>
            <a:r>
              <a:rPr lang="en-US" altLang="en-US" dirty="0" smtClean="0"/>
              <a:t>then process </a:t>
            </a:r>
            <a:r>
              <a:rPr lang="en-US" altLang="en-US" b="1" i="1" dirty="0" smtClean="0"/>
              <a:t>P</a:t>
            </a:r>
            <a:r>
              <a:rPr lang="en-US" altLang="en-US" b="1" i="1" baseline="-25000" dirty="0" smtClean="0"/>
              <a:t>i</a:t>
            </a:r>
            <a:r>
              <a:rPr lang="en-US" altLang="en-US" dirty="0" smtClean="0"/>
              <a:t> wants </a:t>
            </a:r>
            <a:r>
              <a:rPr lang="en-US" altLang="en-US" b="1" i="1" dirty="0" smtClean="0"/>
              <a:t>k</a:t>
            </a:r>
            <a:r>
              <a:rPr lang="en-US" altLang="en-US" dirty="0" smtClean="0"/>
              <a:t> instances of resource type </a:t>
            </a:r>
            <a:r>
              <a:rPr lang="en-US" altLang="en-US" b="1" i="1" dirty="0" err="1" smtClean="0"/>
              <a:t>R</a:t>
            </a:r>
            <a:r>
              <a:rPr lang="en-US" altLang="en-US" b="1" i="1" baseline="-25000" dirty="0" err="1" smtClean="0"/>
              <a:t>j</a:t>
            </a:r>
            <a:endParaRPr lang="en-US" altLang="en-US" b="1" baseline="-25000" dirty="0" smtClean="0"/>
          </a:p>
          <a:p>
            <a:pPr lvl="1">
              <a:lnSpc>
                <a:spcPct val="90000"/>
              </a:lnSpc>
              <a:buFont typeface="Monotype Sorts" pitchFamily="-84" charset="2"/>
              <a:buNone/>
            </a:pPr>
            <a:r>
              <a:rPr lang="en-US" altLang="en-US" dirty="0" smtClean="0"/>
              <a:t>1.	If </a:t>
            </a:r>
            <a:r>
              <a:rPr lang="en-US" altLang="en-US" b="1" i="1" dirty="0" err="1" smtClean="0"/>
              <a:t>Request</a:t>
            </a:r>
            <a:r>
              <a:rPr lang="en-US" altLang="en-US" b="1" i="1" baseline="-25000" dirty="0" err="1" smtClean="0"/>
              <a:t>i</a:t>
            </a:r>
            <a:r>
              <a:rPr lang="en-US" altLang="en-US" b="1" i="1" dirty="0" smtClean="0"/>
              <a:t> </a:t>
            </a: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dirty="0" smtClean="0">
                <a:sym typeface="Symbol" pitchFamily="18" charset="2"/>
              </a:rPr>
              <a:t>go to step 2.  Otherwise, raise error condition, since process has exceeded its maximum claim</a:t>
            </a:r>
          </a:p>
          <a:p>
            <a:pPr lvl="1">
              <a:lnSpc>
                <a:spcPct val="90000"/>
              </a:lnSpc>
              <a:buFont typeface="Monotype Sorts" pitchFamily="-84" charset="2"/>
              <a:buNone/>
            </a:pPr>
            <a:r>
              <a:rPr lang="en-US" altLang="en-US" dirty="0" smtClean="0">
                <a:sym typeface="Symbol" pitchFamily="18" charset="2"/>
              </a:rPr>
              <a:t>2.	If </a:t>
            </a:r>
            <a:r>
              <a:rPr lang="en-US" altLang="en-US" b="1" i="1" dirty="0" err="1" smtClean="0"/>
              <a:t>Request</a:t>
            </a:r>
            <a:r>
              <a:rPr lang="en-US" altLang="en-US" b="1" i="1" baseline="-25000" dirty="0" err="1" smtClean="0"/>
              <a:t>i</a:t>
            </a:r>
            <a:r>
              <a:rPr lang="en-US" altLang="en-US" b="1" dirty="0" smtClean="0"/>
              <a:t> </a:t>
            </a:r>
            <a:r>
              <a:rPr lang="en-US" altLang="en-US" b="1" dirty="0" smtClean="0">
                <a:sym typeface="Symbol" pitchFamily="18" charset="2"/>
              </a:rPr>
              <a:t> </a:t>
            </a:r>
            <a:r>
              <a:rPr lang="en-US" altLang="en-US" b="1" i="1" dirty="0" smtClean="0">
                <a:sym typeface="Symbol" pitchFamily="18" charset="2"/>
              </a:rPr>
              <a:t>Available</a:t>
            </a:r>
            <a:r>
              <a:rPr lang="en-US" altLang="en-US" dirty="0" smtClean="0">
                <a:sym typeface="Symbol" pitchFamily="18" charset="2"/>
              </a:rPr>
              <a:t>, go to step 3.  Otherwise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since resources are not available</a:t>
            </a:r>
          </a:p>
          <a:p>
            <a:pPr lvl="1">
              <a:lnSpc>
                <a:spcPct val="90000"/>
              </a:lnSpc>
              <a:buFont typeface="Monotype Sorts" pitchFamily="-84" charset="2"/>
              <a:buNone/>
            </a:pPr>
            <a:r>
              <a:rPr lang="en-US" altLang="en-US" dirty="0" smtClean="0">
                <a:sym typeface="Symbol" pitchFamily="18" charset="2"/>
              </a:rPr>
              <a:t>3.	Pretend to allocate requested resources to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by modifying the state as follows:</a:t>
            </a:r>
          </a:p>
          <a:p>
            <a:pPr lvl="3">
              <a:lnSpc>
                <a:spcPct val="90000"/>
              </a:lnSpc>
              <a:buFontTx/>
              <a:buNone/>
            </a:pPr>
            <a:r>
              <a:rPr lang="en-US" altLang="en-US" dirty="0" smtClean="0">
                <a:sym typeface="Symbol" pitchFamily="18" charset="2"/>
              </a:rPr>
              <a:t>		</a:t>
            </a:r>
            <a:r>
              <a:rPr lang="en-US" altLang="en-US" b="1" i="1" dirty="0" smtClean="0">
                <a:sym typeface="Symbol" pitchFamily="18" charset="2"/>
              </a:rPr>
              <a:t>Available</a:t>
            </a:r>
            <a:r>
              <a:rPr lang="en-US" altLang="en-US" b="1" dirty="0" smtClean="0">
                <a:sym typeface="Symbol" pitchFamily="18" charset="2"/>
              </a:rPr>
              <a:t> = </a:t>
            </a:r>
            <a:r>
              <a:rPr lang="en-US" altLang="en-US" b="1" i="1" dirty="0" smtClean="0">
                <a:sym typeface="Symbol" pitchFamily="18" charset="2"/>
              </a:rPr>
              <a:t>Available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baseline="-25000" dirty="0" smtClean="0">
                <a:sym typeface="Symbol" pitchFamily="18" charset="2"/>
              </a:rPr>
              <a:t> </a:t>
            </a:r>
            <a:r>
              <a:rPr lang="en-US" altLang="en-US" b="1" dirty="0" smtClean="0">
                <a:sym typeface="Symbol" pitchFamily="18" charset="2"/>
              </a:rPr>
              <a:t>= </a:t>
            </a:r>
            <a:r>
              <a:rPr lang="en-US" altLang="en-US" b="1" i="1" dirty="0" err="1" smtClean="0">
                <a:sym typeface="Symbol" pitchFamily="18" charset="2"/>
              </a:rPr>
              <a:t>Allocation</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dirty="0" smtClean="0">
                <a:sym typeface="Symbol" pitchFamily="18" charset="2"/>
              </a:rPr>
              <a:t>;</a:t>
            </a:r>
          </a:p>
          <a:p>
            <a:pPr lvl="3">
              <a:lnSpc>
                <a:spcPct val="90000"/>
              </a:lnSpc>
              <a:buFontTx/>
              <a:buNone/>
            </a:pPr>
            <a:r>
              <a:rPr lang="en-US" altLang="en-US" b="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i="1" dirty="0" smtClean="0">
                <a:sym typeface="Symbol" pitchFamily="18" charset="2"/>
              </a:rPr>
              <a:t> </a:t>
            </a:r>
            <a:r>
              <a:rPr lang="en-US" altLang="en-US" b="1" dirty="0" smtClean="0">
                <a:sym typeface="Symbol" pitchFamily="18" charset="2"/>
              </a:rPr>
              <a:t>=</a:t>
            </a:r>
            <a:r>
              <a:rPr lang="en-US" altLang="en-US" b="1" i="1" dirty="0" smtClean="0">
                <a:sym typeface="Symbol" pitchFamily="18" charset="2"/>
              </a:rPr>
              <a:t> </a:t>
            </a:r>
            <a:r>
              <a:rPr lang="en-US" altLang="en-US" b="1" i="1" dirty="0" err="1" smtClean="0">
                <a:sym typeface="Symbol" pitchFamily="18" charset="2"/>
              </a:rPr>
              <a:t>Need</a:t>
            </a:r>
            <a:r>
              <a:rPr lang="en-US" altLang="en-US" b="1" i="1" baseline="-25000" dirty="0" err="1" smtClean="0">
                <a:sym typeface="Symbol" pitchFamily="18" charset="2"/>
              </a:rPr>
              <a:t>i</a:t>
            </a:r>
            <a:r>
              <a:rPr lang="en-US" altLang="en-US" b="1" dirty="0" smtClean="0">
                <a:sym typeface="Symbol" pitchFamily="18" charset="2"/>
              </a:rPr>
              <a:t> – </a:t>
            </a:r>
            <a:r>
              <a:rPr lang="en-US" altLang="en-US" b="1" i="1" dirty="0" err="1" smtClean="0">
                <a:sym typeface="Symbol" pitchFamily="18" charset="2"/>
              </a:rPr>
              <a:t>Request</a:t>
            </a:r>
            <a:r>
              <a:rPr lang="en-US" altLang="en-US" b="1" i="1" baseline="-25000" dirty="0" err="1" smtClean="0">
                <a:sym typeface="Symbol" pitchFamily="18" charset="2"/>
              </a:rPr>
              <a:t>i</a:t>
            </a:r>
            <a:r>
              <a:rPr lang="en-US" altLang="en-US" b="1" i="1" dirty="0" smtClean="0">
                <a:sym typeface="Symbol" pitchFamily="18" charset="2"/>
              </a:rPr>
              <a:t>;</a:t>
            </a:r>
          </a:p>
          <a:p>
            <a:pPr lvl="2">
              <a:lnSpc>
                <a:spcPct val="90000"/>
              </a:lnSpc>
              <a:buClr>
                <a:srgbClr val="CC6600"/>
              </a:buClr>
              <a:buSzPct val="80000"/>
              <a:buFont typeface="Monotype Sorts" pitchFamily="-84" charset="2"/>
              <a:buChar char="l"/>
            </a:pPr>
            <a:r>
              <a:rPr lang="en-US" altLang="en-US" dirty="0" smtClean="0">
                <a:sym typeface="Symbol" pitchFamily="18" charset="2"/>
              </a:rPr>
              <a:t>If safe  the resources are allocated to </a:t>
            </a:r>
            <a:r>
              <a:rPr lang="en-US" altLang="en-US" b="1" i="1" dirty="0" smtClean="0">
                <a:sym typeface="Symbol" pitchFamily="18" charset="2"/>
              </a:rPr>
              <a:t>P</a:t>
            </a:r>
            <a:r>
              <a:rPr lang="en-US" altLang="en-US" b="1" i="1" baseline="-25000" dirty="0" smtClean="0">
                <a:sym typeface="Symbol" pitchFamily="18" charset="2"/>
              </a:rPr>
              <a:t>i</a:t>
            </a:r>
          </a:p>
          <a:p>
            <a:pPr lvl="2">
              <a:lnSpc>
                <a:spcPct val="90000"/>
              </a:lnSpc>
              <a:buClr>
                <a:srgbClr val="CC6600"/>
              </a:buClr>
              <a:buSzPct val="80000"/>
              <a:buFont typeface="Monotype Sorts" pitchFamily="-84" charset="2"/>
              <a:buChar char="l"/>
            </a:pPr>
            <a:r>
              <a:rPr lang="en-US" altLang="en-US" dirty="0" smtClean="0">
                <a:sym typeface="Symbol" pitchFamily="18" charset="2"/>
              </a:rPr>
              <a:t>If unsafe  </a:t>
            </a:r>
            <a:r>
              <a:rPr lang="en-US" altLang="en-US" b="1" i="1" dirty="0" smtClean="0">
                <a:sym typeface="Symbol" pitchFamily="18" charset="2"/>
              </a:rPr>
              <a:t>P</a:t>
            </a:r>
            <a:r>
              <a:rPr lang="en-US" altLang="en-US" b="1" i="1" baseline="-25000" dirty="0" smtClean="0">
                <a:sym typeface="Symbol" pitchFamily="18" charset="2"/>
              </a:rPr>
              <a:t>i</a:t>
            </a:r>
            <a:r>
              <a:rPr lang="en-US" altLang="en-US" dirty="0" smtClean="0">
                <a:sym typeface="Symbol" pitchFamily="18" charset="2"/>
              </a:rPr>
              <a:t> must wait, and the old resource-allocation state is restored</a:t>
            </a:r>
          </a:p>
        </p:txBody>
      </p:sp>
    </p:spTree>
    <p:extLst>
      <p:ext uri="{BB962C8B-B14F-4D97-AF65-F5344CB8AC3E}">
        <p14:creationId xmlns:p14="http://schemas.microsoft.com/office/powerpoint/2010/main" val="2054101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2350" y="152400"/>
            <a:ext cx="7664450" cy="576263"/>
          </a:xfrm>
        </p:spPr>
        <p:txBody>
          <a:bodyPr>
            <a:normAutofit fontScale="90000"/>
          </a:bodyPr>
          <a:lstStyle/>
          <a:p>
            <a:pPr eaLnBrk="1" hangingPunct="1"/>
            <a:r>
              <a:rPr lang="en-US" altLang="en-US" smtClean="0"/>
              <a:t>Example of Banker</a:t>
            </a:r>
            <a:r>
              <a:rPr lang="ja-JP" altLang="en-US" smtClean="0"/>
              <a:t>’</a:t>
            </a:r>
            <a:r>
              <a:rPr lang="en-US" altLang="ja-JP" smtClean="0"/>
              <a:t>s Algorithm</a:t>
            </a:r>
            <a:endParaRPr lang="en-US" altLang="en-US" smtClean="0"/>
          </a:p>
        </p:txBody>
      </p:sp>
      <p:sp>
        <p:nvSpPr>
          <p:cNvPr id="2" name="Content Placeholder 1"/>
          <p:cNvSpPr>
            <a:spLocks noGrp="1"/>
          </p:cNvSpPr>
          <p:nvPr>
            <p:ph idx="1"/>
          </p:nvPr>
        </p:nvSpPr>
        <p:spPr/>
        <p:txBody>
          <a:bodyPr/>
          <a:lstStyle/>
          <a:p>
            <a:r>
              <a:rPr lang="en-US" dirty="0" smtClean="0"/>
              <a:t>Discussed in Class</a:t>
            </a:r>
            <a:endParaRPr lang="en-US" dirty="0"/>
          </a:p>
        </p:txBody>
      </p:sp>
    </p:spTree>
    <p:extLst>
      <p:ext uri="{BB962C8B-B14F-4D97-AF65-F5344CB8AC3E}">
        <p14:creationId xmlns:p14="http://schemas.microsoft.com/office/powerpoint/2010/main" val="3698352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1413" y="198438"/>
            <a:ext cx="7421562" cy="576262"/>
          </a:xfrm>
        </p:spPr>
        <p:txBody>
          <a:bodyPr>
            <a:normAutofit fontScale="90000"/>
          </a:bodyPr>
          <a:lstStyle/>
          <a:p>
            <a:pPr eaLnBrk="1" hangingPunct="1"/>
            <a:r>
              <a:rPr lang="en-US" altLang="en-US" smtClean="0"/>
              <a:t>Deadlock Detection</a:t>
            </a:r>
          </a:p>
        </p:txBody>
      </p:sp>
      <p:sp>
        <p:nvSpPr>
          <p:cNvPr id="36867" name="Rectangle 3"/>
          <p:cNvSpPr>
            <a:spLocks noGrp="1" noChangeArrowheads="1"/>
          </p:cNvSpPr>
          <p:nvPr>
            <p:ph type="body" idx="1"/>
          </p:nvPr>
        </p:nvSpPr>
        <p:spPr>
          <a:xfrm>
            <a:off x="901700" y="1233488"/>
            <a:ext cx="7391400" cy="4530725"/>
          </a:xfrm>
        </p:spPr>
        <p:txBody>
          <a:bodyPr/>
          <a:lstStyle/>
          <a:p>
            <a:r>
              <a:rPr lang="en-US" altLang="en-US" smtClean="0"/>
              <a:t>Allow system to enter deadlock state </a:t>
            </a:r>
            <a:br>
              <a:rPr lang="en-US" altLang="en-US" smtClean="0"/>
            </a:br>
            <a:endParaRPr lang="en-US" altLang="en-US" smtClean="0"/>
          </a:p>
          <a:p>
            <a:r>
              <a:rPr lang="en-US" altLang="en-US" smtClean="0"/>
              <a:t>Detection algorithm</a:t>
            </a:r>
            <a:br>
              <a:rPr lang="en-US" altLang="en-US" smtClean="0"/>
            </a:br>
            <a:endParaRPr lang="en-US" altLang="en-US" smtClean="0"/>
          </a:p>
          <a:p>
            <a:r>
              <a:rPr lang="en-US" altLang="en-US" smtClean="0"/>
              <a:t>Recovery scheme</a:t>
            </a:r>
          </a:p>
        </p:txBody>
      </p:sp>
    </p:spTree>
    <p:extLst>
      <p:ext uri="{BB962C8B-B14F-4D97-AF65-F5344CB8AC3E}">
        <p14:creationId xmlns:p14="http://schemas.microsoft.com/office/powerpoint/2010/main" val="134477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smtClean="0"/>
              <a:t>Single Instance of Each Resource Type</a:t>
            </a:r>
          </a:p>
        </p:txBody>
      </p:sp>
      <p:sp>
        <p:nvSpPr>
          <p:cNvPr id="37891" name="Rectangle 3"/>
          <p:cNvSpPr>
            <a:spLocks noGrp="1" noChangeArrowheads="1"/>
          </p:cNvSpPr>
          <p:nvPr>
            <p:ph type="body" idx="1"/>
          </p:nvPr>
        </p:nvSpPr>
        <p:spPr>
          <a:xfrm>
            <a:off x="827088" y="1173163"/>
            <a:ext cx="7585075" cy="4511675"/>
          </a:xfrm>
        </p:spPr>
        <p:txBody>
          <a:bodyPr>
            <a:normAutofit lnSpcReduction="10000"/>
          </a:bodyPr>
          <a:lstStyle/>
          <a:p>
            <a:r>
              <a:rPr lang="en-US" altLang="en-US" smtClean="0"/>
              <a:t>Maintain </a:t>
            </a:r>
            <a:r>
              <a:rPr lang="en-US" altLang="en-US" b="1" smtClean="0">
                <a:solidFill>
                  <a:srgbClr val="3366FF"/>
                </a:solidFill>
              </a:rPr>
              <a:t>wait-for </a:t>
            </a:r>
            <a:r>
              <a:rPr lang="en-US" altLang="en-US" smtClean="0"/>
              <a:t>graph</a:t>
            </a:r>
          </a:p>
          <a:p>
            <a:pPr lvl="1"/>
            <a:r>
              <a:rPr lang="en-US" altLang="en-US" smtClean="0"/>
              <a:t>Nodes are processes</a:t>
            </a:r>
          </a:p>
          <a:p>
            <a:pPr lvl="1"/>
            <a:r>
              <a:rPr lang="en-US" altLang="en-US" b="1" i="1" smtClean="0"/>
              <a:t>P</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   </a:t>
            </a:r>
            <a:r>
              <a:rPr lang="en-US" altLang="en-US" smtClean="0">
                <a:sym typeface="Symbol" pitchFamily="18" charset="2"/>
              </a:rPr>
              <a:t>if </a:t>
            </a:r>
            <a:r>
              <a:rPr lang="en-US" altLang="en-US" b="1" i="1" smtClean="0">
                <a:sym typeface="Symbol" pitchFamily="18" charset="2"/>
              </a:rPr>
              <a:t>P</a:t>
            </a:r>
            <a:r>
              <a:rPr lang="en-US" altLang="en-US" b="1" i="1" baseline="-25000" smtClean="0">
                <a:sym typeface="Symbol" pitchFamily="18" charset="2"/>
              </a:rPr>
              <a:t>i</a:t>
            </a:r>
            <a:r>
              <a:rPr lang="en-US" altLang="en-US" i="1" smtClean="0">
                <a:sym typeface="Symbol" pitchFamily="18" charset="2"/>
              </a:rPr>
              <a:t> </a:t>
            </a:r>
            <a:r>
              <a:rPr lang="en-US" altLang="en-US" smtClean="0">
                <a:sym typeface="Symbol" pitchFamily="18" charset="2"/>
              </a:rPr>
              <a:t>is waiting for</a:t>
            </a:r>
            <a:r>
              <a:rPr lang="en-US" altLang="en-US" i="1" smtClean="0">
                <a:sym typeface="Symbol" pitchFamily="18" charset="2"/>
              </a:rPr>
              <a:t> </a:t>
            </a:r>
            <a:r>
              <a:rPr lang="en-US" altLang="en-US" b="1" i="1" smtClean="0">
                <a:sym typeface="Symbol" pitchFamily="18" charset="2"/>
              </a:rPr>
              <a:t>P</a:t>
            </a:r>
            <a:r>
              <a:rPr lang="en-US" altLang="en-US" b="1" i="1" baseline="-25000" smtClean="0">
                <a:sym typeface="Symbol" pitchFamily="18" charset="2"/>
              </a:rPr>
              <a:t>j</a:t>
            </a:r>
            <a:r>
              <a:rPr lang="en-US" altLang="en-US" b="1" i="1" smtClean="0">
                <a:sym typeface="Symbol" pitchFamily="18" charset="2"/>
              </a:rPr>
              <a:t/>
            </a:r>
            <a:br>
              <a:rPr lang="en-US" altLang="en-US" b="1" i="1" smtClean="0">
                <a:sym typeface="Symbol" pitchFamily="18" charset="2"/>
              </a:rPr>
            </a:br>
            <a:endParaRPr lang="en-US" altLang="en-US" b="1" i="1" smtClean="0">
              <a:sym typeface="Symbol" pitchFamily="18" charset="2"/>
            </a:endParaRPr>
          </a:p>
          <a:p>
            <a:r>
              <a:rPr lang="en-US" altLang="en-US" smtClean="0"/>
              <a:t>Periodically invoke an algorithm that searches for a cycle in the graph. If there is a cycle, there exists a deadlock</a:t>
            </a:r>
          </a:p>
          <a:p>
            <a:pPr>
              <a:buFont typeface="Monotype Sorts" pitchFamily="-84" charset="2"/>
              <a:buNone/>
            </a:pPr>
            <a:endParaRPr lang="en-US" altLang="en-US" smtClean="0"/>
          </a:p>
          <a:p>
            <a:r>
              <a:rPr lang="en-US" altLang="en-US" smtClean="0"/>
              <a:t>An algorithm to detect a cycle in a graph requires an order of</a:t>
            </a:r>
            <a:r>
              <a:rPr lang="en-US" altLang="en-US" i="1" smtClean="0"/>
              <a:t> </a:t>
            </a:r>
            <a:r>
              <a:rPr lang="en-US" altLang="en-US" b="1" i="1" smtClean="0"/>
              <a:t>n</a:t>
            </a:r>
            <a:r>
              <a:rPr lang="en-US" altLang="en-US" b="1" baseline="30000" smtClean="0"/>
              <a:t>2</a:t>
            </a:r>
            <a:r>
              <a:rPr lang="en-US" altLang="en-US" b="1" smtClean="0"/>
              <a:t> </a:t>
            </a:r>
            <a:r>
              <a:rPr lang="en-US" altLang="en-US" smtClean="0"/>
              <a:t>operations, where </a:t>
            </a:r>
            <a:r>
              <a:rPr lang="en-US" altLang="en-US" b="1" i="1" smtClean="0"/>
              <a:t>n</a:t>
            </a:r>
            <a:r>
              <a:rPr lang="en-US" altLang="en-US" smtClean="0"/>
              <a:t> is the number of vertices in the graph</a:t>
            </a:r>
          </a:p>
        </p:txBody>
      </p:sp>
    </p:spTree>
    <p:extLst>
      <p:ext uri="{BB962C8B-B14F-4D97-AF65-F5344CB8AC3E}">
        <p14:creationId xmlns:p14="http://schemas.microsoft.com/office/powerpoint/2010/main" val="1443712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36663" y="266700"/>
            <a:ext cx="7751762" cy="457200"/>
          </a:xfrm>
        </p:spPr>
        <p:txBody>
          <a:bodyPr/>
          <a:lstStyle/>
          <a:p>
            <a:pPr eaLnBrk="1" hangingPunct="1"/>
            <a:r>
              <a:rPr lang="en-US" altLang="en-US" sz="2400" smtClean="0"/>
              <a:t>Resource-Allocation Graph and  Wait-for Graph</a:t>
            </a:r>
          </a:p>
        </p:txBody>
      </p:sp>
      <p:sp>
        <p:nvSpPr>
          <p:cNvPr id="38915" name="Text Box 5"/>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Resource-Allocation Graph</a:t>
            </a:r>
          </a:p>
        </p:txBody>
      </p:sp>
      <p:sp>
        <p:nvSpPr>
          <p:cNvPr id="38916" name="Text Box 6"/>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Corresponding wait-for graph</a:t>
            </a:r>
          </a:p>
        </p:txBody>
      </p:sp>
      <p:pic>
        <p:nvPicPr>
          <p:cNvPr id="38917" name="Picture 6"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257300"/>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56944"/>
      </p:ext>
    </p:extLst>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NZ" smtClean="0"/>
              <a:t>Actual Deadlock</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8" y="1839913"/>
            <a:ext cx="420052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743200"/>
            <a:ext cx="349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95800"/>
            <a:ext cx="3794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582988"/>
            <a:ext cx="7604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962400"/>
            <a:ext cx="70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1828800"/>
            <a:ext cx="4240213"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B is free</a:t>
            </a:r>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C is free</a:t>
            </a:r>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D is free</a:t>
            </a:r>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sz="2400" b="1" dirty="0"/>
              <a:t>HALT</a:t>
            </a:r>
            <a:r>
              <a:rPr lang="en-NZ" sz="2400" dirty="0"/>
              <a:t> until A  is free</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nodeType="afterGroup">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00" y="-300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00" y="-300"/>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nodeType="afterGroup">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nodeType="afterGroup">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nodeType="afterGroup">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7400" y="152400"/>
            <a:ext cx="7899400" cy="576263"/>
          </a:xfrm>
        </p:spPr>
        <p:txBody>
          <a:bodyPr>
            <a:normAutofit fontScale="90000"/>
          </a:bodyPr>
          <a:lstStyle/>
          <a:p>
            <a:pPr eaLnBrk="1" hangingPunct="1"/>
            <a:r>
              <a:rPr lang="en-US" altLang="en-US" smtClean="0"/>
              <a:t>Detection Algorithm</a:t>
            </a:r>
          </a:p>
        </p:txBody>
      </p:sp>
      <p:sp>
        <p:nvSpPr>
          <p:cNvPr id="40963" name="Rectangle 3"/>
          <p:cNvSpPr>
            <a:spLocks noGrp="1" noChangeArrowheads="1"/>
          </p:cNvSpPr>
          <p:nvPr>
            <p:ph type="body" idx="1"/>
          </p:nvPr>
        </p:nvSpPr>
        <p:spPr>
          <a:xfrm>
            <a:off x="995363" y="1233488"/>
            <a:ext cx="7753350" cy="4530725"/>
          </a:xfrm>
        </p:spPr>
        <p:txBody>
          <a:bodyPr/>
          <a:lstStyle/>
          <a:p>
            <a:pPr>
              <a:buFont typeface="Monotype Sorts" pitchFamily="-84" charset="2"/>
              <a:buNone/>
            </a:pPr>
            <a:r>
              <a:rPr lang="en-US" altLang="en-US" smtClean="0"/>
              <a:t>1.	Let </a:t>
            </a:r>
            <a:r>
              <a:rPr lang="en-US" altLang="en-US" b="1" i="1" smtClean="0"/>
              <a:t>Work</a:t>
            </a:r>
            <a:r>
              <a:rPr lang="en-US" altLang="en-US" smtClean="0"/>
              <a:t> and </a:t>
            </a:r>
            <a:r>
              <a:rPr lang="en-US" altLang="en-US" b="1" i="1" smtClean="0"/>
              <a:t>Finish</a:t>
            </a:r>
            <a:r>
              <a:rPr lang="en-US" altLang="en-US" smtClean="0"/>
              <a:t> be vectors of length </a:t>
            </a:r>
            <a:r>
              <a:rPr lang="en-US" altLang="en-US" b="1" i="1" smtClean="0"/>
              <a:t>m</a:t>
            </a:r>
            <a:r>
              <a:rPr lang="en-US" altLang="en-US" smtClean="0"/>
              <a:t> and </a:t>
            </a:r>
            <a:r>
              <a:rPr lang="en-US" altLang="en-US" b="1" i="1" smtClean="0"/>
              <a:t>n</a:t>
            </a:r>
            <a:r>
              <a:rPr lang="en-US" altLang="en-US" smtClean="0"/>
              <a:t>, respectively Initialize:</a:t>
            </a:r>
          </a:p>
          <a:p>
            <a:pPr marL="850900" lvl="1" indent="-393700">
              <a:buFont typeface="Monotype Sorts" pitchFamily="-84" charset="2"/>
              <a:buNone/>
            </a:pPr>
            <a:r>
              <a:rPr lang="en-US" altLang="en-US" smtClean="0"/>
              <a:t>(a) </a:t>
            </a:r>
            <a:r>
              <a:rPr lang="en-US" altLang="en-US" b="1" i="1" smtClean="0"/>
              <a:t>Work</a:t>
            </a:r>
            <a:r>
              <a:rPr lang="en-US" altLang="en-US" b="1" smtClean="0"/>
              <a:t> = </a:t>
            </a:r>
            <a:r>
              <a:rPr lang="en-US" altLang="en-US" b="1" i="1" smtClean="0"/>
              <a:t>Available</a:t>
            </a:r>
            <a:endParaRPr lang="en-US" altLang="en-US" b="1" smtClean="0"/>
          </a:p>
          <a:p>
            <a:pPr marL="850900" lvl="1" indent="-393700">
              <a:buFont typeface="Monotype Sorts" pitchFamily="-84" charset="2"/>
              <a:buNone/>
            </a:pPr>
            <a:r>
              <a:rPr lang="en-US" altLang="en-US" smtClean="0"/>
              <a:t>(b)	For </a:t>
            </a:r>
            <a:r>
              <a:rPr lang="en-US" altLang="en-US" b="1" i="1" smtClean="0"/>
              <a:t>i</a:t>
            </a:r>
            <a:r>
              <a:rPr lang="en-US" altLang="en-US" b="1" smtClean="0"/>
              <a:t> = 1,2, …,</a:t>
            </a:r>
            <a:r>
              <a:rPr lang="en-US" altLang="en-US" b="1" i="1" smtClean="0"/>
              <a:t> n</a:t>
            </a:r>
            <a:r>
              <a:rPr lang="en-US" altLang="en-US" smtClean="0"/>
              <a:t>, if </a:t>
            </a:r>
            <a:r>
              <a:rPr lang="en-US" altLang="en-US" b="1" i="1" smtClean="0"/>
              <a:t>Allocation</a:t>
            </a:r>
            <a:r>
              <a:rPr lang="en-US" altLang="en-US" b="1" i="1" baseline="-25000" smtClean="0"/>
              <a:t>i</a:t>
            </a:r>
            <a:r>
              <a:rPr lang="en-US" altLang="en-US" b="1" smtClean="0"/>
              <a:t> </a:t>
            </a:r>
            <a:r>
              <a:rPr lang="en-US" altLang="en-US" b="1" smtClean="0">
                <a:sym typeface="Symbol" pitchFamily="18" charset="2"/>
              </a:rPr>
              <a:t> 0</a:t>
            </a:r>
            <a:r>
              <a:rPr lang="en-US" altLang="en-US" smtClean="0">
                <a:sym typeface="Symbol" pitchFamily="18" charset="2"/>
              </a:rPr>
              <a:t>, then </a:t>
            </a:r>
            <a:br>
              <a:rPr lang="en-US" altLang="en-US" smtClean="0">
                <a:sym typeface="Symbol" pitchFamily="18" charset="2"/>
              </a:rPr>
            </a:br>
            <a:r>
              <a:rPr lang="en-US" altLang="en-US" b="1" i="1" smtClean="0">
                <a:sym typeface="Symbol" pitchFamily="18" charset="2"/>
              </a:rPr>
              <a:t>Finish</a:t>
            </a:r>
            <a:r>
              <a:rPr lang="en-US" altLang="en-US" b="1" smtClean="0">
                <a:sym typeface="Symbol" pitchFamily="18" charset="2"/>
              </a:rPr>
              <a:t>[i] </a:t>
            </a:r>
            <a:r>
              <a:rPr lang="en-US" altLang="en-US" b="1" i="1" smtClean="0">
                <a:sym typeface="Symbol" pitchFamily="18" charset="2"/>
              </a:rPr>
              <a:t>= false</a:t>
            </a:r>
            <a:r>
              <a:rPr lang="en-US" altLang="en-US" smtClean="0">
                <a:sym typeface="Symbol" pitchFamily="18" charset="2"/>
              </a:rPr>
              <a:t>; otherwise, </a:t>
            </a:r>
            <a:r>
              <a:rPr lang="en-US" altLang="en-US" b="1" i="1" smtClean="0">
                <a:sym typeface="Symbol" pitchFamily="18" charset="2"/>
              </a:rPr>
              <a:t>Finish</a:t>
            </a:r>
            <a:r>
              <a:rPr lang="en-US" altLang="en-US" b="1" smtClean="0">
                <a:sym typeface="Symbol" pitchFamily="18" charset="2"/>
              </a:rPr>
              <a:t>[i] = </a:t>
            </a:r>
            <a:r>
              <a:rPr lang="en-US" altLang="en-US" b="1" i="1" smtClean="0">
                <a:sym typeface="Symbol" pitchFamily="18" charset="2"/>
              </a:rPr>
              <a:t>true</a:t>
            </a:r>
          </a:p>
          <a:p>
            <a:pPr marL="850900" lvl="1" indent="-393700">
              <a:buFont typeface="Monotype Sorts" pitchFamily="-84" charset="2"/>
              <a:buNone/>
            </a:pPr>
            <a:endParaRPr lang="en-US" altLang="en-US" smtClean="0">
              <a:sym typeface="Symbol" pitchFamily="18" charset="2"/>
            </a:endParaRPr>
          </a:p>
          <a:p>
            <a:pPr>
              <a:buFont typeface="Monotype Sorts" pitchFamily="-84" charset="2"/>
              <a:buNone/>
            </a:pPr>
            <a:r>
              <a:rPr lang="en-US" altLang="en-US" smtClean="0"/>
              <a:t>2.	Find an index </a:t>
            </a:r>
            <a:r>
              <a:rPr lang="en-US" altLang="en-US" b="1" i="1" smtClean="0"/>
              <a:t>i</a:t>
            </a:r>
            <a:r>
              <a:rPr lang="en-US" altLang="en-US" i="1" smtClean="0"/>
              <a:t> </a:t>
            </a:r>
            <a:r>
              <a:rPr lang="en-US" altLang="en-US" smtClean="0"/>
              <a:t>such that both:</a:t>
            </a:r>
          </a:p>
          <a:p>
            <a:pPr marL="850900" lvl="1" indent="-393700">
              <a:buFont typeface="Monotype Sorts" pitchFamily="-84" charset="2"/>
              <a:buNone/>
            </a:pPr>
            <a:r>
              <a:rPr lang="en-US" altLang="en-US" smtClean="0"/>
              <a:t>(a)	</a:t>
            </a:r>
            <a:r>
              <a:rPr lang="en-US" altLang="en-US" b="1" i="1" smtClean="0"/>
              <a:t>Finish</a:t>
            </a:r>
            <a:r>
              <a:rPr lang="en-US" altLang="en-US" b="1" smtClean="0"/>
              <a:t>[</a:t>
            </a:r>
            <a:r>
              <a:rPr lang="en-US" altLang="en-US" b="1" i="1" smtClean="0"/>
              <a:t>i</a:t>
            </a:r>
            <a:r>
              <a:rPr lang="en-US" altLang="en-US" b="1" smtClean="0"/>
              <a:t>] == </a:t>
            </a:r>
            <a:r>
              <a:rPr lang="en-US" altLang="en-US" b="1" i="1" smtClean="0"/>
              <a:t>false</a:t>
            </a:r>
            <a:endParaRPr lang="en-US" altLang="en-US" b="1" smtClean="0"/>
          </a:p>
          <a:p>
            <a:pPr marL="850900" lvl="1" indent="-393700">
              <a:buFont typeface="Monotype Sorts" pitchFamily="-84" charset="2"/>
              <a:buNone/>
            </a:pPr>
            <a:r>
              <a:rPr lang="en-US" altLang="en-US" smtClean="0"/>
              <a:t>(b)	</a:t>
            </a:r>
            <a:r>
              <a:rPr lang="en-US" altLang="en-US" b="1" i="1" smtClean="0"/>
              <a:t>Request</a:t>
            </a:r>
            <a:r>
              <a:rPr lang="en-US" altLang="en-US" b="1" i="1" baseline="-25000" smtClean="0"/>
              <a:t>i</a:t>
            </a:r>
            <a:r>
              <a:rPr lang="en-US" altLang="en-US" b="1" smtClean="0"/>
              <a:t> </a:t>
            </a:r>
            <a:r>
              <a:rPr lang="en-US" altLang="en-US" b="1" smtClean="0">
                <a:sym typeface="Symbol" pitchFamily="18" charset="2"/>
              </a:rPr>
              <a:t> </a:t>
            </a:r>
            <a:r>
              <a:rPr lang="en-US" altLang="en-US" b="1" i="1" smtClean="0">
                <a:sym typeface="Symbol" pitchFamily="18" charset="2"/>
              </a:rPr>
              <a:t>Work</a:t>
            </a:r>
            <a:br>
              <a:rPr lang="en-US" altLang="en-US" b="1" i="1" smtClean="0">
                <a:sym typeface="Symbol" pitchFamily="18" charset="2"/>
              </a:rPr>
            </a:br>
            <a:endParaRPr lang="en-US" altLang="en-US" b="1" smtClean="0">
              <a:sym typeface="Symbol" pitchFamily="18" charset="2"/>
            </a:endParaRPr>
          </a:p>
          <a:p>
            <a:pPr marL="850900" lvl="1" indent="-393700">
              <a:buFont typeface="Monotype Sorts" pitchFamily="-84" charset="2"/>
              <a:buNone/>
            </a:pPr>
            <a:r>
              <a:rPr lang="en-US" altLang="en-US" smtClean="0">
                <a:sym typeface="Symbol" pitchFamily="18" charset="2"/>
              </a:rPr>
              <a:t>If no such </a:t>
            </a:r>
            <a:r>
              <a:rPr lang="en-US" altLang="en-US" b="1" i="1" smtClean="0">
                <a:sym typeface="Symbol" pitchFamily="18" charset="2"/>
              </a:rPr>
              <a:t>i</a:t>
            </a:r>
            <a:r>
              <a:rPr lang="en-US" altLang="en-US" b="1" smtClean="0">
                <a:sym typeface="Symbol" pitchFamily="18" charset="2"/>
              </a:rPr>
              <a:t> </a:t>
            </a:r>
            <a:r>
              <a:rPr lang="en-US" altLang="en-US" smtClean="0">
                <a:sym typeface="Symbol" pitchFamily="18" charset="2"/>
              </a:rPr>
              <a:t>exists, go to step 4</a:t>
            </a:r>
            <a:endParaRPr lang="en-US" altLang="en-US" smtClean="0"/>
          </a:p>
        </p:txBody>
      </p:sp>
    </p:spTree>
    <p:extLst>
      <p:ext uri="{BB962C8B-B14F-4D97-AF65-F5344CB8AC3E}">
        <p14:creationId xmlns:p14="http://schemas.microsoft.com/office/powerpoint/2010/main" val="2207168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28713" y="214313"/>
            <a:ext cx="7558087" cy="576262"/>
          </a:xfrm>
        </p:spPr>
        <p:txBody>
          <a:bodyPr>
            <a:normAutofit fontScale="90000"/>
          </a:bodyPr>
          <a:lstStyle/>
          <a:p>
            <a:pPr eaLnBrk="1" hangingPunct="1"/>
            <a:r>
              <a:rPr lang="en-US" altLang="en-US" smtClean="0"/>
              <a:t>Detection Algorithm (Cont.)</a:t>
            </a:r>
          </a:p>
        </p:txBody>
      </p:sp>
      <p:sp>
        <p:nvSpPr>
          <p:cNvPr id="41987" name="Rectangle 3"/>
          <p:cNvSpPr>
            <a:spLocks noGrp="1" noChangeArrowheads="1"/>
          </p:cNvSpPr>
          <p:nvPr>
            <p:ph type="body" idx="1"/>
          </p:nvPr>
        </p:nvSpPr>
        <p:spPr>
          <a:xfrm>
            <a:off x="947738" y="1171575"/>
            <a:ext cx="7218362" cy="2297113"/>
          </a:xfrm>
        </p:spPr>
        <p:txBody>
          <a:bodyPr>
            <a:normAutofit fontScale="77500" lnSpcReduction="20000"/>
          </a:bodyPr>
          <a:lstStyle/>
          <a:p>
            <a:pPr>
              <a:lnSpc>
                <a:spcPct val="90000"/>
              </a:lnSpc>
              <a:buFont typeface="Monotype Sorts" pitchFamily="-84" charset="2"/>
              <a:buNone/>
            </a:pPr>
            <a:r>
              <a:rPr lang="en-US" altLang="en-US" smtClean="0"/>
              <a:t>3.	</a:t>
            </a:r>
            <a:r>
              <a:rPr lang="en-US" altLang="en-US" b="1" i="1" smtClean="0"/>
              <a:t>Work</a:t>
            </a:r>
            <a:r>
              <a:rPr lang="en-US" altLang="en-US" b="1" smtClean="0"/>
              <a:t> = </a:t>
            </a:r>
            <a:r>
              <a:rPr lang="en-US" altLang="en-US" b="1" i="1" smtClean="0"/>
              <a:t>Work</a:t>
            </a:r>
            <a:r>
              <a:rPr lang="en-US" altLang="en-US" b="1" smtClean="0"/>
              <a:t> + </a:t>
            </a:r>
            <a:r>
              <a:rPr lang="en-US" altLang="en-US" b="1" i="1" smtClean="0"/>
              <a:t>Allocation</a:t>
            </a:r>
            <a:r>
              <a:rPr lang="en-US" altLang="en-US" b="1" i="1" baseline="-25000" smtClean="0"/>
              <a:t>i</a:t>
            </a:r>
            <a:r>
              <a:rPr lang="en-US" altLang="en-US" b="1" smtClean="0"/>
              <a:t/>
            </a:r>
            <a:br>
              <a:rPr lang="en-US" altLang="en-US" b="1" smtClean="0"/>
            </a:br>
            <a:r>
              <a:rPr lang="en-US" altLang="en-US" b="1" i="1" smtClean="0"/>
              <a:t>Finish</a:t>
            </a:r>
            <a:r>
              <a:rPr lang="en-US" altLang="en-US" b="1" smtClean="0"/>
              <a:t>[</a:t>
            </a:r>
            <a:r>
              <a:rPr lang="en-US" altLang="en-US" b="1" i="1" smtClean="0"/>
              <a:t>i</a:t>
            </a:r>
            <a:r>
              <a:rPr lang="en-US" altLang="en-US" b="1" smtClean="0"/>
              <a:t>] = </a:t>
            </a:r>
            <a:r>
              <a:rPr lang="en-US" altLang="en-US" b="1" i="1" smtClean="0"/>
              <a:t>true</a:t>
            </a:r>
            <a:r>
              <a:rPr lang="en-US" altLang="en-US" b="1" smtClean="0"/>
              <a:t/>
            </a:r>
            <a:br>
              <a:rPr lang="en-US" altLang="en-US" b="1" smtClean="0"/>
            </a:br>
            <a:r>
              <a:rPr lang="en-US" altLang="en-US" smtClean="0"/>
              <a:t>go to step 2</a:t>
            </a:r>
            <a:br>
              <a:rPr lang="en-US" altLang="en-US" smtClean="0"/>
            </a:br>
            <a:endParaRPr lang="en-US" altLang="en-US" smtClean="0"/>
          </a:p>
          <a:p>
            <a:pPr>
              <a:lnSpc>
                <a:spcPct val="90000"/>
              </a:lnSpc>
              <a:buFont typeface="Monotype Sorts" pitchFamily="-84" charset="2"/>
              <a:buNone/>
            </a:pPr>
            <a:r>
              <a:rPr lang="en-US" altLang="en-US" smtClean="0"/>
              <a:t>4.	If </a:t>
            </a:r>
            <a:r>
              <a:rPr lang="en-US" altLang="en-US" b="1" i="1" smtClean="0"/>
              <a:t>Finish[i] == false</a:t>
            </a:r>
            <a:r>
              <a:rPr lang="en-US" altLang="en-US" smtClean="0"/>
              <a:t>, for some </a:t>
            </a:r>
            <a:r>
              <a:rPr lang="en-US" altLang="en-US" b="1" i="1" smtClean="0"/>
              <a:t>i</a:t>
            </a:r>
            <a:r>
              <a:rPr lang="en-US" altLang="en-US" smtClean="0"/>
              <a:t>, 1 </a:t>
            </a:r>
            <a:r>
              <a:rPr lang="en-US" altLang="en-US" smtClean="0">
                <a:sym typeface="Symbol" pitchFamily="18" charset="2"/>
              </a:rPr>
              <a:t> </a:t>
            </a:r>
            <a:r>
              <a:rPr lang="en-US" altLang="en-US" b="1" i="1" smtClean="0">
                <a:sym typeface="Symbol" pitchFamily="18" charset="2"/>
              </a:rPr>
              <a:t>i</a:t>
            </a:r>
            <a:r>
              <a:rPr lang="en-US" altLang="en-US" smtClean="0">
                <a:sym typeface="Symbol" pitchFamily="18" charset="2"/>
              </a:rPr>
              <a:t>   </a:t>
            </a:r>
            <a:r>
              <a:rPr lang="en-US" altLang="en-US" b="1" i="1" smtClean="0">
                <a:sym typeface="Symbol" pitchFamily="18" charset="2"/>
              </a:rPr>
              <a:t>n</a:t>
            </a:r>
            <a:r>
              <a:rPr lang="en-US" altLang="en-US" smtClean="0">
                <a:sym typeface="Symbol" pitchFamily="18" charset="2"/>
              </a:rPr>
              <a:t>, then the system is in deadlock state. Moreover, if </a:t>
            </a:r>
            <a:r>
              <a:rPr lang="en-US" altLang="en-US" b="1" i="1" smtClean="0">
                <a:sym typeface="Symbol" pitchFamily="18" charset="2"/>
              </a:rPr>
              <a:t>Finish</a:t>
            </a:r>
            <a:r>
              <a:rPr lang="en-US" altLang="en-US" b="1" smtClean="0">
                <a:sym typeface="Symbol" pitchFamily="18" charset="2"/>
              </a:rPr>
              <a:t>[</a:t>
            </a:r>
            <a:r>
              <a:rPr lang="en-US" altLang="en-US" b="1" i="1" smtClean="0">
                <a:sym typeface="Symbol" pitchFamily="18" charset="2"/>
              </a:rPr>
              <a:t>i</a:t>
            </a:r>
            <a:r>
              <a:rPr lang="en-US" altLang="en-US" b="1" smtClean="0">
                <a:sym typeface="Symbol" pitchFamily="18" charset="2"/>
              </a:rPr>
              <a:t>] == </a:t>
            </a:r>
            <a:r>
              <a:rPr lang="en-US" altLang="en-US" b="1" i="1" smtClean="0">
                <a:sym typeface="Symbol" pitchFamily="18" charset="2"/>
              </a:rPr>
              <a:t>false</a:t>
            </a:r>
            <a:r>
              <a:rPr lang="en-US" altLang="en-US" smtClean="0">
                <a:sym typeface="Symbol" pitchFamily="18" charset="2"/>
              </a:rPr>
              <a:t>, then </a:t>
            </a:r>
            <a:r>
              <a:rPr lang="en-US" altLang="en-US" b="1" i="1" smtClean="0">
                <a:sym typeface="Symbol" pitchFamily="18" charset="2"/>
              </a:rPr>
              <a:t>P</a:t>
            </a:r>
            <a:r>
              <a:rPr lang="en-US" altLang="en-US" b="1" i="1" baseline="-25000" smtClean="0">
                <a:sym typeface="Symbol" pitchFamily="18" charset="2"/>
              </a:rPr>
              <a:t>i</a:t>
            </a:r>
            <a:r>
              <a:rPr lang="en-US" altLang="en-US" smtClean="0">
                <a:sym typeface="Symbol" pitchFamily="18" charset="2"/>
              </a:rPr>
              <a:t> is deadlocked</a:t>
            </a:r>
          </a:p>
          <a:p>
            <a:pPr>
              <a:lnSpc>
                <a:spcPct val="90000"/>
              </a:lnSpc>
              <a:buFont typeface="Monotype Sorts" pitchFamily="-84" charset="2"/>
              <a:buNone/>
            </a:pPr>
            <a:r>
              <a:rPr lang="en-US" altLang="en-US" smtClean="0">
                <a:sym typeface="Symbol" pitchFamily="18" charset="2"/>
              </a:rPr>
              <a:t>	</a:t>
            </a:r>
            <a:endParaRPr lang="en-US" altLang="en-US" smtClean="0"/>
          </a:p>
        </p:txBody>
      </p:sp>
    </p:spTree>
    <p:extLst>
      <p:ext uri="{BB962C8B-B14F-4D97-AF65-F5344CB8AC3E}">
        <p14:creationId xmlns:p14="http://schemas.microsoft.com/office/powerpoint/2010/main" val="1653638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smtClean="0"/>
              <a:t>Example of Detection Algorithm</a:t>
            </a:r>
          </a:p>
        </p:txBody>
      </p:sp>
      <p:sp>
        <p:nvSpPr>
          <p:cNvPr id="43011" name="Rectangle 3"/>
          <p:cNvSpPr>
            <a:spLocks noGrp="1" noChangeArrowheads="1"/>
          </p:cNvSpPr>
          <p:nvPr>
            <p:ph type="body" idx="1"/>
          </p:nvPr>
        </p:nvSpPr>
        <p:spPr>
          <a:xfrm>
            <a:off x="901700" y="1108075"/>
            <a:ext cx="8037513" cy="5121275"/>
          </a:xfrm>
        </p:spPr>
        <p:txBody>
          <a:bodyPr>
            <a:normAutofit fontScale="85000" lnSpcReduction="10000"/>
          </a:bodyPr>
          <a:lstStyle/>
          <a:p>
            <a:pPr>
              <a:tabLst>
                <a:tab pos="1428750" algn="l"/>
                <a:tab pos="2338388" algn="ctr"/>
                <a:tab pos="3594100" algn="ctr"/>
                <a:tab pos="4921250" algn="ctr"/>
              </a:tabLst>
            </a:pPr>
            <a:r>
              <a:rPr lang="en-US" altLang="en-US" dirty="0" smtClean="0"/>
              <a:t>Five processes </a:t>
            </a:r>
            <a:r>
              <a:rPr lang="en-US" altLang="en-US" b="1" i="1" dirty="0" smtClean="0"/>
              <a:t>P</a:t>
            </a:r>
            <a:r>
              <a:rPr lang="en-US" altLang="en-US" b="1" baseline="-25000" dirty="0" smtClean="0"/>
              <a:t>0</a:t>
            </a:r>
            <a:r>
              <a:rPr lang="en-US" altLang="en-US" dirty="0" smtClean="0"/>
              <a:t> through </a:t>
            </a:r>
            <a:r>
              <a:rPr lang="en-US" altLang="en-US" b="1" i="1" dirty="0" smtClean="0"/>
              <a:t>P</a:t>
            </a:r>
            <a:r>
              <a:rPr lang="en-US" altLang="en-US" b="1" baseline="-25000" dirty="0" smtClean="0"/>
              <a:t>4</a:t>
            </a:r>
            <a:r>
              <a:rPr lang="en-US" altLang="en-US" dirty="0" smtClean="0"/>
              <a:t>;</a:t>
            </a:r>
            <a:r>
              <a:rPr lang="en-US" altLang="en-US" baseline="-25000" dirty="0" smtClean="0"/>
              <a:t> </a:t>
            </a:r>
            <a:r>
              <a:rPr lang="en-US" altLang="en-US" dirty="0" smtClean="0"/>
              <a:t>three resource types </a:t>
            </a:r>
            <a:br>
              <a:rPr lang="en-US" altLang="en-US" dirty="0" smtClean="0"/>
            </a:br>
            <a:r>
              <a:rPr lang="en-US" altLang="en-US" dirty="0" smtClean="0"/>
              <a:t>A (7 instances), </a:t>
            </a:r>
            <a:r>
              <a:rPr lang="en-US" altLang="en-US" i="1" dirty="0" smtClean="0"/>
              <a:t>B </a:t>
            </a:r>
            <a:r>
              <a:rPr lang="en-US" altLang="en-US" dirty="0" smtClean="0"/>
              <a:t>(2 instances), and </a:t>
            </a:r>
            <a:r>
              <a:rPr lang="en-US" altLang="en-US" i="1" dirty="0" smtClean="0"/>
              <a:t>C</a:t>
            </a:r>
            <a:r>
              <a:rPr lang="en-US" altLang="en-US" dirty="0" smtClean="0"/>
              <a:t> (6 instances)</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Snapshot at time </a:t>
            </a:r>
            <a:r>
              <a:rPr lang="en-US" altLang="en-US" b="1" i="1" dirty="0" smtClean="0"/>
              <a:t>T</a:t>
            </a:r>
            <a:r>
              <a:rPr lang="en-US" altLang="en-US" b="1" baseline="-25000" dirty="0" smtClean="0"/>
              <a:t>0</a:t>
            </a:r>
            <a:r>
              <a:rPr lang="en-US" altLang="en-US" dirty="0" smtClean="0"/>
              <a:t>:</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u="sng" dirty="0" smtClean="0"/>
              <a:t>Allocation </a:t>
            </a:r>
            <a:r>
              <a:rPr lang="en-US" altLang="en-US" i="1" dirty="0" smtClean="0"/>
              <a:t>	</a:t>
            </a:r>
            <a:r>
              <a:rPr lang="en-US" altLang="en-US" i="1" u="sng" dirty="0" smtClean="0"/>
              <a:t>Request </a:t>
            </a:r>
            <a:r>
              <a:rPr lang="en-US" altLang="en-US" i="1" dirty="0" smtClean="0"/>
              <a:t>	</a:t>
            </a:r>
            <a:r>
              <a:rPr lang="en-US" altLang="en-US" i="1" u="sng" dirty="0" smtClean="0"/>
              <a:t>Available</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A B C 	  A B C 	A B C</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0</a:t>
            </a:r>
            <a:r>
              <a:rPr lang="en-US" altLang="en-US" dirty="0" smtClean="0"/>
              <a:t>	     0 1 0       0 0 0 	0 0 0</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1</a:t>
            </a:r>
            <a:r>
              <a:rPr lang="en-US" altLang="en-US" dirty="0" smtClean="0"/>
              <a:t>	     2 0 0 	  2 0 2</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2</a:t>
            </a:r>
            <a:r>
              <a:rPr lang="en-US" altLang="en-US" dirty="0" smtClean="0"/>
              <a:t>		     3 0 3       0 0 0 </a:t>
            </a:r>
          </a:p>
          <a:p>
            <a:pPr>
              <a:buFont typeface="Monotype Sorts" pitchFamily="-84" charset="2"/>
              <a:buNone/>
              <a:tabLst>
                <a:tab pos="1428750" algn="l"/>
                <a:tab pos="2338388" algn="ctr"/>
                <a:tab pos="3594100" algn="ctr"/>
                <a:tab pos="4921250" algn="ctr"/>
              </a:tabLst>
            </a:pPr>
            <a:r>
              <a:rPr lang="en-US" altLang="en-US" i="1" dirty="0" smtClean="0"/>
              <a:t>          P</a:t>
            </a:r>
            <a:r>
              <a:rPr lang="en-US" altLang="en-US" baseline="-25000" dirty="0" smtClean="0"/>
              <a:t>3</a:t>
            </a:r>
            <a:r>
              <a:rPr lang="en-US" altLang="en-US" dirty="0" smtClean="0"/>
              <a:t>		2 1 1 	   1 0 0 </a:t>
            </a:r>
          </a:p>
          <a:p>
            <a:pPr>
              <a:buFont typeface="Monotype Sorts" pitchFamily="-84" charset="2"/>
              <a:buNone/>
              <a:tabLst>
                <a:tab pos="1428750" algn="l"/>
                <a:tab pos="2338388" algn="ctr"/>
                <a:tab pos="3594100" algn="ctr"/>
                <a:tab pos="4921250" algn="ctr"/>
              </a:tabLst>
            </a:pPr>
            <a:r>
              <a:rPr lang="en-US" altLang="en-US" dirty="0" smtClean="0"/>
              <a:t>	       </a:t>
            </a:r>
            <a:r>
              <a:rPr lang="en-US" altLang="en-US" i="1" dirty="0" smtClean="0"/>
              <a:t>P</a:t>
            </a:r>
            <a:r>
              <a:rPr lang="en-US" altLang="en-US" baseline="-25000" dirty="0" smtClean="0"/>
              <a:t>4	</a:t>
            </a:r>
            <a:r>
              <a:rPr lang="en-US" altLang="en-US" dirty="0" smtClean="0"/>
              <a:t>	0 0 2 	   0 0 2</a:t>
            </a:r>
          </a:p>
          <a:p>
            <a:pPr>
              <a:buFont typeface="Monotype Sorts" pitchFamily="-84" charset="2"/>
              <a:buNone/>
              <a:tabLst>
                <a:tab pos="1428750" algn="l"/>
                <a:tab pos="2338388" algn="ctr"/>
                <a:tab pos="3594100" algn="ctr"/>
                <a:tab pos="4921250" algn="ctr"/>
              </a:tabLst>
            </a:pPr>
            <a:endParaRPr lang="en-US" altLang="en-US" dirty="0" smtClean="0"/>
          </a:p>
          <a:p>
            <a:pPr>
              <a:tabLst>
                <a:tab pos="1428750" algn="l"/>
                <a:tab pos="2338388" algn="ctr"/>
                <a:tab pos="3594100" algn="ctr"/>
                <a:tab pos="4921250" algn="ctr"/>
              </a:tabLst>
            </a:pPr>
            <a:r>
              <a:rPr lang="en-US" altLang="en-US" dirty="0" smtClean="0"/>
              <a:t>Sequence &lt;</a:t>
            </a:r>
            <a:r>
              <a:rPr lang="en-US" altLang="en-US" b="1" i="1" dirty="0" smtClean="0"/>
              <a:t>P</a:t>
            </a:r>
            <a:r>
              <a:rPr lang="en-US" altLang="en-US" b="1" i="1" baseline="-25000" dirty="0" smtClean="0"/>
              <a:t>0</a:t>
            </a:r>
            <a:r>
              <a:rPr lang="en-US" altLang="en-US" b="1" i="1" dirty="0" smtClean="0"/>
              <a:t>, P</a:t>
            </a:r>
            <a:r>
              <a:rPr lang="en-US" altLang="en-US" b="1" i="1" baseline="-25000" dirty="0" smtClean="0"/>
              <a:t>2</a:t>
            </a:r>
            <a:r>
              <a:rPr lang="en-US" altLang="en-US" b="1" i="1" dirty="0" smtClean="0"/>
              <a:t>, P</a:t>
            </a:r>
            <a:r>
              <a:rPr lang="en-US" altLang="en-US" b="1" i="1" baseline="-25000" dirty="0" smtClean="0"/>
              <a:t>3</a:t>
            </a:r>
            <a:r>
              <a:rPr lang="en-US" altLang="en-US" b="1" i="1" dirty="0" smtClean="0"/>
              <a:t>, P</a:t>
            </a:r>
            <a:r>
              <a:rPr lang="en-US" altLang="en-US" b="1" i="1" baseline="-25000" dirty="0" smtClean="0"/>
              <a:t>1</a:t>
            </a:r>
            <a:r>
              <a:rPr lang="en-US" altLang="en-US" b="1" i="1" dirty="0" smtClean="0"/>
              <a:t>, P</a:t>
            </a:r>
            <a:r>
              <a:rPr lang="en-US" altLang="en-US" b="1" i="1" baseline="-25000" dirty="0" smtClean="0"/>
              <a:t>4</a:t>
            </a:r>
            <a:r>
              <a:rPr lang="en-US" altLang="en-US" dirty="0" smtClean="0"/>
              <a:t>&gt; will result in </a:t>
            </a:r>
            <a:r>
              <a:rPr lang="en-US" altLang="en-US" b="1" i="1" dirty="0" smtClean="0"/>
              <a:t>Finish[i] = true </a:t>
            </a:r>
            <a:r>
              <a:rPr lang="en-US" altLang="en-US" dirty="0" smtClean="0"/>
              <a:t>for all </a:t>
            </a:r>
            <a:r>
              <a:rPr lang="en-US" altLang="en-US" b="1" i="1" dirty="0" smtClean="0"/>
              <a:t>i</a:t>
            </a:r>
            <a:endParaRPr lang="en-US" altLang="en-US" b="1" dirty="0" smtClean="0"/>
          </a:p>
          <a:p>
            <a:pPr>
              <a:buFont typeface="Monotype Sorts" pitchFamily="-84" charset="2"/>
              <a:buNone/>
              <a:tabLst>
                <a:tab pos="1428750" algn="l"/>
                <a:tab pos="2338388" algn="ctr"/>
                <a:tab pos="3594100" algn="ctr"/>
                <a:tab pos="4921250" algn="ctr"/>
              </a:tabLst>
            </a:pPr>
            <a:endParaRPr lang="en-US" altLang="en-US" dirty="0" smtClean="0"/>
          </a:p>
        </p:txBody>
      </p:sp>
    </p:spTree>
    <p:extLst>
      <p:ext uri="{BB962C8B-B14F-4D97-AF65-F5344CB8AC3E}">
        <p14:creationId xmlns:p14="http://schemas.microsoft.com/office/powerpoint/2010/main" val="1248966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smtClean="0"/>
              <a:t>Example (Cont.)</a:t>
            </a:r>
          </a:p>
        </p:txBody>
      </p:sp>
      <p:sp>
        <p:nvSpPr>
          <p:cNvPr id="44035" name="Rectangle 3"/>
          <p:cNvSpPr>
            <a:spLocks noGrp="1" noChangeArrowheads="1"/>
          </p:cNvSpPr>
          <p:nvPr>
            <p:ph type="body" idx="1"/>
          </p:nvPr>
        </p:nvSpPr>
        <p:spPr>
          <a:xfrm>
            <a:off x="806450" y="1233488"/>
            <a:ext cx="7781925" cy="5037137"/>
          </a:xfrm>
        </p:spPr>
        <p:txBody>
          <a:bodyPr>
            <a:normAutofit fontScale="92500" lnSpcReduction="20000"/>
          </a:bodyPr>
          <a:lstStyle/>
          <a:p>
            <a:pPr>
              <a:tabLst>
                <a:tab pos="2800350" algn="l"/>
                <a:tab pos="3708400" algn="ctr"/>
              </a:tabLst>
            </a:pPr>
            <a:r>
              <a:rPr lang="en-US" altLang="en-US" b="1" i="1" smtClean="0"/>
              <a:t>P</a:t>
            </a:r>
            <a:r>
              <a:rPr lang="en-US" altLang="en-US" b="1" baseline="-25000" smtClean="0"/>
              <a:t>2</a:t>
            </a:r>
            <a:r>
              <a:rPr lang="en-US" altLang="en-US" smtClean="0"/>
              <a:t> requests an additional instance of type</a:t>
            </a:r>
            <a:r>
              <a:rPr lang="en-US" altLang="en-US" i="1" smtClean="0"/>
              <a:t> </a:t>
            </a:r>
            <a:r>
              <a:rPr lang="en-US" altLang="en-US" b="1" i="1" smtClean="0"/>
              <a:t>C</a:t>
            </a:r>
            <a:endParaRPr lang="en-US" altLang="en-US" b="1" smtClean="0"/>
          </a:p>
          <a:p>
            <a:pPr>
              <a:buFont typeface="Monotype Sorts" pitchFamily="-84" charset="2"/>
              <a:buNone/>
              <a:tabLst>
                <a:tab pos="2800350" algn="l"/>
                <a:tab pos="3708400" algn="ctr"/>
              </a:tabLst>
            </a:pPr>
            <a:r>
              <a:rPr lang="en-US" altLang="en-US" smtClean="0"/>
              <a:t>			</a:t>
            </a:r>
            <a:r>
              <a:rPr lang="en-US" altLang="en-US" i="1" u="sng" smtClean="0"/>
              <a:t>Request</a:t>
            </a:r>
            <a:endParaRPr lang="en-US" altLang="en-US" i="1" smtClean="0"/>
          </a:p>
          <a:p>
            <a:pPr>
              <a:buFont typeface="Monotype Sorts" pitchFamily="-84" charset="2"/>
              <a:buNone/>
              <a:tabLst>
                <a:tab pos="2800350" algn="l"/>
                <a:tab pos="3708400" algn="ctr"/>
              </a:tabLst>
            </a:pPr>
            <a:r>
              <a:rPr lang="en-US" altLang="en-US" i="1" smtClean="0"/>
              <a:t>			A B C</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0</a:t>
            </a:r>
            <a:r>
              <a:rPr lang="en-US" altLang="en-US" smtClean="0"/>
              <a:t>	0 0 0</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1</a:t>
            </a:r>
            <a:r>
              <a:rPr lang="en-US" altLang="en-US" smtClean="0"/>
              <a:t>	2 0 2</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2</a:t>
            </a:r>
            <a:r>
              <a:rPr lang="en-US" altLang="en-US" smtClean="0"/>
              <a:t>	0 0 1</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3</a:t>
            </a:r>
            <a:r>
              <a:rPr lang="en-US" altLang="en-US" smtClean="0"/>
              <a:t>	1 0 0 </a:t>
            </a:r>
          </a:p>
          <a:p>
            <a:pPr>
              <a:buFont typeface="Monotype Sorts" pitchFamily="-84" charset="2"/>
              <a:buNone/>
              <a:tabLst>
                <a:tab pos="2800350" algn="l"/>
                <a:tab pos="3708400" algn="ctr"/>
              </a:tabLst>
            </a:pPr>
            <a:r>
              <a:rPr lang="en-US" altLang="en-US" smtClean="0"/>
              <a:t>		 </a:t>
            </a:r>
            <a:r>
              <a:rPr lang="en-US" altLang="en-US" i="1" smtClean="0"/>
              <a:t>P</a:t>
            </a:r>
            <a:r>
              <a:rPr lang="en-US" altLang="en-US" baseline="-25000" smtClean="0"/>
              <a:t>4</a:t>
            </a:r>
            <a:r>
              <a:rPr lang="en-US" altLang="en-US" smtClean="0"/>
              <a:t>	0 0 2</a:t>
            </a:r>
          </a:p>
          <a:p>
            <a:pPr>
              <a:buFont typeface="Monotype Sorts" pitchFamily="-84" charset="2"/>
              <a:buNone/>
              <a:tabLst>
                <a:tab pos="2800350" algn="l"/>
                <a:tab pos="3708400" algn="ctr"/>
              </a:tabLst>
            </a:pPr>
            <a:endParaRPr lang="en-US" altLang="en-US" sz="800" smtClean="0"/>
          </a:p>
          <a:p>
            <a:pPr>
              <a:tabLst>
                <a:tab pos="2800350" algn="l"/>
                <a:tab pos="3708400" algn="ctr"/>
              </a:tabLst>
            </a:pPr>
            <a:r>
              <a:rPr lang="en-US" altLang="en-US" smtClean="0"/>
              <a:t>State of system?</a:t>
            </a:r>
          </a:p>
          <a:p>
            <a:pPr lvl="1">
              <a:tabLst>
                <a:tab pos="2800350" algn="l"/>
                <a:tab pos="3708400" algn="ctr"/>
              </a:tabLst>
            </a:pPr>
            <a:r>
              <a:rPr lang="en-US" altLang="en-US" smtClean="0"/>
              <a:t>Can reclaim resources held by process </a:t>
            </a:r>
            <a:r>
              <a:rPr lang="en-US" altLang="en-US" b="1" i="1" smtClean="0"/>
              <a:t>P</a:t>
            </a:r>
            <a:r>
              <a:rPr lang="en-US" altLang="en-US" b="1" baseline="-25000" smtClean="0"/>
              <a:t>0</a:t>
            </a:r>
            <a:r>
              <a:rPr lang="en-US" altLang="en-US" smtClean="0"/>
              <a:t>, but insufficient resources to fulfill other processes; requests</a:t>
            </a:r>
          </a:p>
          <a:p>
            <a:pPr lvl="1">
              <a:tabLst>
                <a:tab pos="2800350" algn="l"/>
                <a:tab pos="3708400" algn="ctr"/>
              </a:tabLst>
            </a:pPr>
            <a:r>
              <a:rPr lang="en-US" altLang="en-US" smtClean="0"/>
              <a:t>Deadlock exists, consisting of processes </a:t>
            </a:r>
            <a:r>
              <a:rPr lang="en-US" altLang="en-US" b="1" i="1" smtClean="0"/>
              <a:t>P</a:t>
            </a:r>
            <a:r>
              <a:rPr lang="en-US" altLang="en-US" b="1" baseline="-25000" smtClean="0"/>
              <a:t>1</a:t>
            </a:r>
            <a:r>
              <a:rPr lang="en-US" altLang="en-US" b="1" smtClean="0"/>
              <a:t>, </a:t>
            </a:r>
            <a:r>
              <a:rPr lang="en-US" altLang="en-US" b="1" baseline="-25000" smtClean="0"/>
              <a:t> </a:t>
            </a:r>
            <a:r>
              <a:rPr lang="en-US" altLang="en-US" b="1" i="1" smtClean="0"/>
              <a:t>P</a:t>
            </a:r>
            <a:r>
              <a:rPr lang="en-US" altLang="en-US" b="1" baseline="-25000" smtClean="0"/>
              <a:t>2</a:t>
            </a:r>
            <a:r>
              <a:rPr lang="en-US" altLang="en-US" b="1" smtClean="0"/>
              <a:t>, </a:t>
            </a:r>
            <a:r>
              <a:rPr lang="en-US" altLang="en-US" b="1" i="1" smtClean="0"/>
              <a:t>P</a:t>
            </a:r>
            <a:r>
              <a:rPr lang="en-US" altLang="en-US" b="1" baseline="-25000" smtClean="0"/>
              <a:t>3</a:t>
            </a:r>
            <a:r>
              <a:rPr lang="en-US" altLang="en-US" smtClean="0"/>
              <a:t>, and </a:t>
            </a:r>
            <a:r>
              <a:rPr lang="en-US" altLang="en-US" b="1" i="1" smtClean="0"/>
              <a:t>P</a:t>
            </a:r>
            <a:r>
              <a:rPr lang="en-US" altLang="en-US" b="1" baseline="-25000" smtClean="0"/>
              <a:t>4</a:t>
            </a:r>
            <a:endParaRPr lang="en-US" altLang="en-US" b="1" smtClean="0"/>
          </a:p>
        </p:txBody>
      </p:sp>
    </p:spTree>
    <p:extLst>
      <p:ext uri="{BB962C8B-B14F-4D97-AF65-F5344CB8AC3E}">
        <p14:creationId xmlns:p14="http://schemas.microsoft.com/office/powerpoint/2010/main" val="258390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smtClean="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fontScale="92500" lnSpcReduction="10000"/>
          </a:bodyPr>
          <a:lstStyle/>
          <a:p>
            <a:r>
              <a:rPr lang="en-US" altLang="en-US" smtClean="0"/>
              <a:t>Abort all deadlocked processes</a:t>
            </a:r>
            <a:br>
              <a:rPr lang="en-US" altLang="en-US" smtClean="0"/>
            </a:br>
            <a:endParaRPr lang="en-US" altLang="en-US" smtClean="0"/>
          </a:p>
          <a:p>
            <a:r>
              <a:rPr lang="en-US" altLang="en-US" smtClean="0"/>
              <a:t>Abort one process at a time until the deadlock cycle is eliminated</a:t>
            </a:r>
            <a:br>
              <a:rPr lang="en-US" altLang="en-US" smtClean="0"/>
            </a:br>
            <a:endParaRPr lang="en-US" altLang="en-US" smtClean="0"/>
          </a:p>
          <a:p>
            <a:r>
              <a:rPr lang="en-US" altLang="en-US" smtClean="0"/>
              <a:t>In which order should we choose to abort?</a:t>
            </a:r>
          </a:p>
          <a:p>
            <a:pPr marL="800100" lvl="1" indent="-342900">
              <a:buFont typeface="Arial" pitchFamily="34" charset="0"/>
              <a:buAutoNum type="arabicPeriod"/>
            </a:pPr>
            <a:r>
              <a:rPr lang="en-US" altLang="en-US" smtClean="0"/>
              <a:t>Priority of the process</a:t>
            </a:r>
          </a:p>
          <a:p>
            <a:pPr marL="800100" lvl="1" indent="-342900">
              <a:buFont typeface="Arial" pitchFamily="34" charset="0"/>
              <a:buAutoNum type="arabicPeriod"/>
            </a:pPr>
            <a:r>
              <a:rPr lang="en-US" altLang="en-US" smtClean="0"/>
              <a:t>How long process has computed, and how much longer to completion</a:t>
            </a:r>
          </a:p>
          <a:p>
            <a:pPr marL="800100" lvl="1" indent="-342900">
              <a:buFont typeface="Arial" pitchFamily="34" charset="0"/>
              <a:buAutoNum type="arabicPeriod"/>
            </a:pPr>
            <a:r>
              <a:rPr lang="en-US" altLang="en-US" smtClean="0"/>
              <a:t>Resources the process has used</a:t>
            </a:r>
          </a:p>
          <a:p>
            <a:pPr marL="800100" lvl="1" indent="-342900">
              <a:buFont typeface="Arial" pitchFamily="34" charset="0"/>
              <a:buAutoNum type="arabicPeriod"/>
            </a:pPr>
            <a:r>
              <a:rPr lang="en-US" altLang="en-US" smtClean="0"/>
              <a:t>Resources process needs to complete</a:t>
            </a:r>
          </a:p>
          <a:p>
            <a:pPr marL="800100" lvl="1" indent="-342900">
              <a:buFont typeface="Arial" pitchFamily="34" charset="0"/>
              <a:buAutoNum type="arabicPeriod"/>
            </a:pPr>
            <a:r>
              <a:rPr lang="en-US" altLang="en-US" smtClean="0"/>
              <a:t>How many processes will need to be terminated</a:t>
            </a:r>
          </a:p>
          <a:p>
            <a:pPr marL="800100" lvl="1" indent="-342900">
              <a:buFont typeface="Arial" pitchFamily="34" charset="0"/>
              <a:buAutoNum type="arabicPeriod"/>
            </a:pPr>
            <a:r>
              <a:rPr lang="en-US" altLang="en-US" smtClean="0"/>
              <a:t>Is process interactive or batch?</a:t>
            </a:r>
          </a:p>
        </p:txBody>
      </p:sp>
    </p:spTree>
    <p:extLst>
      <p:ext uri="{BB962C8B-B14F-4D97-AF65-F5344CB8AC3E}">
        <p14:creationId xmlns:p14="http://schemas.microsoft.com/office/powerpoint/2010/main" val="50822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7763" y="255588"/>
            <a:ext cx="8020050" cy="457200"/>
          </a:xfrm>
        </p:spPr>
        <p:txBody>
          <a:bodyPr/>
          <a:lstStyle/>
          <a:p>
            <a:pPr eaLnBrk="1" hangingPunct="1"/>
            <a:r>
              <a:rPr lang="en-US" altLang="en-US" sz="2400" smtClean="0"/>
              <a:t>Recovery from Deadlock:  Resource Preemption</a:t>
            </a:r>
          </a:p>
        </p:txBody>
      </p:sp>
      <p:sp>
        <p:nvSpPr>
          <p:cNvPr id="47107" name="Rectangle 3"/>
          <p:cNvSpPr>
            <a:spLocks noGrp="1" noChangeArrowheads="1"/>
          </p:cNvSpPr>
          <p:nvPr>
            <p:ph type="body" idx="1"/>
          </p:nvPr>
        </p:nvSpPr>
        <p:spPr>
          <a:xfrm>
            <a:off x="858838" y="1150938"/>
            <a:ext cx="6802437" cy="4483100"/>
          </a:xfrm>
        </p:spPr>
        <p:txBody>
          <a:bodyPr/>
          <a:lstStyle/>
          <a:p>
            <a:r>
              <a:rPr lang="en-US" altLang="en-US" b="1" smtClean="0"/>
              <a:t>Selecting a victim </a:t>
            </a:r>
            <a:r>
              <a:rPr lang="en-US" altLang="en-US" smtClean="0"/>
              <a:t>– minimize cost</a:t>
            </a:r>
            <a:br>
              <a:rPr lang="en-US" altLang="en-US" smtClean="0"/>
            </a:br>
            <a:endParaRPr lang="en-US" altLang="en-US" smtClean="0"/>
          </a:p>
          <a:p>
            <a:r>
              <a:rPr lang="en-US" altLang="en-US" b="1" smtClean="0"/>
              <a:t>Rollback</a:t>
            </a:r>
            <a:r>
              <a:rPr lang="en-US" altLang="en-US" smtClean="0"/>
              <a:t> – return to some safe state, restart process for that state</a:t>
            </a:r>
            <a:br>
              <a:rPr lang="en-US" altLang="en-US" smtClean="0"/>
            </a:br>
            <a:endParaRPr lang="en-US" altLang="en-US" smtClean="0"/>
          </a:p>
          <a:p>
            <a:r>
              <a:rPr lang="en-US" altLang="en-US" b="1" smtClean="0"/>
              <a:t>Starvation</a:t>
            </a:r>
            <a:r>
              <a:rPr lang="en-US" altLang="en-US" smtClean="0"/>
              <a:t> –  same process may always be picked as victim, include number of rollback in cost factor</a:t>
            </a:r>
          </a:p>
        </p:txBody>
      </p:sp>
    </p:spTree>
    <p:extLst>
      <p:ext uri="{BB962C8B-B14F-4D97-AF65-F5344CB8AC3E}">
        <p14:creationId xmlns:p14="http://schemas.microsoft.com/office/powerpoint/2010/main" val="4505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57200" y="1600200"/>
            <a:ext cx="4724400" cy="4267200"/>
          </a:xfrm>
        </p:spPr>
        <p:txBody>
          <a:bodyPr/>
          <a:lstStyle/>
          <a:p>
            <a:r>
              <a:rPr lang="en-NZ" smtClean="0"/>
              <a:t>Lets look at this with two processes P and Q</a:t>
            </a:r>
          </a:p>
          <a:p>
            <a:r>
              <a:rPr lang="en-NZ" smtClean="0"/>
              <a:t>Each  needing exclusive access to a resource A and B for a period of time</a:t>
            </a:r>
          </a:p>
        </p:txBody>
      </p:sp>
      <p:sp>
        <p:nvSpPr>
          <p:cNvPr id="10242" name="Title 1"/>
          <p:cNvSpPr>
            <a:spLocks noGrp="1"/>
          </p:cNvSpPr>
          <p:nvPr>
            <p:ph type="title"/>
          </p:nvPr>
        </p:nvSpPr>
        <p:spPr/>
        <p:txBody>
          <a:bodyPr/>
          <a:lstStyle/>
          <a:p>
            <a:r>
              <a:rPr lang="en-NZ" smtClean="0"/>
              <a:t>Two Processes P and Q</a:t>
            </a:r>
          </a:p>
        </p:txBody>
      </p:sp>
      <p:pic>
        <p:nvPicPr>
          <p:cNvPr id="102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271838" cy="28305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a:buFont typeface="Arial" pitchFamily="34" charset="0"/>
              <a:buNone/>
            </a:pPr>
            <a:r>
              <a:rPr lang="en-NZ" smtClean="0"/>
              <a:t>Two general categories of resources:</a:t>
            </a:r>
          </a:p>
          <a:p>
            <a:r>
              <a:rPr lang="en-NZ" smtClean="0"/>
              <a:t>Reusable</a:t>
            </a:r>
          </a:p>
          <a:p>
            <a:pPr lvl="1"/>
            <a:r>
              <a:rPr lang="en-NZ" smtClean="0"/>
              <a:t>can be safely used by only one process at a time and </a:t>
            </a:r>
            <a:r>
              <a:rPr lang="en-NZ" b="1" i="1" smtClean="0"/>
              <a:t>is not depleted </a:t>
            </a:r>
            <a:r>
              <a:rPr lang="en-NZ" smtClean="0"/>
              <a:t>by that use.</a:t>
            </a:r>
          </a:p>
          <a:p>
            <a:r>
              <a:rPr lang="en-NZ" smtClean="0"/>
              <a:t>Consumable</a:t>
            </a:r>
          </a:p>
          <a:p>
            <a:pPr lvl="1"/>
            <a:r>
              <a:rPr lang="en-NZ" smtClean="0"/>
              <a:t>one that can be created (</a:t>
            </a:r>
            <a:r>
              <a:rPr lang="en-NZ" b="1" i="1" smtClean="0"/>
              <a:t>produced</a:t>
            </a:r>
            <a:r>
              <a:rPr lang="en-NZ" smtClean="0"/>
              <a:t>) and destroyed (</a:t>
            </a:r>
            <a:r>
              <a:rPr lang="en-NZ" b="1" i="1" smtClean="0"/>
              <a:t>consumed</a:t>
            </a:r>
            <a:r>
              <a:rPr lang="en-NZ" smtClean="0"/>
              <a:t>).</a:t>
            </a:r>
          </a:p>
        </p:txBody>
      </p:sp>
      <p:sp>
        <p:nvSpPr>
          <p:cNvPr id="11266" name="Title 1"/>
          <p:cNvSpPr>
            <a:spLocks noGrp="1"/>
          </p:cNvSpPr>
          <p:nvPr>
            <p:ph type="title"/>
          </p:nvPr>
        </p:nvSpPr>
        <p:spPr/>
        <p:txBody>
          <a:bodyPr/>
          <a:lstStyle/>
          <a:p>
            <a:r>
              <a:rPr lang="en-NZ" smtClean="0"/>
              <a:t>Resource Categories</a:t>
            </a:r>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smtClean="0"/>
              <a:t>Such as:</a:t>
            </a:r>
          </a:p>
          <a:p>
            <a:pPr lvl="1"/>
            <a:r>
              <a:rPr lang="en-US" smtClean="0"/>
              <a:t>Processors, I/O channels, main and secondary memory, devices, and data structures such as files, databases, and semaphores</a:t>
            </a:r>
          </a:p>
          <a:p>
            <a:r>
              <a:rPr lang="en-US" smtClean="0"/>
              <a:t>Deadlock occurs if each process holds one resource and requests the other</a:t>
            </a:r>
          </a:p>
          <a:p>
            <a:endParaRPr lang="en-US" smtClean="0"/>
          </a:p>
        </p:txBody>
      </p:sp>
      <p:sp>
        <p:nvSpPr>
          <p:cNvPr id="12290" name="Title 1"/>
          <p:cNvSpPr>
            <a:spLocks noGrp="1"/>
          </p:cNvSpPr>
          <p:nvPr>
            <p:ph type="title"/>
          </p:nvPr>
        </p:nvSpPr>
        <p:spPr/>
        <p:txBody>
          <a:bodyPr/>
          <a:lstStyle/>
          <a:p>
            <a:r>
              <a:rPr lang="en-US" smtClean="0"/>
              <a:t>Reusable Resources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r>
              <a:rPr lang="en-US" smtClean="0"/>
              <a:t>Such as Interrupts, signals, messages, and information in I/O buffers</a:t>
            </a:r>
          </a:p>
          <a:p>
            <a:r>
              <a:rPr lang="en-US" smtClean="0"/>
              <a:t>Deadlock may occur if a Receive message is blocking</a:t>
            </a:r>
          </a:p>
          <a:p>
            <a:r>
              <a:rPr lang="en-US" smtClean="0"/>
              <a:t>May take a rare combination of events to cause deadlock</a:t>
            </a:r>
          </a:p>
          <a:p>
            <a:endParaRPr lang="en-US" smtClean="0"/>
          </a:p>
        </p:txBody>
      </p:sp>
      <p:sp>
        <p:nvSpPr>
          <p:cNvPr id="14338" name="Title 1"/>
          <p:cNvSpPr>
            <a:spLocks noGrp="1"/>
          </p:cNvSpPr>
          <p:nvPr>
            <p:ph type="title"/>
          </p:nvPr>
        </p:nvSpPr>
        <p:spPr/>
        <p:txBody>
          <a:bodyPr/>
          <a:lstStyle/>
          <a:p>
            <a:r>
              <a:rPr lang="en-US" smtClean="0"/>
              <a:t>Consumable Resources</a:t>
            </a: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Content Placeholder 3" descr="Fig06_1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57400" y="1392238"/>
            <a:ext cx="4737100" cy="5465762"/>
          </a:xfrm>
        </p:spPr>
      </p:pic>
      <p:sp>
        <p:nvSpPr>
          <p:cNvPr id="17410" name="Title 1"/>
          <p:cNvSpPr>
            <a:spLocks noGrp="1"/>
          </p:cNvSpPr>
          <p:nvPr>
            <p:ph type="title"/>
          </p:nvPr>
        </p:nvSpPr>
        <p:spPr/>
        <p:txBody>
          <a:bodyPr>
            <a:normAutofit fontScale="90000"/>
          </a:bodyPr>
          <a:lstStyle/>
          <a:p>
            <a:r>
              <a:rPr lang="en-US" smtClean="0"/>
              <a:t>Dining Philosophers</a:t>
            </a:r>
            <a:br>
              <a:rPr lang="en-US" smtClean="0"/>
            </a:br>
            <a:r>
              <a:rPr lang="en-US" smtClean="0"/>
              <a:t> Problem: Scenario</a:t>
            </a:r>
          </a:p>
        </p:txBody>
      </p:sp>
    </p:spTree>
  </p:cSld>
  <p:clrMapOvr>
    <a:masterClrMapping/>
  </p:clrMapOvr>
  <p:transition>
    <p:pull dir="rd"/>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1833</Words>
  <Application>Microsoft Office PowerPoint</Application>
  <PresentationFormat>On-screen Show (4:3)</PresentationFormat>
  <Paragraphs>341</Paragraphs>
  <Slides>45</Slides>
  <Notes>34</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45</vt:i4>
      </vt:variant>
    </vt:vector>
  </HeadingPairs>
  <TitlesOfParts>
    <vt:vector size="60" baseType="lpstr">
      <vt:lpstr>ＭＳ Ｐゴシック</vt:lpstr>
      <vt:lpstr>ＭＳ Ｐゴシック</vt:lpstr>
      <vt:lpstr>Arial</vt:lpstr>
      <vt:lpstr>Calibri</vt:lpstr>
      <vt:lpstr>Helvetica</vt:lpstr>
      <vt:lpstr>Lucida Sans Unicode</vt:lpstr>
      <vt:lpstr>Monotype Sorts</vt:lpstr>
      <vt:lpstr>Symbol</vt:lpstr>
      <vt:lpstr>Times New Roman</vt:lpstr>
      <vt:lpstr>Verdana</vt:lpstr>
      <vt:lpstr>Webdings</vt:lpstr>
      <vt:lpstr>Wingdings 2</vt:lpstr>
      <vt:lpstr>Wingdings 3</vt:lpstr>
      <vt:lpstr>Custom Design</vt:lpstr>
      <vt:lpstr>Concourse</vt:lpstr>
      <vt:lpstr>Deadlock</vt:lpstr>
      <vt:lpstr>Deadlock</vt:lpstr>
      <vt:lpstr>Potential Deadlock </vt:lpstr>
      <vt:lpstr>Actual Deadlock</vt:lpstr>
      <vt:lpstr>Two Processes P and Q</vt:lpstr>
      <vt:lpstr>Resource Categories</vt:lpstr>
      <vt:lpstr>Reusable Resources</vt:lpstr>
      <vt:lpstr>Consumable Resources</vt:lpstr>
      <vt:lpstr>Dining Philosophers  Problem: Scenario</vt:lpstr>
      <vt:lpstr>The Problem</vt:lpstr>
      <vt:lpstr>Avoiding deadlock</vt:lpstr>
      <vt:lpstr>Resource Allocation  Graphs</vt:lpstr>
      <vt:lpstr>Conditions for  possible Deadlock</vt:lpstr>
      <vt:lpstr>Actual Deadlock  Requires …</vt:lpstr>
      <vt:lpstr>Resource Allocation  Graphs of deadlock</vt:lpstr>
      <vt:lpstr>Resource Allocation  Graphs of deadlock</vt:lpstr>
      <vt:lpstr>Resource Allocation  Graphs of deadlock</vt:lpstr>
      <vt:lpstr>Resource Allocation  Graphs of deadlock</vt:lpstr>
      <vt:lpstr>Dealing with Deadlock</vt:lpstr>
      <vt:lpstr>Dealing with Deadlock</vt:lpstr>
      <vt:lpstr>Deadlock Prevention  Strategy</vt:lpstr>
      <vt:lpstr>Deadlock Prevention  Conditions</vt:lpstr>
      <vt:lpstr>Deadlock Prevention  Conditions</vt:lpstr>
      <vt:lpstr>Deadlock Prevention  Conditions</vt:lpstr>
      <vt:lpstr>Deadlock Prevention  Conditions</vt:lpstr>
      <vt:lpstr>Deadlock Avoidance</vt:lpstr>
      <vt:lpstr>Two Approaches to  Deadlock Avoidance</vt:lpstr>
      <vt:lpstr>Process  Initiation Denial</vt:lpstr>
      <vt:lpstr>Resource   Allocation Denial</vt:lpstr>
      <vt:lpstr>Basic Facts for deadlock avoidance</vt:lpstr>
      <vt:lpstr>Safe, Unsafe, Deadlock State </vt:lpstr>
      <vt:lpstr>Banker’s Algorithm</vt:lpstr>
      <vt:lpstr>Data Structures for the Banker’s Algorithm </vt:lpstr>
      <vt:lpstr>Safety Algorithm</vt:lpstr>
      <vt:lpstr>Resource-Request Algorithm for Process Pi</vt:lpstr>
      <vt:lpstr>Example of Banker’s Algorithm</vt:lpstr>
      <vt:lpstr>Deadlock Detection</vt:lpstr>
      <vt:lpstr>Single Instance of Each Resource Type</vt:lpstr>
      <vt:lpstr>Resource-Allocation Graph and  Wait-for Graph</vt:lpstr>
      <vt:lpstr>Detection Algorithm</vt:lpstr>
      <vt:lpstr>Detection Algorithm (Cont.)</vt:lpstr>
      <vt:lpstr>Example of Detection Algorithm</vt:lpstr>
      <vt:lpstr>Example (Cont.)</vt:lpstr>
      <vt:lpstr>Recovery from Deadlock:  Process Termination</vt:lpstr>
      <vt:lpstr>Recovery from Deadlock:  Resource Preemption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2008-04-03T13:45:59Z</dcterms:created>
  <dcterms:modified xsi:type="dcterms:W3CDTF">2019-04-25T15:51:29Z</dcterms:modified>
</cp:coreProperties>
</file>