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sldIdLst>
    <p:sldId id="317" r:id="rId2"/>
    <p:sldId id="256" r:id="rId3"/>
    <p:sldId id="257" r:id="rId4"/>
    <p:sldId id="315" r:id="rId5"/>
    <p:sldId id="258" r:id="rId6"/>
    <p:sldId id="316" r:id="rId7"/>
    <p:sldId id="259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71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60"/>
  </p:normalViewPr>
  <p:slideViewPr>
    <p:cSldViewPr>
      <p:cViewPr varScale="1">
        <p:scale>
          <a:sx n="65" d="100"/>
          <a:sy n="65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6D35-5A32-4C32-B5F6-AE4A673F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5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 units mean</a:t>
            </a:r>
            <a:r>
              <a:rPr lang="en-US" dirty="0" smtClean="0"/>
              <a:t>? Main memory cannot hold code</a:t>
            </a:r>
            <a:r>
              <a:rPr lang="en-US" baseline="0" dirty="0" smtClean="0"/>
              <a:t> and data permanently because of volatility and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27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8FDA-CF09-439B-B223-2E0DB9E4019F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8FDA-CF09-439B-B223-2E0DB9E4019F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8FDA-CF09-439B-B223-2E0DB9E4019F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main features of OS is its ability to </a:t>
            </a:r>
            <a:r>
              <a:rPr lang="en-US" dirty="0" err="1" smtClean="0"/>
              <a:t>multiprogram</a:t>
            </a:r>
            <a:r>
              <a:rPr lang="en-US" dirty="0" smtClean="0"/>
              <a:t>. Many </a:t>
            </a:r>
            <a:r>
              <a:rPr lang="en-US" dirty="0"/>
              <a:t>processes in memory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4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OS? Give a few names – a name that is not being given </a:t>
            </a:r>
            <a:r>
              <a:rPr lang="en-US"/>
              <a:t>by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first: Servers and mainframes Examples of second:</a:t>
            </a:r>
            <a:r>
              <a:rPr lang="en-US" baseline="0" dirty="0" smtClean="0"/>
              <a:t> personal computers</a:t>
            </a:r>
            <a:r>
              <a:rPr lang="en-US" baseline="0" smtClean="0"/>
              <a:t>, etc., 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E08E2-9C9D-4E36-92C1-E85D200BF240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Databases, multimedia and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system process is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EBE91-8484-4D84-9CA1-73323D01063B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interrupts? Exceptions? </a:t>
            </a:r>
          </a:p>
          <a:p>
            <a:r>
              <a:rPr lang="en-US" dirty="0"/>
              <a:t>Vectored interrupt?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7C32A-871C-4E84-8AA0-DA9B57248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DAC0-6DB8-4578-8499-998501810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58B-0A29-4838-95B2-574519A8E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FA015A-9094-4B89-BE43-D14D59703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971E2-06E6-40DE-BDDA-FE84ADDF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8A76-EE2F-42BE-BC53-432AEC02E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7B50-8F6C-4595-8F4D-9761308BE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D674-4906-4A48-A77C-651719E23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06096-810E-400B-BC55-14F2F3038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838201"/>
            <a:ext cx="7772400" cy="1066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Operating Systems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895600"/>
            <a:ext cx="7086600" cy="3429000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 smtClean="0">
                <a:solidFill>
                  <a:schemeClr val="tx1"/>
                </a:solidFill>
              </a:rPr>
              <a:t> Linked Topics (studied earlier) </a:t>
            </a: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Instruction Set Architecture</a:t>
            </a:r>
            <a:endParaRPr lang="en-US" sz="3200" b="1" dirty="0">
              <a:solidFill>
                <a:schemeClr val="tx1"/>
              </a:solidFill>
            </a:endParaRP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Structure of Computers</a:t>
            </a: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Hardware support for 	Operating System functions</a:t>
            </a:r>
          </a:p>
          <a:p>
            <a:pPr algn="l" eaLnBrk="1" hangingPunct="1">
              <a:buClrTx/>
            </a:pPr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Interfaces with applications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2019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6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156575" cy="4921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View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Varies according to the interface used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Operating system for a PC is optimized for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Ease of use and performance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Improving single user experience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Little effort is made for efficient resource 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Mainframe and minicomputers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is designed to maximize resource 	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Network of workstations and servers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is designed to compromise between 	individual usability and resource utilization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xfrm>
            <a:off x="6248400" y="6331744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6A8DB4-2E85-459B-9C7B-8C9B9233658F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8874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Mobile computers – smart phones and tablets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is designed for individual usability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Performance per unit of battery life </a:t>
            </a:r>
            <a:r>
              <a:rPr lang="en-US" sz="2600" b="1" dirty="0">
                <a:latin typeface="Comic Sans MS" pitchFamily="66" charset="0"/>
              </a:rPr>
              <a:t>is also </a:t>
            </a:r>
            <a:r>
              <a:rPr lang="en-US" sz="2600" b="1" dirty="0" smtClean="0">
                <a:latin typeface="Comic Sans MS" pitchFamily="66" charset="0"/>
              </a:rPr>
              <a:t>	important 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Embedded 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H</a:t>
            </a:r>
            <a:r>
              <a:rPr lang="en-US" sz="2600" b="1" dirty="0">
                <a:latin typeface="Comic Sans MS" pitchFamily="66" charset="0"/>
              </a:rPr>
              <a:t>ave little or no user view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OS may be designed to run without user 	intervention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View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Views the operating system as a resource 	allocator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CPU time			Memory space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File-storage space	I/O devices  etc.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84144"/>
            <a:ext cx="2322672" cy="2976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B1197-B7EA-4918-9DEC-798566813423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914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8229600" cy="3810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acts as the manager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9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Conflicting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requests may also be generated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	</a:t>
            </a:r>
            <a:r>
              <a:rPr lang="en-US" sz="2600" b="1" dirty="0">
                <a:latin typeface="Comic Sans MS" pitchFamily="66" charset="0"/>
              </a:rPr>
              <a:t>Manage and allocate resources efficiently 	and fairly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is a control program that controls and manages the execution of user programs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Prevent errors and improper use of 	</a:t>
            </a:r>
            <a:r>
              <a:rPr lang="en-US" sz="2600" b="1" dirty="0" smtClean="0">
                <a:latin typeface="Comic Sans MS" pitchFamily="66" charset="0"/>
              </a:rPr>
              <a:t>computer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and control of I/O devices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B7B38-EB06-4321-BACA-C6B0B7162D08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Definition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67836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</a:t>
            </a:r>
            <a:r>
              <a:rPr lang="en-US" sz="2800" b="1" dirty="0">
                <a:latin typeface="Comic Sans MS" pitchFamily="66" charset="0"/>
              </a:rPr>
              <a:t>“</a:t>
            </a:r>
            <a:r>
              <a:rPr lang="en-US" sz="2600" b="1" dirty="0">
                <a:latin typeface="Comic Sans MS" pitchFamily="66" charset="0"/>
              </a:rPr>
              <a:t>One program that is running at all times on the computer with everything else being system programs and application programs”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Kernel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The one program that the vendor ships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Resource allocator and control program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Operating system for mobile devices also include 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iddleware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set of software frameworks that provide 	additional services to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application developers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xfrm>
            <a:off x="6477000" y="6324600"/>
            <a:ext cx="21702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27105-2521-41F1-BB52-60912D8587E6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1"/>
            <a:ext cx="8229600" cy="541734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Computer system consists o</a:t>
            </a:r>
            <a:r>
              <a:rPr lang="en-US" sz="2600" b="1" dirty="0"/>
              <a:t>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One or more CPUs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Memory and memory controller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Device controllers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Bootstrap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Initializes all aspects of computer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Loads OS kernel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OS starts execution and waits for an event 	to occur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processes or system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daemons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System waits for an event to occur</a:t>
            </a: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Event occurrence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anose="030F0702030302020204" pitchFamily="66" charset="0"/>
              </a:rPr>
              <a:t>The occurrence of an event is signaled </a:t>
            </a:r>
            <a:r>
              <a:rPr lang="en-US" sz="2600" b="1" dirty="0">
                <a:latin typeface="Comic Sans MS" pitchFamily="66" charset="0"/>
              </a:rPr>
              <a:t>by a </a:t>
            </a:r>
            <a:r>
              <a:rPr lang="en-US" sz="2600" b="1" dirty="0" smtClean="0">
                <a:latin typeface="Comic Sans MS" pitchFamily="66" charset="0"/>
              </a:rPr>
              <a:t>	hardware </a:t>
            </a:r>
            <a:r>
              <a:rPr lang="en-US" sz="2600" b="1" dirty="0">
                <a:latin typeface="Comic Sans MS" pitchFamily="66" charset="0"/>
              </a:rPr>
              <a:t>or </a:t>
            </a:r>
            <a:r>
              <a:rPr lang="en-US" sz="2600" b="1" dirty="0" smtClean="0">
                <a:latin typeface="Comic Sans MS" pitchFamily="66" charset="0"/>
              </a:rPr>
              <a:t>a software </a:t>
            </a:r>
            <a:r>
              <a:rPr lang="en-US" sz="2600" b="1" dirty="0">
                <a:latin typeface="Comic Sans MS" pitchFamily="66" charset="0"/>
              </a:rPr>
              <a:t>interrupt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3E679-2ECB-44D4-A1D8-7AEA3536871E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44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8CCB5A85-78E2-4825-8B4A-30A0E52C7431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7924800" cy="82232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Modern Computer System </a:t>
            </a:r>
          </a:p>
        </p:txBody>
      </p:sp>
      <p:pic>
        <p:nvPicPr>
          <p:cNvPr id="1434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50736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Hardware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signal sent to the CPU anytime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Software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Execute a special operation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System call or monitor call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Interrupts cause a transfer to take place to the relevant interrupt service routine (ISR)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Methods of transfer varies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Saving the address of the interrupted instruction and the state of the processor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Registers, runtime stack or fixed memory 	addresses</a:t>
            </a:r>
            <a:endParaRPr lang="en-US" sz="2800" dirty="0"/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0640" y="6407944"/>
            <a:ext cx="2750041" cy="44927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78BC1656-9C4C-4A4D-9681-4F30600407B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 Structure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86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Units of storage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Bit and bytes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Kilobyte, Megabyte and Gigabyte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Terabyte and Petabyte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Main memory has program and data accessed by the CPU for execution directly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Volatile and too small to contain all 	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Secondary storage solves the problems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Extension of main memory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Store large quantities of information 	permanently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Storage system is organized in a hierarchy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Varies in speed, capacity, cost and 	volatility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3040" y="6407944"/>
            <a:ext cx="2750041" cy="44927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9B317616-6DA3-4EBD-BA7B-FD7BC91CED6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8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4276-F643-4E0D-A30B-7D651F01667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52400"/>
            <a:ext cx="8229600" cy="822325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Storage-Device Hierarchy</a:t>
            </a:r>
          </a:p>
        </p:txBody>
      </p:sp>
      <p:pic>
        <p:nvPicPr>
          <p:cNvPr id="7" name="Picture 3" descr="C:\Users\as668\Desktop\1_04.jpg">
            <a:extLst>
              <a:ext uri="{FF2B5EF4-FFF2-40B4-BE49-F238E27FC236}">
                <a16:creationId xmlns="" xmlns:a16="http://schemas.microsoft.com/office/drawing/2014/main" id="{10FEE90E-BBCE-43A1-A6E7-4B61360102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41248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4276-F643-4E0D-A30B-7D651F01667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52400"/>
            <a:ext cx="8229600" cy="822325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Storage-Device Hierarchy</a:t>
            </a:r>
          </a:p>
        </p:txBody>
      </p:sp>
      <p:pic>
        <p:nvPicPr>
          <p:cNvPr id="1028" name="Picture 4" descr="https://static.tvtropes.org/pmwiki/pub/images/memory_hierarc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9925"/>
            <a:ext cx="8842375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838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Overview of Operating System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611607"/>
            <a:ext cx="6248400" cy="1199704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Introduction and Overview</a:t>
            </a:r>
          </a:p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Operating System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2019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2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4276-F643-4E0D-A30B-7D651F01667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52400"/>
            <a:ext cx="8229600" cy="822325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Storage-Device Hierarchy</a:t>
            </a:r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4800" y="990599"/>
            <a:ext cx="868680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92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 Structure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86283"/>
            <a:ext cx="8153400" cy="5020879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Higher to lower levels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</a:t>
            </a:r>
            <a:r>
              <a:rPr lang="en-US" sz="2600" b="1" dirty="0">
                <a:latin typeface="Comic Sans MS" pitchFamily="66" charset="0"/>
              </a:rPr>
              <a:t>Decrease in speed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Increase in size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Decrease in cost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More persistence (non-volatile)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SSDs (Solid Storage Disks) are faster than magnetic disks and are nonvolatile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Flash memory is used in PDAs and other such devices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Design of memory system must balance all factor</a:t>
            </a:r>
            <a:r>
              <a:rPr lang="en-US" sz="2600" b="1" dirty="0"/>
              <a:t>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3040" y="6407944"/>
            <a:ext cx="2750041" cy="44927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9B317616-6DA3-4EBD-BA7B-FD7BC91CED6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93832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5626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Memory management is required when several jobs are resident in memory at the same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CPU scheduling is the process of choosing one 	of several jobs in memory to run on CPU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Swapping may be required to swap processes in and out of main memory to ensure reasonable response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memory is a technique that allows the execution of a process that is not completely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larger than the physical memory can 	be run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system and disk management is also required to run time-sharing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Other requirements are protection, mechanisms for job synchronization and communication</a:t>
            </a:r>
            <a:r>
              <a:rPr lang="en-US" sz="2600" b="1" dirty="0"/>
              <a:t>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3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Arial" pitchFamily="34" charset="0"/>
                <a:cs typeface="Arial" pitchFamily="34" charset="0"/>
              </a:rPr>
              <a:t>Operating systems are interrupt driven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Events are signaled by the occurrence of 	an interrupt or a trap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trap or an exception 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software-generated interrupt caused by 	a special request from a user program or 	caused by an error 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number of user programs are sharing all the resources of the system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		Protection is an essential requirement to be 	performed by the operating system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effectLst/>
              </a:rPr>
              <a:t>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1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Computer Systems Organization and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Operating Systems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Dual Mode of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Concept of Process and its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Memory and Storage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Protection and Security of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Various Computing Environments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311FC-A73B-436B-93A4-70DE8ED8624E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705A15-1120-4479-8433-F22EC1B2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0FA0DFC-7B07-4516-8354-DA27552C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37346C-73F6-4901-A563-18319B7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7EBE04-1B3E-4093-84D0-2166CF66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" y="76200"/>
            <a:ext cx="892292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0668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 to Operating System Concepts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9530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What is an OS?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2800" b="1" dirty="0">
                <a:latin typeface="Comic Sans MS" pitchFamily="66" charset="0"/>
              </a:rPr>
              <a:t>An interface between the user of the 	computer and the hardware that forms the 	computer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Coordination and Abstraction</a:t>
            </a:r>
          </a:p>
          <a:p>
            <a:pPr eaLnBrk="1" hangingPunct="1"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pPr eaLnBrk="1" hangingPunct="1"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A program that manages and controls the hardware</a:t>
            </a:r>
          </a:p>
          <a:p>
            <a:pPr eaLnBrk="1" hangingPunct="1">
              <a:buNone/>
            </a:pPr>
            <a:r>
              <a:rPr lang="en-US" sz="2800" b="1" dirty="0">
                <a:latin typeface="Comic Sans MS" pitchFamily="66" charset="0"/>
              </a:rPr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It provides an environment for application 	programs</a:t>
            </a:r>
          </a:p>
          <a:p>
            <a:pPr eaLnBrk="1" hangingPunct="1"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Acts as an intermediary between a computer user and the hardware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Operating systems vary in their design according to their purpose of use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31E09-10B8-4600-917B-F94616ACB297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8F6A56B-C76C-4D8B-BE25-4AB8B691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 Spring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446F3E-9870-401D-A63D-36FC0B59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C79F6A-3740-47AB-8EE4-D62F7240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2C0F625-5A57-4764-98B5-68A2E1CC36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550670"/>
            <a:ext cx="90525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14400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</a:rPr>
              <a:t>Introduction to Operating System Concepts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816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Some operating systems are designed to optimize utilization of hardware </a:t>
            </a:r>
          </a:p>
          <a:p>
            <a:pPr eaLnBrk="1" hangingPunct="1"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are designed that supports activities 	including games, business applications, etc.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Due to the complexity and the large size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is consciously designed to be modular 	with a layered architecture</a:t>
            </a:r>
          </a:p>
          <a:p>
            <a:pPr eaLnBrk="1" hangingPunct="1"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600" b="1" dirty="0"/>
              <a:t>Role of an OS?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Control and coordinate the use of resources 	among various application programs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xfrm>
            <a:off x="59436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D1699-8EC9-4E38-8AF8-92BF3DADE04E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Computer System Structure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12544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Computer system consists of four compone</a:t>
            </a:r>
            <a:r>
              <a:rPr lang="en-US" sz="2600" b="1" dirty="0"/>
              <a:t>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Hardware comprises of the basic computing resources for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Includes CPU, memory, I/O devices,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Application programs define the ways the resources are used to solve users’ computing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Word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processors, compilers,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web browsers, 	etc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Operating system controls the resources and coordinates its use to provide an environment in which various programs can do useful work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Users make use of the computing system</a:t>
            </a:r>
            <a:endParaRPr lang="en-US" sz="2400" b="1" dirty="0"/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xfrm>
            <a:off x="6248400" y="6331744"/>
            <a:ext cx="23988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2019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88159-3911-4980-ACB3-29CC2FDA3697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2019</a:t>
            </a:r>
            <a:endParaRPr lang="en-US"/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47CFA7-0665-4916-BA51-62F752BC2997}" type="slidenum">
              <a:rPr lang="en-US"/>
              <a:pPr/>
              <a:t>9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077200" cy="8382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effectLst/>
              </a:rPr>
              <a:t>Abstract view of the Components of a Computer System</a:t>
            </a:r>
          </a:p>
        </p:txBody>
      </p:sp>
      <p:pic>
        <p:nvPicPr>
          <p:cNvPr id="8198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" y="1143000"/>
            <a:ext cx="8595360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7232</TotalTime>
  <Words>459</Words>
  <Application>Microsoft Office PowerPoint</Application>
  <PresentationFormat>On-screen Show (4:3)</PresentationFormat>
  <Paragraphs>253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Comic Sans MS</vt:lpstr>
      <vt:lpstr>Gill Sans MT</vt:lpstr>
      <vt:lpstr>Times</vt:lpstr>
      <vt:lpstr>Verdana</vt:lpstr>
      <vt:lpstr>Wingdings</vt:lpstr>
      <vt:lpstr>Wingdings 2</vt:lpstr>
      <vt:lpstr>Theme1</vt:lpstr>
      <vt:lpstr>Operating Systems</vt:lpstr>
      <vt:lpstr>Overview of Operating System</vt:lpstr>
      <vt:lpstr>Introduction</vt:lpstr>
      <vt:lpstr>PowerPoint Presentation</vt:lpstr>
      <vt:lpstr>Introduction to Operating System Concepts</vt:lpstr>
      <vt:lpstr>PowerPoint Presentation</vt:lpstr>
      <vt:lpstr>Introduction to Operating System Concepts</vt:lpstr>
      <vt:lpstr>Computer System Structure</vt:lpstr>
      <vt:lpstr>Abstract view of the Components of a Computer System</vt:lpstr>
      <vt:lpstr> Introduction to Operating System Concepts</vt:lpstr>
      <vt:lpstr>Introduction to Operating System Concepts</vt:lpstr>
      <vt:lpstr>Introduction to Operating System Concepts</vt:lpstr>
      <vt:lpstr>Operating System Definition</vt:lpstr>
      <vt:lpstr>Computer System Organization</vt:lpstr>
      <vt:lpstr>A Modern Computer System </vt:lpstr>
      <vt:lpstr>Computer System Organization</vt:lpstr>
      <vt:lpstr> Storage Structure</vt:lpstr>
      <vt:lpstr>  Storage-Device Hierarchy</vt:lpstr>
      <vt:lpstr>  Storage-Device Hierarchy</vt:lpstr>
      <vt:lpstr>  Storage-Device Hierarchy</vt:lpstr>
      <vt:lpstr> Storage Structure</vt:lpstr>
      <vt:lpstr>Operating System Structure</vt:lpstr>
      <vt:lpstr>Operating System Operations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259</cp:revision>
  <dcterms:created xsi:type="dcterms:W3CDTF">2009-01-01T00:53:08Z</dcterms:created>
  <dcterms:modified xsi:type="dcterms:W3CDTF">2019-01-24T10:32:21Z</dcterms:modified>
</cp:coreProperties>
</file>