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49"/>
  </p:notesMasterIdLst>
  <p:sldIdLst>
    <p:sldId id="256" r:id="rId2"/>
    <p:sldId id="270" r:id="rId3"/>
    <p:sldId id="300" r:id="rId4"/>
    <p:sldId id="271" r:id="rId5"/>
    <p:sldId id="272" r:id="rId6"/>
    <p:sldId id="301" r:id="rId7"/>
    <p:sldId id="302" r:id="rId8"/>
    <p:sldId id="273" r:id="rId9"/>
    <p:sldId id="274" r:id="rId10"/>
    <p:sldId id="275" r:id="rId11"/>
    <p:sldId id="276" r:id="rId12"/>
    <p:sldId id="307" r:id="rId13"/>
    <p:sldId id="277" r:id="rId14"/>
    <p:sldId id="308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8" r:id="rId24"/>
    <p:sldId id="286" r:id="rId25"/>
    <p:sldId id="287" r:id="rId26"/>
    <p:sldId id="304" r:id="rId27"/>
    <p:sldId id="309" r:id="rId28"/>
    <p:sldId id="310" r:id="rId29"/>
    <p:sldId id="311" r:id="rId30"/>
    <p:sldId id="312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67" d="100"/>
          <a:sy n="67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8AFD05-8D9A-4105-A536-2639AFAF7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44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E8A810-C74B-4A81-813F-FA4F9FBFB79A}" type="slidenum">
              <a:rPr lang="en-US"/>
              <a:pPr/>
              <a:t>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23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7958B-4983-432C-80E9-2830E731925D}" type="slidenum">
              <a:rPr lang="en-US"/>
              <a:pPr/>
              <a:t>20</a:t>
            </a:fld>
            <a:endParaRPr lang="en-US"/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algn="r" eaLnBrk="0" hangingPunct="0"/>
            <a:fld id="{7B1A87B2-9208-49F4-A9E0-63213F843B8E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20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73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86C486-4582-4E80-B936-011B792C68B8}" type="slidenum">
              <a:rPr lang="en-US"/>
              <a:pPr/>
              <a:t>21</a:t>
            </a:fld>
            <a:endParaRPr lang="en-US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algn="r" eaLnBrk="0" hangingPunct="0"/>
            <a:fld id="{52D67BA4-2717-48B5-9CEE-F36B9CBE0852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21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5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65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49F82-D81E-4384-A106-A460829AEB0B}" type="slidenum">
              <a:rPr lang="en-US"/>
              <a:pPr/>
              <a:t>23</a:t>
            </a:fld>
            <a:endParaRPr lang="en-US"/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algn="r" eaLnBrk="0" hangingPunct="0"/>
            <a:fld id="{FE5AB5AE-D9E1-4524-82D2-777EFCE71E97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23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8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22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5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48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79FFB5-1A12-49B2-B332-D3F9D4423F44}" type="slidenum">
              <a:rPr lang="en-US"/>
              <a:pPr/>
              <a:t>34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81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989F6-F51A-46E2-8CF8-1498C686F1A7}" type="slidenum">
              <a:rPr lang="en-US"/>
              <a:pPr/>
              <a:t>36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72395-B946-4453-BBD5-8816063D6133}" type="slidenum">
              <a:rPr lang="en-US"/>
              <a:pPr/>
              <a:t>6</a:t>
            </a:fld>
            <a:endParaRPr lang="en-US"/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algn="r" eaLnBrk="0" hangingPunct="0"/>
            <a:fld id="{34498CD8-E9D3-42BC-ACCF-5FBEDDBE19E1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6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05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10BE2-E107-4F4D-9BCE-C0E962E9831E}" type="slidenum">
              <a:rPr lang="en-US"/>
              <a:pPr/>
              <a:t>38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62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875CB3-AF9D-485F-8DFD-9D3BB4677B54}" type="slidenum">
              <a:rPr lang="en-US"/>
              <a:pPr/>
              <a:t>39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12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65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9DD208-290C-4155-87D9-C67DF71AE6D2}" type="slidenum">
              <a:rPr lang="en-US"/>
              <a:pPr/>
              <a:t>42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16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58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1384A-23FD-4C3D-BA46-155F82342291}" type="slidenum">
              <a:rPr lang="en-US"/>
              <a:pPr/>
              <a:t>44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17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76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BDF2F1-D688-429D-8977-A6ACE7EB9145}" type="slidenum">
              <a:rPr lang="en-US"/>
              <a:pPr/>
              <a:t>47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2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94C8D-A82D-4D1E-92A2-EB46BB802CCB}" type="slidenum">
              <a:rPr lang="en-US"/>
              <a:pPr/>
              <a:t>7</a:t>
            </a:fld>
            <a:endParaRPr lang="en-US"/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algn="r" eaLnBrk="0" hangingPunct="0"/>
            <a:fld id="{E0E3E946-ABB7-4472-85E9-55C9B6F14DC4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7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94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92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95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E08E2-9C9D-4E36-92C1-E85D200BF240}" type="slidenum">
              <a:rPr lang="en-US"/>
              <a:pPr/>
              <a:t>14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3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5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14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3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5E99FF0-E3F0-46BB-A0AD-808F19689F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7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93490-4255-4E52-A04B-8573A7FC5E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EAD78-7407-41B2-A23A-3290AD60ED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6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2BC4-4021-4DA3-B16D-2956C6D99F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06AD16-429B-4E74-B9BB-13118F64D0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D8362-9C5D-4E90-8BF0-7357DB78BC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6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D9455-52AE-4CFA-8043-43B03E530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0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399E4-3EEA-4550-A19D-BBBDDF732F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317993-F8AB-4863-89CD-5422D0E7A3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C6A77-167A-41FB-BF62-E214466BEC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3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0212DB-E14F-41B0-B56B-2F0812EEFE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3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3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990600"/>
            <a:ext cx="7772400" cy="1829761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ffectLst/>
              </a:rPr>
              <a:t>Operating System Structures</a:t>
            </a:r>
            <a:r>
              <a:rPr lang="en-US" dirty="0"/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611607"/>
            <a:ext cx="4953000" cy="1265194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n"/>
            </a:pPr>
            <a:r>
              <a:rPr lang="en-US" sz="3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OS Services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sz="3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OS Structures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2019</a:t>
            </a:r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1371600" y="6407944"/>
            <a:ext cx="2350681" cy="365125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96E487-672B-43CA-91E9-A2C06E49652D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9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Information Maintenance System Calls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8382000" cy="4419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System calls that are used only to transfer information between user and OS programs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get time or date, set time or date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get system data, set system data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get process, file or device attributes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set process, file or device attributes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OS maintains information to respond to the calls that are relevant</a:t>
            </a:r>
          </a:p>
        </p:txBody>
      </p:sp>
      <p:sp>
        <p:nvSpPr>
          <p:cNvPr id="2458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CBA50-6650-449F-8886-F1CBCCE93F9E}" type="slidenum">
              <a:rPr lang="en-US" b="1">
                <a:latin typeface="Arial Black" pitchFamily="34" charset="0"/>
              </a:rPr>
              <a:pPr/>
              <a:t>10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9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Communication System Calls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09650"/>
            <a:ext cx="8229600" cy="53149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err="1">
                <a:latin typeface="Arial" pitchFamily="34" charset="0"/>
                <a:cs typeface="Arial" pitchFamily="34" charset="0"/>
              </a:rPr>
              <a:t>Interprocess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communication models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Message-passing model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Processes exchange messages to transfer 	information directly or indirectly</a:t>
            </a:r>
            <a:r>
              <a:rPr lang="en-US" sz="2600" b="1" dirty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Shared-memory model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For exchange of information through 	common, shared memory areas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800" b="1" dirty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create, delete communication connection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 connection is established before messages are exchanged between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send, receive messages</a:t>
            </a:r>
            <a:endParaRPr lang="en-US" sz="8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transfer status information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attach </a:t>
            </a: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or detach remote devices</a:t>
            </a:r>
          </a:p>
        </p:txBody>
      </p:sp>
      <p:sp>
        <p:nvSpPr>
          <p:cNvPr id="256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059B51-51B6-4318-9425-115DE9F58EB9}" type="slidenum">
              <a:rPr lang="en-US" b="1">
                <a:latin typeface="Arial Black" pitchFamily="34" charset="0"/>
              </a:rPr>
              <a:pPr/>
              <a:t>11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8229600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Protection Related System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Calls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43050"/>
            <a:ext cx="8229600" cy="401955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Protection provides a mechanism for controlling access to resources provided by a computer system</a:t>
            </a:r>
          </a:p>
          <a:p>
            <a:pPr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6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Set_permission</a:t>
            </a: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600" b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get_permission</a:t>
            </a:r>
            <a:endParaRPr lang="en-US" sz="2600" b="1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6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Manipulates permission settings of resources such as files and disks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sz="26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6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Allow_user</a:t>
            </a: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600" b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deny_user</a:t>
            </a:r>
            <a:endParaRPr lang="en-US" sz="2600" b="1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W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hether users be allowed or not allowed access to certain resources 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6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059B51-51B6-4318-9425-115DE9F58EB9}" type="slidenum">
              <a:rPr lang="en-US" b="1">
                <a:latin typeface="Arial Black" pitchFamily="34" charset="0"/>
              </a:rPr>
              <a:pPr/>
              <a:t>12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9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System Programs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38200"/>
            <a:ext cx="8305800" cy="54673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Provide a convenient environment for program development and execution – system utilities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Varies from simple to complex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ones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Divided into a number of categories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File management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   </a:t>
            </a:r>
            <a:r>
              <a:rPr lang="en-US" sz="2600" b="1" dirty="0" smtClean="0">
                <a:latin typeface="Comic Sans MS" panose="030F0702030302020204" pitchFamily="66" charset="0"/>
              </a:rPr>
              <a:t>Programs that manipulate </a:t>
            </a:r>
            <a:r>
              <a:rPr lang="en-US" sz="2600" b="1" dirty="0">
                <a:latin typeface="Comic Sans MS" pitchFamily="66" charset="0"/>
              </a:rPr>
              <a:t>files and directories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Status information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Programs that format and print the output 	from the status information system calls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Registry may be supported that store 		and retrieve configuration information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File modification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Several text editors may be available with 	various options like search or 	transformations</a:t>
            </a:r>
          </a:p>
        </p:txBody>
      </p:sp>
      <p:sp>
        <p:nvSpPr>
          <p:cNvPr id="2662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F53FB5-C8F8-4395-B0BE-800176B7E905}" type="slidenum">
              <a:rPr lang="en-US" b="1">
                <a:latin typeface="Arial Black" pitchFamily="34" charset="0"/>
              </a:rPr>
              <a:pPr/>
              <a:t>13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81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47CFA7-0665-4916-BA51-62F752BC2997}" type="slidenum">
              <a:rPr lang="en-US"/>
              <a:pPr/>
              <a:t>14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52400"/>
            <a:ext cx="8077200" cy="83820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2800" b="1" dirty="0">
                <a:effectLst/>
              </a:rPr>
              <a:t>Abstract view of the Components of a Computer System</a:t>
            </a:r>
          </a:p>
        </p:txBody>
      </p:sp>
      <p:pic>
        <p:nvPicPr>
          <p:cNvPr id="8198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" y="1143000"/>
            <a:ext cx="8595360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623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System Programs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98550"/>
            <a:ext cx="8305800" cy="5226050"/>
          </a:xfrm>
          <a:noFill/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Programming language support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Compilers, assemblers, debuggers and 	interpreters for common programming 	languages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Program loading and execution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Used for loading and execution of programs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Communications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Provide mechanism for creating virtual 	connections among processes, users and 	computer systems</a:t>
            </a:r>
          </a:p>
          <a:p>
            <a:pPr eaLnBrk="1" hangingPunct="1"/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Other programs are supplied: perform common operations: web browsers, spreadsheets, etc.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6497B1-44AD-4047-B665-3E6CE1957E8D}" type="slidenum">
              <a:rPr lang="en-US" b="1">
                <a:latin typeface="Arial Black" pitchFamily="34" charset="0"/>
              </a:rPr>
              <a:pPr/>
              <a:t>15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0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Operating-System Design and Implementation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2296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Design Goal</a:t>
            </a:r>
            <a:r>
              <a:rPr lang="en-US" sz="2600" b="1" dirty="0"/>
              <a:t>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Define goals and specifications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Affected by the choice of hardware and the 	type of system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General purpose or specific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Next level </a:t>
            </a:r>
            <a:r>
              <a:rPr lang="en-US" sz="2600" b="1" dirty="0" smtClean="0">
                <a:latin typeface="Comic Sans MS" pitchFamily="66" charset="0"/>
              </a:rPr>
              <a:t>requirements: user </a:t>
            </a:r>
            <a:r>
              <a:rPr lang="en-US" sz="2600" b="1" dirty="0">
                <a:latin typeface="Comic Sans MS" pitchFamily="66" charset="0"/>
              </a:rPr>
              <a:t>and system goals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User goals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System should be convenient to use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It should be reliable, safe and fast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	H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ow to achieve these objectives?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 goals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System should be easy to design, implement 	and maintain -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should be flexible, reliable, 				       error free and efficient</a:t>
            </a:r>
          </a:p>
        </p:txBody>
      </p:sp>
      <p:sp>
        <p:nvSpPr>
          <p:cNvPr id="2867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FFE24C-292C-4F5F-B745-D4DFA45C5F13}" type="slidenum">
              <a:rPr lang="en-US" b="1">
                <a:latin typeface="Arial Black" pitchFamily="34" charset="0"/>
              </a:rPr>
              <a:pPr/>
              <a:t>16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1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Mechanisms and Policies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1498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An important principle of OS design is to separate policy from mechanism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Mechanisms determine </a:t>
            </a:r>
            <a:r>
              <a:rPr lang="en-US" sz="2600" b="1" dirty="0">
                <a:latin typeface="Berlin Sans FB" pitchFamily="34" charset="0"/>
              </a:rPr>
              <a:t>how </a:t>
            </a:r>
            <a:r>
              <a:rPr lang="en-US" sz="2600" b="1" dirty="0">
                <a:latin typeface="Comic Sans MS" pitchFamily="66" charset="0"/>
              </a:rPr>
              <a:t>to do something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Policies determine </a:t>
            </a:r>
            <a:r>
              <a:rPr lang="en-US" sz="2600" b="1" dirty="0">
                <a:latin typeface="Berlin Sans FB" pitchFamily="34" charset="0"/>
              </a:rPr>
              <a:t>what</a:t>
            </a:r>
            <a:r>
              <a:rPr lang="en-US" sz="2600" b="1" dirty="0">
                <a:latin typeface="Comic Sans MS" pitchFamily="66" charset="0"/>
              </a:rPr>
              <a:t> will be done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is important for flexibility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Policies are likely to change over time and 	place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general mechanism insensitive to policy changes is desirable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Microkernel-based OS separate mechanisms from policies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Implements basic set of primitive building 	blocks that are totally policy free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DEB466-BD23-42EA-8411-447CD4C245AA}" type="slidenum">
              <a:rPr lang="en-US" b="1">
                <a:latin typeface="Arial Black" pitchFamily="34" charset="0"/>
              </a:rPr>
              <a:pPr/>
              <a:t>17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1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8229600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Implementation</a:t>
            </a:r>
            <a:r>
              <a:rPr lang="en-US" sz="320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229600" cy="51498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 current generation OS is implemented in a high-level language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Easier to write, understand and debug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Portability is achieved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Suffers from reduced speed and increased storage requirements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Performance improvement measures can be 	used to offset the disadvantage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Bottleneck routines can be identified and replaced with assembly language equivalents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Bottleneck is identified through programs 	that measure system behavior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Traces can be run to achieve the objectives</a:t>
            </a:r>
          </a:p>
        </p:txBody>
      </p:sp>
      <p:sp>
        <p:nvSpPr>
          <p:cNvPr id="307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3E0D21-730E-4AA0-A495-10BB1B86D969}" type="slidenum">
              <a:rPr lang="en-US" b="1">
                <a:latin typeface="Arial Black" pitchFamily="34" charset="0"/>
              </a:rPr>
              <a:pPr/>
              <a:t>18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 System Structure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105400"/>
          </a:xfrm>
          <a:noFill/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3400" b="1" dirty="0">
                <a:latin typeface="Arial" pitchFamily="34" charset="0"/>
                <a:cs typeface="Arial" pitchFamily="34" charset="0"/>
              </a:rPr>
              <a:t>Design the system by defining small </a:t>
            </a:r>
            <a:r>
              <a:rPr lang="en-US" sz="3400" b="1" dirty="0" smtClean="0">
                <a:latin typeface="Arial" pitchFamily="34" charset="0"/>
                <a:cs typeface="Arial" pitchFamily="34" charset="0"/>
              </a:rPr>
              <a:t>components </a:t>
            </a:r>
            <a:r>
              <a:rPr lang="en-US" sz="3400" b="1" dirty="0">
                <a:latin typeface="Arial" pitchFamily="34" charset="0"/>
                <a:cs typeface="Arial" pitchFamily="34" charset="0"/>
              </a:rPr>
              <a:t>or modules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400" b="1" dirty="0"/>
              <a:t>		</a:t>
            </a:r>
            <a:r>
              <a:rPr lang="en-US" sz="3400" b="1" dirty="0">
                <a:latin typeface="Comic Sans MS" pitchFamily="66" charset="0"/>
              </a:rPr>
              <a:t>Each module is a well-defined portion of </a:t>
            </a:r>
            <a:r>
              <a:rPr lang="en-US" sz="3400" b="1" dirty="0" smtClean="0">
                <a:latin typeface="Comic Sans MS" pitchFamily="66" charset="0"/>
              </a:rPr>
              <a:t>	the system </a:t>
            </a:r>
            <a:r>
              <a:rPr lang="en-US" sz="3400" b="1" dirty="0">
                <a:latin typeface="Comic Sans MS" pitchFamily="66" charset="0"/>
              </a:rPr>
              <a:t>with carefully defined inputs, </a:t>
            </a:r>
            <a:r>
              <a:rPr lang="en-US" sz="3400" b="1" dirty="0" smtClean="0">
                <a:latin typeface="Comic Sans MS" pitchFamily="66" charset="0"/>
              </a:rPr>
              <a:t>	outputs and </a:t>
            </a:r>
            <a:r>
              <a:rPr lang="en-US" sz="3400" b="1" dirty="0">
                <a:latin typeface="Comic Sans MS" pitchFamily="66" charset="0"/>
              </a:rPr>
              <a:t>functions</a:t>
            </a:r>
          </a:p>
          <a:p>
            <a:pPr eaLnBrk="1" hangingPunct="1"/>
            <a:r>
              <a:rPr lang="en-US" sz="3400" b="1" dirty="0">
                <a:latin typeface="Arial" pitchFamily="34" charset="0"/>
                <a:cs typeface="Arial" pitchFamily="34" charset="0"/>
              </a:rPr>
              <a:t>Simple Structure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400" b="1" dirty="0"/>
              <a:t>		</a:t>
            </a:r>
            <a:r>
              <a:rPr lang="en-US" sz="3400" b="1" dirty="0">
                <a:latin typeface="Comic Sans MS" pitchFamily="66" charset="0"/>
              </a:rPr>
              <a:t>Many </a:t>
            </a:r>
            <a:r>
              <a:rPr lang="en-US" sz="3400" b="1" dirty="0" smtClean="0">
                <a:latin typeface="Comic Sans MS" pitchFamily="66" charset="0"/>
              </a:rPr>
              <a:t>operating systems </a:t>
            </a:r>
            <a:r>
              <a:rPr lang="en-US" sz="3400" b="1" dirty="0">
                <a:latin typeface="Comic Sans MS" pitchFamily="66" charset="0"/>
              </a:rPr>
              <a:t>do not have well-	defined structures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3400" b="1" dirty="0">
                <a:latin typeface="Arial" pitchFamily="34" charset="0"/>
                <a:cs typeface="Arial" pitchFamily="34" charset="0"/>
              </a:rPr>
              <a:t>MS-DOS is an example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400" b="1" dirty="0">
                <a:latin typeface="Comic Sans MS" pitchFamily="66" charset="0"/>
              </a:rPr>
              <a:t>		Interfaces and levels of functionality are 	</a:t>
            </a:r>
            <a:r>
              <a:rPr lang="en-US" sz="3400" b="1" dirty="0" smtClean="0">
                <a:latin typeface="Comic Sans MS" pitchFamily="66" charset="0"/>
              </a:rPr>
              <a:t>not well </a:t>
            </a:r>
            <a:r>
              <a:rPr lang="en-US" sz="3400" b="1" dirty="0">
                <a:latin typeface="Comic Sans MS" pitchFamily="66" charset="0"/>
              </a:rPr>
              <a:t>separated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400" b="1" dirty="0">
                <a:latin typeface="Comic Sans MS" pitchFamily="66" charset="0"/>
              </a:rPr>
              <a:t>			</a:t>
            </a:r>
            <a:r>
              <a:rPr lang="en-US" sz="3400" b="1" dirty="0">
                <a:latin typeface="Arial" pitchFamily="34" charset="0"/>
                <a:cs typeface="Arial" pitchFamily="34" charset="0"/>
              </a:rPr>
              <a:t>System is prone to </a:t>
            </a:r>
            <a:r>
              <a:rPr lang="en-US" sz="3400" b="1" dirty="0" smtClean="0">
                <a:latin typeface="Arial" pitchFamily="34" charset="0"/>
                <a:cs typeface="Arial" pitchFamily="34" charset="0"/>
              </a:rPr>
              <a:t>crashes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400" b="1" dirty="0" smtClean="0">
                <a:latin typeface="Comic Sans MS" panose="030F0702030302020204" pitchFamily="66" charset="0"/>
                <a:cs typeface="Arial" pitchFamily="34" charset="0"/>
              </a:rPr>
              <a:t>Original </a:t>
            </a:r>
            <a:r>
              <a:rPr lang="en-US" sz="3400" b="1" dirty="0">
                <a:latin typeface="Comic Sans MS" panose="030F0702030302020204" pitchFamily="66" charset="0"/>
                <a:cs typeface="Arial" pitchFamily="34" charset="0"/>
              </a:rPr>
              <a:t>UNIX OS also had limited </a:t>
            </a:r>
            <a:r>
              <a:rPr lang="en-US" sz="3400" b="1" dirty="0" smtClean="0">
                <a:latin typeface="Comic Sans MS" panose="030F0702030302020204" pitchFamily="66" charset="0"/>
                <a:cs typeface="Arial" pitchFamily="34" charset="0"/>
              </a:rPr>
              <a:t>structuring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3400" b="1" dirty="0">
                <a:latin typeface="Comic Sans MS" panose="030F0702030302020204" pitchFamily="66" charset="0"/>
                <a:cs typeface="Arial" pitchFamily="34" charset="0"/>
              </a:rPr>
              <a:t>	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onsists of two separable parts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6FACFB-3D4C-419C-A94B-A037B5DCD305}" type="slidenum">
              <a:rPr lang="en-US" b="1">
                <a:latin typeface="Arial Black" pitchFamily="34" charset="0"/>
              </a:rPr>
              <a:pPr/>
              <a:t>19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Types of System Calls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156575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Systems calls are grouped into six categories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Process control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File management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Device management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Information maintenance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Communications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Protection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 Control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end, abort			    load, execute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wait event, signal event	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allocate and free memory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create process, terminate process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get process attributes, set process attributes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wait for time</a:t>
            </a:r>
          </a:p>
        </p:txBody>
      </p:sp>
      <p:sp>
        <p:nvSpPr>
          <p:cNvPr id="163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80E060-2B00-4DBC-985E-237738A6E511}" type="slidenum">
              <a:rPr lang="en-US" b="1">
                <a:latin typeface="Arial Black" pitchFamily="34" charset="0"/>
              </a:rPr>
              <a:pPr/>
              <a:t>2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>
            <a:lum/>
          </a:blip>
          <a:srcRect/>
          <a:stretch>
            <a:fillRect l="-12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3277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91F42E-1863-4186-B301-416026CF0104}" type="slidenum">
              <a:rPr lang="en-US"/>
              <a:pPr/>
              <a:t>20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7620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MS-DOS Layered Structure</a:t>
            </a:r>
          </a:p>
        </p:txBody>
      </p:sp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4"/>
          <a:srcRect l="12146" t="1884" r="12619" b="1917"/>
          <a:stretch>
            <a:fillRect/>
          </a:stretch>
        </p:blipFill>
        <p:spPr bwMode="auto">
          <a:xfrm>
            <a:off x="2057400" y="1021080"/>
            <a:ext cx="6007908" cy="576072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2775" name="Line 5"/>
          <p:cNvSpPr>
            <a:spLocks noChangeShapeType="1"/>
          </p:cNvSpPr>
          <p:nvPr/>
        </p:nvSpPr>
        <p:spPr bwMode="auto">
          <a:xfrm flipV="1">
            <a:off x="3389313" y="6735580"/>
            <a:ext cx="438308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76" name="Line 6"/>
          <p:cNvSpPr>
            <a:spLocks noChangeShapeType="1"/>
          </p:cNvSpPr>
          <p:nvPr/>
        </p:nvSpPr>
        <p:spPr bwMode="auto">
          <a:xfrm>
            <a:off x="2057400" y="1355360"/>
            <a:ext cx="0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337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5CBC37-3452-45A3-A81F-80A39A1B7CCB}" type="slidenum">
              <a:rPr lang="en-US"/>
              <a:pPr/>
              <a:t>21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04800"/>
            <a:ext cx="8229600" cy="728663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Traditional UNIX System Structure</a:t>
            </a:r>
          </a:p>
        </p:txBody>
      </p:sp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295400"/>
            <a:ext cx="902920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Layered Approach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Proper hardware support allows OS to be partitioned into smaller modules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top-down approach can be taken to 	design the modular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Modular system can be designed using a number of approaches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Layered approach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 </a:t>
            </a:r>
            <a:r>
              <a:rPr lang="en-US" sz="2600" b="1" dirty="0">
                <a:latin typeface="Comic Sans MS" pitchFamily="66" charset="0"/>
              </a:rPr>
              <a:t>OS is broken into a number of layers or levels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Bottom layer is the hardware and the		highest layer is the user interface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An OS layer is an implementation of an abstract object made up of data and the operations that can manipulate data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Layer M consists of data structures and a set of routines that the higher-level layers can invoke</a:t>
            </a:r>
          </a:p>
        </p:txBody>
      </p:sp>
      <p:sp>
        <p:nvSpPr>
          <p:cNvPr id="348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C94518-E10D-4F41-843D-C898B0B1B196}" type="slidenum">
              <a:rPr lang="en-US" b="1">
                <a:latin typeface="Arial Black" pitchFamily="34" charset="0"/>
              </a:rPr>
              <a:pPr/>
              <a:t>22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>
            <a:lum/>
          </a:blip>
          <a:srcRect/>
          <a:stretch>
            <a:fillRect l="-13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3584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E8047A-0EDA-4965-A69B-5EFA176C5E8B}" type="slidenum">
              <a:rPr lang="en-US" b="1">
                <a:latin typeface="Arial Black" pitchFamily="34" charset="0"/>
              </a:rPr>
              <a:pPr/>
              <a:t>23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7620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Layered Operating System</a:t>
            </a:r>
          </a:p>
        </p:txBody>
      </p:sp>
      <p:pic>
        <p:nvPicPr>
          <p:cNvPr id="3584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066800"/>
            <a:ext cx="5701012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4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9248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Layered Approach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153400" cy="5181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Advantages of layered approach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Simplicity of construction and debugging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Simplifies system verification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Problems with layered approach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How to appropriately define the layers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Some layers may not be completely self-	contained violating the basic principle of 	layered approach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Less efficient in terms of performance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Recent developments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Fewer layers with more functionality have 	been designed to overcome the above 	problems</a:t>
            </a:r>
            <a:endParaRPr lang="en-US" sz="2600" b="1" dirty="0"/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8B9EFF-3DC0-41E7-8C23-1244BD737294}" type="slidenum">
              <a:rPr lang="en-US" b="1">
                <a:latin typeface="Arial Black" pitchFamily="34" charset="0"/>
              </a:rPr>
              <a:pPr/>
              <a:t>24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5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Microkernels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method structures the kernel by removing all nonessential components and implements them as system and user-level programs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Results in smaller kernel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Microkernel provides minimal process and memory management and some communication facility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Communication is through message passing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Benefits of microkernel approach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Ease of extending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Easier to port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It provides more security and reliability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Examples are Tru64 UNIX and QNX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This approach suffers from performance losses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F42148-FA4A-42B7-AF76-F63318B29E79}" type="slidenum">
              <a:rPr lang="en-US" b="1">
                <a:latin typeface="Arial Black" pitchFamily="34" charset="0"/>
              </a:rPr>
              <a:pPr/>
              <a:t>25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Architecture of a Typical Microkernel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52400" y="838200"/>
            <a:ext cx="8904866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F42148-FA4A-42B7-AF76-F63318B29E79}" type="slidenum">
              <a:rPr lang="en-US" b="1">
                <a:latin typeface="Arial Black" pitchFamily="34" charset="0"/>
              </a:rPr>
              <a:pPr/>
              <a:t>26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Modules</a:t>
            </a:r>
            <a:r>
              <a:rPr lang="en-US" sz="320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229600" cy="46164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Current methodology is to use loadable kernel modules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Kernel has a set of core components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Links dynamically with additional services 	during boot time or during run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Implementations of UNIX using this methodology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Solaris, Mac OS X, etc.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Solaris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core kernel with seven types of loadable 	modules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Reading assignment </a:t>
            </a:r>
          </a:p>
        </p:txBody>
      </p:sp>
      <p:sp>
        <p:nvSpPr>
          <p:cNvPr id="389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EBB68B-E7D4-4C9F-B51E-B810293C35A2}" type="slidenum">
              <a:rPr lang="en-US" b="1">
                <a:latin typeface="Arial Black" pitchFamily="34" charset="0"/>
              </a:rPr>
              <a:pPr/>
              <a:t>27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083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Solaris Loadable Modules</a:t>
            </a:r>
            <a:r>
              <a:rPr lang="en-US" sz="320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89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EBB68B-E7D4-4C9F-B51E-B810293C35A2}" type="slidenum">
              <a:rPr lang="en-US" b="1">
                <a:latin typeface="Arial Black" pitchFamily="34" charset="0"/>
              </a:rPr>
              <a:pPr/>
              <a:t>28</a:t>
            </a:fld>
            <a:endParaRPr lang="en-US" b="1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9052560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56233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39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Hybrid Systems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4400" y="1371600"/>
            <a:ext cx="82296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Most of the operating systems are a hybrid of the previously mentioned structures</a:t>
            </a:r>
          </a:p>
          <a:p>
            <a:pPr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They address the issues of performance, security and usability</a:t>
            </a:r>
          </a:p>
          <a:p>
            <a:pPr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Linux, Solaris are monolithic but also have modular behavior</a:t>
            </a:r>
          </a:p>
          <a:p>
            <a:pPr>
              <a:buFont typeface="Wingdings" pitchFamily="2" charset="2"/>
              <a:buChar char="§"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Reading assignment </a:t>
            </a:r>
            <a:r>
              <a:rPr lang="en-US" sz="2600" b="1">
                <a:latin typeface="Arial" pitchFamily="34" charset="0"/>
                <a:cs typeface="Arial" pitchFamily="34" charset="0"/>
              </a:rPr>
              <a:t>(contents of book)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82550" indent="0"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Mac OS X			iOS</a:t>
            </a:r>
          </a:p>
          <a:p>
            <a:pPr marL="82550" indent="0"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Android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F42148-FA4A-42B7-AF76-F63318B29E79}" type="slidenum">
              <a:rPr lang="en-US" b="1">
                <a:latin typeface="Arial Black" pitchFamily="34" charset="0"/>
              </a:rPr>
              <a:pPr/>
              <a:t>29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6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741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3CCD5D-4D66-417B-AFB6-77761A9B7FA0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7413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8229600" cy="576263"/>
          </a:xfrm>
        </p:spPr>
        <p:txBody>
          <a:bodyPr anchor="b"/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Examples of Windows and Unix System Calls</a:t>
            </a:r>
          </a:p>
        </p:txBody>
      </p:sp>
      <p:pic>
        <p:nvPicPr>
          <p:cNvPr id="17414" name="Picture 3" descr="OS8-p6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14400"/>
            <a:ext cx="8730137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219200"/>
            <a:ext cx="7696200" cy="1295400"/>
          </a:xfrm>
          <a:noFill/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ffectLst/>
              </a:rPr>
              <a:t>Process Management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200400"/>
            <a:ext cx="4953000" cy="2133600"/>
          </a:xfrm>
          <a:noFill/>
        </p:spPr>
        <p:txBody>
          <a:bodyPr>
            <a:normAutofit/>
          </a:bodyPr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3000" b="1" dirty="0"/>
              <a:t> </a:t>
            </a: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Processes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Threads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Process Synchronization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  <a:cs typeface="Arial" pitchFamily="34" charset="0"/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CPU Scheduling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Deadlocks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2019</a:t>
            </a:r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6EA452-C9E6-4102-8162-3A48DE1A8734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30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3657600" y="228600"/>
            <a:ext cx="213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/>
              <a:t>Part 2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Process Management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process is a program in execution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Needs resources to accomplish its task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 consists of a collection of processes executing concurrently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OS processes and user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Processes may be of single thread or may have multiple threads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activities for process and thread management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Creation and deletion of both user and system processes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Scheduling of processes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Provision of mechanisms for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Synchronization		Communication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Deadlock handling</a:t>
            </a: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479DB2-A633-47D4-958B-8314C11E2AE0}" type="slidenum">
              <a:rPr lang="en-US" b="1">
                <a:latin typeface="Arial Black" pitchFamily="34" charset="0"/>
              </a:rPr>
              <a:pPr/>
              <a:t>31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>
                <a:solidFill>
                  <a:schemeClr val="tx1"/>
                </a:solidFill>
                <a:effectLst/>
              </a:rPr>
              <a:t>Process Concept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8229600" cy="3886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Definitions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States of a process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Process Control Block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Threads of a process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Scheduling and schedulers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Scheduling queues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Operations on processes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 creation and termination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Communication between processes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brief introduction</a:t>
            </a:r>
          </a:p>
          <a:p>
            <a:pPr eaLnBrk="1" hangingPunct="1">
              <a:lnSpc>
                <a:spcPct val="80000"/>
              </a:lnSpc>
            </a:pP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67AB08-916E-42BD-B275-C29C4A32EC8C}" type="slidenum">
              <a:rPr lang="en-US" b="1">
                <a:latin typeface="Arial Black" pitchFamily="34" charset="0"/>
              </a:rPr>
              <a:pPr/>
              <a:t>32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Process Concept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 activities including OS programs and user programs are termed as processes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   	</a:t>
            </a:r>
            <a:r>
              <a:rPr lang="en-US" sz="2600" b="1" dirty="0">
                <a:latin typeface="Berlin Sans FB" pitchFamily="34" charset="0"/>
              </a:rPr>
              <a:t>Job</a:t>
            </a:r>
            <a:r>
              <a:rPr lang="en-US" sz="2600" b="1" i="1" dirty="0">
                <a:latin typeface="Comic Sans MS" pitchFamily="66" charset="0"/>
              </a:rPr>
              <a:t> </a:t>
            </a:r>
            <a:r>
              <a:rPr lang="en-US" sz="2600" b="1" dirty="0">
                <a:latin typeface="Comic Sans MS" pitchFamily="66" charset="0"/>
              </a:rPr>
              <a:t>and </a:t>
            </a:r>
            <a:r>
              <a:rPr lang="en-US" sz="2600" b="1" dirty="0">
                <a:latin typeface="Berlin Sans FB" pitchFamily="34" charset="0"/>
              </a:rPr>
              <a:t>process</a:t>
            </a:r>
            <a:r>
              <a:rPr lang="en-US" sz="2600" b="1" dirty="0">
                <a:latin typeface="Comic Sans MS" pitchFamily="66" charset="0"/>
              </a:rPr>
              <a:t> are terms used 	interchangeably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process comprises of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program code or text section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Program counter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content and content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processor registers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Process stack and a data section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may also contain a heap that is 	dynamically allocated at run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Two processes may be associated with the same program but are considered to be separate processes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A27A05-5113-4F13-90F3-17011897BAE5}" type="slidenum">
              <a:rPr lang="en-US" b="1">
                <a:latin typeface="Arial Black" pitchFamily="34" charset="0"/>
              </a:rPr>
              <a:pPr/>
              <a:t>33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17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1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CBF6C-144B-4823-B13F-715A9FD8EF10}" type="slidenum">
              <a:rPr lang="en-US" b="1">
                <a:latin typeface="Arial Black" pitchFamily="34" charset="0"/>
              </a:rPr>
              <a:pPr/>
              <a:t>34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2860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	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Process in Memo</a:t>
            </a:r>
            <a:r>
              <a:rPr lang="en-US" sz="3200" b="1" dirty="0"/>
              <a:t>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6318" y="1143000"/>
            <a:ext cx="3803082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Process State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1498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Processes change states as they execute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New: </a:t>
            </a: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The process is being created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Running: </a:t>
            </a: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Instructions are being executed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Only one process can be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running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on a 	processor in system at any instant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Waiting:     	</a:t>
            </a:r>
            <a:r>
              <a:rPr lang="en-US" sz="2600" b="1" dirty="0">
                <a:latin typeface="Comic Sans MS" pitchFamily="66" charset="0"/>
              </a:rPr>
              <a:t>The process is waiting for some			event to occur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Ready: </a:t>
            </a: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The process is waiting to be 			assigned to the processor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Many processes may be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ready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waiting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i="1" dirty="0"/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Terminated:   	</a:t>
            </a:r>
            <a:r>
              <a:rPr lang="en-US" sz="2600" b="1" dirty="0">
                <a:latin typeface="Comic Sans MS" pitchFamily="66" charset="0"/>
              </a:rPr>
              <a:t>The process has completed 				</a:t>
            </a:r>
            <a:r>
              <a:rPr lang="en-US" sz="2600" b="1" dirty="0" smtClean="0">
                <a:latin typeface="Comic Sans MS" pitchFamily="66" charset="0"/>
              </a:rPr>
              <a:t>execution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81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215F07-9599-4317-AD26-FB9FB95BD501}" type="slidenum">
              <a:rPr lang="en-US" b="1">
                <a:latin typeface="Arial Black" pitchFamily="34" charset="0"/>
              </a:rPr>
              <a:pPr/>
              <a:t>35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921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B52BF4-3526-4FE3-A7F0-E48254994224}" type="slidenum">
              <a:rPr lang="en-US" b="1">
                <a:latin typeface="Arial Black" pitchFamily="34" charset="0"/>
              </a:rPr>
              <a:pPr/>
              <a:t>36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Diagram of Process State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28800"/>
            <a:ext cx="9144000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Process Control Block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6388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process in the system is represented by a task control or a process control block (PCB) 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PCB serves as the repository for information that may vary from process to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Includes the following information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Process state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Program counter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CPU registers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Number and type depends on the 		       	processor architecture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CPU scheduling information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Contains scheduling parameters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Memory management information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Accounting information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I/O state information</a:t>
            </a:r>
          </a:p>
        </p:txBody>
      </p:sp>
      <p:sp>
        <p:nvSpPr>
          <p:cNvPr id="1024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D1AA29-A41E-4BD5-B392-3F76F0D1E08D}" type="slidenum">
              <a:rPr lang="en-US" b="1">
                <a:latin typeface="Arial Black" pitchFamily="34" charset="0"/>
              </a:rPr>
              <a:pPr/>
              <a:t>37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126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12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A1A18-1CFB-487D-B979-50237FDF9877}" type="slidenum">
              <a:rPr lang="en-US" b="1">
                <a:latin typeface="Arial Black" pitchFamily="34" charset="0"/>
              </a:rPr>
              <a:pPr/>
              <a:t>38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8229600" cy="8382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Process Control Block (PCB)</a:t>
            </a:r>
          </a:p>
        </p:txBody>
      </p:sp>
      <p:pic>
        <p:nvPicPr>
          <p:cNvPr id="11270" name="Picture 9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082040"/>
            <a:ext cx="3749040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1229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122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7E3BDA-2E30-446F-8EDD-891F8BF140C1}" type="slidenum">
              <a:rPr lang="en-US"/>
              <a:pPr/>
              <a:t>39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28600"/>
            <a:ext cx="8229600" cy="576263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CPU Switch From Process to Process</a:t>
            </a: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14400"/>
            <a:ext cx="795528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System Calls for Process Contro</a:t>
            </a:r>
            <a:r>
              <a:rPr lang="en-US" sz="3200" b="1" dirty="0"/>
              <a:t>l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end, abort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A running process may need to end normally (end) or abnormally (abort)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Abnormal termination provides the error 	code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</a:rPr>
              <a:t>load, execute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A process may want to load another process for execution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Where does control return as the new process terminates?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Depends on whether the existing process is 	lost, saved or allowed to continue execution 	concurrently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the return is to the existing process, memory image of the process should be saved</a:t>
            </a:r>
          </a:p>
        </p:txBody>
      </p:sp>
      <p:sp>
        <p:nvSpPr>
          <p:cNvPr id="1843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EFA26-A377-4840-84E6-B1EA83DCB6BA}" type="slidenum">
              <a:rPr lang="en-US" b="1">
                <a:latin typeface="Arial Black" pitchFamily="34" charset="0"/>
              </a:rPr>
              <a:pPr/>
              <a:t>4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Threads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8229600" cy="3886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The process model implies that a process performs a single thread of execution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single thread of instructions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Allows the process to execute only one task at a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Current generation OS allow a process to perform multiple threads of execution at a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Perform more than one task at a time</a:t>
            </a:r>
          </a:p>
        </p:txBody>
      </p:sp>
      <p:sp>
        <p:nvSpPr>
          <p:cNvPr id="133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A7054E-70E2-428B-AA50-2628C2747A62}" type="slidenum">
              <a:rPr lang="en-US" b="1">
                <a:latin typeface="Arial Black" pitchFamily="34" charset="0"/>
              </a:rPr>
              <a:pPr/>
              <a:t>40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Process Scheduling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762000"/>
            <a:ext cx="8229600" cy="5562599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 scheduler performs both time sharing and multiprogramming among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Selects an available process for execution 	on the CPU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Scheduling Queues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Job queue consists of all processes in the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Ready queue consists of all processes that are residing in main memory waiting to execute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Generally stored as a linked list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Ready queue header and pointer field of each PCB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System includes other queues too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Device queue contains a list of processes waiting for a particular device</a:t>
            </a:r>
          </a:p>
        </p:txBody>
      </p:sp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7C9C4B-A16F-48C2-8279-E5BD98BD72D0}" type="slidenum">
              <a:rPr lang="en-US" b="1">
                <a:latin typeface="Arial Black" pitchFamily="34" charset="0"/>
              </a:rPr>
              <a:pPr/>
              <a:t>41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1536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26C854-9E84-4F8E-A2A3-FF3A5DF80C50}" type="slidenum">
              <a:rPr lang="en-US"/>
              <a:pPr/>
              <a:t>42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76200"/>
            <a:ext cx="8305800" cy="6096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Ready Queue And Various I/O Device Queues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838200"/>
            <a:ext cx="813816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Scheduling Queues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392738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queuing diagram represents process scheduling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 new process is placed in a ready queue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waits until it is selected for execution or is 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dispatched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One of several events may occur while the process is in execution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Process issues an I/O request and is placed in an I/O queue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 creates a child process and waits for the child’s termination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Process eventually goes back to ready queue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 is interrupted and put in ready queue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Process continues with this cycle until it terminates and releases all its resources</a:t>
            </a:r>
          </a:p>
        </p:txBody>
      </p:sp>
      <p:sp>
        <p:nvSpPr>
          <p:cNvPr id="163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261B3E-D150-4223-9C08-107D077410FD}" type="slidenum">
              <a:rPr lang="en-US" b="1">
                <a:latin typeface="Arial Black" pitchFamily="34" charset="0"/>
              </a:rPr>
              <a:pPr/>
              <a:t>43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1741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F58E58-9177-4BEB-9F09-1BCC400EC07C}" type="slidenum">
              <a:rPr lang="en-US"/>
              <a:pPr/>
              <a:t>44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8229600" cy="914400"/>
          </a:xfrm>
        </p:spPr>
        <p:txBody>
          <a:bodyPr anchor="b">
            <a:normAutofit fontScale="90000"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Queuing-diagram representation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of Process Scheduling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493520"/>
            <a:ext cx="8913417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Schedulers 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4102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Schedulers select a process from any of the given queues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Long-term scheduler or job scheduler selects processes from job pool and loads them into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Short-term scheduler or CPU scheduler selects from the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processes in memory that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are ready for execution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and allocates the CPU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Frequency of execution of short-term scheduler is much higher than a long-term scheduler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should be fast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Long-term scheduler controls the degree of multiprogramming (DOM)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If DOM is stable, average rate of process 	creation is equal to the average rate of 	departure of </a:t>
            </a:r>
            <a:r>
              <a:rPr lang="en-US" sz="2600" b="1" dirty="0" smtClean="0">
                <a:latin typeface="Comic Sans MS" pitchFamily="66" charset="0"/>
              </a:rPr>
              <a:t>processes </a:t>
            </a:r>
            <a:r>
              <a:rPr lang="en-US" sz="2600" b="1" dirty="0">
                <a:latin typeface="Comic Sans MS" pitchFamily="66" charset="0"/>
              </a:rPr>
              <a:t>after termination</a:t>
            </a:r>
            <a:endParaRPr lang="en-US" sz="2000" dirty="0"/>
          </a:p>
        </p:txBody>
      </p:sp>
      <p:sp>
        <p:nvSpPr>
          <p:cNvPr id="1843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C77AF0-71F3-4665-B1B8-B14B1B4F0D76}" type="slidenum">
              <a:rPr lang="en-US" b="1">
                <a:latin typeface="Arial Black" pitchFamily="34" charset="0"/>
              </a:rPr>
              <a:pPr/>
              <a:t>45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Schedulers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1498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I/O-bound processes spend more time performing I/O than doing computations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CPU-bound processes spend more time in computation than in I/O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Long-term scheduler should make a careful selection of process mix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Some time-sharing systems do not have long-term scheduler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Stability of these systems depend on a 	physical limitation or the self-adjusting 	nature of humans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There may be a medium-term scheduler in some time-sharing systems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can be beneficial to remove a process from 	memory to reduce the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DOM – swapping 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194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21114F-ECC9-4D06-A7CF-3302527CC877}" type="slidenum">
              <a:rPr lang="en-US" b="1">
                <a:latin typeface="Arial Black" pitchFamily="34" charset="0"/>
              </a:rPr>
              <a:pPr/>
              <a:t>46</a:t>
            </a:fld>
            <a:endParaRPr lang="en-US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048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E2BD39-06AC-4747-8AFA-6BEABCF38B1F}" type="slidenum">
              <a:rPr lang="en-US" b="1">
                <a:latin typeface="Arial Black" pitchFamily="34" charset="0"/>
              </a:rPr>
              <a:pPr/>
              <a:t>47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04800"/>
            <a:ext cx="8229600" cy="652463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Addition of Medium Term Scheduling</a:t>
            </a: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05000"/>
            <a:ext cx="9144000" cy="393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System Calls for Process Control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2578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create process, terminate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New processes may be created by an existing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set process attributes, get process attributes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This provides the ability to control and set the attributes of a new process or to determine the attributes of an existing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wait for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Wait for a certain amount of time for a process to terminate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wait event, signal event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Wait for a specific event or the process itself signals completion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Other system calls are available for debugging, getting memory dump, profiling, etc.</a:t>
            </a:r>
          </a:p>
        </p:txBody>
      </p:sp>
      <p:sp>
        <p:nvSpPr>
          <p:cNvPr id="194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E5E0E4-B438-4469-B57F-D9060D0D336C}" type="slidenum">
              <a:rPr lang="en-US" b="1">
                <a:latin typeface="Arial Black" pitchFamily="34" charset="0"/>
              </a:rPr>
              <a:pPr/>
              <a:t>5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>
            <a:lum/>
          </a:blip>
          <a:srcRect/>
          <a:stretch>
            <a:fillRect l="-7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048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E0708-7135-4286-8D19-6CDB1FC1583B}" type="slidenum">
              <a:rPr lang="en-US" b="1">
                <a:latin typeface="Arial Black" pitchFamily="34" charset="0"/>
              </a:rPr>
              <a:pPr/>
              <a:t>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7620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MS-DOS execution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143000"/>
            <a:ext cx="78486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0488" name="Rectangle 5"/>
          <p:cNvSpPr>
            <a:spLocks noChangeArrowheads="1"/>
          </p:cNvSpPr>
          <p:nvPr/>
        </p:nvSpPr>
        <p:spPr bwMode="auto">
          <a:xfrm>
            <a:off x="1066800" y="6149370"/>
            <a:ext cx="7162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993300"/>
              </a:buClr>
              <a:buSzPct val="90000"/>
              <a:buFont typeface="Monotype Sorts" charset="2"/>
              <a:buNone/>
            </a:pPr>
            <a:r>
              <a:rPr kumimoji="1" lang="en-US" b="1" dirty="0">
                <a:latin typeface="Helvetica" pitchFamily="34" charset="0"/>
                <a:ea typeface="ＭＳ Ｐゴシック" charset="-128"/>
              </a:rPr>
              <a:t>      (a) At system startup                              (b) running a program   </a:t>
            </a:r>
          </a:p>
          <a:p>
            <a:pPr eaLnBrk="0" hangingPunct="0">
              <a:spcBef>
                <a:spcPct val="50000"/>
              </a:spcBef>
              <a:buClr>
                <a:srgbClr val="993300"/>
              </a:buClr>
              <a:buSzPct val="90000"/>
              <a:buFont typeface="Monotype Sorts" charset="2"/>
              <a:buNone/>
            </a:pPr>
            <a:endParaRPr kumimoji="1" lang="en-US" b="1" dirty="0">
              <a:latin typeface="Helvetica" pitchFamily="34" charset="0"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2283" y="762000"/>
            <a:ext cx="716971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>
            <a:lum/>
          </a:blip>
          <a:srcRect/>
          <a:stretch>
            <a:fillRect l="-7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150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55B247-81DA-47D1-8BF3-A263D55C323B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28600"/>
            <a:ext cx="8229600" cy="576263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FreeBSD Running Multiple Programs</a:t>
            </a:r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4"/>
          <a:srcRect l="31691" t="500" r="31691" b="500"/>
          <a:stretch>
            <a:fillRect/>
          </a:stretch>
        </p:blipFill>
        <p:spPr bwMode="auto">
          <a:xfrm>
            <a:off x="3276600" y="1188720"/>
            <a:ext cx="2568886" cy="521208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623175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File Management System Calls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3022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create file, delete file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Requires the name of the file and its attributes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open, close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After creation, file should be opened for specific operations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read, write, reposition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Operations that can be performed on open file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get file attributes, set file attributes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Get attributes of a file and possibly set them if desired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Attributes are name, type, protection codes, 	accounting information,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Some systems provide more file management functions and system calls</a:t>
            </a:r>
          </a:p>
        </p:txBody>
      </p:sp>
      <p:sp>
        <p:nvSpPr>
          <p:cNvPr id="225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AE92DA-D42C-4963-A873-BE9F87A69405}" type="slidenum">
              <a:rPr lang="en-US" b="1">
                <a:latin typeface="Arial Black" pitchFamily="34" charset="0"/>
              </a:rPr>
              <a:pPr/>
              <a:t>8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Device Management System Calls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Resources controlled by the OS are treated as devices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Physical and virtual devices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request device, release device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If there are multiple users of various devices, processes require to request for devices before making use of it and release it after using it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read, write, reposition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Operations that can be performed on the devices that are allocated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Get device attributes, set device attributes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Logically attach or detach devices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256CAD-238D-46B5-BC35-87BE0A59C88E}" type="slidenum">
              <a:rPr lang="en-US" b="1">
                <a:latin typeface="Arial Black" pitchFamily="34" charset="0"/>
              </a:rPr>
              <a:pPr/>
              <a:t>9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6157</TotalTime>
  <Words>986</Words>
  <Application>Microsoft Office PowerPoint</Application>
  <PresentationFormat>On-screen Show (4:3)</PresentationFormat>
  <Paragraphs>512</Paragraphs>
  <Slides>47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ＭＳ Ｐゴシック</vt:lpstr>
      <vt:lpstr>Arial</vt:lpstr>
      <vt:lpstr>Arial Black</vt:lpstr>
      <vt:lpstr>Berlin Sans FB</vt:lpstr>
      <vt:lpstr>Comic Sans MS</vt:lpstr>
      <vt:lpstr>Courier New</vt:lpstr>
      <vt:lpstr>Gill Sans MT</vt:lpstr>
      <vt:lpstr>Helvetica</vt:lpstr>
      <vt:lpstr>Monotype Sorts</vt:lpstr>
      <vt:lpstr>Times</vt:lpstr>
      <vt:lpstr>Times New Roman</vt:lpstr>
      <vt:lpstr>Verdana</vt:lpstr>
      <vt:lpstr>Wingdings</vt:lpstr>
      <vt:lpstr>Wingdings 2</vt:lpstr>
      <vt:lpstr>Theme1</vt:lpstr>
      <vt:lpstr>Operating System Structures </vt:lpstr>
      <vt:lpstr>Types of System Calls</vt:lpstr>
      <vt:lpstr>Examples of Windows and Unix System Calls</vt:lpstr>
      <vt:lpstr>System Calls for Process Control</vt:lpstr>
      <vt:lpstr>System Calls for Process Control</vt:lpstr>
      <vt:lpstr>MS-DOS execution</vt:lpstr>
      <vt:lpstr>FreeBSD Running Multiple Programs</vt:lpstr>
      <vt:lpstr>File Management System Calls</vt:lpstr>
      <vt:lpstr>Device Management System Calls</vt:lpstr>
      <vt:lpstr>Information Maintenance System Calls</vt:lpstr>
      <vt:lpstr>Communication System Calls</vt:lpstr>
      <vt:lpstr>Protection Related System Calls</vt:lpstr>
      <vt:lpstr>System Programs</vt:lpstr>
      <vt:lpstr>Abstract view of the Components of a Computer System</vt:lpstr>
      <vt:lpstr>System Programs</vt:lpstr>
      <vt:lpstr>Operating-System Design and Implementation</vt:lpstr>
      <vt:lpstr>Mechanisms and Policies</vt:lpstr>
      <vt:lpstr>Implementation </vt:lpstr>
      <vt:lpstr>Operating System Structure</vt:lpstr>
      <vt:lpstr>MS-DOS Layered Structure</vt:lpstr>
      <vt:lpstr>Traditional UNIX System Structure</vt:lpstr>
      <vt:lpstr>Layered Approach</vt:lpstr>
      <vt:lpstr> Layered Operating System</vt:lpstr>
      <vt:lpstr>Layered Approach</vt:lpstr>
      <vt:lpstr>Microkernels</vt:lpstr>
      <vt:lpstr>Architecture of a Typical Microkernel</vt:lpstr>
      <vt:lpstr>Modules </vt:lpstr>
      <vt:lpstr>Solaris Loadable Modules </vt:lpstr>
      <vt:lpstr>Hybrid Systems</vt:lpstr>
      <vt:lpstr>Process Management</vt:lpstr>
      <vt:lpstr> Process Management</vt:lpstr>
      <vt:lpstr> Process Concept</vt:lpstr>
      <vt:lpstr>Process Concept</vt:lpstr>
      <vt:lpstr>  Process in Memory</vt:lpstr>
      <vt:lpstr>Process State</vt:lpstr>
      <vt:lpstr> Diagram of Process State</vt:lpstr>
      <vt:lpstr>Process Control Block</vt:lpstr>
      <vt:lpstr> Process Control Block (PCB)</vt:lpstr>
      <vt:lpstr>CPU Switch From Process to Process</vt:lpstr>
      <vt:lpstr>Threads</vt:lpstr>
      <vt:lpstr>Process Scheduling</vt:lpstr>
      <vt:lpstr>Ready Queue And Various I/O Device Queues</vt:lpstr>
      <vt:lpstr>Scheduling Queues</vt:lpstr>
      <vt:lpstr>Queuing-diagram representation of Process Scheduling</vt:lpstr>
      <vt:lpstr>Schedulers </vt:lpstr>
      <vt:lpstr>Schedulers </vt:lpstr>
      <vt:lpstr>Addition of Medium Term Scheduling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230</cp:revision>
  <dcterms:created xsi:type="dcterms:W3CDTF">2008-12-31T02:25:45Z</dcterms:created>
  <dcterms:modified xsi:type="dcterms:W3CDTF">2019-02-08T06:27:57Z</dcterms:modified>
</cp:coreProperties>
</file>