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3" r:id="rId9"/>
    <p:sldId id="262" r:id="rId10"/>
    <p:sldId id="264" r:id="rId11"/>
    <p:sldId id="269" r:id="rId12"/>
    <p:sldId id="265" r:id="rId13"/>
    <p:sldId id="266" r:id="rId14"/>
    <p:sldId id="270" r:id="rId15"/>
    <p:sldId id="271" r:id="rId16"/>
    <p:sldId id="274" r:id="rId17"/>
    <p:sldId id="283" r:id="rId18"/>
    <p:sldId id="284" r:id="rId19"/>
    <p:sldId id="285" r:id="rId20"/>
    <p:sldId id="290" r:id="rId21"/>
    <p:sldId id="286" r:id="rId22"/>
    <p:sldId id="287" r:id="rId23"/>
    <p:sldId id="288" r:id="rId24"/>
    <p:sldId id="289" r:id="rId25"/>
    <p:sldId id="278" r:id="rId26"/>
    <p:sldId id="279" r:id="rId27"/>
    <p:sldId id="281" r:id="rId28"/>
    <p:sldId id="282" r:id="rId29"/>
    <p:sldId id="291" r:id="rId30"/>
    <p:sldId id="292" r:id="rId31"/>
    <p:sldId id="293" r:id="rId32"/>
    <p:sldId id="297" r:id="rId33"/>
    <p:sldId id="301" r:id="rId34"/>
    <p:sldId id="298" r:id="rId35"/>
    <p:sldId id="302" r:id="rId36"/>
    <p:sldId id="300" r:id="rId37"/>
    <p:sldId id="299" r:id="rId38"/>
    <p:sldId id="309" r:id="rId39"/>
    <p:sldId id="310" r:id="rId40"/>
    <p:sldId id="311" r:id="rId41"/>
    <p:sldId id="296" r:id="rId42"/>
    <p:sldId id="295" r:id="rId43"/>
    <p:sldId id="303" r:id="rId44"/>
    <p:sldId id="304" r:id="rId45"/>
    <p:sldId id="305" r:id="rId46"/>
    <p:sldId id="306" r:id="rId47"/>
    <p:sldId id="307" r:id="rId48"/>
    <p:sldId id="29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510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F589-4955-4B9B-A45C-4BE76A0B92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9589B-E97C-4720-9580-DC80C16E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r>
              <a:rPr lang="en-US" baseline="0" dirty="0" smtClean="0"/>
              <a:t>: Mean=18 &amp; H1: Mean &lt;18</a:t>
            </a:r>
          </a:p>
          <a:p>
            <a:r>
              <a:rPr lang="en-US" baseline="0" dirty="0" smtClean="0"/>
              <a:t>Null: Mean = 73 &amp; H1: Mean not equal to 73 </a:t>
            </a:r>
          </a:p>
          <a:p>
            <a:r>
              <a:rPr lang="en-US" baseline="0" dirty="0" smtClean="0"/>
              <a:t>Null: p=0.6 &amp; H1: P not equal to 0.6.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T=2.46 , T critical = 2.262, </a:t>
            </a:r>
            <a:r>
              <a:rPr lang="en-US" b="1" dirty="0" smtClean="0"/>
              <a:t>Reject Ho </a:t>
            </a:r>
          </a:p>
          <a:p>
            <a:r>
              <a:rPr lang="en-US" dirty="0" smtClean="0"/>
              <a:t>T=-0.264; T </a:t>
            </a:r>
            <a:r>
              <a:rPr lang="en-US" dirty="0" err="1" smtClean="0"/>
              <a:t>criticcal</a:t>
            </a:r>
            <a:r>
              <a:rPr lang="en-US" dirty="0" smtClean="0"/>
              <a:t> =  0.624 ; </a:t>
            </a:r>
            <a:r>
              <a:rPr lang="en-US" b="1" dirty="0" smtClean="0"/>
              <a:t>do not reject Ho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T=2.517 &amp; Reject</a:t>
            </a:r>
            <a:r>
              <a:rPr lang="en-US" baseline="0" dirty="0" smtClean="0"/>
              <a:t> Ho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6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T=-0.57, </a:t>
            </a:r>
            <a:r>
              <a:rPr lang="en-US" dirty="0" err="1" smtClean="0"/>
              <a:t>Tcritical</a:t>
            </a:r>
            <a:r>
              <a:rPr lang="en-US" dirty="0" smtClean="0"/>
              <a:t>= - 2.365.</a:t>
            </a:r>
            <a:r>
              <a:rPr lang="en-US" baseline="0" dirty="0" smtClean="0"/>
              <a:t> Do not reject Ho. </a:t>
            </a:r>
          </a:p>
          <a:p>
            <a:r>
              <a:rPr lang="en-US" baseline="0" dirty="0" smtClean="0"/>
              <a:t>95% CI = [ --41.02, 25.02 ]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8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T-critical = 1.341 </a:t>
            </a:r>
            <a:r>
              <a:rPr lang="en-US" dirty="0" err="1" smtClean="0"/>
              <a:t>df</a:t>
            </a:r>
            <a:r>
              <a:rPr lang="en-US" dirty="0" smtClean="0"/>
              <a:t>=15,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</a:t>
            </a:r>
            <a:r>
              <a:rPr lang="en-US" baseline="0" dirty="0" smtClean="0"/>
              <a:t>=7.41, t-calculated=2.63, reject Ho.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5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Ho: </a:t>
            </a:r>
            <a:r>
              <a:rPr lang="en-US" dirty="0" err="1" smtClean="0"/>
              <a:t>Ud</a:t>
            </a:r>
            <a:r>
              <a:rPr lang="en-US" dirty="0" smtClean="0"/>
              <a:t>=0 &amp; H1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&lt; 0 &amp;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=8 &amp; </a:t>
            </a:r>
            <a:r>
              <a:rPr lang="en-US" baseline="0" dirty="0" err="1" smtClean="0"/>
              <a:t>Dbar</a:t>
            </a:r>
            <a:r>
              <a:rPr lang="en-US" baseline="0" dirty="0" smtClean="0"/>
              <a:t>= -1.081 &amp; </a:t>
            </a:r>
            <a:r>
              <a:rPr lang="en-US" baseline="0" dirty="0" err="1" smtClean="0"/>
              <a:t>SDd</a:t>
            </a:r>
            <a:r>
              <a:rPr lang="en-US" baseline="0" dirty="0" smtClean="0"/>
              <a:t>= 1.937 </a:t>
            </a:r>
          </a:p>
          <a:p>
            <a:r>
              <a:rPr lang="en-US" baseline="0" dirty="0" smtClean="0"/>
              <a:t>T=-1.67; t-critical=-1.860.’ Do not reject Ho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7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T= - 1.67 &amp; t-critical=-1.860;</a:t>
            </a:r>
            <a:r>
              <a:rPr lang="en-US" baseline="0" dirty="0" smtClean="0"/>
              <a:t> Do not reject Ho </a:t>
            </a:r>
            <a:r>
              <a:rPr lang="en-US" baseline="0" dirty="0" err="1" smtClean="0"/>
              <a:t>Sd</a:t>
            </a:r>
            <a:r>
              <a:rPr lang="en-US" baseline="0" dirty="0" smtClean="0"/>
              <a:t>=1.937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8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Dbar</a:t>
            </a:r>
            <a:r>
              <a:rPr lang="en-US" dirty="0" smtClean="0"/>
              <a:t>=16.7; </a:t>
            </a:r>
            <a:r>
              <a:rPr lang="en-US" dirty="0" err="1" smtClean="0"/>
              <a:t>SDd</a:t>
            </a:r>
            <a:r>
              <a:rPr lang="en-US" dirty="0" smtClean="0"/>
              <a:t>=25.4	t=1.610	t-</a:t>
            </a:r>
            <a:r>
              <a:rPr lang="en-US" dirty="0" err="1" smtClean="0"/>
              <a:t>criticals</a:t>
            </a:r>
            <a:r>
              <a:rPr lang="en-US" dirty="0" smtClean="0"/>
              <a:t>= +-(2.015) </a:t>
            </a:r>
          </a:p>
          <a:p>
            <a:r>
              <a:rPr lang="en-US" dirty="0" smtClean="0"/>
              <a:t>Do not reject Ho.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of significance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maximum probability of committing a type I error.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Z=-1.56, </a:t>
            </a:r>
            <a:r>
              <a:rPr lang="en-US" b="1" dirty="0" smtClean="0"/>
              <a:t>Reject</a:t>
            </a:r>
            <a:r>
              <a:rPr lang="en-US" b="1" baseline="0" dirty="0" smtClean="0"/>
              <a:t> Ho. </a:t>
            </a:r>
            <a:r>
              <a:rPr lang="en-US" baseline="0" dirty="0" err="1" smtClean="0"/>
              <a:t>Xbar</a:t>
            </a:r>
            <a:r>
              <a:rPr lang="en-US" baseline="0" dirty="0" smtClean="0"/>
              <a:t>=75 ; p-value=0.0594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7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Z=2.28 p-value=1 – 0.9887 = 0.0113, Reject Ho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Z=1.89;</a:t>
            </a:r>
            <a:r>
              <a:rPr lang="en-US" baseline="0" dirty="0" smtClean="0"/>
              <a:t> p-value= 1 – 0.9706 = 0.0294 ; since two tail test therefore 2(0..0294) = 0.0588 </a:t>
            </a:r>
            <a:r>
              <a:rPr lang="en-US" b="1" baseline="0" dirty="0" smtClean="0"/>
              <a:t>Accept Ho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Z=7.45, Reject</a:t>
            </a:r>
            <a:r>
              <a:rPr lang="en-US" baseline="0" dirty="0" smtClean="0"/>
              <a:t> Ho, </a:t>
            </a:r>
          </a:p>
          <a:p>
            <a:r>
              <a:rPr lang="en-US" baseline="0" dirty="0" smtClean="0"/>
              <a:t>95% CI: z(alpha/2) = 1.96; </a:t>
            </a:r>
            <a:r>
              <a:rPr lang="en-US" b="1" baseline="0" dirty="0" smtClean="0"/>
              <a:t>[5.76 &lt; u1 – u2 &gt; 9.86]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confidence interval does not contain zero, the decision is to reject the null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hypothesis,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Ho: u1=u2;</a:t>
            </a:r>
            <a:r>
              <a:rPr lang="en-US" baseline="0" dirty="0" smtClean="0"/>
              <a:t> H1: u1&gt;u2, z=1.06 (1 -- 0.8554=0.1446); Xbar1=8.6, Xbar2=7.9 </a:t>
            </a:r>
          </a:p>
          <a:p>
            <a:r>
              <a:rPr lang="en-US" baseline="0" dirty="0" smtClean="0"/>
              <a:t> Do not reject Ho.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23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# 06: Z=-2.6</a:t>
            </a:r>
            <a:r>
              <a:rPr lang="en-US" baseline="0" dirty="0" smtClean="0"/>
              <a:t> &amp; Z-critical = (+-)2.33</a:t>
            </a:r>
          </a:p>
          <a:p>
            <a:r>
              <a:rPr lang="en-US" baseline="0" dirty="0" smtClean="0"/>
              <a:t>Do not reject Ho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82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number of values that are free to vary after a sample statistic has been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1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4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1292-472B-4CB2-9D70-B1DFEBF9EBA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Hypothesis Testing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2"/>
              </a:rPr>
              <a:t>osama.ajaz@nu.edu.pk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4 types of decisions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r>
              <a:rPr lang="en-US" dirty="0"/>
              <a:t>In the hypothesis-testing situation, there are four possible outcomes.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03" y="1907424"/>
            <a:ext cx="4578594" cy="452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645" y="2602523"/>
            <a:ext cx="147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Error </a:t>
            </a:r>
          </a:p>
          <a:p>
            <a:pPr algn="ctr"/>
            <a:r>
              <a:rPr lang="en-US" sz="2400" b="1" dirty="0" smtClean="0"/>
              <a:t>(Type – I)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81809" y="2616591"/>
            <a:ext cx="160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Correct Decision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90645" y="4763661"/>
            <a:ext cx="147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Correct Decision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51694" y="4736149"/>
            <a:ext cx="190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Error </a:t>
            </a:r>
          </a:p>
          <a:p>
            <a:pPr algn="ctr"/>
            <a:r>
              <a:rPr lang="en-US" sz="2400" b="1" dirty="0" smtClean="0"/>
              <a:t>(Type – II) 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66425" y="2799471"/>
            <a:ext cx="15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Reject Ho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77009" y="4920814"/>
            <a:ext cx="230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 not reject Ho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39708" y="1520309"/>
            <a:ext cx="138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 True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16540" y="1520309"/>
            <a:ext cx="126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 False 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stCxn id="9" idx="1"/>
          </p:cNvCxnSpPr>
          <p:nvPr/>
        </p:nvCxnSpPr>
        <p:spPr>
          <a:xfrm flipH="1" flipV="1">
            <a:off x="1955409" y="1981974"/>
            <a:ext cx="2335236" cy="1036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474" y="1520309"/>
            <a:ext cx="405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P(Type-I) = Level of significance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54429" y="4875733"/>
            <a:ext cx="194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P(Type-II) = </a:t>
            </a:r>
            <a:r>
              <a:rPr lang="el-GR" sz="2400" b="1" dirty="0" smtClean="0">
                <a:solidFill>
                  <a:srgbClr val="FF0000"/>
                </a:solidFill>
              </a:rPr>
              <a:t>β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8159259" y="5106566"/>
            <a:ext cx="1495170" cy="45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Hypothesis Testing (Contd.)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17" y="2471297"/>
            <a:ext cx="9404765" cy="25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Hypothesis-testing situation in a Jury Trial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jury trial, there </a:t>
            </a:r>
            <a:r>
              <a:rPr lang="en-US" dirty="0" smtClean="0"/>
              <a:t>are four </a:t>
            </a:r>
            <a:r>
              <a:rPr lang="en-US" dirty="0"/>
              <a:t>possible outcomes. The defendant is either guilty or innocent, and he or she will </a:t>
            </a:r>
            <a:r>
              <a:rPr lang="en-US" dirty="0" smtClean="0"/>
              <a:t>be convicted </a:t>
            </a:r>
            <a:r>
              <a:rPr lang="en-US" dirty="0"/>
              <a:t>or acquitted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Next, the evidence is presented in court by the prosecutor, and based on this evidence, the jury decides the verdict, innocent or guilty.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14" y="2748256"/>
            <a:ext cx="6192817" cy="9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Jury trial (Results of trial)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7" y="1887941"/>
            <a:ext cx="7033845" cy="42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Steps in Hypothesis Testing (summary)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44" y="1825625"/>
            <a:ext cx="10409112" cy="43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Z-test for mean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z </a:t>
            </a:r>
            <a:r>
              <a:rPr lang="en-US" b="1" dirty="0"/>
              <a:t>test </a:t>
            </a:r>
            <a:r>
              <a:rPr lang="en-US" dirty="0"/>
              <a:t>is a statistical test for the mean of a population. It can be used when </a:t>
            </a:r>
            <a:r>
              <a:rPr lang="en-US" i="1" dirty="0">
                <a:solidFill>
                  <a:srgbClr val="00B050"/>
                </a:solidFill>
              </a:rPr>
              <a:t>n </a:t>
            </a:r>
            <a:r>
              <a:rPr lang="en-US" i="1" dirty="0" smtClean="0">
                <a:solidFill>
                  <a:srgbClr val="00B050"/>
                </a:solidFill>
              </a:rPr>
              <a:t>&gt; </a:t>
            </a:r>
            <a:r>
              <a:rPr lang="en-US" dirty="0" smtClean="0">
                <a:solidFill>
                  <a:srgbClr val="00B050"/>
                </a:solidFill>
              </a:rPr>
              <a:t>30</a:t>
            </a:r>
            <a:r>
              <a:rPr lang="en-US" dirty="0" smtClean="0"/>
              <a:t>, or </a:t>
            </a:r>
            <a:r>
              <a:rPr lang="en-US" dirty="0"/>
              <a:t>when the population is normally distributed and 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known. The </a:t>
            </a:r>
            <a:r>
              <a:rPr lang="en-US" dirty="0"/>
              <a:t>formula for the </a:t>
            </a:r>
            <a:r>
              <a:rPr lang="en-US" i="1" dirty="0"/>
              <a:t>z </a:t>
            </a:r>
            <a:r>
              <a:rPr lang="en-US" dirty="0"/>
              <a:t>test is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476" y="3040136"/>
            <a:ext cx="6577968" cy="32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01 – 02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electrical firm manufactures light bulbs that have a length of life that is approximately normally distributed with a mean of 1600 hours and a standard deviation of 80 hours. Test the hypothesis </a:t>
            </a:r>
            <a:r>
              <a:rPr lang="en-US" b="1" dirty="0"/>
              <a:t>that </a:t>
            </a:r>
            <a:r>
              <a:rPr lang="en-US" b="1" dirty="0">
                <a:solidFill>
                  <a:srgbClr val="00B050"/>
                </a:solidFill>
              </a:rPr>
              <a:t>µ = 1600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hours against alternative </a:t>
            </a:r>
            <a:r>
              <a:rPr lang="en-US" b="1" dirty="0">
                <a:solidFill>
                  <a:srgbClr val="00B050"/>
                </a:solidFill>
              </a:rPr>
              <a:t>µ ≠ 1600 </a:t>
            </a:r>
            <a:r>
              <a:rPr lang="en-US" dirty="0"/>
              <a:t>hours if a random sample of 30 bulbs has an average life 1576 hours. Use a 0.01 level of significance. </a:t>
            </a:r>
          </a:p>
          <a:p>
            <a:pPr algn="just"/>
            <a:r>
              <a:rPr lang="en-US" dirty="0"/>
              <a:t>A sample of 16 observations is taken from a normal population whose standard deviation σ = 30. The mean is computed as 110. Test the hypothesis that µ = 100 against the alternative µ &gt; 100 at 0.05 level of significance.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36559"/>
              </p:ext>
            </p:extLst>
          </p:nvPr>
        </p:nvGraphicFramePr>
        <p:xfrm>
          <a:off x="1947118" y="1825625"/>
          <a:ext cx="7850024" cy="2075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7713"/>
                <a:gridCol w="1947437"/>
                <a:gridCol w="1947437"/>
                <a:gridCol w="1947437"/>
              </a:tblGrid>
              <a:tr h="6735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Level of Significance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3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: µ &gt; µ</a:t>
                      </a:r>
                      <a:r>
                        <a:rPr lang="en-US" sz="2000" baseline="-25000" dirty="0">
                          <a:effectLst/>
                        </a:rPr>
                        <a:t>o</a:t>
                      </a:r>
                      <a:r>
                        <a:rPr lang="en-US" sz="2000" dirty="0">
                          <a:effectLst/>
                        </a:rPr>
                        <a:t> or µ &lt; µ</a:t>
                      </a:r>
                      <a:r>
                        <a:rPr lang="en-US" sz="2000" baseline="-25000" dirty="0">
                          <a:effectLst/>
                        </a:rPr>
                        <a:t>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+1.28, - 1.28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+1.64, -1.64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+2.33, -2.33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3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H1: µ ≠ µ</a:t>
                      </a:r>
                      <a:r>
                        <a:rPr lang="en-US" sz="2000" baseline="-25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+1.64, -1.64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+1.96, -1.96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+2.58, - 2.58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6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03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researcher claims that the average cost of men’s athletic shoes is less than $</a:t>
            </a:r>
            <a:r>
              <a:rPr lang="en-US" dirty="0" smtClean="0"/>
              <a:t>80. He </a:t>
            </a:r>
            <a:r>
              <a:rPr lang="en-US" dirty="0"/>
              <a:t>selects a random sample of 36 pairs of shoes from a catalog and finds </a:t>
            </a:r>
            <a:r>
              <a:rPr lang="en-US" dirty="0" smtClean="0"/>
              <a:t>the following </a:t>
            </a:r>
            <a:r>
              <a:rPr lang="en-US" dirty="0"/>
              <a:t>costs (in dollars). (The costs have been rounded to the nearest dollar.) Is </a:t>
            </a:r>
            <a:r>
              <a:rPr lang="en-US" dirty="0" smtClean="0"/>
              <a:t>there enough </a:t>
            </a:r>
            <a:r>
              <a:rPr lang="en-US" dirty="0"/>
              <a:t>evidence to support the researcher’s claim at a 0.10? Assume </a:t>
            </a:r>
            <a:r>
              <a:rPr lang="el-GR" dirty="0" smtClean="0"/>
              <a:t>σ</a:t>
            </a:r>
            <a:r>
              <a:rPr lang="en-US" dirty="0" smtClean="0"/>
              <a:t> =19.2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51" y="3848906"/>
            <a:ext cx="7073141" cy="232805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51560"/>
              </p:ext>
            </p:extLst>
          </p:nvPr>
        </p:nvGraphicFramePr>
        <p:xfrm>
          <a:off x="4009291" y="176288"/>
          <a:ext cx="7990452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3627"/>
                <a:gridCol w="1982275"/>
                <a:gridCol w="1982275"/>
                <a:gridCol w="1982275"/>
              </a:tblGrid>
              <a:tr h="6047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Level of Significance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: µ &gt; µ</a:t>
                      </a:r>
                      <a:r>
                        <a:rPr lang="en-US" sz="2000" baseline="-25000" dirty="0">
                          <a:effectLst/>
                        </a:rPr>
                        <a:t>o</a:t>
                      </a:r>
                      <a:r>
                        <a:rPr lang="en-US" sz="2000" dirty="0">
                          <a:effectLst/>
                        </a:rPr>
                        <a:t> or µ &lt; µ</a:t>
                      </a:r>
                      <a:r>
                        <a:rPr lang="en-US" sz="2000" baseline="-25000" dirty="0">
                          <a:effectLst/>
                        </a:rPr>
                        <a:t>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+1.28, - 1.28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+1.64, -1.64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+2.33, -2.33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H1: µ ≠ µ</a:t>
                      </a:r>
                      <a:r>
                        <a:rPr lang="en-US" sz="2000" baseline="-25000" dirty="0">
                          <a:effectLst/>
                        </a:rPr>
                        <a:t>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+1.64, -1.64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+1.96, -1.96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+2.58, - 2.58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8" y="1327211"/>
            <a:ext cx="10665483" cy="176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12" y="3089996"/>
            <a:ext cx="10304174" cy="34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4" y="1280160"/>
            <a:ext cx="11894196" cy="1676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94" y="2957000"/>
            <a:ext cx="10450106" cy="36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Introduction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481070"/>
            <a:ext cx="11384924" cy="50485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Researchers are interested in answering many types of questions. For </a:t>
            </a:r>
            <a:r>
              <a:rPr lang="en-US" dirty="0" smtClean="0"/>
              <a:t>example: </a:t>
            </a:r>
          </a:p>
          <a:p>
            <a:pPr algn="just"/>
            <a:r>
              <a:rPr lang="en-US" dirty="0" smtClean="0"/>
              <a:t>Scientist </a:t>
            </a:r>
            <a:r>
              <a:rPr lang="en-US" dirty="0"/>
              <a:t>might want to know whether the earth is warming up.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physician might want </a:t>
            </a:r>
            <a:r>
              <a:rPr lang="en-US" dirty="0" smtClean="0"/>
              <a:t>to know </a:t>
            </a:r>
            <a:r>
              <a:rPr lang="en-US" dirty="0"/>
              <a:t>whether a new medication will lower a person’s </a:t>
            </a:r>
            <a:r>
              <a:rPr lang="en-US" dirty="0" smtClean="0"/>
              <a:t>blood pressure.</a:t>
            </a:r>
          </a:p>
          <a:p>
            <a:pPr algn="just"/>
            <a:r>
              <a:rPr lang="en-US" dirty="0" smtClean="0"/>
              <a:t> An </a:t>
            </a:r>
            <a:r>
              <a:rPr lang="en-US" dirty="0"/>
              <a:t>educator </a:t>
            </a:r>
            <a:r>
              <a:rPr lang="en-US" dirty="0" smtClean="0"/>
              <a:t>might wish </a:t>
            </a:r>
            <a:r>
              <a:rPr lang="en-US" dirty="0"/>
              <a:t>to see whether a new teaching technique is </a:t>
            </a:r>
            <a:r>
              <a:rPr lang="en-US" dirty="0" smtClean="0"/>
              <a:t>better </a:t>
            </a:r>
            <a:r>
              <a:rPr lang="en-US" dirty="0"/>
              <a:t>than a traditional one. </a:t>
            </a:r>
            <a:endParaRPr lang="en-US" dirty="0" smtClean="0"/>
          </a:p>
          <a:p>
            <a:pPr algn="just"/>
            <a:r>
              <a:rPr lang="en-US" dirty="0"/>
              <a:t>A </a:t>
            </a:r>
            <a:r>
              <a:rPr lang="en-US" dirty="0" smtClean="0"/>
              <a:t>retail merchant </a:t>
            </a:r>
            <a:r>
              <a:rPr lang="en-US" dirty="0"/>
              <a:t>might want to know whether the public prefers a certain color in a new line </a:t>
            </a:r>
            <a:r>
              <a:rPr lang="en-US" dirty="0" smtClean="0"/>
              <a:t>of fashion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Automobile manufacturers are interested in determining whether seat belts will</a:t>
            </a:r>
            <a:br>
              <a:rPr lang="en-US" dirty="0"/>
            </a:br>
            <a:r>
              <a:rPr lang="en-US" dirty="0"/>
              <a:t>reduce the severity of injuries caused by accidents.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types of questions can </a:t>
            </a:r>
            <a:r>
              <a:rPr lang="en-US" dirty="0" smtClean="0"/>
              <a:t>be addressed </a:t>
            </a:r>
            <a:r>
              <a:rPr lang="en-US" dirty="0"/>
              <a:t>through statistical </a:t>
            </a:r>
            <a:r>
              <a:rPr lang="en-US" b="1" dirty="0">
                <a:solidFill>
                  <a:srgbClr val="00B050"/>
                </a:solidFill>
              </a:rPr>
              <a:t>hypothesis testing</a:t>
            </a:r>
            <a:r>
              <a:rPr lang="en-US" b="1" dirty="0"/>
              <a:t>, </a:t>
            </a:r>
            <a:r>
              <a:rPr lang="en-US" dirty="0"/>
              <a:t>which is a </a:t>
            </a:r>
            <a:r>
              <a:rPr lang="en-US" b="1" dirty="0">
                <a:solidFill>
                  <a:srgbClr val="00B050"/>
                </a:solidFill>
              </a:rPr>
              <a:t>decision-making process </a:t>
            </a:r>
            <a:r>
              <a:rPr lang="en-US" dirty="0" smtClean="0"/>
              <a:t>for evaluating </a:t>
            </a:r>
            <a:r>
              <a:rPr lang="en-US" dirty="0"/>
              <a:t>claims about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38528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Confidence Interval on </a:t>
            </a:r>
            <a:r>
              <a:rPr lang="en-US" sz="3600" b="1" dirty="0" smtClean="0"/>
              <a:t>µ </a:t>
            </a:r>
            <a:r>
              <a:rPr lang="en-US" sz="3600" b="1" dirty="0" smtClean="0">
                <a:solidFill>
                  <a:srgbClr val="00B050"/>
                </a:solidFill>
              </a:rPr>
              <a:t>when </a:t>
            </a:r>
            <a:r>
              <a:rPr lang="el-GR" sz="3600" b="1" dirty="0" smtClean="0"/>
              <a:t>σ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is known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34" y="2326297"/>
            <a:ext cx="9616332" cy="20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Test of Difference between two means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0" y="1690688"/>
            <a:ext cx="11075459" cy="3027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82108" y="4718417"/>
            <a:ext cx="4027782" cy="162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Test of Difference between two means </a:t>
            </a:r>
            <a:r>
              <a:rPr lang="en-US" sz="3600" b="1" dirty="0" smtClean="0">
                <a:solidFill>
                  <a:srgbClr val="00B050"/>
                </a:solidFill>
              </a:rPr>
              <a:t/>
            </a:r>
            <a:br>
              <a:rPr lang="en-US" sz="3600" b="1" dirty="0" smtClean="0">
                <a:solidFill>
                  <a:srgbClr val="00B050"/>
                </a:solidFill>
              </a:rPr>
            </a:br>
            <a:r>
              <a:rPr lang="en-US" sz="3600" b="1" dirty="0" smtClean="0">
                <a:solidFill>
                  <a:srgbClr val="00B050"/>
                </a:solidFill>
              </a:rPr>
              <a:t>(Contd.)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382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78" y="3745145"/>
            <a:ext cx="10412444" cy="18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06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Hotel Room </a:t>
            </a:r>
            <a:r>
              <a:rPr lang="en-US" b="1" dirty="0" smtClean="0">
                <a:solidFill>
                  <a:srgbClr val="00B050"/>
                </a:solidFill>
              </a:rPr>
              <a:t>Cost: </a:t>
            </a:r>
            <a:r>
              <a:rPr lang="en-US" dirty="0" smtClean="0"/>
              <a:t>A </a:t>
            </a:r>
            <a:r>
              <a:rPr lang="en-US" dirty="0"/>
              <a:t>survey found that the average hotel room rate in New Orleans is $88.42 and </a:t>
            </a:r>
            <a:r>
              <a:rPr lang="en-US" dirty="0" smtClean="0"/>
              <a:t>the average </a:t>
            </a:r>
            <a:r>
              <a:rPr lang="en-US" dirty="0"/>
              <a:t>room rate in Phoenix is $80.61. Assume that the data were obtained from </a:t>
            </a:r>
            <a:r>
              <a:rPr lang="en-US" dirty="0" smtClean="0"/>
              <a:t>two samples </a:t>
            </a:r>
            <a:r>
              <a:rPr lang="en-US" dirty="0"/>
              <a:t>of 50 hotels each and that the standard deviations of the populations are $</a:t>
            </a:r>
            <a:r>
              <a:rPr lang="en-US" dirty="0" smtClean="0"/>
              <a:t>5.62 and </a:t>
            </a:r>
            <a:r>
              <a:rPr lang="en-US" dirty="0"/>
              <a:t>$4.83, respectively. At </a:t>
            </a:r>
            <a:r>
              <a:rPr lang="el-GR" dirty="0" smtClean="0"/>
              <a:t>α</a:t>
            </a:r>
            <a:r>
              <a:rPr lang="en-US" dirty="0" smtClean="0"/>
              <a:t> = </a:t>
            </a:r>
            <a:r>
              <a:rPr lang="en-US" dirty="0"/>
              <a:t>0.05, can it be concluded that there is a </a:t>
            </a:r>
            <a:r>
              <a:rPr lang="en-US" dirty="0" smtClean="0"/>
              <a:t>significant difference </a:t>
            </a:r>
            <a:r>
              <a:rPr lang="en-US" dirty="0"/>
              <a:t>in the rates? </a:t>
            </a:r>
            <a:endParaRPr lang="en-US" dirty="0" smtClean="0"/>
          </a:p>
          <a:p>
            <a:pPr algn="just"/>
            <a:r>
              <a:rPr lang="en-US" dirty="0"/>
              <a:t>Find the 95% confidence interval for the difference between the </a:t>
            </a:r>
            <a:r>
              <a:rPr lang="en-US" dirty="0" smtClean="0"/>
              <a:t>means.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77435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469"/>
            <a:ext cx="10515600" cy="5248494"/>
          </a:xfrm>
        </p:spPr>
        <p:txBody>
          <a:bodyPr/>
          <a:lstStyle/>
          <a:p>
            <a:pPr algn="just"/>
            <a:r>
              <a:rPr lang="en-US" sz="2600" dirty="0"/>
              <a:t>A researcher hypothesizes that the average number of sports that colleges </a:t>
            </a:r>
            <a:r>
              <a:rPr lang="en-US" sz="2600" dirty="0" smtClean="0"/>
              <a:t>offer for </a:t>
            </a:r>
            <a:r>
              <a:rPr lang="en-US" sz="2600" dirty="0"/>
              <a:t>males is greater than the average number of sports that colleges offer </a:t>
            </a:r>
            <a:r>
              <a:rPr lang="en-US" sz="2600" dirty="0" smtClean="0"/>
              <a:t>for females</a:t>
            </a:r>
            <a:r>
              <a:rPr lang="en-US" sz="2600" dirty="0"/>
              <a:t>. A sample of the number of sports offered by colleges is shown. </a:t>
            </a:r>
            <a:r>
              <a:rPr lang="en-US" sz="2600" dirty="0" smtClean="0"/>
              <a:t>At </a:t>
            </a:r>
            <a:r>
              <a:rPr lang="el-GR" sz="2600" dirty="0" smtClean="0"/>
              <a:t>α</a:t>
            </a:r>
            <a:r>
              <a:rPr lang="en-US" sz="2600" dirty="0" smtClean="0"/>
              <a:t> = </a:t>
            </a:r>
            <a:r>
              <a:rPr lang="en-US" sz="2600" dirty="0"/>
              <a:t>0.10, is there enough evidence to support the claim? Assume </a:t>
            </a:r>
            <a:r>
              <a:rPr lang="el-GR" sz="2600" dirty="0" smtClean="0"/>
              <a:t>σ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l-GR" sz="2600" dirty="0" smtClean="0"/>
              <a:t>σ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= </a:t>
            </a:r>
            <a:r>
              <a:rPr lang="en-US" sz="2600" dirty="0"/>
              <a:t>3.3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61" y="2377557"/>
            <a:ext cx="9074139" cy="42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– 06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825625"/>
            <a:ext cx="10748889" cy="45329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random of sample of size n</a:t>
            </a:r>
            <a:r>
              <a:rPr lang="en-US" baseline="-25000" dirty="0"/>
              <a:t>1</a:t>
            </a:r>
            <a:r>
              <a:rPr lang="en-US" dirty="0"/>
              <a:t> = 50 taken from normal population with a standard deviation σ1 = 7.35 has sample mean 181. A second sample of size n</a:t>
            </a:r>
            <a:r>
              <a:rPr lang="en-US" baseline="-25000" dirty="0"/>
              <a:t>2</a:t>
            </a:r>
            <a:r>
              <a:rPr lang="en-US" dirty="0"/>
              <a:t> = 72 taken from a different normal population with σ</a:t>
            </a:r>
            <a:r>
              <a:rPr lang="en-US" baseline="-25000" dirty="0"/>
              <a:t>2</a:t>
            </a:r>
            <a:r>
              <a:rPr lang="en-US" dirty="0"/>
              <a:t> = 4.81 has sample mean 176. Test the hypothesis at 0.05 level of significance that µ</a:t>
            </a:r>
            <a:r>
              <a:rPr lang="en-US" baseline="-25000" dirty="0"/>
              <a:t>1</a:t>
            </a:r>
            <a:r>
              <a:rPr lang="en-US" dirty="0"/>
              <a:t> = µ</a:t>
            </a:r>
            <a:r>
              <a:rPr lang="en-US" baseline="-25000" dirty="0"/>
              <a:t>2</a:t>
            </a:r>
            <a:r>
              <a:rPr lang="en-US" dirty="0"/>
              <a:t>, vs. µ</a:t>
            </a:r>
            <a:r>
              <a:rPr lang="en-US" baseline="-25000" dirty="0"/>
              <a:t>1</a:t>
            </a:r>
            <a:r>
              <a:rPr lang="en-US" dirty="0"/>
              <a:t> ≠ µ</a:t>
            </a:r>
            <a:r>
              <a:rPr lang="en-US" baseline="-25000" dirty="0"/>
              <a:t>2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A farmer claims that the average yield of wheat of variety A exceeds the average yield of variety B by at least 12 bushels per acre. To test this claim, 50 acres of each variety are planted and grown under similar conditions. Variety A yielded on the average, 86.7 bushels per acre with a </a:t>
            </a:r>
            <a:r>
              <a:rPr lang="en-US" b="1" dirty="0"/>
              <a:t>standard deviation of 6.28</a:t>
            </a:r>
            <a:r>
              <a:rPr lang="en-US" dirty="0"/>
              <a:t> bushels per acre, while variety B yielded, on the average 77.8 bushels per acre with a </a:t>
            </a:r>
            <a:r>
              <a:rPr lang="en-US" b="1" dirty="0"/>
              <a:t>standard deviation of 5.61</a:t>
            </a:r>
            <a:r>
              <a:rPr lang="en-US" dirty="0"/>
              <a:t> bushels per acre. Test the farmer’s claim at alpha = 0.01.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5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07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A random sample of size 80 from a non-normal population yielded the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=170.4</m:t>
                    </m:r>
                  </m:oMath>
                </a14:m>
                <a:r>
                  <a:rPr lang="en-US" dirty="0"/>
                  <a:t>   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=62.80</m:t>
                    </m:r>
                  </m:oMath>
                </a14:m>
                <a:r>
                  <a:rPr lang="en-US" dirty="0"/>
                  <a:t>    . Another sample of size 100 from a second non-normal population yielded the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=165.3</m:t>
                    </m:r>
                  </m:oMath>
                </a14:m>
                <a:r>
                  <a:rPr lang="en-US" dirty="0"/>
                  <a:t>    and the sample </a:t>
                </a:r>
                <a:r>
                  <a:rPr lang="en-US" dirty="0" smtClean="0"/>
                  <a:t>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=89.64</m:t>
                    </m:r>
                  </m:oMath>
                </a14:m>
                <a:r>
                  <a:rPr lang="en-US" dirty="0"/>
                  <a:t>     . Test Ho: µ</a:t>
                </a:r>
                <a:r>
                  <a:rPr lang="en-US" baseline="-25000" dirty="0"/>
                  <a:t>1</a:t>
                </a:r>
                <a:r>
                  <a:rPr lang="en-US" dirty="0"/>
                  <a:t> - µ</a:t>
                </a:r>
                <a:r>
                  <a:rPr lang="en-US" baseline="-25000" dirty="0"/>
                  <a:t>2</a:t>
                </a:r>
                <a:r>
                  <a:rPr lang="en-US" dirty="0"/>
                  <a:t> ≤ 2 at alpha = 0.01.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81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t-test for a Mean </a:t>
            </a:r>
            <a:b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(t-distribution)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631852"/>
            <a:ext cx="11226018" cy="4545111"/>
          </a:xfrm>
        </p:spPr>
        <p:txBody>
          <a:bodyPr/>
          <a:lstStyle/>
          <a:p>
            <a:pPr algn="just"/>
            <a:r>
              <a:rPr lang="en-US" sz="3200" dirty="0" smtClean="0"/>
              <a:t>The </a:t>
            </a:r>
            <a:r>
              <a:rPr lang="en-US" sz="3200" i="1" dirty="0"/>
              <a:t>t </a:t>
            </a:r>
            <a:r>
              <a:rPr lang="en-US" sz="3200" dirty="0"/>
              <a:t>distribution is similar to the standard normal distribution in the following ways. </a:t>
            </a:r>
            <a:endParaRPr lang="en-US" sz="3200" dirty="0" smtClean="0"/>
          </a:p>
          <a:p>
            <a:pPr lvl="1" algn="just"/>
            <a:r>
              <a:rPr lang="en-US" sz="3000" dirty="0" smtClean="0"/>
              <a:t>It </a:t>
            </a:r>
            <a:r>
              <a:rPr lang="en-US" sz="3000" dirty="0"/>
              <a:t>is bell-shaped</a:t>
            </a:r>
            <a:r>
              <a:rPr lang="en-US" sz="3000" dirty="0" smtClean="0"/>
              <a:t>.</a:t>
            </a:r>
          </a:p>
          <a:p>
            <a:pPr lvl="1" algn="just"/>
            <a:r>
              <a:rPr lang="en-US" sz="3000" b="1" dirty="0" smtClean="0"/>
              <a:t> </a:t>
            </a:r>
            <a:r>
              <a:rPr lang="en-US" sz="3000" dirty="0"/>
              <a:t>It is symmetric about the </a:t>
            </a:r>
            <a:r>
              <a:rPr lang="en-US" sz="3000" dirty="0" smtClean="0"/>
              <a:t>mean.</a:t>
            </a:r>
          </a:p>
          <a:p>
            <a:pPr lvl="1" algn="just"/>
            <a:r>
              <a:rPr lang="en-US" sz="3000" dirty="0" smtClean="0"/>
              <a:t>The </a:t>
            </a:r>
            <a:r>
              <a:rPr lang="en-US" sz="3000" dirty="0"/>
              <a:t>mean, median, and mode are equal to 0 and are located at the </a:t>
            </a:r>
            <a:r>
              <a:rPr lang="en-US" sz="3000" dirty="0" smtClean="0"/>
              <a:t>center </a:t>
            </a:r>
            <a:r>
              <a:rPr lang="en-US" sz="3000" dirty="0"/>
              <a:t>of </a:t>
            </a:r>
            <a:r>
              <a:rPr lang="en-US" sz="3000" dirty="0" smtClean="0"/>
              <a:t>the distribution.</a:t>
            </a:r>
          </a:p>
          <a:p>
            <a:pPr lvl="1" algn="just"/>
            <a:r>
              <a:rPr lang="en-US" sz="3000" dirty="0" smtClean="0"/>
              <a:t>The </a:t>
            </a:r>
            <a:r>
              <a:rPr lang="en-US" sz="3000" dirty="0"/>
              <a:t>curve never touches the </a:t>
            </a:r>
            <a:r>
              <a:rPr lang="en-US" sz="3000" i="1" dirty="0"/>
              <a:t>x </a:t>
            </a:r>
            <a:r>
              <a:rPr lang="en-US" sz="3000" dirty="0" smtClean="0"/>
              <a:t>axis.</a:t>
            </a:r>
          </a:p>
          <a:p>
            <a:pPr marL="457200" lvl="1" indent="0" algn="just">
              <a:buNone/>
            </a:pPr>
            <a:r>
              <a:rPr lang="en-US" sz="30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44615" y="4934451"/>
            <a:ext cx="7502769" cy="14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663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t-test for a Mean </a:t>
            </a:r>
            <a:b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</a:rPr>
              <a:t>(t-distribution)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variance is greater than </a:t>
            </a:r>
            <a:r>
              <a:rPr lang="en-US" dirty="0" smtClean="0"/>
              <a:t>1.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i="1" dirty="0"/>
              <a:t>t </a:t>
            </a:r>
            <a:r>
              <a:rPr lang="en-US" dirty="0"/>
              <a:t>distribution is a family of curves based on the </a:t>
            </a:r>
            <a:r>
              <a:rPr lang="en-US" i="1" dirty="0"/>
              <a:t>degrees of freedom, </a:t>
            </a:r>
            <a:r>
              <a:rPr lang="en-US" dirty="0"/>
              <a:t>which is </a:t>
            </a:r>
            <a:r>
              <a:rPr lang="en-US" dirty="0" smtClean="0"/>
              <a:t>a number </a:t>
            </a:r>
            <a:r>
              <a:rPr lang="en-US" dirty="0"/>
              <a:t>related to sample size. </a:t>
            </a:r>
            <a:endParaRPr lang="en-US" dirty="0" smtClean="0"/>
          </a:p>
          <a:p>
            <a:r>
              <a:rPr lang="en-US" dirty="0"/>
              <a:t>As the sample size increases, the </a:t>
            </a:r>
            <a:r>
              <a:rPr lang="en-US" i="1" dirty="0"/>
              <a:t>t </a:t>
            </a:r>
            <a:r>
              <a:rPr lang="en-US" dirty="0"/>
              <a:t>distribution approaches the normal </a:t>
            </a:r>
            <a:r>
              <a:rPr lang="en-US" dirty="0" smtClean="0"/>
              <a:t>distribution.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807"/>
            <a:ext cx="10515600" cy="481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00B050"/>
                </a:solidFill>
                <a:latin typeface="Arial Black" panose="020B0A04020102020204" pitchFamily="34" charset="0"/>
              </a:rPr>
              <a:t>t-test for a Mean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87" y="974308"/>
            <a:ext cx="11341823" cy="5539033"/>
          </a:xfrm>
        </p:spPr>
        <p:txBody>
          <a:bodyPr/>
          <a:lstStyle/>
          <a:p>
            <a:r>
              <a:rPr lang="en-US" dirty="0" smtClean="0"/>
              <a:t>The t-test is defined as: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87" y="1384666"/>
            <a:ext cx="11341823" cy="2474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7114" y="3858701"/>
            <a:ext cx="11119796" cy="27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5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Three Methods to test statistical Hypothesis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b="1" dirty="0"/>
              <a:t>1. </a:t>
            </a:r>
            <a:r>
              <a:rPr lang="en-US" dirty="0"/>
              <a:t>The traditional method</a:t>
            </a:r>
            <a:br>
              <a:rPr lang="en-US" dirty="0"/>
            </a:br>
            <a:r>
              <a:rPr lang="en-US" b="1" dirty="0"/>
              <a:t>2. </a:t>
            </a:r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method</a:t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The confidence interval method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08 &amp; 09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Hospital </a:t>
            </a:r>
            <a:r>
              <a:rPr lang="en-US" b="1" dirty="0" smtClean="0">
                <a:solidFill>
                  <a:srgbClr val="00B050"/>
                </a:solidFill>
              </a:rPr>
              <a:t>Infections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medical investigation claims that the average number of infections per week at </a:t>
            </a:r>
            <a:r>
              <a:rPr lang="en-US" dirty="0" smtClean="0"/>
              <a:t>a hospital </a:t>
            </a:r>
            <a:r>
              <a:rPr lang="en-US" dirty="0"/>
              <a:t>in southwestern Pennsylvania is 16.3. A random sample of 10 weeks had </a:t>
            </a:r>
            <a:r>
              <a:rPr lang="en-US" dirty="0" smtClean="0"/>
              <a:t>a mean </a:t>
            </a:r>
            <a:r>
              <a:rPr lang="en-US" dirty="0"/>
              <a:t>number of 17.7 </a:t>
            </a:r>
            <a:r>
              <a:rPr lang="en-US" dirty="0" smtClean="0"/>
              <a:t>infections. The </a:t>
            </a:r>
            <a:r>
              <a:rPr lang="en-US" dirty="0"/>
              <a:t>sample standard deviation is 1.8. Is there </a:t>
            </a:r>
            <a:r>
              <a:rPr lang="en-US" dirty="0" smtClean="0"/>
              <a:t>enough evidence </a:t>
            </a:r>
            <a:r>
              <a:rPr lang="en-US" dirty="0"/>
              <a:t>to reject the investigator’s claim at a 0.05? </a:t>
            </a:r>
            <a:endParaRPr lang="en-US" dirty="0" smtClean="0"/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Substitute Teachers’ </a:t>
            </a:r>
            <a:r>
              <a:rPr lang="en-US" b="1" dirty="0" smtClean="0">
                <a:solidFill>
                  <a:srgbClr val="00B050"/>
                </a:solidFill>
              </a:rPr>
              <a:t>Salaries: </a:t>
            </a:r>
            <a:r>
              <a:rPr lang="en-US" dirty="0" smtClean="0"/>
              <a:t>An </a:t>
            </a:r>
            <a:r>
              <a:rPr lang="en-US" dirty="0"/>
              <a:t>educator claims that the average salary of substitute teachers in </a:t>
            </a:r>
            <a:r>
              <a:rPr lang="en-US" dirty="0" smtClean="0"/>
              <a:t>school districts </a:t>
            </a:r>
            <a:r>
              <a:rPr lang="en-US" dirty="0"/>
              <a:t>in Allegheny County, Pennsylvania, is less than $60 per day. A </a:t>
            </a:r>
            <a:r>
              <a:rPr lang="en-US" dirty="0" smtClean="0"/>
              <a:t>random sample </a:t>
            </a:r>
            <a:r>
              <a:rPr lang="en-US" dirty="0"/>
              <a:t>of eight school districts is selected, and the daily salaries (in dollars) are </a:t>
            </a:r>
            <a:r>
              <a:rPr lang="en-US" dirty="0" smtClean="0"/>
              <a:t>shown. Is </a:t>
            </a:r>
            <a:r>
              <a:rPr lang="en-US" dirty="0"/>
              <a:t>there enough evidence to support the educator’s claim at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/>
              <a:t>0.10?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745" y="5800271"/>
            <a:ext cx="4812510" cy="5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10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Jogger’s Oxygen </a:t>
            </a:r>
            <a:r>
              <a:rPr lang="en-US" b="1" dirty="0" smtClean="0">
                <a:solidFill>
                  <a:srgbClr val="00B050"/>
                </a:solidFill>
              </a:rPr>
              <a:t>Uptake: </a:t>
            </a:r>
            <a:r>
              <a:rPr lang="en-US" dirty="0" smtClean="0"/>
              <a:t>A </a:t>
            </a:r>
            <a:r>
              <a:rPr lang="en-US" dirty="0"/>
              <a:t>physician claims that joggers’ maximal volume oxygen uptake is greater than </a:t>
            </a:r>
            <a:r>
              <a:rPr lang="en-US" dirty="0" smtClean="0"/>
              <a:t>the average </a:t>
            </a:r>
            <a:r>
              <a:rPr lang="en-US" dirty="0"/>
              <a:t>of all adults. A sample of 15 joggers has a mean of 40.6 milliliters per </a:t>
            </a:r>
            <a:r>
              <a:rPr lang="en-US" dirty="0" smtClean="0"/>
              <a:t>kilogram (ml/kg</a:t>
            </a:r>
            <a:r>
              <a:rPr lang="en-US" dirty="0"/>
              <a:t>) and a standard deviation of 6 ml/kg. If the average of all adults is 36.7 ml/kg, </a:t>
            </a:r>
            <a:r>
              <a:rPr lang="en-US" dirty="0" smtClean="0"/>
              <a:t>is there </a:t>
            </a:r>
            <a:r>
              <a:rPr lang="en-US" dirty="0"/>
              <a:t>enough evidence to support the physician’s claim at </a:t>
            </a:r>
            <a:r>
              <a:rPr lang="el-GR" dirty="0" smtClean="0"/>
              <a:t>α</a:t>
            </a:r>
            <a:r>
              <a:rPr lang="en-US" dirty="0" smtClean="0"/>
              <a:t> = 0.05</a:t>
            </a:r>
            <a:r>
              <a:rPr lang="en-US" dirty="0"/>
              <a:t>?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581"/>
            <a:ext cx="10515600" cy="10886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 smtClean="0">
                <a:solidFill>
                  <a:srgbClr val="00B050"/>
                </a:solidFill>
              </a:rPr>
              <a:t>Testing Difference between two mean when </a:t>
            </a:r>
            <a:r>
              <a:rPr lang="el-GR" sz="3800" b="1" dirty="0" smtClean="0">
                <a:solidFill>
                  <a:srgbClr val="00B050"/>
                </a:solidFill>
              </a:rPr>
              <a:t>σ</a:t>
            </a:r>
            <a:r>
              <a:rPr lang="en-US" sz="3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3800" b="1" dirty="0" smtClean="0">
                <a:solidFill>
                  <a:srgbClr val="00B050"/>
                </a:solidFill>
              </a:rPr>
              <a:t>≠</a:t>
            </a:r>
            <a:r>
              <a:rPr lang="el-GR" sz="3800" b="1" dirty="0">
                <a:solidFill>
                  <a:srgbClr val="00B050"/>
                </a:solidFill>
              </a:rPr>
              <a:t> </a:t>
            </a:r>
            <a:r>
              <a:rPr lang="el-GR" sz="3800" b="1" dirty="0" smtClean="0">
                <a:solidFill>
                  <a:srgbClr val="00B050"/>
                </a:solidFill>
              </a:rPr>
              <a:t>σ</a:t>
            </a:r>
            <a:r>
              <a:rPr lang="en-US" sz="3800" b="1" baseline="-25000" dirty="0" smtClean="0">
                <a:solidFill>
                  <a:srgbClr val="00B050"/>
                </a:solidFill>
              </a:rPr>
              <a:t>2 </a:t>
            </a:r>
            <a:r>
              <a:rPr lang="en-US" sz="3800" b="1" dirty="0" smtClean="0">
                <a:solidFill>
                  <a:srgbClr val="00B050"/>
                </a:solidFill>
              </a:rPr>
              <a:t/>
            </a:r>
            <a:br>
              <a:rPr lang="en-US" sz="3800" b="1" dirty="0" smtClean="0">
                <a:solidFill>
                  <a:srgbClr val="00B050"/>
                </a:solidFill>
              </a:rPr>
            </a:br>
            <a:r>
              <a:rPr lang="en-US" sz="3800" b="1" dirty="0" smtClean="0">
                <a:solidFill>
                  <a:srgbClr val="00B050"/>
                </a:solidFill>
              </a:rPr>
              <a:t>(Independent Sample: t-test) </a:t>
            </a:r>
            <a:endParaRPr lang="en-US" sz="3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17" y="1294228"/>
            <a:ext cx="9291965" cy="231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96" y="3735595"/>
            <a:ext cx="10242605" cy="27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71" y="1690688"/>
            <a:ext cx="11344258" cy="3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11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Farm </a:t>
            </a:r>
            <a:r>
              <a:rPr lang="en-US" b="1" dirty="0" smtClean="0">
                <a:solidFill>
                  <a:srgbClr val="00B050"/>
                </a:solidFill>
              </a:rPr>
              <a:t>Sizes: </a:t>
            </a:r>
            <a:r>
              <a:rPr lang="en-US" dirty="0" smtClean="0"/>
              <a:t>The </a:t>
            </a:r>
            <a:r>
              <a:rPr lang="en-US" dirty="0"/>
              <a:t>average size of a farm in Indiana </a:t>
            </a:r>
            <a:r>
              <a:rPr lang="en-US" dirty="0" smtClean="0"/>
              <a:t>County, Pennsylvania</a:t>
            </a:r>
            <a:r>
              <a:rPr lang="en-US" dirty="0"/>
              <a:t>, is 191 acres. The average </a:t>
            </a:r>
            <a:r>
              <a:rPr lang="en-US" dirty="0" smtClean="0"/>
              <a:t>size of </a:t>
            </a:r>
            <a:r>
              <a:rPr lang="en-US" dirty="0"/>
              <a:t>a farm in Greene County, Pennsylvania, is 199 acres. Assume the data were obtained</a:t>
            </a:r>
            <a:br>
              <a:rPr lang="en-US" dirty="0"/>
            </a:br>
            <a:r>
              <a:rPr lang="en-US" dirty="0"/>
              <a:t>from two samples with standard deviations of 38 and 12 acres, respectively, and </a:t>
            </a:r>
            <a:r>
              <a:rPr lang="en-US" dirty="0" smtClean="0"/>
              <a:t>sample sizes </a:t>
            </a:r>
            <a:r>
              <a:rPr lang="en-US" dirty="0"/>
              <a:t>of 8 and 10, respectively. Can it be concluded at </a:t>
            </a:r>
            <a:r>
              <a:rPr lang="el-GR" dirty="0" smtClean="0"/>
              <a:t>α</a:t>
            </a:r>
            <a:r>
              <a:rPr lang="en-US" dirty="0" smtClean="0"/>
              <a:t> = </a:t>
            </a:r>
            <a:r>
              <a:rPr lang="en-US" dirty="0"/>
              <a:t>0.05 that the average size of </a:t>
            </a:r>
            <a:r>
              <a:rPr lang="en-US" dirty="0" smtClean="0"/>
              <a:t>the farms </a:t>
            </a:r>
            <a:r>
              <a:rPr lang="en-US" dirty="0"/>
              <a:t>in the two counties is different? Assume the populations are </a:t>
            </a:r>
            <a:r>
              <a:rPr lang="en-US" dirty="0" smtClean="0"/>
              <a:t>normally distributed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Find the 95% confidence interval 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8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609"/>
            <a:ext cx="10515600" cy="66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12725"/>
            <a:ext cx="10515600" cy="46831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12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2197"/>
            <a:ext cx="10515600" cy="5304766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Too Long on the </a:t>
            </a:r>
            <a:r>
              <a:rPr lang="en-US" b="1" dirty="0" smtClean="0">
                <a:solidFill>
                  <a:srgbClr val="00B050"/>
                </a:solidFill>
              </a:rPr>
              <a:t>Telephone: </a:t>
            </a:r>
            <a:r>
              <a:rPr lang="en-US" dirty="0" smtClean="0"/>
              <a:t>A </a:t>
            </a:r>
            <a:r>
              <a:rPr lang="en-US" dirty="0"/>
              <a:t>company collects data on the lengths of telephone calls made by employees in two </a:t>
            </a:r>
            <a:r>
              <a:rPr lang="en-US" dirty="0" smtClean="0"/>
              <a:t>different divisions</a:t>
            </a:r>
            <a:r>
              <a:rPr lang="en-US" dirty="0"/>
              <a:t>. The mean and standard deviation for the sales division are 10.26 and 8.56, </a:t>
            </a:r>
            <a:r>
              <a:rPr lang="en-US" dirty="0" smtClean="0"/>
              <a:t>respectively. The </a:t>
            </a:r>
            <a:r>
              <a:rPr lang="en-US" dirty="0"/>
              <a:t>mean and standard deviation for the shipping and receiving division are 6.93 and </a:t>
            </a:r>
            <a:r>
              <a:rPr lang="en-US" dirty="0" smtClean="0"/>
              <a:t>4.93, respectively</a:t>
            </a:r>
            <a:r>
              <a:rPr lang="en-US" dirty="0"/>
              <a:t>. A hypothesis test was run, and the computer output follows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3424237"/>
            <a:ext cx="19050" cy="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3576637"/>
            <a:ext cx="19050" cy="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64" y="3283561"/>
            <a:ext cx="7068422" cy="22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3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Example # 12 </a:t>
            </a:r>
            <a:r>
              <a:rPr lang="en-US" b="1" dirty="0" smtClean="0">
                <a:solidFill>
                  <a:srgbClr val="00B050"/>
                </a:solidFill>
              </a:rPr>
              <a:t>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25" y="1926101"/>
            <a:ext cx="11591549" cy="3363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5206" y="1926101"/>
            <a:ext cx="284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Independent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5999" y="2672862"/>
            <a:ext cx="277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We compare the p-value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999" y="3419623"/>
            <a:ext cx="277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P-value = P(Type – I)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0117" y="3954427"/>
            <a:ext cx="48016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FF0000"/>
                </a:solidFill>
              </a:rPr>
              <a:t>Two-tailed, since two critical values are given </a:t>
            </a:r>
            <a:endParaRPr lang="en-US" sz="19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0474" y="4237209"/>
            <a:ext cx="7235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fail to reject the </a:t>
            </a:r>
            <a:r>
              <a:rPr lang="en-US" sz="2000" b="1" dirty="0" smtClean="0">
                <a:solidFill>
                  <a:srgbClr val="FF0000"/>
                </a:solidFill>
              </a:rPr>
              <a:t>null hypothesis &amp; conclude </a:t>
            </a:r>
            <a:r>
              <a:rPr lang="en-US" sz="2000" b="1" dirty="0">
                <a:solidFill>
                  <a:srgbClr val="FF0000"/>
                </a:solidFill>
              </a:rPr>
              <a:t>that there is a difference in </a:t>
            </a:r>
            <a:r>
              <a:rPr lang="en-US" sz="2000" b="1" dirty="0" smtClean="0">
                <a:solidFill>
                  <a:srgbClr val="FF0000"/>
                </a:solidFill>
              </a:rPr>
              <a:t>the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lengths </a:t>
            </a:r>
            <a:r>
              <a:rPr lang="en-US" sz="2000" b="1" dirty="0">
                <a:solidFill>
                  <a:srgbClr val="FF0000"/>
                </a:solidFill>
              </a:rPr>
              <a:t>of telephone </a:t>
            </a:r>
            <a:r>
              <a:rPr lang="en-US" sz="2000" b="1" dirty="0" smtClean="0">
                <a:solidFill>
                  <a:srgbClr val="FF0000"/>
                </a:solidFill>
              </a:rPr>
              <a:t>calls.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1994" y="5272162"/>
            <a:ext cx="55004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If the significance level had been 0.10, we would </a:t>
            </a:r>
            <a:r>
              <a:rPr lang="en-US" sz="2000" b="1" dirty="0" smtClean="0">
                <a:solidFill>
                  <a:srgbClr val="FF0000"/>
                </a:solidFill>
              </a:rPr>
              <a:t>have rejected </a:t>
            </a:r>
            <a:r>
              <a:rPr lang="en-US" sz="2000" b="1" dirty="0">
                <a:solidFill>
                  <a:srgbClr val="FF0000"/>
                </a:solidFill>
              </a:rPr>
              <a:t>the null hypothesis,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622"/>
            <a:ext cx="10515600" cy="4485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842953"/>
            <a:ext cx="10515600" cy="5334010"/>
          </a:xfrm>
        </p:spPr>
        <p:txBody>
          <a:bodyPr/>
          <a:lstStyle/>
          <a:p>
            <a:r>
              <a:rPr lang="en-US" dirty="0" smtClean="0"/>
              <a:t>Test the claim that there is no difference between population means based on these sample data. 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-1" y="-300307"/>
            <a:ext cx="13112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32" y="1643062"/>
            <a:ext cx="9743078" cy="6368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624600"/>
            <a:ext cx="10515599" cy="42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Testing Difference between two mean when </a:t>
            </a:r>
            <a:r>
              <a:rPr lang="el-GR" b="1" dirty="0">
                <a:solidFill>
                  <a:srgbClr val="00B050"/>
                </a:solidFill>
              </a:rPr>
              <a:t>σ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l-GR" b="1" dirty="0" smtClean="0">
                <a:solidFill>
                  <a:srgbClr val="00B050"/>
                </a:solidFill>
              </a:rPr>
              <a:t> </a:t>
            </a:r>
            <a:r>
              <a:rPr lang="el-GR" b="1" dirty="0">
                <a:solidFill>
                  <a:srgbClr val="00B050"/>
                </a:solidFill>
              </a:rPr>
              <a:t>σ</a:t>
            </a:r>
            <a:r>
              <a:rPr lang="en-US" b="1" baseline="-25000" dirty="0">
                <a:solidFill>
                  <a:srgbClr val="00B050"/>
                </a:solidFill>
              </a:rPr>
              <a:t>2 </a:t>
            </a:r>
            <a:r>
              <a:rPr lang="en-US" b="1" dirty="0">
                <a:solidFill>
                  <a:srgbClr val="00B050"/>
                </a:solidFill>
              </a:rPr>
              <a:t/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(Independent Sample: t-test)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variances are assumed to be equal, this formula is </a:t>
            </a:r>
            <a:r>
              <a:rPr lang="en-US" dirty="0" smtClean="0"/>
              <a:t>used: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79" y="2556101"/>
            <a:ext cx="6462642" cy="17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Steps in Hypothesis Testing—Traditional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are two types of statistical hypotheses for each situation: the </a:t>
            </a:r>
            <a:r>
              <a:rPr lang="en-US" b="1" dirty="0" smtClean="0"/>
              <a:t>null hypothesis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b="1" dirty="0"/>
              <a:t>alternative </a:t>
            </a:r>
            <a:r>
              <a:rPr lang="en-US" b="1" dirty="0" smtClean="0"/>
              <a:t>hypothesis.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63144" cy="1140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4" y="3743694"/>
            <a:ext cx="11232231" cy="26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: µ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- µ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≤ 3 </a:t>
            </a:r>
            <a:r>
              <a:rPr lang="en-US" dirty="0" smtClean="0"/>
              <a:t>against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 µ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- µ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&gt; 3 </a:t>
            </a:r>
            <a:r>
              <a:rPr lang="en-US" dirty="0" smtClean="0"/>
              <a:t>. Let </a:t>
            </a:r>
            <a:r>
              <a:rPr lang="el-GR" dirty="0" smtClean="0"/>
              <a:t>α</a:t>
            </a:r>
            <a:r>
              <a:rPr lang="en-US" dirty="0" smtClean="0"/>
              <a:t> = 0.10 , </a:t>
            </a:r>
            <a:r>
              <a:rPr lang="el-GR" b="1" dirty="0" smtClean="0">
                <a:solidFill>
                  <a:srgbClr val="00B050"/>
                </a:solidFill>
              </a:rPr>
              <a:t>σ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l-GR" b="1" dirty="0">
                <a:solidFill>
                  <a:srgbClr val="00B050"/>
                </a:solidFill>
              </a:rPr>
              <a:t> σ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but unknown &amp; normally distributed populations.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Sample I: </a:t>
            </a:r>
            <a:r>
              <a:rPr lang="en-US" dirty="0" smtClean="0"/>
              <a:t>51, 42, 49, 55, 46, 63, 56, 58, 47, 39, 47.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Sample II: </a:t>
            </a:r>
            <a:r>
              <a:rPr lang="en-US" dirty="0" smtClean="0"/>
              <a:t>38, 49, 45, 29, 31, 35.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Testing the Difference Between Two Means: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Dependent Samples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Samples are considered to be </a:t>
            </a:r>
            <a:r>
              <a:rPr lang="en-US" b="1" dirty="0"/>
              <a:t>dependent </a:t>
            </a:r>
            <a:r>
              <a:rPr lang="en-US" b="1" dirty="0" smtClean="0"/>
              <a:t>samples </a:t>
            </a:r>
            <a:r>
              <a:rPr lang="en-US" dirty="0" smtClean="0"/>
              <a:t>when </a:t>
            </a:r>
            <a:r>
              <a:rPr lang="en-US" dirty="0"/>
              <a:t>the subjects are </a:t>
            </a:r>
            <a:r>
              <a:rPr lang="en-US" dirty="0" smtClean="0"/>
              <a:t>paired, matched or related </a:t>
            </a:r>
            <a:r>
              <a:rPr lang="en-US" dirty="0"/>
              <a:t>in some </a:t>
            </a:r>
            <a:r>
              <a:rPr lang="en-US" dirty="0" smtClean="0"/>
              <a:t>way.</a:t>
            </a:r>
          </a:p>
          <a:p>
            <a:r>
              <a:rPr lang="en-US" dirty="0"/>
              <a:t>Here are some other examples of dependent </a:t>
            </a:r>
            <a:r>
              <a:rPr lang="en-US" dirty="0" smtClean="0"/>
              <a:t>samples:</a:t>
            </a:r>
          </a:p>
          <a:p>
            <a:r>
              <a:rPr lang="en-US" dirty="0">
                <a:solidFill>
                  <a:schemeClr val="accent2"/>
                </a:solidFill>
              </a:rPr>
              <a:t>A researcher may want </a:t>
            </a:r>
            <a:r>
              <a:rPr lang="en-US" dirty="0" smtClean="0">
                <a:solidFill>
                  <a:schemeClr val="accent2"/>
                </a:solidFill>
              </a:rPr>
              <a:t>to design </a:t>
            </a:r>
            <a:r>
              <a:rPr lang="en-US" dirty="0">
                <a:solidFill>
                  <a:schemeClr val="accent2"/>
                </a:solidFill>
              </a:rPr>
              <a:t>an SAT preparation course to help students raise their test scores the second </a:t>
            </a:r>
            <a:r>
              <a:rPr lang="en-US" dirty="0" smtClean="0">
                <a:solidFill>
                  <a:schemeClr val="accent2"/>
                </a:solidFill>
              </a:rPr>
              <a:t>time they </a:t>
            </a:r>
            <a:r>
              <a:rPr lang="en-US" dirty="0">
                <a:solidFill>
                  <a:schemeClr val="accent2"/>
                </a:solidFill>
              </a:rPr>
              <a:t>take the SAT. Hence, the differences between the two exams are </a:t>
            </a:r>
            <a:r>
              <a:rPr lang="en-US" dirty="0" smtClean="0">
                <a:solidFill>
                  <a:schemeClr val="accent2"/>
                </a:solidFill>
              </a:rPr>
              <a:t>compared.</a:t>
            </a:r>
          </a:p>
          <a:p>
            <a:r>
              <a:rPr lang="en-US" dirty="0">
                <a:solidFill>
                  <a:schemeClr val="accent2"/>
                </a:solidFill>
              </a:rPr>
              <a:t>A medical specialist may want to see whether a new counseling program will help subjects </a:t>
            </a:r>
            <a:r>
              <a:rPr lang="en-US" dirty="0" smtClean="0">
                <a:solidFill>
                  <a:schemeClr val="accent2"/>
                </a:solidFill>
              </a:rPr>
              <a:t>lose weight</a:t>
            </a:r>
            <a:r>
              <a:rPr lang="en-US" dirty="0">
                <a:solidFill>
                  <a:schemeClr val="accent2"/>
                </a:solidFill>
              </a:rPr>
              <a:t>. Therefore, the </a:t>
            </a:r>
            <a:r>
              <a:rPr lang="en-US" dirty="0" err="1">
                <a:solidFill>
                  <a:schemeClr val="accent2"/>
                </a:solidFill>
              </a:rPr>
              <a:t>preweights</a:t>
            </a:r>
            <a:r>
              <a:rPr lang="en-US" dirty="0">
                <a:solidFill>
                  <a:schemeClr val="accent2"/>
                </a:solidFill>
              </a:rPr>
              <a:t> of the subjects will be compared with the </a:t>
            </a:r>
            <a:r>
              <a:rPr lang="en-US" dirty="0" err="1" smtClean="0">
                <a:solidFill>
                  <a:schemeClr val="accent2"/>
                </a:solidFill>
              </a:rPr>
              <a:t>postweights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Testing the Difference Between Two Means: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Dependent Samples </a:t>
            </a:r>
            <a:r>
              <a:rPr lang="en-US" sz="3200" b="1" dirty="0" smtClean="0">
                <a:solidFill>
                  <a:srgbClr val="00B050"/>
                </a:solidFill>
              </a:rPr>
              <a:t>(Contd.)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samples are dependent, a special </a:t>
            </a:r>
            <a:r>
              <a:rPr lang="en-US" i="1" dirty="0"/>
              <a:t>t </a:t>
            </a:r>
            <a:r>
              <a:rPr lang="en-US" dirty="0"/>
              <a:t>test for dependent means is used. </a:t>
            </a:r>
            <a:r>
              <a:rPr lang="en-US" dirty="0" smtClean="0"/>
              <a:t>This test </a:t>
            </a:r>
            <a:r>
              <a:rPr lang="en-US" dirty="0"/>
              <a:t>employs the difference in values of the matched pairs. The hypotheses are as follows: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92" y="3331000"/>
            <a:ext cx="6769953" cy="15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0"/>
            <a:ext cx="1065711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29" y="913911"/>
            <a:ext cx="11458941" cy="30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15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Bank </a:t>
            </a:r>
            <a:r>
              <a:rPr lang="en-US" b="1" dirty="0" smtClean="0">
                <a:solidFill>
                  <a:srgbClr val="00B050"/>
                </a:solidFill>
              </a:rPr>
              <a:t>Deposits: </a:t>
            </a:r>
            <a:r>
              <a:rPr lang="en-US" dirty="0" smtClean="0"/>
              <a:t>A </a:t>
            </a:r>
            <a:r>
              <a:rPr lang="en-US" dirty="0"/>
              <a:t>sample of nine local banks shows their deposits (in billions of dollars) 3 </a:t>
            </a:r>
            <a:r>
              <a:rPr lang="en-US" dirty="0" smtClean="0"/>
              <a:t>years ago </a:t>
            </a:r>
            <a:r>
              <a:rPr lang="en-US" dirty="0"/>
              <a:t>and their deposits (in billions of dollars) today. At a 0.05, can it </a:t>
            </a:r>
            <a:r>
              <a:rPr lang="en-US" dirty="0" smtClean="0"/>
              <a:t>be concluded </a:t>
            </a:r>
            <a:r>
              <a:rPr lang="en-US" dirty="0"/>
              <a:t>that the average in deposits for the banks is greater today than it </a:t>
            </a:r>
            <a:r>
              <a:rPr lang="en-US" dirty="0" smtClean="0"/>
              <a:t>was 3 </a:t>
            </a:r>
            <a:r>
              <a:rPr lang="en-US" dirty="0"/>
              <a:t>years ago? Use a 0.05.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68" y="3717698"/>
            <a:ext cx="10137863" cy="14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2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Example # </a:t>
            </a:r>
            <a:r>
              <a:rPr lang="en-US" sz="3600" b="1" dirty="0" smtClean="0">
                <a:solidFill>
                  <a:srgbClr val="00B050"/>
                </a:solidFill>
              </a:rPr>
              <a:t>15 (contd.)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59" y="1219200"/>
            <a:ext cx="7319082" cy="3364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366" y="1872343"/>
            <a:ext cx="3134406" cy="2480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5366" y="4383738"/>
            <a:ext cx="114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9.73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09593" y="4383738"/>
            <a:ext cx="114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40.5437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9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16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Cholesterol </a:t>
            </a:r>
            <a:r>
              <a:rPr lang="en-US" b="1" dirty="0" smtClean="0">
                <a:solidFill>
                  <a:srgbClr val="00B050"/>
                </a:solidFill>
              </a:rPr>
              <a:t>Levels: </a:t>
            </a:r>
            <a:r>
              <a:rPr lang="en-US" dirty="0" smtClean="0"/>
              <a:t>A </a:t>
            </a:r>
            <a:r>
              <a:rPr lang="en-US" dirty="0"/>
              <a:t>dietitian wishes to see if a person’s cholesterol level will change if the diet </a:t>
            </a:r>
            <a:r>
              <a:rPr lang="en-US" dirty="0" smtClean="0"/>
              <a:t>is supplemented </a:t>
            </a:r>
            <a:r>
              <a:rPr lang="en-US" dirty="0"/>
              <a:t>by a certain mineral. Six subjects were pretested, and then </a:t>
            </a:r>
            <a:r>
              <a:rPr lang="en-US" dirty="0" smtClean="0"/>
              <a:t>they took </a:t>
            </a:r>
            <a:r>
              <a:rPr lang="en-US" dirty="0"/>
              <a:t>the mineral supplement for a 6-week period. The results are shown in the table</a:t>
            </a:r>
            <a:r>
              <a:rPr lang="en-US" dirty="0" smtClean="0"/>
              <a:t>. (</a:t>
            </a:r>
            <a:r>
              <a:rPr lang="en-US" dirty="0"/>
              <a:t>Cholesterol level is measured in milligrams per deciliter.) Can it be concluded that </a:t>
            </a:r>
            <a:r>
              <a:rPr lang="en-US" dirty="0" smtClean="0"/>
              <a:t>the cholesterol </a:t>
            </a:r>
            <a:r>
              <a:rPr lang="en-US" dirty="0"/>
              <a:t>level has been changed at a 0.10? Assume the variable is </a:t>
            </a:r>
            <a:r>
              <a:rPr lang="en-US" dirty="0" smtClean="0"/>
              <a:t>approximately normally </a:t>
            </a:r>
            <a:r>
              <a:rPr lang="en-US" dirty="0"/>
              <a:t>distributed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60" y="4563835"/>
            <a:ext cx="9884340" cy="14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How to select correct test for testing mean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sometimes have difficulty deciding whether to use the </a:t>
            </a:r>
            <a:r>
              <a:rPr lang="en-US" i="1" dirty="0"/>
              <a:t>z </a:t>
            </a:r>
            <a:r>
              <a:rPr lang="en-US" dirty="0"/>
              <a:t>test or </a:t>
            </a:r>
            <a:r>
              <a:rPr lang="en-US" i="1" dirty="0"/>
              <a:t>t </a:t>
            </a:r>
            <a:r>
              <a:rPr lang="en-US" dirty="0"/>
              <a:t>test.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8" y="3337925"/>
            <a:ext cx="11625484" cy="2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Hypothesis Testing (Contd.)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state hypotheses correctly, researcher must translate the conjecture or claim from words into mathematical symbols. The basic symbols used are as follows: </a:t>
            </a:r>
          </a:p>
          <a:p>
            <a:endParaRPr lang="en-US" dirty="0"/>
          </a:p>
          <a:p>
            <a:r>
              <a:rPr lang="en-US" dirty="0"/>
              <a:t>The null and alternative hypotheses are stated together, and the null hypothesis contains the equals sign, as shown (where </a:t>
            </a:r>
            <a:r>
              <a:rPr lang="en-US" i="1" dirty="0"/>
              <a:t>k </a:t>
            </a:r>
            <a:r>
              <a:rPr lang="en-US" dirty="0"/>
              <a:t>represents a specified number).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04" y="2658281"/>
            <a:ext cx="5530756" cy="7546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417" y="4762499"/>
            <a:ext cx="7451383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State the null and alternative hypotheses </a:t>
            </a:r>
            <a:r>
              <a:rPr lang="en-US" sz="4000" b="1" dirty="0" smtClean="0">
                <a:solidFill>
                  <a:srgbClr val="00B050"/>
                </a:solidFill>
              </a:rPr>
              <a:t/>
            </a:r>
            <a:br>
              <a:rPr lang="en-US" sz="4000" b="1" dirty="0" smtClean="0">
                <a:solidFill>
                  <a:srgbClr val="00B050"/>
                </a:solidFill>
              </a:rPr>
            </a:br>
            <a:r>
              <a:rPr lang="en-US" sz="4000" b="1" dirty="0" smtClean="0">
                <a:solidFill>
                  <a:srgbClr val="00B050"/>
                </a:solidFill>
              </a:rPr>
              <a:t>for </a:t>
            </a:r>
            <a:r>
              <a:rPr lang="en-US" sz="4000" b="1" dirty="0">
                <a:solidFill>
                  <a:srgbClr val="00B050"/>
                </a:solidFill>
              </a:rPr>
              <a:t>each conjecture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engineer hypothesizes that the mean number of defects can be decreased in </a:t>
            </a:r>
            <a:r>
              <a:rPr lang="en-US" dirty="0" smtClean="0"/>
              <a:t>a manufacturing </a:t>
            </a:r>
            <a:r>
              <a:rPr lang="en-US" dirty="0"/>
              <a:t>process of compact disks by using robots instead of humans </a:t>
            </a:r>
            <a:r>
              <a:rPr lang="en-US" dirty="0" smtClean="0"/>
              <a:t>for certain </a:t>
            </a:r>
            <a:r>
              <a:rPr lang="en-US" dirty="0"/>
              <a:t>tasks. The mean number of defective disks per 1000 is 18. </a:t>
            </a:r>
            <a:endParaRPr lang="en-US" dirty="0" smtClean="0"/>
          </a:p>
          <a:p>
            <a:r>
              <a:rPr lang="en-US" dirty="0"/>
              <a:t>A psychologist feels that playing soft music during a test will change the </a:t>
            </a:r>
            <a:r>
              <a:rPr lang="en-US" dirty="0" smtClean="0"/>
              <a:t>results of </a:t>
            </a:r>
            <a:r>
              <a:rPr lang="en-US" dirty="0"/>
              <a:t>the test. The psychologist is not sure whether the grades will be higher </a:t>
            </a:r>
            <a:r>
              <a:rPr lang="en-US" dirty="0" smtClean="0"/>
              <a:t>or lower</a:t>
            </a:r>
            <a:r>
              <a:rPr lang="en-US" dirty="0"/>
              <a:t>. In the past, the mean of the scores was 73. </a:t>
            </a:r>
            <a:endParaRPr lang="en-US" dirty="0" smtClean="0"/>
          </a:p>
          <a:p>
            <a:r>
              <a:rPr lang="en-US" dirty="0" smtClean="0"/>
              <a:t>A real estate agent claims that 60% of all private residences being built today are 3bedroom homes. To test the claim, a large sample of new residences are inspected; the proportion of these homes with 3 bedrooms is recorded and used as out test statistic state the null &amp; alternative hypotheses.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2700" y="365125"/>
            <a:ext cx="8764173" cy="63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Hypothesis Testing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stating the hypothesis, the researcher designs the study. The researcher </a:t>
            </a:r>
            <a:r>
              <a:rPr lang="en-US" dirty="0" smtClean="0"/>
              <a:t>selects the </a:t>
            </a:r>
            <a:r>
              <a:rPr lang="en-US" dirty="0"/>
              <a:t>correct </a:t>
            </a:r>
            <a:r>
              <a:rPr lang="en-US" b="1" i="1" dirty="0">
                <a:solidFill>
                  <a:srgbClr val="00B050"/>
                </a:solidFill>
              </a:rPr>
              <a:t>statistical test</a:t>
            </a:r>
            <a:r>
              <a:rPr lang="en-US" i="1" dirty="0"/>
              <a:t>, </a:t>
            </a:r>
            <a:r>
              <a:rPr lang="en-US" dirty="0"/>
              <a:t>chooses an appropriate </a:t>
            </a:r>
            <a:r>
              <a:rPr lang="en-US" i="1" dirty="0">
                <a:solidFill>
                  <a:srgbClr val="00B050"/>
                </a:solidFill>
              </a:rPr>
              <a:t>level of significance</a:t>
            </a:r>
            <a:r>
              <a:rPr lang="en-US" i="1" dirty="0"/>
              <a:t>, </a:t>
            </a:r>
            <a:r>
              <a:rPr lang="en-US" dirty="0"/>
              <a:t>and formulates </a:t>
            </a:r>
            <a:r>
              <a:rPr lang="en-US" dirty="0" smtClean="0"/>
              <a:t>a plan </a:t>
            </a:r>
            <a:r>
              <a:rPr lang="en-US" dirty="0"/>
              <a:t>for conducting the study.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6" y="3832274"/>
            <a:ext cx="11333348" cy="16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</TotalTime>
  <Words>2506</Words>
  <Application>Microsoft Office PowerPoint</Application>
  <PresentationFormat>Widescreen</PresentationFormat>
  <Paragraphs>207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Hypothesis Testing </vt:lpstr>
      <vt:lpstr>Introduction</vt:lpstr>
      <vt:lpstr>Three Methods to test statistical Hypothesis </vt:lpstr>
      <vt:lpstr>Steps in Hypothesis Testing—Traditional Method </vt:lpstr>
      <vt:lpstr>Hypothesis Testing (Contd.) </vt:lpstr>
      <vt:lpstr>PowerPoint Presentation</vt:lpstr>
      <vt:lpstr>State the null and alternative hypotheses  for each conjecture </vt:lpstr>
      <vt:lpstr>PowerPoint Presentation</vt:lpstr>
      <vt:lpstr>Hypothesis Testing (Contd.) </vt:lpstr>
      <vt:lpstr>4 types of decisions</vt:lpstr>
      <vt:lpstr>Hypothesis Testing (Contd.) </vt:lpstr>
      <vt:lpstr>Hypothesis-testing situation in a Jury Trial </vt:lpstr>
      <vt:lpstr>Jury trial (Results of trial)</vt:lpstr>
      <vt:lpstr>Steps in Hypothesis Testing (summary) </vt:lpstr>
      <vt:lpstr>Z-test for mean </vt:lpstr>
      <vt:lpstr>Example # 01 – 02 </vt:lpstr>
      <vt:lpstr>Example # 03 </vt:lpstr>
      <vt:lpstr>Example # 04 </vt:lpstr>
      <vt:lpstr>Example # 05 </vt:lpstr>
      <vt:lpstr>Confidence Interval on µ when σ is known</vt:lpstr>
      <vt:lpstr>Test of Difference between two means </vt:lpstr>
      <vt:lpstr>Test of Difference between two means  (Contd.) </vt:lpstr>
      <vt:lpstr>Example # 06</vt:lpstr>
      <vt:lpstr>Example # 07 </vt:lpstr>
      <vt:lpstr>Example # 05 – 06 </vt:lpstr>
      <vt:lpstr>Example # 07</vt:lpstr>
      <vt:lpstr>t-test for a Mean  (t-distribution) </vt:lpstr>
      <vt:lpstr>t-test for a Mean  (t-distribution) </vt:lpstr>
      <vt:lpstr>t-test for a Mean</vt:lpstr>
      <vt:lpstr>Example # 08 &amp; 09 </vt:lpstr>
      <vt:lpstr>Example # 10 </vt:lpstr>
      <vt:lpstr>Testing Difference between two mean when σ1≠ σ2  (Independent Sample: t-test) </vt:lpstr>
      <vt:lpstr>PowerPoint Presentation</vt:lpstr>
      <vt:lpstr>Example # 11 </vt:lpstr>
      <vt:lpstr>PowerPoint Presentation</vt:lpstr>
      <vt:lpstr>Example # 12 </vt:lpstr>
      <vt:lpstr>Example # 12 (Contd.) </vt:lpstr>
      <vt:lpstr>Example # 13 </vt:lpstr>
      <vt:lpstr>Testing Difference between two mean when σ1= σ2  (Independent Sample: t-test) </vt:lpstr>
      <vt:lpstr>Example # 14 </vt:lpstr>
      <vt:lpstr>Testing the Difference Between Two Means: Dependent Samples </vt:lpstr>
      <vt:lpstr>Testing the Difference Between Two Means: Dependent Samples (Contd.) </vt:lpstr>
      <vt:lpstr>PowerPoint Presentation</vt:lpstr>
      <vt:lpstr>PowerPoint Presentation</vt:lpstr>
      <vt:lpstr>Example # 15 </vt:lpstr>
      <vt:lpstr>Example # 15 (contd.) </vt:lpstr>
      <vt:lpstr>Example # 16 </vt:lpstr>
      <vt:lpstr>How to select correct test for testing mean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</dc:title>
  <dc:creator>Osama Bin. Ajaz</dc:creator>
  <cp:lastModifiedBy>Osama Bin. Ajaz</cp:lastModifiedBy>
  <cp:revision>293</cp:revision>
  <dcterms:created xsi:type="dcterms:W3CDTF">2019-04-08T06:00:51Z</dcterms:created>
  <dcterms:modified xsi:type="dcterms:W3CDTF">2019-04-23T10:54:14Z</dcterms:modified>
</cp:coreProperties>
</file>