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D8E6C-8179-4BB6-9003-7B9B1C1C8B73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4535D-3EE3-4A52-847D-A8467449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DF=Categories</a:t>
            </a:r>
            <a:r>
              <a:rPr lang="en-US" baseline="0" dirty="0" smtClean="0"/>
              <a:t> – 1 = 5 – 1 = 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535D-3EE3-4A52-847D-A84674492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DF=4 – 1 =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535D-3EE3-4A52-847D-A846744922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= 1.76 , n = 4 ,</a:t>
            </a:r>
            <a:r>
              <a:rPr lang="en-US" baseline="0" dirty="0" smtClean="0"/>
              <a:t> N = 125 </a:t>
            </a:r>
            <a:endParaRPr lang="en-US" dirty="0" smtClean="0"/>
          </a:p>
          <a:p>
            <a:r>
              <a:rPr lang="en-US" dirty="0" smtClean="0"/>
              <a:t>Mean= </a:t>
            </a:r>
            <a:r>
              <a:rPr lang="en-US" dirty="0" err="1" smtClean="0"/>
              <a:t>np</a:t>
            </a:r>
            <a:r>
              <a:rPr lang="en-US" dirty="0" smtClean="0"/>
              <a:t> &amp; p = Mean/n</a:t>
            </a:r>
            <a:r>
              <a:rPr lang="en-US" baseline="0" dirty="0" smtClean="0"/>
              <a:t> = 0.44 and q = 0.56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535D-3EE3-4A52-847D-A846744922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Z=(UCB</a:t>
            </a:r>
            <a:r>
              <a:rPr lang="en-US" baseline="0" dirty="0" smtClean="0"/>
              <a:t> – mean)/SD,  P(z &lt; -1.11) = 0.1335.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535D-3EE3-4A52-847D-A846744922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535D-3EE3-4A52-847D-A846744922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0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 err="1" smtClean="0"/>
              <a:t>freq</a:t>
            </a:r>
            <a:r>
              <a:rPr lang="en-US" dirty="0" smtClean="0"/>
              <a:t>=400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535D-3EE3-4A52-847D-A846744922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Chi-</a:t>
            </a:r>
            <a:r>
              <a:rPr lang="en-US" dirty="0" err="1" smtClean="0"/>
              <a:t>sq</a:t>
            </a:r>
            <a:r>
              <a:rPr lang="en-US" dirty="0" smtClean="0"/>
              <a:t> critical = 5.991,</a:t>
            </a:r>
            <a:r>
              <a:rPr lang="en-US" baseline="0" dirty="0" smtClean="0"/>
              <a:t> Reject Ho.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535D-3EE3-4A52-847D-A846744922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Critical value = 9.448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535D-3EE3-4A52-847D-A846744922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Critical = 4.605</a:t>
            </a:r>
            <a:r>
              <a:rPr lang="en-US" baseline="0" dirty="0" smtClean="0"/>
              <a:t>, Reject Ho.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4535D-3EE3-4A52-847D-A846744922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6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D75879-0CBA-4894-9AD9-2C122E91C99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DA56B2-EF19-43E7-90C6-D3A6B5EAB6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Goodness-of-Fit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Osama Bin Ajaz</a:t>
            </a:r>
          </a:p>
          <a:p>
            <a:r>
              <a:rPr lang="en-US" dirty="0" smtClean="0"/>
              <a:t>Lecturer at FAST-NUCES,</a:t>
            </a:r>
          </a:p>
          <a:p>
            <a:r>
              <a:rPr lang="en-US" dirty="0" smtClean="0"/>
              <a:t>Main Campus, Karachi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Example # 03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7" y="1845734"/>
            <a:ext cx="11075830" cy="44005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</a:t>
            </a:r>
            <a:r>
              <a:rPr lang="en-US" sz="1600" b="1" dirty="0" smtClean="0"/>
              <a:t>o</a:t>
            </a:r>
            <a:r>
              <a:rPr lang="en-US" b="1" dirty="0" smtClean="0"/>
              <a:t>: </a:t>
            </a:r>
            <a:r>
              <a:rPr lang="en-US" dirty="0"/>
              <a:t>The retired executives who returned to work are distributed as </a:t>
            </a:r>
            <a:r>
              <a:rPr lang="en-US" dirty="0" smtClean="0"/>
              <a:t>follows: 38</a:t>
            </a:r>
            <a:r>
              <a:rPr lang="en-US" dirty="0"/>
              <a:t>% are employed by another organization, 32% are </a:t>
            </a:r>
            <a:r>
              <a:rPr lang="en-US" dirty="0" smtClean="0"/>
              <a:t>self-employed, 23</a:t>
            </a:r>
            <a:r>
              <a:rPr lang="en-US" dirty="0"/>
              <a:t>% are either freelancing or consulting, </a:t>
            </a:r>
            <a:r>
              <a:rPr lang="en-US" dirty="0" smtClean="0"/>
              <a:t>and 7</a:t>
            </a:r>
            <a:r>
              <a:rPr lang="en-US" dirty="0"/>
              <a:t>% have formed their </a:t>
            </a:r>
            <a:r>
              <a:rPr lang="en-US" dirty="0" smtClean="0"/>
              <a:t>own companies </a:t>
            </a:r>
            <a:r>
              <a:rPr lang="en-US" dirty="0"/>
              <a:t>(claim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H</a:t>
            </a:r>
            <a:r>
              <a:rPr lang="en-US" sz="1600" b="1" dirty="0" smtClean="0"/>
              <a:t>1</a:t>
            </a:r>
            <a:r>
              <a:rPr lang="en-US" b="1" dirty="0" smtClean="0"/>
              <a:t>: 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dirty="0" smtClean="0"/>
              <a:t>distribution </a:t>
            </a:r>
            <a:r>
              <a:rPr lang="en-US" dirty="0"/>
              <a:t>is not the same as stated in the null hypothesis</a:t>
            </a:r>
            <a:r>
              <a:rPr lang="en-US" dirty="0" smtClean="0"/>
              <a:t>.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b="1" dirty="0" smtClean="0"/>
              <a:t>: </a:t>
            </a:r>
            <a:r>
              <a:rPr lang="en-US" dirty="0" smtClean="0"/>
              <a:t>0.10 </a:t>
            </a:r>
          </a:p>
          <a:p>
            <a:r>
              <a:rPr lang="en-US" b="1" dirty="0" smtClean="0"/>
              <a:t>Computation: </a:t>
            </a:r>
            <a:r>
              <a:rPr lang="en-US" dirty="0" smtClean="0"/>
              <a:t>The </a:t>
            </a:r>
            <a:r>
              <a:rPr lang="en-US" dirty="0"/>
              <a:t>expected values are computed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Decision: </a:t>
            </a:r>
            <a:r>
              <a:rPr lang="en-US" dirty="0" smtClean="0"/>
              <a:t>Since 3.2939 &lt;  </a:t>
            </a:r>
            <a:r>
              <a:rPr lang="en-US" dirty="0"/>
              <a:t>6.251, the decision is not to reject </a:t>
            </a:r>
            <a:r>
              <a:rPr lang="en-US" dirty="0" smtClean="0"/>
              <a:t>the null </a:t>
            </a:r>
            <a:r>
              <a:rPr lang="en-US" dirty="0"/>
              <a:t>hypothesis.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45" y="3404121"/>
            <a:ext cx="4473025" cy="811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228" y="4164220"/>
            <a:ext cx="5175981" cy="12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2"/>
          </a:xfrm>
        </p:spPr>
        <p:txBody>
          <a:bodyPr/>
          <a:lstStyle/>
          <a:p>
            <a:r>
              <a:rPr lang="en-US" dirty="0" smtClean="0"/>
              <a:t>Example # 04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845734"/>
            <a:ext cx="10395826" cy="4023360"/>
          </a:xfrm>
        </p:spPr>
        <p:txBody>
          <a:bodyPr/>
          <a:lstStyle/>
          <a:p>
            <a:r>
              <a:rPr lang="en-US" sz="2800" dirty="0" smtClean="0"/>
              <a:t>Fit a Poisson distribution and test the goodness of fit at 0.05 level of significance.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00185"/>
              </p:ext>
            </p:extLst>
          </p:nvPr>
        </p:nvGraphicFramePr>
        <p:xfrm>
          <a:off x="2469882" y="3153772"/>
          <a:ext cx="6622602" cy="122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86"/>
                <a:gridCol w="946086"/>
                <a:gridCol w="946086"/>
                <a:gridCol w="946086"/>
                <a:gridCol w="946086"/>
                <a:gridCol w="946086"/>
                <a:gridCol w="946086"/>
              </a:tblGrid>
              <a:tr h="6125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6125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27635"/>
            <a:ext cx="10058400" cy="707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to Example # 04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751527"/>
            <a:ext cx="10872345" cy="4675031"/>
          </a:xfrm>
        </p:spPr>
        <p:txBody>
          <a:bodyPr/>
          <a:lstStyle/>
          <a:p>
            <a:r>
              <a:rPr lang="en-US" b="1" dirty="0" smtClean="0"/>
              <a:t>H</a:t>
            </a:r>
            <a:r>
              <a:rPr lang="en-US" sz="1400" b="1" dirty="0" smtClean="0"/>
              <a:t>o</a:t>
            </a:r>
            <a:r>
              <a:rPr lang="en-US" b="1" dirty="0" smtClean="0"/>
              <a:t>: </a:t>
            </a:r>
            <a:r>
              <a:rPr lang="en-US" dirty="0" smtClean="0"/>
              <a:t>The data follows the Poisson distribution.</a:t>
            </a:r>
          </a:p>
          <a:p>
            <a:r>
              <a:rPr lang="en-US" b="1" dirty="0" smtClean="0"/>
              <a:t>H</a:t>
            </a:r>
            <a:r>
              <a:rPr lang="en-US" sz="1200" b="1" dirty="0" smtClean="0"/>
              <a:t>1</a:t>
            </a:r>
            <a:r>
              <a:rPr lang="en-US" b="1" dirty="0" smtClean="0"/>
              <a:t>: </a:t>
            </a:r>
            <a:r>
              <a:rPr lang="en-US" dirty="0" smtClean="0"/>
              <a:t>the data does not follow the Poisson distribution.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dirty="0" smtClean="0"/>
              <a:t> : 0.05</a:t>
            </a:r>
          </a:p>
          <a:p>
            <a:r>
              <a:rPr lang="en-US" b="1" dirty="0" smtClean="0"/>
              <a:t>Test Statistics:                                 </a:t>
            </a:r>
            <a:r>
              <a:rPr lang="en-US" dirty="0" smtClean="0"/>
              <a:t>with d. f. = (# Classes – 1 -- # estimated parameters) =k – 1 – 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54" y="2957235"/>
            <a:ext cx="173355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000346"/>
                  </p:ext>
                </p:extLst>
              </p:nvPr>
            </p:nvGraphicFramePr>
            <p:xfrm>
              <a:off x="377780" y="3509685"/>
              <a:ext cx="7031463" cy="28688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968"/>
                    <a:gridCol w="1550883"/>
                    <a:gridCol w="1967798"/>
                    <a:gridCol w="1475849"/>
                    <a:gridCol w="1315965"/>
                  </a:tblGrid>
                  <a:tr h="8143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x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Observed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Frequency (O)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P(x) = e</a:t>
                          </a:r>
                          <a:r>
                            <a:rPr lang="en-US" sz="1800" baseline="30000" dirty="0">
                              <a:effectLst/>
                            </a:rPr>
                            <a:t>-µ</a:t>
                          </a:r>
                          <a:r>
                            <a:rPr lang="en-US" sz="1800" dirty="0">
                              <a:effectLst/>
                            </a:rPr>
                            <a:t> µ</a:t>
                          </a:r>
                          <a:r>
                            <a:rPr lang="en-US" sz="1800" baseline="30000" dirty="0">
                              <a:effectLst/>
                            </a:rPr>
                            <a:t>x</a:t>
                          </a:r>
                          <a:r>
                            <a:rPr lang="en-US" sz="1800" dirty="0">
                              <a:effectLst/>
                            </a:rPr>
                            <a:t>/x!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 = 100 P(x)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𝑬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0.3679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6.13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818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Total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0.99947 ≈ 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1.39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000346"/>
                  </p:ext>
                </p:extLst>
              </p:nvPr>
            </p:nvGraphicFramePr>
            <p:xfrm>
              <a:off x="377780" y="3509685"/>
              <a:ext cx="7031463" cy="28688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20968"/>
                    <a:gridCol w="1550883"/>
                    <a:gridCol w="1967798"/>
                    <a:gridCol w="1475849"/>
                    <a:gridCol w="1315965"/>
                  </a:tblGrid>
                  <a:tr h="81438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x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Observed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Frequency (O)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P(x) = e</a:t>
                          </a:r>
                          <a:r>
                            <a:rPr lang="en-US" sz="1800" baseline="30000" dirty="0">
                              <a:effectLst/>
                            </a:rPr>
                            <a:t>-µ</a:t>
                          </a:r>
                          <a:r>
                            <a:rPr lang="en-US" sz="1800" dirty="0">
                              <a:effectLst/>
                            </a:rPr>
                            <a:t> µ</a:t>
                          </a:r>
                          <a:r>
                            <a:rPr lang="en-US" sz="1800" baseline="30000" dirty="0">
                              <a:effectLst/>
                            </a:rPr>
                            <a:t>x</a:t>
                          </a:r>
                          <a:r>
                            <a:rPr lang="en-US" sz="1800" dirty="0">
                              <a:effectLst/>
                            </a:rPr>
                            <a:t>/x!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 = 100 P(x)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35185" t="-8209" r="-1852" b="-267910"/>
                          </a:stretch>
                        </a:blipFill>
                      </a:tcPr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0.3679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36.79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0.62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18.39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6.13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6.13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3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1.53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0.37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349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Total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0.99947 ≈ 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1.39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ight Brace 6"/>
          <p:cNvSpPr/>
          <p:nvPr/>
        </p:nvSpPr>
        <p:spPr>
          <a:xfrm>
            <a:off x="5460642" y="5280338"/>
            <a:ext cx="321972" cy="6697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1919354" y="5280338"/>
            <a:ext cx="295812" cy="682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003" y="3509685"/>
            <a:ext cx="2085975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64752" y="4176435"/>
            <a:ext cx="3090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Decision: </a:t>
            </a:r>
            <a:r>
              <a:rPr lang="en-US" sz="2000" dirty="0" smtClean="0"/>
              <a:t>Do not reject Ho.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3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Example # 05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Fit a binomial distribution to the following data and test the goodness of fit.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23805"/>
              </p:ext>
            </p:extLst>
          </p:nvPr>
        </p:nvGraphicFramePr>
        <p:xfrm>
          <a:off x="1326524" y="2535587"/>
          <a:ext cx="8822027" cy="150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40"/>
                <a:gridCol w="1020039"/>
                <a:gridCol w="1425262"/>
                <a:gridCol w="1425262"/>
                <a:gridCol w="1425262"/>
                <a:gridCol w="1425262"/>
              </a:tblGrid>
              <a:tr h="8497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  Heads (x)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  <a:tr h="6586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Example # 05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sz="1600" dirty="0" smtClean="0"/>
              <a:t>o</a:t>
            </a:r>
            <a:r>
              <a:rPr lang="en-US" dirty="0" smtClean="0"/>
              <a:t>: the Data follows the Binomial distribution,</a:t>
            </a:r>
          </a:p>
          <a:p>
            <a:r>
              <a:rPr lang="en-US" dirty="0" smtClean="0"/>
              <a:t>H</a:t>
            </a:r>
            <a:r>
              <a:rPr lang="en-US" sz="1600" dirty="0" smtClean="0"/>
              <a:t>1</a:t>
            </a:r>
            <a:r>
              <a:rPr lang="en-US" dirty="0" smtClean="0"/>
              <a:t>: Data does not follow the binomial distribution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α = 0.05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885" y="2326908"/>
            <a:ext cx="173355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751314"/>
                  </p:ext>
                </p:extLst>
              </p:nvPr>
            </p:nvGraphicFramePr>
            <p:xfrm>
              <a:off x="1238585" y="3219718"/>
              <a:ext cx="7145561" cy="2869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592"/>
                    <a:gridCol w="1430641"/>
                    <a:gridCol w="1492543"/>
                    <a:gridCol w="1419941"/>
                    <a:gridCol w="1387844"/>
                  </a:tblGrid>
                  <a:tr h="7827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x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P(x)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>
                                      <a:effectLst/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den>
                              </m:f>
                            </m:oMath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0.098345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40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0.309079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0.364260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20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0.190800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0.037478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Total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125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 1.562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1751314"/>
                  </p:ext>
                </p:extLst>
              </p:nvPr>
            </p:nvGraphicFramePr>
            <p:xfrm>
              <a:off x="1238585" y="3219718"/>
              <a:ext cx="7145561" cy="286939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14592"/>
                    <a:gridCol w="1430641"/>
                    <a:gridCol w="1492543"/>
                    <a:gridCol w="1419941"/>
                    <a:gridCol w="1387844"/>
                  </a:tblGrid>
                  <a:tr h="8444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x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O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P(x)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414912" t="-8633" r="-1754" b="-253957"/>
                          </a:stretch>
                        </a:blipFill>
                      </a:tcPr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0.098345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40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0.309079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50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0.364260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20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0.190800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0.037478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748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Total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125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 </a:t>
                          </a:r>
                          <a:r>
                            <a:rPr lang="en-US" sz="2000" dirty="0" smtClean="0">
                              <a:effectLst/>
                            </a:rPr>
                            <a:t>1.562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885" y="3524039"/>
            <a:ext cx="2085975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797" y="5736071"/>
            <a:ext cx="752475" cy="2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chi-square to determine if the variable shown in the frequency distribution is normally</a:t>
            </a:r>
          </a:p>
          <a:p>
            <a:r>
              <a:rPr lang="en-US" dirty="0"/>
              <a:t>distributed. Use </a:t>
            </a:r>
            <a:r>
              <a:rPr lang="el-GR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Calibri" panose="020F0502020204030204" pitchFamily="34" charset="0"/>
              </a:rPr>
              <a:t> = </a:t>
            </a:r>
            <a:r>
              <a:rPr lang="en-US" dirty="0" smtClean="0"/>
              <a:t>0.05.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94" y="2557395"/>
            <a:ext cx="3869297" cy="35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699"/>
            <a:ext cx="10058400" cy="6555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to Example # 06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3" y="1017755"/>
            <a:ext cx="49149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63" y="1992526"/>
            <a:ext cx="6867525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63" y="4973851"/>
            <a:ext cx="5819775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586" y="2143936"/>
            <a:ext cx="2820793" cy="26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06 (contd.)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69" y="2856624"/>
            <a:ext cx="7639050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43" y="1868570"/>
            <a:ext cx="5800725" cy="800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4909625"/>
            <a:ext cx="934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critical value with </a:t>
            </a:r>
            <a:r>
              <a:rPr lang="en-US" dirty="0" err="1" smtClean="0"/>
              <a:t>d.f.</a:t>
            </a:r>
            <a:r>
              <a:rPr lang="en-US" dirty="0" smtClean="0"/>
              <a:t> = (5 – 1 – 2) = 2 is 5.991, so the null hypothesis is rejected.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Test of Independence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1845734"/>
            <a:ext cx="10761785" cy="42877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chi-square </a:t>
            </a:r>
            <a:r>
              <a:rPr lang="en-US" sz="2400" b="1" dirty="0"/>
              <a:t>independence test </a:t>
            </a:r>
            <a:r>
              <a:rPr lang="en-US" sz="2400" dirty="0"/>
              <a:t>can be used to test the independence of two variables.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example, suppose a new postoperative procedure is administered to a number </a:t>
            </a:r>
            <a:r>
              <a:rPr lang="en-US" sz="2400" dirty="0" smtClean="0"/>
              <a:t>of patients </a:t>
            </a:r>
            <a:r>
              <a:rPr lang="en-US" sz="2400" dirty="0"/>
              <a:t>in a large hospital. </a:t>
            </a:r>
            <a:endParaRPr lang="en-US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researcher can ask the question, Do the doctors feel differently about this procedure from the nurses, or do they feel basically the same way</a:t>
            </a:r>
            <a:r>
              <a:rPr lang="en-US" sz="2400" dirty="0" smtClean="0"/>
              <a:t>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Note that the question is not whether they prefer the procedure but whether there is a difference of opinion between the two groups. </a:t>
            </a:r>
            <a:endParaRPr lang="en-US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answer this question, a researcher selects a sample of nurses and doctors and tabulates the data in table form, as shown</a:t>
            </a:r>
            <a:r>
              <a:rPr lang="en-US" sz="2400" dirty="0" smtClean="0"/>
              <a:t>. (see next slide)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2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44" y="305544"/>
            <a:ext cx="8420471" cy="1559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181" y="2873306"/>
            <a:ext cx="5733836" cy="866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420" y="3814690"/>
            <a:ext cx="7768118" cy="1659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31787" y="1930325"/>
            <a:ext cx="7189384" cy="9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286603"/>
            <a:ext cx="11088709" cy="145075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 Chi-Sq. Goodness-of-Fit 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45734"/>
            <a:ext cx="11088709" cy="4207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To see whether  </a:t>
            </a:r>
            <a:r>
              <a:rPr lang="en-US" sz="2400" dirty="0"/>
              <a:t>a frequency distribution fits a specific </a:t>
            </a:r>
            <a:r>
              <a:rPr lang="en-US" sz="2400" dirty="0" smtClean="0"/>
              <a:t>pattern, the </a:t>
            </a:r>
            <a:r>
              <a:rPr lang="en-US" sz="2400" dirty="0"/>
              <a:t>chi-square </a:t>
            </a:r>
            <a:r>
              <a:rPr lang="en-US" sz="2400" b="1" dirty="0"/>
              <a:t>goodness-of-fit test is used</a:t>
            </a:r>
            <a:r>
              <a:rPr lang="en-US" sz="2400" b="1" dirty="0" smtClean="0"/>
              <a:t>. </a:t>
            </a:r>
            <a:r>
              <a:rPr lang="en-US" sz="2400" dirty="0" smtClean="0"/>
              <a:t>For example:</a:t>
            </a:r>
          </a:p>
          <a:p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manufacturer of running shoes may wish to see </a:t>
            </a:r>
            <a:r>
              <a:rPr lang="en-US" sz="2400" dirty="0" smtClean="0"/>
              <a:t>whether buyers </a:t>
            </a:r>
            <a:r>
              <a:rPr lang="en-US" sz="2400" dirty="0"/>
              <a:t>show a preference for a specific style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traffic engineer may wish to </a:t>
            </a:r>
            <a:r>
              <a:rPr lang="en-US" sz="2400" dirty="0" smtClean="0"/>
              <a:t>see whether </a:t>
            </a:r>
            <a:r>
              <a:rPr lang="en-US" sz="2400" dirty="0"/>
              <a:t>accidents occur more often on some days than on others, so that he can </a:t>
            </a:r>
            <a:r>
              <a:rPr lang="en-US" sz="2400" dirty="0" smtClean="0"/>
              <a:t>increase police </a:t>
            </a:r>
            <a:r>
              <a:rPr lang="en-US" sz="2400" dirty="0"/>
              <a:t>patrols accordingly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An emergency service may want to see whether </a:t>
            </a:r>
            <a:r>
              <a:rPr lang="en-US" sz="2400" dirty="0" smtClean="0"/>
              <a:t>it receives </a:t>
            </a:r>
            <a:r>
              <a:rPr lang="en-US" sz="2400" dirty="0"/>
              <a:t>more calls at certain times of the day than others, so that it can provide </a:t>
            </a:r>
            <a:r>
              <a:rPr lang="en-US" sz="2400" dirty="0" smtClean="0"/>
              <a:t>adequate staffing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9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09" y="1845734"/>
            <a:ext cx="4011146" cy="15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# 08: </a:t>
            </a:r>
            <a:r>
              <a:rPr lang="en-US" b="1" dirty="0" smtClean="0">
                <a:solidFill>
                  <a:srgbClr val="00B050"/>
                </a:solidFill>
              </a:rPr>
              <a:t>Hospitals &amp; Infections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2" y="1845734"/>
            <a:ext cx="1105720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researcher wishes to see if there is a relationship between the hospital and </a:t>
            </a:r>
            <a:r>
              <a:rPr lang="en-US" sz="2400" dirty="0" smtClean="0"/>
              <a:t>the number </a:t>
            </a:r>
            <a:r>
              <a:rPr lang="en-US" sz="2400" dirty="0"/>
              <a:t>of patient infections. A sample of 3 hospitals was selected, and the number </a:t>
            </a:r>
            <a:r>
              <a:rPr lang="en-US" sz="2400" dirty="0" smtClean="0"/>
              <a:t>of infections </a:t>
            </a:r>
            <a:r>
              <a:rPr lang="en-US" sz="2400" dirty="0"/>
              <a:t>for a specific year has been reported. The data are shown next.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At </a:t>
            </a:r>
            <a:r>
              <a:rPr lang="el-GR" sz="2400" dirty="0" smtClean="0"/>
              <a:t>α</a:t>
            </a:r>
            <a:r>
              <a:rPr lang="en-US" sz="2400" dirty="0" smtClean="0"/>
              <a:t> = 0.05 </a:t>
            </a:r>
            <a:r>
              <a:rPr lang="en-US" sz="2400" dirty="0"/>
              <a:t>can it be concluded that the number of infections is related to the </a:t>
            </a:r>
            <a:r>
              <a:rPr lang="en-US" sz="2400" dirty="0" smtClean="0"/>
              <a:t>hospital where </a:t>
            </a:r>
            <a:r>
              <a:rPr lang="en-US" sz="2400" dirty="0"/>
              <a:t>they occurred?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912011"/>
            <a:ext cx="9664505" cy="204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Solution (Example 08)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74" y="1737360"/>
            <a:ext cx="7579211" cy="833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85" y="2679319"/>
            <a:ext cx="9172135" cy="34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4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Example # 09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75" y="1845734"/>
            <a:ext cx="9580511" cy="38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977" y="708337"/>
            <a:ext cx="9983703" cy="927279"/>
          </a:xfrm>
        </p:spPr>
        <p:txBody>
          <a:bodyPr>
            <a:normAutofit/>
          </a:bodyPr>
          <a:lstStyle/>
          <a:p>
            <a:r>
              <a:rPr lang="en-US" dirty="0" smtClean="0"/>
              <a:t>Example #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1845734"/>
            <a:ext cx="10576131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suppose a market </a:t>
            </a:r>
            <a:r>
              <a:rPr lang="en-US" sz="2400" dirty="0" smtClean="0"/>
              <a:t>analyst wished </a:t>
            </a:r>
            <a:r>
              <a:rPr lang="en-US" sz="2400" dirty="0"/>
              <a:t>to see whether consumers have any preference among five flavors of a new </a:t>
            </a:r>
            <a:r>
              <a:rPr lang="en-US" sz="2400" dirty="0" smtClean="0"/>
              <a:t>fruit soda</a:t>
            </a:r>
            <a:r>
              <a:rPr lang="en-US" sz="2400" dirty="0"/>
              <a:t>. A sample of 100 people provided the following data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there were no preference, one would expect that each flavor would be selected </a:t>
            </a:r>
            <a:r>
              <a:rPr lang="en-US" sz="2400" dirty="0" smtClean="0"/>
              <a:t>with equal </a:t>
            </a:r>
            <a:r>
              <a:rPr lang="en-US" sz="2400" dirty="0"/>
              <a:t>frequency. </a:t>
            </a:r>
            <a:r>
              <a:rPr lang="en-US" sz="2400" dirty="0" smtClean="0"/>
              <a:t>Is </a:t>
            </a:r>
            <a:r>
              <a:rPr lang="en-US" sz="2400" dirty="0"/>
              <a:t>there enough evidence to reject the claim that there is no preference in the </a:t>
            </a:r>
            <a:r>
              <a:rPr lang="en-US" sz="2400" dirty="0" smtClean="0"/>
              <a:t>selection of </a:t>
            </a:r>
            <a:r>
              <a:rPr lang="en-US" sz="2400" dirty="0"/>
              <a:t>fruit soda </a:t>
            </a:r>
            <a:r>
              <a:rPr lang="en-US" sz="2400" dirty="0" smtClean="0"/>
              <a:t>flavors? </a:t>
            </a:r>
            <a:r>
              <a:rPr lang="en-US" sz="2400" dirty="0"/>
              <a:t>Let </a:t>
            </a:r>
            <a:r>
              <a:rPr lang="el-GR" sz="2400" dirty="0" smtClean="0">
                <a:latin typeface="Calibri" panose="020F0502020204030204" pitchFamily="34" charset="0"/>
              </a:rPr>
              <a:t>α</a:t>
            </a:r>
            <a:r>
              <a:rPr lang="en-US" sz="2400" dirty="0" smtClean="0">
                <a:latin typeface="Calibri" panose="020F0502020204030204" pitchFamily="34" charset="0"/>
              </a:rPr>
              <a:t> = </a:t>
            </a:r>
            <a:r>
              <a:rPr lang="en-US" sz="2400" dirty="0" smtClean="0"/>
              <a:t>0.05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3" y="3029745"/>
            <a:ext cx="7902219" cy="8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5089"/>
            <a:ext cx="10058400" cy="1439166"/>
          </a:xfrm>
        </p:spPr>
        <p:txBody>
          <a:bodyPr/>
          <a:lstStyle/>
          <a:p>
            <a:r>
              <a:rPr lang="en-US" dirty="0" smtClean="0"/>
              <a:t>Solution (Example 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845733"/>
            <a:ext cx="10550373" cy="4400521"/>
          </a:xfrm>
        </p:spPr>
        <p:txBody>
          <a:bodyPr>
            <a:normAutofit/>
          </a:bodyPr>
          <a:lstStyle/>
          <a:p>
            <a:r>
              <a:rPr lang="en-US" b="1" dirty="0" smtClean="0"/>
              <a:t>H</a:t>
            </a:r>
            <a:r>
              <a:rPr lang="en-US" sz="1600" b="1" dirty="0" smtClean="0"/>
              <a:t>o</a:t>
            </a:r>
            <a:r>
              <a:rPr lang="en-US" b="1" dirty="0" smtClean="0"/>
              <a:t>: </a:t>
            </a:r>
            <a:r>
              <a:rPr lang="en-US" dirty="0" smtClean="0"/>
              <a:t>Consumers show no preference to flavors (claim).</a:t>
            </a:r>
          </a:p>
          <a:p>
            <a:r>
              <a:rPr lang="en-US" b="1" dirty="0" smtClean="0"/>
              <a:t>H</a:t>
            </a:r>
            <a:r>
              <a:rPr lang="en-US" sz="1600" b="1" dirty="0" smtClean="0"/>
              <a:t>1</a:t>
            </a:r>
            <a:r>
              <a:rPr lang="en-US" b="1" dirty="0" smtClean="0"/>
              <a:t>: </a:t>
            </a:r>
            <a:r>
              <a:rPr lang="en-US" dirty="0" smtClean="0"/>
              <a:t>Consumers show a preference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Calibri" panose="020F0502020204030204" pitchFamily="34" charset="0"/>
              </a:rPr>
              <a:t> = 0.05</a:t>
            </a:r>
          </a:p>
          <a:p>
            <a:r>
              <a:rPr lang="en-US" b="1" dirty="0" smtClean="0"/>
              <a:t>Computation: </a:t>
            </a:r>
            <a:r>
              <a:rPr lang="en-US" dirty="0" smtClean="0"/>
              <a:t>The </a:t>
            </a:r>
            <a:r>
              <a:rPr lang="en-US" dirty="0"/>
              <a:t>frequencies obtained by </a:t>
            </a:r>
            <a:r>
              <a:rPr lang="en-US" dirty="0" smtClean="0"/>
              <a:t>calculation (as </a:t>
            </a:r>
            <a:r>
              <a:rPr lang="en-US" dirty="0"/>
              <a:t>if there were no preference) are called the </a:t>
            </a:r>
            <a:r>
              <a:rPr lang="en-US" b="1" dirty="0"/>
              <a:t>expected frequencies. </a:t>
            </a:r>
            <a:r>
              <a:rPr lang="en-US" dirty="0"/>
              <a:t>The expected value for each category is </a:t>
            </a:r>
            <a:r>
              <a:rPr lang="en-US" dirty="0" smtClean="0"/>
              <a:t>20.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Decision: </a:t>
            </a:r>
            <a:r>
              <a:rPr lang="en-US" dirty="0"/>
              <a:t>The decision is to reject the null hypothesis, </a:t>
            </a:r>
            <a:r>
              <a:rPr lang="en-US" dirty="0" smtClean="0"/>
              <a:t>since 18.0 &gt;  9.488.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17" y="3904324"/>
            <a:ext cx="7089690" cy="1298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87" y="3807457"/>
            <a:ext cx="2645293" cy="13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#01 (Contd.)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24" y="1845734"/>
            <a:ext cx="5257800" cy="4048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035" y="2434107"/>
            <a:ext cx="50613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Graph of Observed Vs. Expected Frequencies: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observed values and expected values are close together, the </a:t>
            </a:r>
            <a:r>
              <a:rPr lang="en-US" dirty="0" smtClean="0"/>
              <a:t>chi-square test </a:t>
            </a:r>
            <a:r>
              <a:rPr lang="en-US" dirty="0"/>
              <a:t>value will be small.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</a:t>
            </a:r>
            <a:r>
              <a:rPr lang="en-US" dirty="0"/>
              <a:t>, the decision will be not to reject the null </a:t>
            </a:r>
            <a:r>
              <a:rPr lang="en-US" dirty="0" smtClean="0"/>
              <a:t>hypothesis.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Fit </a:t>
            </a:r>
            <a:r>
              <a:rPr lang="en-US" b="1" dirty="0" smtClean="0"/>
              <a:t>Vs. </a:t>
            </a:r>
            <a:r>
              <a:rPr lang="en-US" dirty="0" smtClean="0"/>
              <a:t>Not Good Fit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83" y="1957589"/>
            <a:ext cx="8122101" cy="403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The </a:t>
            </a:r>
            <a:r>
              <a:rPr lang="en-US" sz="2800" dirty="0"/>
              <a:t>advisor of an ecology club at a large college believes that the group consists of </a:t>
            </a:r>
            <a:r>
              <a:rPr lang="en-US" sz="2800" dirty="0" smtClean="0"/>
              <a:t>10% freshmen</a:t>
            </a:r>
            <a:r>
              <a:rPr lang="en-US" sz="2800" dirty="0"/>
              <a:t>, 20% sophomores, 40% juniors, and 30% seniors. The membership for </a:t>
            </a:r>
            <a:r>
              <a:rPr lang="en-US" sz="2800" dirty="0" smtClean="0"/>
              <a:t>the club </a:t>
            </a:r>
            <a:r>
              <a:rPr lang="en-US" sz="2800" dirty="0"/>
              <a:t>this year consisted of 14 freshmen, 19 sophomores, 51 juniors, and 16 seniors. </a:t>
            </a:r>
            <a:r>
              <a:rPr lang="en-US" sz="2800" dirty="0" smtClean="0"/>
              <a:t>At </a:t>
            </a:r>
            <a:r>
              <a:rPr lang="el-GR" sz="2800" dirty="0" smtClean="0">
                <a:latin typeface="Calibri" panose="020F0502020204030204" pitchFamily="34" charset="0"/>
              </a:rPr>
              <a:t>α</a:t>
            </a:r>
            <a:r>
              <a:rPr lang="en-US" sz="2800" dirty="0" smtClean="0"/>
              <a:t> = 0.10</a:t>
            </a:r>
            <a:r>
              <a:rPr lang="en-US" sz="2800" dirty="0"/>
              <a:t>, test the advisor’s conjecture.</a:t>
            </a:r>
          </a:p>
        </p:txBody>
      </p:sp>
    </p:spTree>
    <p:extLst>
      <p:ext uri="{BB962C8B-B14F-4D97-AF65-F5344CB8AC3E}">
        <p14:creationId xmlns:p14="http://schemas.microsoft.com/office/powerpoint/2010/main" val="13564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# 02)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845734"/>
            <a:ext cx="10421584" cy="4349004"/>
          </a:xfrm>
        </p:spPr>
        <p:txBody>
          <a:bodyPr>
            <a:normAutofit/>
          </a:bodyPr>
          <a:lstStyle/>
          <a:p>
            <a:r>
              <a:rPr lang="en-US" b="1" dirty="0" smtClean="0"/>
              <a:t>H</a:t>
            </a:r>
            <a:r>
              <a:rPr lang="en-US" sz="1600" b="1" dirty="0" smtClean="0"/>
              <a:t>o</a:t>
            </a:r>
            <a:r>
              <a:rPr lang="en-US" dirty="0" smtClean="0"/>
              <a:t>: The </a:t>
            </a:r>
            <a:r>
              <a:rPr lang="en-US" dirty="0"/>
              <a:t>club consists of 10% freshmen, 20% sophomores, 40% juniors, </a:t>
            </a:r>
            <a:r>
              <a:rPr lang="en-US" dirty="0" smtClean="0"/>
              <a:t>and 30</a:t>
            </a:r>
            <a:r>
              <a:rPr lang="en-US" dirty="0"/>
              <a:t>% seniors (claim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H</a:t>
            </a:r>
            <a:r>
              <a:rPr lang="en-US" sz="1600" b="1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 The distribution is not the same as stated in the null hypothesis</a:t>
            </a:r>
            <a:r>
              <a:rPr lang="en-US" dirty="0" smtClean="0"/>
              <a:t>.</a:t>
            </a:r>
          </a:p>
          <a:p>
            <a:r>
              <a:rPr lang="el-GR" b="1" dirty="0" smtClean="0">
                <a:latin typeface="Calibri" panose="020F0502020204030204" pitchFamily="34" charset="0"/>
              </a:rPr>
              <a:t>α</a:t>
            </a:r>
            <a:r>
              <a:rPr lang="en-US" dirty="0" smtClean="0">
                <a:latin typeface="Calibri" panose="020F0502020204030204" pitchFamily="34" charset="0"/>
              </a:rPr>
              <a:t> : 0.10</a:t>
            </a:r>
          </a:p>
          <a:p>
            <a:r>
              <a:rPr lang="en-US" b="1" dirty="0" smtClean="0">
                <a:latin typeface="Calibri" panose="020F0502020204030204" pitchFamily="34" charset="0"/>
              </a:rPr>
              <a:t>Computation: </a:t>
            </a:r>
            <a:r>
              <a:rPr lang="en-US" dirty="0" smtClean="0"/>
              <a:t>The </a:t>
            </a:r>
            <a:r>
              <a:rPr lang="en-US" dirty="0"/>
              <a:t>expected values are computed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0.10 x 100 =10, 	0.40 x 100 = 40, 		0.20 x 100 = 20		0.30 x 100 =30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b="1" dirty="0" smtClean="0"/>
              <a:t>Decision: </a:t>
            </a:r>
            <a:r>
              <a:rPr lang="en-US" dirty="0"/>
              <a:t>Reject the null hypothesis, since 11.208 </a:t>
            </a:r>
            <a:r>
              <a:rPr lang="en-US" dirty="0" smtClean="0"/>
              <a:t>&gt;  6.251. </a:t>
            </a:r>
            <a:endParaRPr lang="en-US" dirty="0"/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924" y="4049819"/>
            <a:ext cx="6286500" cy="13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845734"/>
            <a:ext cx="10676585" cy="40233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 err="1"/>
              <a:t>Russel</a:t>
            </a:r>
            <a:r>
              <a:rPr lang="en-US" sz="2200" dirty="0"/>
              <a:t> </a:t>
            </a:r>
            <a:r>
              <a:rPr lang="en-US" sz="2200" dirty="0" err="1"/>
              <a:t>Reynold</a:t>
            </a:r>
            <a:r>
              <a:rPr lang="en-US" sz="2200" dirty="0"/>
              <a:t> Association surveyed retired senior executives who had returned </a:t>
            </a:r>
            <a:r>
              <a:rPr lang="en-US" sz="2200" dirty="0" smtClean="0"/>
              <a:t>to work</a:t>
            </a:r>
            <a:r>
              <a:rPr lang="en-US" sz="2200" dirty="0"/>
              <a:t>. They found that after returning to work: 38% were employed by another </a:t>
            </a:r>
            <a:r>
              <a:rPr lang="en-US" sz="2200" dirty="0" smtClean="0"/>
              <a:t>organization, 32</a:t>
            </a:r>
            <a:r>
              <a:rPr lang="en-US" sz="2200" dirty="0"/>
              <a:t>% were self-employed, 23% were either freelancing or consulting, and 7% </a:t>
            </a:r>
            <a:r>
              <a:rPr lang="en-US" sz="2200" dirty="0" smtClean="0"/>
              <a:t>had </a:t>
            </a:r>
            <a:r>
              <a:rPr lang="en-US" sz="2200" dirty="0"/>
              <a:t>formed their own companies. In order to see if these percentages are consistent </a:t>
            </a:r>
            <a:r>
              <a:rPr lang="en-US" sz="2200" dirty="0" smtClean="0"/>
              <a:t>with those </a:t>
            </a:r>
            <a:r>
              <a:rPr lang="en-US" sz="2200" dirty="0"/>
              <a:t>of Allegheny County residents, a local researcher surveyed 300 retired </a:t>
            </a:r>
            <a:r>
              <a:rPr lang="en-US" sz="2200" dirty="0" smtClean="0"/>
              <a:t>executives who </a:t>
            </a:r>
            <a:r>
              <a:rPr lang="en-US" sz="2200" dirty="0"/>
              <a:t>had returned to work and found that 122 were working for another company, </a:t>
            </a:r>
            <a:r>
              <a:rPr lang="en-US" sz="2200" dirty="0" smtClean="0"/>
              <a:t>85 were </a:t>
            </a:r>
            <a:r>
              <a:rPr lang="en-US" sz="2200" dirty="0"/>
              <a:t>self-employed, 76 were either freelancing or consulting, and 17 had formed </a:t>
            </a:r>
            <a:r>
              <a:rPr lang="en-US" sz="2200" dirty="0" smtClean="0"/>
              <a:t>their </a:t>
            </a:r>
            <a:r>
              <a:rPr lang="en-US" sz="2200" dirty="0"/>
              <a:t>own companies. At </a:t>
            </a:r>
            <a:r>
              <a:rPr lang="el-GR" sz="2200" dirty="0" smtClean="0">
                <a:latin typeface="Calibri" panose="020F0502020204030204" pitchFamily="34" charset="0"/>
              </a:rPr>
              <a:t>α</a:t>
            </a:r>
            <a:r>
              <a:rPr lang="en-US" sz="2200" dirty="0" smtClean="0"/>
              <a:t> =0.10</a:t>
            </a:r>
            <a:r>
              <a:rPr lang="en-US" sz="2200" dirty="0"/>
              <a:t>, test the claim that the percentages are the same for </a:t>
            </a:r>
            <a:r>
              <a:rPr lang="en-US" sz="2200" dirty="0" smtClean="0"/>
              <a:t>those people </a:t>
            </a:r>
            <a:r>
              <a:rPr lang="en-US" sz="2200" dirty="0"/>
              <a:t>in Allegheny County.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603</TotalTime>
  <Words>1263</Words>
  <Application>Microsoft Office PowerPoint</Application>
  <PresentationFormat>Widescreen</PresentationFormat>
  <Paragraphs>209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Goodness-of-Fit Tests</vt:lpstr>
      <vt:lpstr> Chi-Sq. Goodness-of-Fit Test </vt:lpstr>
      <vt:lpstr>Example # 01</vt:lpstr>
      <vt:lpstr>Solution (Example 01)</vt:lpstr>
      <vt:lpstr>Solution #01 (Contd.) </vt:lpstr>
      <vt:lpstr>Good Fit Vs. Not Good Fit </vt:lpstr>
      <vt:lpstr>Example # 02 </vt:lpstr>
      <vt:lpstr>Solution (Example # 02) </vt:lpstr>
      <vt:lpstr>Example # 03 </vt:lpstr>
      <vt:lpstr>Solution Example # 03 </vt:lpstr>
      <vt:lpstr>Example # 04 </vt:lpstr>
      <vt:lpstr>Solution to Example # 04 </vt:lpstr>
      <vt:lpstr>Example # 05 </vt:lpstr>
      <vt:lpstr>Solution to Example # 05 </vt:lpstr>
      <vt:lpstr>Example # 06 </vt:lpstr>
      <vt:lpstr>Solution to Example # 06 </vt:lpstr>
      <vt:lpstr>Example # 06 (contd.) </vt:lpstr>
      <vt:lpstr>Test of Independence</vt:lpstr>
      <vt:lpstr>PowerPoint Presentation</vt:lpstr>
      <vt:lpstr>PowerPoint Presentation</vt:lpstr>
      <vt:lpstr>Example # 08: Hospitals &amp; Infections</vt:lpstr>
      <vt:lpstr>Solution (Example 08) </vt:lpstr>
      <vt:lpstr>Example # 09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Goodness-of-Fit Test</dc:title>
  <dc:creator>Osama Bin Ajaz</dc:creator>
  <cp:lastModifiedBy>Osama Bin. Ajaz</cp:lastModifiedBy>
  <cp:revision>147</cp:revision>
  <dcterms:created xsi:type="dcterms:W3CDTF">2018-04-25T06:26:10Z</dcterms:created>
  <dcterms:modified xsi:type="dcterms:W3CDTF">2019-05-18T19:30:20Z</dcterms:modified>
</cp:coreProperties>
</file>