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0" r:id="rId26"/>
    <p:sldId id="286" r:id="rId27"/>
    <p:sldId id="287" r:id="rId28"/>
    <p:sldId id="288" r:id="rId29"/>
    <p:sldId id="291" r:id="rId30"/>
    <p:sldId id="289" r:id="rId31"/>
    <p:sldId id="281" r:id="rId32"/>
    <p:sldId id="282" r:id="rId33"/>
    <p:sldId id="283" r:id="rId34"/>
    <p:sldId id="284" r:id="rId35"/>
    <p:sldId id="285" r:id="rId36"/>
    <p:sldId id="294" r:id="rId37"/>
    <p:sldId id="295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1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6715" autoAdjust="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7726-D932-42A1-9A3A-9054BF21D426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DA11-85BB-4639-81DE-83F446B7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Examples: </a:t>
            </a:r>
            <a:r>
              <a:rPr lang="en-US" dirty="0" smtClean="0"/>
              <a:t>Tossing a coin, Defective</a:t>
            </a:r>
            <a:r>
              <a:rPr lang="en-US" baseline="0" dirty="0" smtClean="0"/>
              <a:t> or Non defective, Pass/fail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(11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1/12 </a:t>
            </a:r>
          </a:p>
          <a:p>
            <a:r>
              <a:rPr lang="en-US" b="1" dirty="0" smtClean="0"/>
              <a:t>(12</a:t>
            </a:r>
            <a:r>
              <a:rPr lang="en-US" dirty="0" smtClean="0"/>
              <a:t>) 5/9</a:t>
            </a:r>
            <a:r>
              <a:rPr lang="en-US" baseline="0" dirty="0" smtClean="0"/>
              <a:t> </a:t>
            </a:r>
          </a:p>
          <a:p>
            <a:r>
              <a:rPr lang="en-US" b="1" baseline="0" dirty="0" smtClean="0"/>
              <a:t>(13) </a:t>
            </a:r>
            <a:r>
              <a:rPr lang="en-US" baseline="0" dirty="0" smtClean="0"/>
              <a:t>0.38 = 1(84)/220 and P(at least one defective = 1 – 0.38 = 0.618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9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has only one parameter i.e. “p”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(14)</a:t>
            </a:r>
            <a:r>
              <a:rPr lang="en-US" b="1" baseline="0" dirty="0" smtClean="0"/>
              <a:t> g(5, 0.01) = </a:t>
            </a:r>
            <a:r>
              <a:rPr lang="en-US" baseline="0" dirty="0" smtClean="0"/>
              <a:t>0.0096</a:t>
            </a:r>
          </a:p>
          <a:p>
            <a:r>
              <a:rPr lang="en-US" b="1" baseline="0" dirty="0" smtClean="0"/>
              <a:t>(15) </a:t>
            </a:r>
            <a:r>
              <a:rPr lang="en-US" baseline="0" dirty="0" smtClean="0"/>
              <a:t>g(3, 0.85) = 0.019125 = 0.02 </a:t>
            </a:r>
          </a:p>
          <a:p>
            <a:r>
              <a:rPr lang="en-US" b="1" baseline="0" dirty="0" smtClean="0"/>
              <a:t>(16) </a:t>
            </a:r>
            <a:r>
              <a:rPr lang="en-US" baseline="0" dirty="0" smtClean="0"/>
              <a:t>g(5, 0.05) = 0.041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P(6, 4) = 0.1042.</a:t>
            </a:r>
          </a:p>
          <a:p>
            <a:r>
              <a:rPr lang="en-US" dirty="0" smtClean="0"/>
              <a:t>P(X&gt;15)</a:t>
            </a:r>
            <a:r>
              <a:rPr lang="en-US" baseline="0" dirty="0" smtClean="0"/>
              <a:t> = 1 – P(X&lt;=15) = 1 – 0.9513 = 0.0487. </a:t>
            </a:r>
          </a:p>
          <a:p>
            <a:r>
              <a:rPr lang="en-US" b="1" dirty="0" smtClean="0"/>
              <a:t>(19) </a:t>
            </a:r>
            <a:r>
              <a:rPr lang="en-US" dirty="0" smtClean="0"/>
              <a:t>Mean = 200/500 = 0.4 &amp; </a:t>
            </a:r>
            <a:r>
              <a:rPr lang="en-US" b="1" dirty="0" smtClean="0"/>
              <a:t>P(X=3,</a:t>
            </a:r>
            <a:r>
              <a:rPr lang="en-US" b="1" baseline="0" dirty="0" smtClean="0"/>
              <a:t> mean = 0.4) </a:t>
            </a:r>
            <a:r>
              <a:rPr lang="en-US" baseline="0" dirty="0" smtClean="0"/>
              <a:t>= 0.0072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P(x&lt;=3)=</a:t>
            </a:r>
            <a:r>
              <a:rPr lang="en-US" baseline="0" dirty="0" smtClean="0"/>
              <a:t> 0.6472   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(b) P(X &gt;=3) = 1 – P(X&lt;=2) = 1 – 0.4232= 0.5768	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(c) P(X&gt;=5) = 1 – P(X &lt;= 4) =  1 – 0.8152 = 0.1848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= (200)*(0.02) = 4 &amp; P(X=5)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0.1563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4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P(X&lt;=4) = 0.9814	(b) P(X&gt;=3) = 1 –</a:t>
            </a:r>
            <a:r>
              <a:rPr lang="en-US" baseline="0" dirty="0" smtClean="0"/>
              <a:t> P(X&lt;=2) = 1 – 0.4232 = 0.5768, </a:t>
            </a:r>
            <a:r>
              <a:rPr lang="en-US" b="1" baseline="0" dirty="0" smtClean="0"/>
              <a:t>mean=3</a:t>
            </a:r>
            <a:r>
              <a:rPr lang="en-US" baseline="0" dirty="0" smtClean="0"/>
              <a:t>	</a:t>
            </a:r>
          </a:p>
          <a:p>
            <a:pPr marL="0" indent="0">
              <a:buNone/>
            </a:pPr>
            <a:r>
              <a:rPr lang="en-US" baseline="0" dirty="0" smtClean="0"/>
              <a:t>(c) P(X=15) = 0.0194, </a:t>
            </a:r>
            <a:r>
              <a:rPr lang="en-US" b="1" baseline="0" dirty="0" smtClean="0"/>
              <a:t>mean=(1.5)*(6)=9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2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(5.3) f(x) = 1/10;    P(X&lt;4) = 3/10 (uniform distribution)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(5.12) n=9, p = 0.25 then P(X&lt;4) = 0.8343 (binomial distribution) 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(3) N&gt;27 </a:t>
            </a:r>
          </a:p>
          <a:p>
            <a:r>
              <a:rPr lang="en-US" dirty="0" smtClean="0"/>
              <a:t>(4) (a) P(X&gt;=1)</a:t>
            </a:r>
            <a:r>
              <a:rPr lang="en-US" baseline="0" dirty="0" smtClean="0"/>
              <a:t> = 0.593	(b) P(X=2) = 0.2677	(c) P(X&lt;=2) = 0.3027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6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0.1	(b) 0.2 	(more than two categories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multivariate </a:t>
            </a:r>
            <a:r>
              <a:rPr lang="en-US" dirty="0" err="1" smtClean="0"/>
              <a:t>hypergeometric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0.008 =P(X=0)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 (binomial) </a:t>
            </a:r>
            <a:r>
              <a:rPr lang="en-US" dirty="0" smtClean="0">
                <a:sym typeface="Wingdings" panose="05000000000000000000" pitchFamily="2" charset="2"/>
              </a:rPr>
              <a:t> 3C1(0.8)(0.2)^2=</a:t>
            </a:r>
            <a:r>
              <a:rPr lang="en-US" baseline="0" dirty="0" smtClean="0">
                <a:sym typeface="Wingdings" panose="05000000000000000000" pitchFamily="2" charset="2"/>
              </a:rPr>
              <a:t> 0.096</a:t>
            </a:r>
            <a:endParaRPr lang="en-US" dirty="0" smtClean="0"/>
          </a:p>
          <a:p>
            <a:pPr marL="228600" indent="-228600">
              <a:buAutoNum type="alphaLcParenBoth"/>
            </a:pPr>
            <a:r>
              <a:rPr lang="en-US" dirty="0" smtClean="0"/>
              <a:t> P(X&gt;=2)</a:t>
            </a:r>
            <a:r>
              <a:rPr lang="en-US" baseline="0" dirty="0" smtClean="0"/>
              <a:t> = P(X=2) + P(X=3) = 0.896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2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2/243</a:t>
            </a:r>
            <a:r>
              <a:rPr lang="en-US" baseline="0" dirty="0" smtClean="0"/>
              <a:t> =  0.008230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actually the number of standard deviations that a particular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is away from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5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Standard Normal table </a:t>
            </a:r>
          </a:p>
          <a:p>
            <a:r>
              <a:rPr lang="en-US" dirty="0" smtClean="0"/>
              <a:t>P(z&gt;-1.19) = 1 – 0.1170 = 0.8830 </a:t>
            </a:r>
          </a:p>
          <a:p>
            <a:r>
              <a:rPr lang="en-US" dirty="0" smtClean="0"/>
              <a:t>P(-1.37&lt;</a:t>
            </a:r>
            <a:r>
              <a:rPr lang="en-US" baseline="0" dirty="0" smtClean="0"/>
              <a:t> z &lt; 1.68) = 0.9535 – 0.0853 = 0.8682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 under the standard normal distribution curve can also be thought of as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necessary to add 0.5000 to the given area of 0.2123 to get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cumulative area of 0.7123.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6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0.12	(b)</a:t>
            </a:r>
            <a:r>
              <a:rPr lang="en-US" baseline="0" dirty="0" smtClean="0"/>
              <a:t> 0.52	(c) 1.18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8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1 – 0.9887 = 0.0013 (z=-2.28)	(b) 1 –</a:t>
            </a:r>
            <a:r>
              <a:rPr lang="en-US" baseline="0" dirty="0" smtClean="0"/>
              <a:t> 0.8212 = 0.1788 (z=-0.92)	(c) 1 – 0.6064 = 0.3936 (z= -0.27)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5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(a) Z = +0.64 &amp; -0.64.</a:t>
            </a:r>
            <a:r>
              <a:rPr lang="en-US" baseline="0" dirty="0" smtClean="0"/>
              <a:t> (</a:t>
            </a:r>
            <a:r>
              <a:rPr lang="en-US" sz="1200" dirty="0" smtClean="0">
                <a:solidFill>
                  <a:srgbClr val="FF0000"/>
                </a:solidFill>
              </a:rPr>
              <a:t>Find two </a:t>
            </a:r>
            <a:r>
              <a:rPr lang="en-US" sz="1200" i="1" dirty="0" smtClean="0">
                <a:solidFill>
                  <a:srgbClr val="FF0000"/>
                </a:solidFill>
              </a:rPr>
              <a:t>z </a:t>
            </a:r>
            <a:r>
              <a:rPr lang="en-US" sz="1200" dirty="0" smtClean="0">
                <a:solidFill>
                  <a:srgbClr val="FF0000"/>
                </a:solidFill>
              </a:rPr>
              <a:t>values so that 48% of the middle area is bounded by them. )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0.67; 0.8416; 1.41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0.47 (0.6808)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(a) Z = -0.6 &amp; 1.5 </a:t>
            </a:r>
            <a:r>
              <a:rPr lang="en-US" baseline="0" dirty="0" smtClean="0">
                <a:sym typeface="Wingdings" panose="05000000000000000000" pitchFamily="2" charset="2"/>
              </a:rPr>
              <a:t> 0.6247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3/8 = 0.375</a:t>
            </a:r>
          </a:p>
          <a:p>
            <a:pPr marL="0" indent="0">
              <a:buNone/>
            </a:pPr>
            <a:r>
              <a:rPr lang="en-US" dirty="0" smtClean="0"/>
              <a:t>2) N=4, p = ¾, x = 2    P(x=2) = 27/128 	</a:t>
            </a:r>
          </a:p>
          <a:p>
            <a:pPr marL="0" indent="0">
              <a:buNone/>
            </a:pPr>
            <a:r>
              <a:rPr lang="en-US" dirty="0" smtClean="0"/>
              <a:t>(3)</a:t>
            </a:r>
            <a:r>
              <a:rPr lang="en-US" baseline="0" dirty="0" smtClean="0"/>
              <a:t> </a:t>
            </a:r>
            <a:r>
              <a:rPr lang="en-US" dirty="0" smtClean="0"/>
              <a:t> P(X&gt;10)=0.0338	P(3</a:t>
            </a:r>
            <a:r>
              <a:rPr lang="en-US" baseline="0" dirty="0" smtClean="0"/>
              <a:t> to 8) = 0.8779 	P(X = 5) = 0.1859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5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(8)</a:t>
            </a:r>
            <a:r>
              <a:rPr lang="en-US" baseline="0" dirty="0" smtClean="0"/>
              <a:t> </a:t>
            </a:r>
            <a:r>
              <a:rPr lang="en-US" dirty="0" smtClean="0"/>
              <a:t>Z = -2.67 (500*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0.0038=1.9</a:t>
            </a:r>
            <a:r>
              <a:rPr lang="en-US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[9]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value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cuts off the upper 10%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area under a normal distribution curve is desired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(1 – 0.1000 = 0.9000)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Z=1.28 (X</a:t>
            </a:r>
            <a:r>
              <a:rPr lang="en-US" baseline="0" dirty="0" smtClean="0"/>
              <a:t> = 226)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K=0.52 &amp; for (b) k = -2.37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5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(2.99 &lt; x &lt; 3.01)=P(-2.0 &lt; z &lt; 2.0) Now</a:t>
            </a:r>
            <a:r>
              <a:rPr lang="en-US" baseline="0" dirty="0" smtClean="0"/>
              <a:t> [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&lt; -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 + 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&gt; 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 = 2(0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0228) = 0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0456</a:t>
            </a:r>
            <a:r>
              <a:rPr lang="pl-PL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4.56% will be scrapped.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0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 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Z &lt;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96) = 0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l-PL" dirty="0" smtClean="0"/>
              <a:t> </a:t>
            </a:r>
            <a:r>
              <a:rPr lang="en-US" baseline="0" dirty="0" smtClean="0"/>
              <a:t> then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2)(1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96) = 0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392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9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Pdf = ¼ over [0, 4] &amp; P(X&gt;=3)</a:t>
            </a:r>
            <a:r>
              <a:rPr lang="en-US" baseline="0" dirty="0" smtClean="0"/>
              <a:t> = ¼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9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(a) Mean = 5 and SD = 2.236	(b) Graph is uniform </a:t>
            </a:r>
          </a:p>
          <a:p>
            <a:r>
              <a:rPr lang="en-US" dirty="0" smtClean="0"/>
              <a:t>(c) 2^4 = 16 samples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0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mean = 5 and sample SD = 1.581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8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1.94 (0.0262)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can conclude that the probability of obtaining a sample mean larger than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26.3 hours is 2.62%.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Z1 = -2.25</a:t>
            </a:r>
            <a:r>
              <a:rPr lang="en-US" baseline="0" dirty="0" smtClean="0"/>
              <a:t> &amp; Z2=1.50 (0.9210)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probability of obtaining a sample mean between 90 and 100 months 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92.1%;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1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while Driving: </a:t>
            </a:r>
            <a:r>
              <a:rPr lang="en-US" dirty="0" err="1" smtClean="0"/>
              <a:t>Np</a:t>
            </a:r>
            <a:r>
              <a:rPr lang="en-US" dirty="0" smtClean="0"/>
              <a:t>=18 &amp; </a:t>
            </a:r>
            <a:r>
              <a:rPr lang="en-US" dirty="0" err="1" smtClean="0"/>
              <a:t>nq</a:t>
            </a:r>
            <a:r>
              <a:rPr lang="en-US" dirty="0" smtClean="0"/>
              <a:t>=</a:t>
            </a:r>
            <a:r>
              <a:rPr lang="en-US" baseline="0" dirty="0" smtClean="0"/>
              <a:t>  282 ; P(24.5 &lt; X &lt; 25.5) = P(1.82 &lt; Z &lt; 1.58) = 0.0227</a:t>
            </a:r>
          </a:p>
          <a:p>
            <a:r>
              <a:rPr lang="en-US" baseline="0" dirty="0" smtClean="0"/>
              <a:t>Batting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=32 &amp; </a:t>
            </a:r>
            <a:r>
              <a:rPr lang="en-US" baseline="0" dirty="0" err="1" smtClean="0"/>
              <a:t>nq</a:t>
            </a:r>
            <a:r>
              <a:rPr lang="en-US" baseline="0" dirty="0" smtClean="0"/>
              <a:t>=68;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=26)</a:t>
            </a:r>
            <a:r>
              <a:rPr lang="en-US" smtClean="0"/>
              <a:t> =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&lt;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26.5);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z=-1.18  or 0.1190. 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P(X&gt;=1) = 1 – p(x=0) = 0.4562.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P = 0.4562		P(Y=3) = 0.1602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 = 2, </a:t>
            </a:r>
            <a:r>
              <a:rPr lang="en-US" dirty="0" err="1" smtClean="0"/>
              <a:t>var</a:t>
            </a:r>
            <a:r>
              <a:rPr lang="en-US" dirty="0" smtClean="0"/>
              <a:t> = 1	</a:t>
            </a:r>
          </a:p>
          <a:p>
            <a:r>
              <a:rPr lang="en-US" b="1" dirty="0" smtClean="0"/>
              <a:t>#</a:t>
            </a:r>
            <a:r>
              <a:rPr lang="en-US" b="1" baseline="0" dirty="0" smtClean="0"/>
              <a:t> Heads = X = </a:t>
            </a:r>
            <a:r>
              <a:rPr lang="en-US" baseline="0" dirty="0" smtClean="0"/>
              <a:t>(0, 1/16) (1, 4/16) (2, 6/16) (4/16) (1/16)   E(x) = 2 =mean</a:t>
            </a:r>
          </a:p>
          <a:p>
            <a:r>
              <a:rPr lang="en-US" baseline="0" dirty="0" smtClean="0"/>
              <a:t>(7) Mean  = n p = 480(1/6) = 80 &amp;  sigma = 8.16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n=5,</a:t>
            </a:r>
            <a:r>
              <a:rPr lang="en-US" baseline="0" dirty="0" smtClean="0"/>
              <a:t> x1=3, x2=1, x3=1 </a:t>
            </a:r>
          </a:p>
          <a:p>
            <a:r>
              <a:rPr lang="en-US" baseline="0" dirty="0" smtClean="0"/>
              <a:t>P(X) = 0.15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N=8,  P(X) = 0.0354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9c(3,3,1,2)</a:t>
            </a:r>
            <a:r>
              <a:rPr lang="en-US" baseline="0" dirty="0" smtClean="0"/>
              <a:t> = 0.0077.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DA11-85BB-4639-81DE-83F446B78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A7E-D635-4811-A218-4074EE72756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D84F-D7D5-4FA6-A024-BFCFDCD8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sz="5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7774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2"/>
              </a:rPr>
              <a:t>osama.ajaz@nu.edu.pk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Multinomial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52" y="2468880"/>
            <a:ext cx="11385096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Example # 08: Leisure Activity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large city, 50% of the people choose a movie, 30% choose dinner and a play, </a:t>
            </a:r>
            <a:r>
              <a:rPr lang="en-US" dirty="0" smtClean="0"/>
              <a:t>and 20</a:t>
            </a:r>
            <a:r>
              <a:rPr lang="en-US" dirty="0"/>
              <a:t>% choose shopping as a leisure activity. If a sample of 5 people is </a:t>
            </a:r>
            <a:r>
              <a:rPr lang="en-US" dirty="0" smtClean="0"/>
              <a:t>randomly selected</a:t>
            </a:r>
            <a:r>
              <a:rPr lang="en-US" dirty="0"/>
              <a:t>, find the probability that 3 are planning to go to a movie, 1 to a play, and </a:t>
            </a:r>
            <a:r>
              <a:rPr lang="en-US" dirty="0" smtClean="0"/>
              <a:t>1 to </a:t>
            </a:r>
            <a:r>
              <a:rPr lang="en-US" dirty="0"/>
              <a:t>a shopping mall.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09: Coffee Shop Customers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airport coffee shop manager found that the probabilities a customer buys 0, </a:t>
            </a:r>
            <a:r>
              <a:rPr lang="en-US" dirty="0" smtClean="0"/>
              <a:t>1, 2</a:t>
            </a:r>
            <a:r>
              <a:rPr lang="en-US" dirty="0"/>
              <a:t>, or 3 cups of coffee are 0.3, 0.5, 0.15, and 0.05, respectively. If 8 customers </a:t>
            </a:r>
            <a:r>
              <a:rPr lang="en-US" dirty="0" smtClean="0"/>
              <a:t>enter the </a:t>
            </a:r>
            <a:r>
              <a:rPr lang="en-US" dirty="0"/>
              <a:t>shop, find the probability that 2 will purchase something other than coffee, 4 </a:t>
            </a:r>
            <a:r>
              <a:rPr lang="en-US" dirty="0" smtClean="0"/>
              <a:t>will purchase </a:t>
            </a:r>
            <a:r>
              <a:rPr lang="en-US" dirty="0"/>
              <a:t>1 cup of coffee, 1 will purchase 2 cups, and 1 will purchase 3 cups.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10: Arrival of delegation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559" y="2160270"/>
            <a:ext cx="8226882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Hypergeometric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Experiment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The result of each trial can be classified as Success or Failure.</a:t>
            </a:r>
          </a:p>
          <a:p>
            <a:r>
              <a:rPr lang="en-US" sz="3200" dirty="0" smtClean="0"/>
              <a:t>The probability of success changes on each trial.</a:t>
            </a:r>
          </a:p>
          <a:p>
            <a:r>
              <a:rPr lang="en-US" sz="3200" dirty="0" smtClean="0"/>
              <a:t>Successive trials are dependent.</a:t>
            </a:r>
          </a:p>
          <a:p>
            <a:r>
              <a:rPr lang="en-US" sz="3200" dirty="0" smtClean="0"/>
              <a:t>The experiment is repeated a fixed number of times.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3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Hypergeometric</a:t>
            </a:r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Given a population with only two types of objects </a:t>
            </a:r>
            <a:r>
              <a:rPr lang="en-US" sz="3000" dirty="0" smtClean="0"/>
              <a:t>(Success or failure), </a:t>
            </a:r>
            <a:r>
              <a:rPr lang="en-US" sz="3000" dirty="0"/>
              <a:t>such that there are </a:t>
            </a:r>
            <a:r>
              <a:rPr lang="en-US" sz="3000" i="1" dirty="0"/>
              <a:t>a </a:t>
            </a:r>
            <a:r>
              <a:rPr lang="en-US" sz="3000" dirty="0"/>
              <a:t>items of one kind and </a:t>
            </a:r>
            <a:r>
              <a:rPr lang="en-US" sz="3000" i="1" dirty="0"/>
              <a:t>b </a:t>
            </a:r>
            <a:r>
              <a:rPr lang="en-US" sz="3000" dirty="0" smtClean="0"/>
              <a:t>items of </a:t>
            </a:r>
            <a:r>
              <a:rPr lang="en-US" sz="3000" dirty="0"/>
              <a:t>another kind and </a:t>
            </a:r>
            <a:r>
              <a:rPr lang="en-US" sz="3000" i="1" dirty="0"/>
              <a:t>a </a:t>
            </a:r>
            <a:r>
              <a:rPr lang="en-US" sz="3000" dirty="0"/>
              <a:t> </a:t>
            </a:r>
            <a:r>
              <a:rPr lang="en-US" sz="3000" i="1" dirty="0"/>
              <a:t>b </a:t>
            </a:r>
            <a:r>
              <a:rPr lang="en-US" sz="3000" dirty="0"/>
              <a:t>equals the total population, the probability </a:t>
            </a:r>
            <a:r>
              <a:rPr lang="en-US" sz="3000" i="1" dirty="0"/>
              <a:t>P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of </a:t>
            </a:r>
            <a:r>
              <a:rPr lang="en-US" sz="3000" dirty="0" smtClean="0"/>
              <a:t>selecting without </a:t>
            </a:r>
            <a:r>
              <a:rPr lang="en-US" sz="3000" dirty="0"/>
              <a:t>replacement a sample of size </a:t>
            </a:r>
            <a:r>
              <a:rPr lang="en-US" sz="3000" i="1" dirty="0"/>
              <a:t>n </a:t>
            </a:r>
            <a:r>
              <a:rPr lang="en-US" sz="3000" dirty="0"/>
              <a:t>with </a:t>
            </a:r>
            <a:r>
              <a:rPr lang="en-US" sz="3000" i="1" dirty="0"/>
              <a:t>X </a:t>
            </a:r>
            <a:r>
              <a:rPr lang="en-US" sz="3000" dirty="0"/>
              <a:t>items of type </a:t>
            </a:r>
            <a:r>
              <a:rPr lang="en-US" sz="3000" i="1" dirty="0"/>
              <a:t>a </a:t>
            </a:r>
            <a:r>
              <a:rPr lang="en-US" sz="3000" dirty="0"/>
              <a:t>and  </a:t>
            </a:r>
            <a:r>
              <a:rPr lang="en-US" sz="3000" dirty="0" smtClean="0"/>
              <a:t>(</a:t>
            </a:r>
            <a:r>
              <a:rPr lang="en-US" sz="3000" i="1" dirty="0" smtClean="0"/>
              <a:t>n </a:t>
            </a:r>
            <a:r>
              <a:rPr lang="en-US" sz="3000" dirty="0" smtClean="0"/>
              <a:t>-  </a:t>
            </a:r>
            <a:r>
              <a:rPr lang="en-US" sz="3000" i="1" dirty="0" smtClean="0"/>
              <a:t>X) </a:t>
            </a:r>
            <a:r>
              <a:rPr lang="en-US" sz="3000" dirty="0"/>
              <a:t>items of type </a:t>
            </a:r>
            <a:r>
              <a:rPr lang="en-US" sz="3000" i="1" dirty="0"/>
              <a:t>b </a:t>
            </a:r>
            <a:r>
              <a:rPr lang="en-US" sz="3000" dirty="0" smtClean="0"/>
              <a:t>is: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92" y="4617720"/>
            <a:ext cx="5241887" cy="15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 – 13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Assistant Manager Applicants: </a:t>
            </a:r>
            <a:r>
              <a:rPr lang="en-US" dirty="0" smtClean="0"/>
              <a:t>Ten </a:t>
            </a:r>
            <a:r>
              <a:rPr lang="en-US" dirty="0"/>
              <a:t>people apply for a job as assistant manager of a restaurant. Five have </a:t>
            </a:r>
            <a:r>
              <a:rPr lang="en-US" dirty="0" smtClean="0"/>
              <a:t>completed college </a:t>
            </a:r>
            <a:r>
              <a:rPr lang="en-US" dirty="0"/>
              <a:t>and five have not. If the manager selects 3 applicants at random, find </a:t>
            </a:r>
            <a:r>
              <a:rPr lang="en-US" dirty="0" smtClean="0"/>
              <a:t>the probability </a:t>
            </a:r>
            <a:r>
              <a:rPr lang="en-US" dirty="0"/>
              <a:t>that all 3 are college graduates.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House Insurance: </a:t>
            </a:r>
            <a:r>
              <a:rPr lang="en-US" dirty="0" smtClean="0"/>
              <a:t>A </a:t>
            </a:r>
            <a:r>
              <a:rPr lang="en-US" dirty="0"/>
              <a:t>recent study found that 2 out of every 10 houses in a neighborhood have </a:t>
            </a:r>
            <a:r>
              <a:rPr lang="en-US" dirty="0" smtClean="0"/>
              <a:t>no insurance</a:t>
            </a:r>
            <a:r>
              <a:rPr lang="en-US" dirty="0"/>
              <a:t>. If 5 houses are selected from 10 houses, find the probability that </a:t>
            </a:r>
            <a:r>
              <a:rPr lang="en-US" dirty="0" smtClean="0"/>
              <a:t>exactly 1 </a:t>
            </a:r>
            <a:r>
              <a:rPr lang="en-US" dirty="0"/>
              <a:t>will be uninsured.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Defective Compressor Tanks: </a:t>
            </a:r>
            <a:r>
              <a:rPr lang="en-US" dirty="0" smtClean="0"/>
              <a:t>A </a:t>
            </a:r>
            <a:r>
              <a:rPr lang="en-US" dirty="0"/>
              <a:t>lot of 12 compressor tanks is checked to see whether there are </a:t>
            </a:r>
            <a:r>
              <a:rPr lang="en-US" dirty="0" smtClean="0"/>
              <a:t>any defective tanks. Three </a:t>
            </a:r>
            <a:r>
              <a:rPr lang="en-US" dirty="0"/>
              <a:t>tanks are checked for leaks. If 1 or more of the 3 is defective, the lot is </a:t>
            </a:r>
            <a:r>
              <a:rPr lang="en-US" dirty="0" smtClean="0"/>
              <a:t>rejected. Find </a:t>
            </a:r>
            <a:r>
              <a:rPr lang="en-US" dirty="0"/>
              <a:t>the probability that the lot will be rejected if there are actually 3 defective tanks </a:t>
            </a:r>
            <a:r>
              <a:rPr lang="en-US" dirty="0" smtClean="0"/>
              <a:t>in the </a:t>
            </a:r>
            <a:r>
              <a:rPr lang="en-US" dirty="0"/>
              <a:t>lot. </a:t>
            </a:r>
          </a:p>
        </p:txBody>
      </p:sp>
    </p:spTree>
    <p:extLst>
      <p:ext uri="{BB962C8B-B14F-4D97-AF65-F5344CB8AC3E}">
        <p14:creationId xmlns:p14="http://schemas.microsoft.com/office/powerpoint/2010/main" val="70688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Geometric Experiment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outcomes of each experiment/trial can be classified into one of the two categories (Success or Failure).</a:t>
            </a:r>
          </a:p>
          <a:p>
            <a:r>
              <a:rPr lang="en-US" dirty="0" smtClean="0"/>
              <a:t>The probability of a success is the same for each experiment.</a:t>
            </a:r>
          </a:p>
          <a:p>
            <a:r>
              <a:rPr lang="en-US" dirty="0" smtClean="0"/>
              <a:t>Each experiment is independent of all the others.</a:t>
            </a:r>
          </a:p>
          <a:p>
            <a:r>
              <a:rPr lang="en-US" dirty="0" smtClean="0"/>
              <a:t>The experiment is repeated a variable number of times until the first success is obtained.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Geometric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" y="1825625"/>
            <a:ext cx="10878058" cy="243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" y="4202351"/>
            <a:ext cx="11419108" cy="20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14 – 16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5624"/>
            <a:ext cx="11094720" cy="4651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Manufacturing Process: </a:t>
            </a:r>
            <a:r>
              <a:rPr lang="en-US" dirty="0" smtClean="0"/>
              <a:t>For </a:t>
            </a:r>
            <a:r>
              <a:rPr lang="en-US" dirty="0"/>
              <a:t>a certain manufacturing process, it is known that, on the average, 1 in </a:t>
            </a:r>
            <a:r>
              <a:rPr lang="en-US" dirty="0" smtClean="0"/>
              <a:t>every 100 </a:t>
            </a:r>
            <a:r>
              <a:rPr lang="en-US" dirty="0"/>
              <a:t>items is defective. What is the probability that the fifth item inspected is </a:t>
            </a:r>
            <a:r>
              <a:rPr lang="en-US" dirty="0" smtClean="0"/>
              <a:t>the first </a:t>
            </a:r>
            <a:r>
              <a:rPr lang="en-US" dirty="0"/>
              <a:t>defective item found? </a:t>
            </a:r>
            <a:r>
              <a:rPr lang="en-US" dirty="0" smtClean="0"/>
              <a:t>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Driver’s License: </a:t>
            </a:r>
            <a:r>
              <a:rPr lang="en-US" dirty="0" smtClean="0"/>
              <a:t>The probability is 0.85 that an applicant for a driver’s license will pass the road test on a given try. What is the probability that an applicant will finally pass the test on the 3</a:t>
            </a:r>
            <a:r>
              <a:rPr lang="en-US" baseline="30000" dirty="0" smtClean="0"/>
              <a:t>rd</a:t>
            </a:r>
            <a:r>
              <a:rPr lang="en-US" dirty="0" smtClean="0"/>
              <a:t> try.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Busy Time: </a:t>
            </a:r>
            <a:r>
              <a:rPr lang="en-US" dirty="0" smtClean="0"/>
              <a:t>At </a:t>
            </a:r>
            <a:r>
              <a:rPr lang="en-US" dirty="0"/>
              <a:t>a “busy time,” a telephone exchange is very near capacity, so callers </a:t>
            </a:r>
            <a:r>
              <a:rPr lang="en-US" dirty="0" smtClean="0"/>
              <a:t>have difficulty </a:t>
            </a:r>
            <a:r>
              <a:rPr lang="en-US" dirty="0"/>
              <a:t>placing their calls. It may be of interest to know the number of </a:t>
            </a:r>
            <a:r>
              <a:rPr lang="en-US" dirty="0" smtClean="0"/>
              <a:t>attempts necessary </a:t>
            </a:r>
            <a:r>
              <a:rPr lang="en-US" dirty="0"/>
              <a:t>in order to make a connection. Suppose that we let </a:t>
            </a:r>
            <a:r>
              <a:rPr lang="en-US" i="1" dirty="0"/>
              <a:t>p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05 be </a:t>
            </a:r>
            <a:r>
              <a:rPr lang="en-US" dirty="0" smtClean="0"/>
              <a:t>the probability </a:t>
            </a:r>
            <a:r>
              <a:rPr lang="en-US" dirty="0"/>
              <a:t>of a connection during a busy time. We </a:t>
            </a:r>
            <a:r>
              <a:rPr lang="en-US" dirty="0" smtClean="0"/>
              <a:t>are interested </a:t>
            </a:r>
            <a:r>
              <a:rPr lang="en-US" dirty="0"/>
              <a:t>in knowing </a:t>
            </a:r>
            <a:r>
              <a:rPr lang="en-US" dirty="0" smtClean="0"/>
              <a:t>the probability </a:t>
            </a:r>
            <a:r>
              <a:rPr lang="en-US" dirty="0"/>
              <a:t>that 5 attempts are necessary for </a:t>
            </a:r>
            <a:r>
              <a:rPr lang="en-US" dirty="0" smtClean="0"/>
              <a:t>a successful </a:t>
            </a:r>
            <a:r>
              <a:rPr lang="en-US" dirty="0"/>
              <a:t>call. </a:t>
            </a:r>
          </a:p>
        </p:txBody>
      </p:sp>
    </p:spTree>
    <p:extLst>
      <p:ext uri="{BB962C8B-B14F-4D97-AF65-F5344CB8AC3E}">
        <p14:creationId xmlns:p14="http://schemas.microsoft.com/office/powerpoint/2010/main" val="14751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Multinomial distribution</a:t>
            </a:r>
          </a:p>
          <a:p>
            <a:r>
              <a:rPr lang="en-US" dirty="0" err="1" smtClean="0"/>
              <a:t>Hypergeometric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Poisson distribution </a:t>
            </a:r>
          </a:p>
          <a:p>
            <a:r>
              <a:rPr lang="en-US" dirty="0" smtClean="0"/>
              <a:t>Geometric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Poisson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</a:t>
            </a:r>
            <a:r>
              <a:rPr lang="en-US" dirty="0" smtClean="0"/>
              <a:t>discrete distribution that is often used to model the frequency with which a specified event occurs during a particular period of time, is Poisson distribution. </a:t>
            </a:r>
          </a:p>
          <a:p>
            <a:r>
              <a:rPr lang="en-US" dirty="0" smtClean="0"/>
              <a:t>The </a:t>
            </a:r>
            <a:r>
              <a:rPr lang="en-US" dirty="0"/>
              <a:t>Poisson probability formula </a:t>
            </a:r>
            <a:r>
              <a:rPr lang="en-US" dirty="0" smtClean="0"/>
              <a:t>is: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“X” is the </a:t>
            </a:r>
            <a:r>
              <a:rPr lang="en-US" dirty="0"/>
              <a:t>number of times the event occurs and </a:t>
            </a:r>
            <a:r>
              <a:rPr lang="en-US" i="1" dirty="0" smtClean="0"/>
              <a:t>λ </a:t>
            </a:r>
            <a:r>
              <a:rPr lang="en-US" dirty="0" smtClean="0"/>
              <a:t>is </a:t>
            </a:r>
            <a:r>
              <a:rPr lang="en-US" dirty="0"/>
              <a:t>a parameter equal to the mean of </a:t>
            </a:r>
            <a:r>
              <a:rPr lang="en-US" i="1" dirty="0"/>
              <a:t>X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3200400"/>
            <a:ext cx="421252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# 17 – 19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Radioactive Particles: </a:t>
            </a:r>
            <a:r>
              <a:rPr lang="en-US" dirty="0" smtClean="0"/>
              <a:t>During </a:t>
            </a:r>
            <a:r>
              <a:rPr lang="en-US" dirty="0"/>
              <a:t>a laboratory experiment, the average number of radioactive particles passing through a counter in 1 millisecond is 4. What is the probability that 6 </a:t>
            </a:r>
            <a:r>
              <a:rPr lang="en-US" dirty="0" smtClean="0"/>
              <a:t>particles enter </a:t>
            </a:r>
            <a:r>
              <a:rPr lang="en-US" dirty="0"/>
              <a:t>the counter in a given millisecond?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Oil Tankers arrival: </a:t>
            </a:r>
            <a:r>
              <a:rPr lang="en-US" dirty="0" smtClean="0"/>
              <a:t>Ten </a:t>
            </a:r>
            <a:r>
              <a:rPr lang="en-US" dirty="0"/>
              <a:t>is the average number of oil tankers arriving each day at a certain port. </a:t>
            </a:r>
            <a:r>
              <a:rPr lang="en-US" dirty="0" smtClean="0"/>
              <a:t>The facilities </a:t>
            </a:r>
            <a:r>
              <a:rPr lang="en-US" dirty="0"/>
              <a:t>at the port can handle at most 15 tankers per day. What is the </a:t>
            </a:r>
            <a:r>
              <a:rPr lang="en-US" dirty="0" smtClean="0"/>
              <a:t>probability that </a:t>
            </a:r>
            <a:r>
              <a:rPr lang="en-US" dirty="0"/>
              <a:t>on a given day tankers have to be turned away?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Typographical Errors: </a:t>
            </a:r>
            <a:r>
              <a:rPr lang="en-US" dirty="0" smtClean="0"/>
              <a:t>If </a:t>
            </a:r>
            <a:r>
              <a:rPr lang="en-US" dirty="0"/>
              <a:t>there are 200 typographical errors randomly distributed in a 500-page </a:t>
            </a:r>
            <a:r>
              <a:rPr lang="en-US" dirty="0" smtClean="0"/>
              <a:t>manuscript, find </a:t>
            </a:r>
            <a:r>
              <a:rPr lang="en-US" dirty="0"/>
              <a:t>the probability that a given page contains exactly 3 errors. </a:t>
            </a:r>
          </a:p>
        </p:txBody>
      </p:sp>
    </p:spTree>
    <p:extLst>
      <p:ext uri="{BB962C8B-B14F-4D97-AF65-F5344CB8AC3E}">
        <p14:creationId xmlns:p14="http://schemas.microsoft.com/office/powerpoint/2010/main" val="32965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1"/>
            <a:ext cx="10515600" cy="643128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61160" y="6176963"/>
            <a:ext cx="899160" cy="4219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110740" y="1524000"/>
            <a:ext cx="38100" cy="4652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1417320" y="6370320"/>
            <a:ext cx="243840" cy="17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20: Toll – Free Telephone Calls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sales firm receives, on average, 3 calls per hour on its toll-free number. For any </a:t>
            </a:r>
            <a:r>
              <a:rPr lang="en-US" dirty="0" smtClean="0"/>
              <a:t>given hour</a:t>
            </a:r>
            <a:r>
              <a:rPr lang="en-US" dirty="0"/>
              <a:t>, find the probability that it will receive the following. </a:t>
            </a:r>
            <a:endParaRPr lang="en-US" dirty="0" smtClean="0"/>
          </a:p>
          <a:p>
            <a:r>
              <a:rPr lang="en-US" i="1" dirty="0" smtClean="0"/>
              <a:t>(a) </a:t>
            </a:r>
            <a:r>
              <a:rPr lang="en-US" dirty="0" smtClean="0"/>
              <a:t>At </a:t>
            </a:r>
            <a:r>
              <a:rPr lang="en-US" dirty="0"/>
              <a:t>most 3 </a:t>
            </a:r>
            <a:r>
              <a:rPr lang="en-US" dirty="0" smtClean="0"/>
              <a:t>calls</a:t>
            </a:r>
          </a:p>
          <a:p>
            <a:r>
              <a:rPr lang="en-US" i="1" dirty="0" smtClean="0"/>
              <a:t>(b) </a:t>
            </a:r>
            <a:r>
              <a:rPr lang="en-US" dirty="0" smtClean="0"/>
              <a:t>At </a:t>
            </a:r>
            <a:r>
              <a:rPr lang="en-US" dirty="0"/>
              <a:t>least 3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(c) 5 </a:t>
            </a:r>
            <a:r>
              <a:rPr lang="en-US" dirty="0"/>
              <a:t>or more calls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2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21: Left-Handed People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Poisson distribution can also be used to approximate the binomial </a:t>
            </a:r>
            <a:r>
              <a:rPr lang="en-US" dirty="0" smtClean="0"/>
              <a:t>distribution when </a:t>
            </a:r>
            <a:r>
              <a:rPr lang="en-US" dirty="0"/>
              <a:t>the expected value </a:t>
            </a:r>
            <a:r>
              <a:rPr lang="en-US" i="1" dirty="0" smtClean="0"/>
              <a:t>λ =</a:t>
            </a:r>
            <a:r>
              <a:rPr lang="en-US" dirty="0" smtClean="0"/>
              <a:t> </a:t>
            </a:r>
            <a:r>
              <a:rPr lang="en-US" i="1" dirty="0" err="1" smtClean="0"/>
              <a:t>np</a:t>
            </a:r>
            <a:r>
              <a:rPr lang="en-US" i="1" dirty="0" smtClean="0"/>
              <a:t> </a:t>
            </a:r>
            <a:r>
              <a:rPr lang="en-US" dirty="0"/>
              <a:t>is less than </a:t>
            </a:r>
            <a:r>
              <a:rPr lang="en-US" dirty="0" smtClean="0"/>
              <a:t>5 as shown in the example below: 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Approximately </a:t>
            </a:r>
            <a:r>
              <a:rPr lang="en-US" dirty="0"/>
              <a:t>2% of the people in a room of 200 people are left-handed, find </a:t>
            </a:r>
            <a:r>
              <a:rPr lang="en-US" dirty="0" smtClean="0"/>
              <a:t>the probability </a:t>
            </a:r>
            <a:r>
              <a:rPr lang="en-US" dirty="0"/>
              <a:t>that exactly 5 people </a:t>
            </a:r>
            <a:r>
              <a:rPr lang="en-US" dirty="0" smtClean="0"/>
              <a:t>are </a:t>
            </a:r>
            <a:r>
              <a:rPr lang="en-US" dirty="0"/>
              <a:t>left-handed.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university cafeteria, on the average 1.5 customers arrive per minute. Find the probabilities that: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(a) at most 4 will arrive in a given minute.</a:t>
            </a:r>
          </a:p>
          <a:p>
            <a:r>
              <a:rPr lang="en-US" dirty="0" smtClean="0"/>
              <a:t>(b) at least 3 will arrive during an interval of 2 minutes.</a:t>
            </a:r>
          </a:p>
          <a:p>
            <a:r>
              <a:rPr lang="en-US" dirty="0" smtClean="0"/>
              <a:t>(c) exactly 15 will arrive during an interval of 6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Miscellaneous </a:t>
            </a:r>
            <a:r>
              <a:rPr lang="en-US" b="1" dirty="0">
                <a:solidFill>
                  <a:srgbClr val="00B050"/>
                </a:solidFill>
              </a:rPr>
              <a:t>problems </a:t>
            </a:r>
            <a:r>
              <a:rPr lang="en-US" b="1" dirty="0" smtClean="0">
                <a:solidFill>
                  <a:srgbClr val="00B050"/>
                </a:solidFill>
              </a:rPr>
              <a:t>(contd.)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2" y="1429385"/>
            <a:ext cx="10223648" cy="2731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2" y="4160520"/>
            <a:ext cx="10223648" cy="16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</a:t>
            </a:r>
            <a:r>
              <a:rPr lang="en-US" b="1" dirty="0" smtClean="0">
                <a:solidFill>
                  <a:srgbClr val="00B050"/>
                </a:solidFill>
              </a:rPr>
              <a:t>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5693"/>
            <a:ext cx="10256339" cy="27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54" y="1825625"/>
            <a:ext cx="7416892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33" y="1051560"/>
            <a:ext cx="8375533" cy="57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The Bernoulli Process</a:t>
            </a: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5625"/>
            <a:ext cx="10919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1. The </a:t>
            </a:r>
            <a:r>
              <a:rPr lang="en-US" sz="2600" dirty="0"/>
              <a:t>experiment consists of </a:t>
            </a:r>
            <a:r>
              <a:rPr lang="en-US" sz="2600" b="1" dirty="0"/>
              <a:t>repeated trials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2. </a:t>
            </a:r>
            <a:r>
              <a:rPr lang="en-US" sz="2600" dirty="0" smtClean="0"/>
              <a:t>Each </a:t>
            </a:r>
            <a:r>
              <a:rPr lang="en-US" sz="2600" dirty="0"/>
              <a:t>trial results in an outcome that may be classified as a </a:t>
            </a:r>
            <a:r>
              <a:rPr lang="en-US" sz="2600" b="1" dirty="0"/>
              <a:t>success or  </a:t>
            </a:r>
            <a:r>
              <a:rPr lang="en-US" sz="2600" b="1" dirty="0" smtClean="0"/>
              <a:t>failure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3. The probability of success, denoted by </a:t>
            </a:r>
            <a:r>
              <a:rPr lang="en-US" sz="2600" b="1" i="1" dirty="0"/>
              <a:t>p</a:t>
            </a:r>
            <a:r>
              <a:rPr lang="en-US" sz="2600" b="1" dirty="0"/>
              <a:t>, remains constant </a:t>
            </a:r>
            <a:r>
              <a:rPr lang="en-US" sz="2600" dirty="0"/>
              <a:t>from trial </a:t>
            </a:r>
            <a:r>
              <a:rPr lang="en-US" sz="2600" dirty="0" smtClean="0"/>
              <a:t>to </a:t>
            </a:r>
            <a:r>
              <a:rPr lang="en-US" sz="2600" dirty="0"/>
              <a:t>trial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4. The repeated trials are</a:t>
            </a:r>
            <a:r>
              <a:rPr lang="en-US" sz="2600" b="1" dirty="0"/>
              <a:t> independent</a:t>
            </a:r>
            <a:r>
              <a:rPr lang="en-US" sz="2600" dirty="0"/>
              <a:t>.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505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Miscellaneous problems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coin is biased with probability of a head 2/3. Find the probability that a head appears on the 5</a:t>
            </a:r>
            <a:r>
              <a:rPr lang="en-US" baseline="30000" dirty="0" smtClean="0"/>
              <a:t>th</a:t>
            </a:r>
            <a:r>
              <a:rPr lang="en-US" dirty="0" smtClean="0"/>
              <a:t> trial.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End of Mid – II Syllabus 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Normal / Gaussian Distribution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3" y="1825625"/>
            <a:ext cx="5266027" cy="4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47361" y="1825625"/>
            <a:ext cx="6156959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71691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Shapes of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8240"/>
            <a:ext cx="1185672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Properties of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1630680"/>
            <a:ext cx="10774680" cy="51206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A normal distribution </a:t>
            </a:r>
            <a:r>
              <a:rPr lang="en-US" dirty="0" smtClean="0"/>
              <a:t>is bell-shaped, symmetric and </a:t>
            </a:r>
            <a:r>
              <a:rPr lang="en-US" dirty="0" err="1" smtClean="0"/>
              <a:t>unimodal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Mean = Median = Mode 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curve never touches the </a:t>
            </a:r>
            <a:r>
              <a:rPr lang="en-US" i="1" dirty="0"/>
              <a:t>x </a:t>
            </a:r>
            <a:r>
              <a:rPr lang="en-US" dirty="0"/>
              <a:t>axis. Theoretically, no matter how far in either </a:t>
            </a:r>
            <a:r>
              <a:rPr lang="en-US" dirty="0" smtClean="0"/>
              <a:t>direction the </a:t>
            </a:r>
            <a:r>
              <a:rPr lang="en-US" dirty="0"/>
              <a:t>curve extends, it never meets the </a:t>
            </a:r>
            <a:r>
              <a:rPr lang="en-US" i="1" dirty="0"/>
              <a:t>x </a:t>
            </a:r>
            <a:r>
              <a:rPr lang="en-US" dirty="0"/>
              <a:t>axis—but it gets increasingly closer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total area under a normal distribution curve is equal to 1.00, or 100%.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area under the part of a normal curve that lies within 1 standard deviation of </a:t>
            </a:r>
            <a:r>
              <a:rPr lang="en-US" dirty="0" smtClean="0"/>
              <a:t>the mean </a:t>
            </a:r>
            <a:r>
              <a:rPr lang="en-US" dirty="0"/>
              <a:t>is approximately 0.68, or 68%; within 2 standard deviations, about 0.95, or 95</a:t>
            </a:r>
            <a:r>
              <a:rPr lang="en-US" dirty="0" smtClean="0"/>
              <a:t>%; and </a:t>
            </a:r>
            <a:r>
              <a:rPr lang="en-US" dirty="0"/>
              <a:t>within 3 standard deviations, about 0.997, or 99.7%.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4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The Standard Normal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standard normal distribution </a:t>
            </a:r>
            <a:r>
              <a:rPr lang="en-US" dirty="0"/>
              <a:t>is a normal distribution with a mean of 0 and </a:t>
            </a:r>
            <a:r>
              <a:rPr lang="en-US" dirty="0" smtClean="0"/>
              <a:t>a standard </a:t>
            </a:r>
            <a:r>
              <a:rPr lang="en-US" dirty="0"/>
              <a:t>deviation of 1. </a:t>
            </a:r>
            <a:endParaRPr lang="en-US" dirty="0" smtClean="0"/>
          </a:p>
          <a:p>
            <a:pPr algn="just"/>
            <a:r>
              <a:rPr lang="en-US" dirty="0" smtClean="0"/>
              <a:t>The formula for the standard normal distribution is: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normally distributed variables can be transformed into the standard normally distributed variable by using the formula for the standard score: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99195" y="3103244"/>
            <a:ext cx="2193608" cy="1163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6806" y="5544818"/>
            <a:ext cx="7178387" cy="9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642"/>
            <a:ext cx="10515600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Areas under the standard Normal Curve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899652"/>
            <a:ext cx="11828206" cy="5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09" y="126540"/>
            <a:ext cx="11415251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09" y="825910"/>
            <a:ext cx="11415251" cy="5351053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sz="2600" dirty="0" smtClean="0"/>
              <a:t>Find </a:t>
            </a:r>
            <a:r>
              <a:rPr lang="en-US" sz="2600" dirty="0"/>
              <a:t>the area to the left of </a:t>
            </a:r>
            <a:r>
              <a:rPr lang="en-US" sz="2600" i="1" dirty="0"/>
              <a:t>z </a:t>
            </a:r>
            <a:r>
              <a:rPr lang="en-US" sz="2600" dirty="0" smtClean="0"/>
              <a:t>= 2.06				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600" dirty="0"/>
              <a:t>Find the area to the right of </a:t>
            </a:r>
            <a:r>
              <a:rPr lang="en-US" sz="2600" i="1" dirty="0"/>
              <a:t>z </a:t>
            </a:r>
            <a:r>
              <a:rPr lang="en-US" sz="2600" dirty="0" smtClean="0"/>
              <a:t>= -1.19				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600" dirty="0" smtClean="0"/>
              <a:t>Find the area between </a:t>
            </a:r>
            <a:r>
              <a:rPr lang="en-US" sz="2600" i="1" dirty="0" smtClean="0"/>
              <a:t>z </a:t>
            </a:r>
            <a:r>
              <a:rPr lang="en-US" sz="2600" dirty="0" smtClean="0"/>
              <a:t>= 1.68 and </a:t>
            </a:r>
            <a:r>
              <a:rPr lang="en-US" sz="2600" i="1" dirty="0" smtClean="0"/>
              <a:t>z </a:t>
            </a:r>
            <a:r>
              <a:rPr lang="en-US" sz="2600" dirty="0" smtClean="0"/>
              <a:t>= -1.37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53" y="2142986"/>
            <a:ext cx="11253020" cy="42651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62683" y="4663258"/>
            <a:ext cx="884903" cy="3687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1179870" y="4847613"/>
            <a:ext cx="6282813" cy="36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79189" y="3919144"/>
            <a:ext cx="884903" cy="3687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5622" y="4103499"/>
            <a:ext cx="94242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05135" y="2875935"/>
            <a:ext cx="0" cy="1637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80172" y="2708617"/>
            <a:ext cx="9833" cy="12152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36077" y="3269512"/>
            <a:ext cx="884903" cy="36871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1120875" y="3453867"/>
            <a:ext cx="7315202" cy="210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878529" y="2754044"/>
            <a:ext cx="23354" cy="5154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2" y="6344281"/>
            <a:ext cx="11016121" cy="31214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9335727" y="6307996"/>
            <a:ext cx="884903" cy="3687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9940413" y="2819686"/>
            <a:ext cx="34412" cy="34883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79870" y="6505105"/>
            <a:ext cx="8155857" cy="87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7871" y="753660"/>
            <a:ext cx="3317922" cy="13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4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05869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857"/>
            <a:ext cx="10515600" cy="44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38647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6" y="515630"/>
            <a:ext cx="11341510" cy="566133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b="1" i="1" dirty="0"/>
              <a:t>z </a:t>
            </a:r>
            <a:r>
              <a:rPr lang="en-US" b="1" dirty="0"/>
              <a:t>value </a:t>
            </a:r>
            <a:r>
              <a:rPr lang="en-US" dirty="0"/>
              <a:t>such that the area under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standard normal distribution curve </a:t>
            </a:r>
            <a:r>
              <a:rPr lang="en-US" dirty="0" smtClean="0"/>
              <a:t>b/w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0 </a:t>
            </a:r>
            <a:r>
              <a:rPr lang="en-US" dirty="0"/>
              <a:t>and the </a:t>
            </a:r>
            <a:r>
              <a:rPr lang="en-US" i="1" dirty="0"/>
              <a:t>z </a:t>
            </a:r>
            <a:r>
              <a:rPr lang="en-US" dirty="0"/>
              <a:t>value is 0.2123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2875935"/>
            <a:ext cx="11208774" cy="36281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24916" y="4925961"/>
            <a:ext cx="870155" cy="353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82116" y="3303639"/>
            <a:ext cx="73742" cy="1592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1179871" y="5088194"/>
            <a:ext cx="6445045" cy="14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74" y="188554"/>
            <a:ext cx="5039033" cy="26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2006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 # 03: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4" y="2840164"/>
            <a:ext cx="11518491" cy="3863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87" y="170706"/>
            <a:ext cx="7787149" cy="2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i="1" dirty="0">
                <a:latin typeface="Arial Black" panose="020B0A04020102020204" pitchFamily="34" charset="0"/>
              </a:rPr>
              <a:t>X </a:t>
            </a:r>
            <a:r>
              <a:rPr lang="en-US" dirty="0"/>
              <a:t>of successes in </a:t>
            </a:r>
            <a:r>
              <a:rPr lang="en-US" i="1" dirty="0">
                <a:latin typeface="Arial Black" panose="020B0A04020102020204" pitchFamily="34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Bernoulli trials is called a </a:t>
            </a:r>
            <a:r>
              <a:rPr lang="en-US" b="1" dirty="0"/>
              <a:t>binomial </a:t>
            </a:r>
            <a:r>
              <a:rPr lang="en-US" b="1" dirty="0" smtClean="0"/>
              <a:t>random variable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probability distribution of this discrete random variable is called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binomial </a:t>
            </a:r>
            <a:r>
              <a:rPr lang="en-US" b="1" dirty="0" smtClean="0"/>
              <a:t>distribution.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of a success in a binomial experiment can be computed with </a:t>
            </a:r>
            <a:r>
              <a:rPr lang="en-US" dirty="0" smtClean="0"/>
              <a:t>this formula: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8" y="4694555"/>
            <a:ext cx="773906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09335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Example # 04: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5" y="0"/>
            <a:ext cx="7944465" cy="221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30" y="2347195"/>
            <a:ext cx="11798710" cy="43780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851923" y="3333135"/>
            <a:ext cx="943896" cy="353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03639" y="4129547"/>
            <a:ext cx="943896" cy="2699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65459" y="5943599"/>
            <a:ext cx="943896" cy="280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93"/>
            <a:ext cx="10515600" cy="3870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05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233066"/>
          </a:xfrm>
        </p:spPr>
        <p:txBody>
          <a:bodyPr/>
          <a:lstStyle/>
          <a:p>
            <a:pPr marL="514350" indent="-514350">
              <a:buAutoNum type="alphaLcParenBoth"/>
            </a:pPr>
            <a:r>
              <a:rPr lang="en-US" sz="2600" dirty="0" smtClean="0"/>
              <a:t>In </a:t>
            </a:r>
            <a:r>
              <a:rPr lang="en-US" sz="2600" dirty="0"/>
              <a:t>the standard normal distribution, find the values of </a:t>
            </a:r>
            <a:r>
              <a:rPr lang="en-US" sz="2600" i="1" dirty="0"/>
              <a:t>z </a:t>
            </a:r>
            <a:r>
              <a:rPr lang="en-US" sz="2600" dirty="0"/>
              <a:t>for</a:t>
            </a:r>
            <a:br>
              <a:rPr lang="en-US" sz="2600" dirty="0"/>
            </a:br>
            <a:r>
              <a:rPr lang="en-US" sz="2600" dirty="0"/>
              <a:t>the 75th, 80th, and 92nd percentiles.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2212258"/>
            <a:ext cx="11385755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06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Summer </a:t>
            </a:r>
            <a:r>
              <a:rPr lang="en-US" b="1" dirty="0" smtClean="0">
                <a:solidFill>
                  <a:srgbClr val="00B050"/>
                </a:solidFill>
              </a:rPr>
              <a:t>Spending: </a:t>
            </a:r>
            <a:r>
              <a:rPr lang="en-US" dirty="0" smtClean="0"/>
              <a:t>A </a:t>
            </a:r>
            <a:r>
              <a:rPr lang="en-US" dirty="0"/>
              <a:t>survey found that women spend on average $146.21 on beauty products during </a:t>
            </a:r>
            <a:r>
              <a:rPr lang="en-US" dirty="0" smtClean="0"/>
              <a:t>the summer </a:t>
            </a:r>
            <a:r>
              <a:rPr lang="en-US" dirty="0"/>
              <a:t>months. Assume the standard deviation is $29.44. Find the percentage of </a:t>
            </a:r>
            <a:r>
              <a:rPr lang="en-US" dirty="0" smtClean="0"/>
              <a:t>women</a:t>
            </a:r>
            <a:br>
              <a:rPr lang="en-US" dirty="0" smtClean="0"/>
            </a:br>
            <a:r>
              <a:rPr lang="en-US" dirty="0" smtClean="0"/>
              <a:t>who </a:t>
            </a:r>
            <a:r>
              <a:rPr lang="en-US" dirty="0"/>
              <a:t>spend less than $160.00. Assume the variable is </a:t>
            </a:r>
            <a:r>
              <a:rPr lang="en-US" dirty="0" smtClean="0"/>
              <a:t>normally.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Monthly Newspaper </a:t>
            </a:r>
            <a:r>
              <a:rPr lang="en-US" dirty="0" smtClean="0">
                <a:solidFill>
                  <a:srgbClr val="00B050"/>
                </a:solidFill>
              </a:rPr>
              <a:t>Recycling: </a:t>
            </a:r>
            <a:r>
              <a:rPr lang="en-US" dirty="0" smtClean="0"/>
              <a:t>Each </a:t>
            </a:r>
            <a:r>
              <a:rPr lang="en-US" dirty="0"/>
              <a:t>month, an American household generates an average of 28 pounds of </a:t>
            </a:r>
            <a:r>
              <a:rPr lang="en-US" dirty="0" smtClean="0"/>
              <a:t>newspaper for </a:t>
            </a:r>
            <a:r>
              <a:rPr lang="en-US" dirty="0"/>
              <a:t>garbage or recycling. Assume the standard deviation is 2 pounds. If a household </a:t>
            </a:r>
            <a:r>
              <a:rPr lang="en-US" dirty="0" smtClean="0"/>
              <a:t>is selected </a:t>
            </a:r>
            <a:r>
              <a:rPr lang="en-US" dirty="0"/>
              <a:t>at random, find the probability of its </a:t>
            </a:r>
            <a:r>
              <a:rPr lang="en-US" dirty="0" smtClean="0"/>
              <a:t>generating: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a. </a:t>
            </a:r>
            <a:r>
              <a:rPr lang="en-US" dirty="0" smtClean="0"/>
              <a:t>Between </a:t>
            </a:r>
            <a:r>
              <a:rPr lang="en-US" dirty="0"/>
              <a:t>27 and 31 pounds per </a:t>
            </a:r>
            <a:r>
              <a:rPr lang="en-US" dirty="0" smtClean="0"/>
              <a:t>month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b</a:t>
            </a:r>
            <a:r>
              <a:rPr lang="en-US" b="1" i="1" dirty="0"/>
              <a:t>. </a:t>
            </a:r>
            <a:r>
              <a:rPr lang="en-US" dirty="0" smtClean="0"/>
              <a:t>More </a:t>
            </a:r>
            <a:r>
              <a:rPr lang="en-US" dirty="0"/>
              <a:t>than 30.2 pounds per </a:t>
            </a:r>
            <a:r>
              <a:rPr lang="en-US" dirty="0" smtClean="0"/>
              <a:t>month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0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08 – 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1825624"/>
            <a:ext cx="11459497" cy="47226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Coffee </a:t>
            </a:r>
            <a:r>
              <a:rPr lang="en-US" b="1" dirty="0" smtClean="0">
                <a:solidFill>
                  <a:srgbClr val="00B050"/>
                </a:solidFill>
              </a:rPr>
              <a:t>Consumption: </a:t>
            </a:r>
            <a:r>
              <a:rPr lang="en-US" dirty="0" smtClean="0"/>
              <a:t>Americans </a:t>
            </a:r>
            <a:r>
              <a:rPr lang="en-US" dirty="0"/>
              <a:t>consume an average of 1.64 cups of coffee per day. Assume the variable </a:t>
            </a:r>
            <a:r>
              <a:rPr lang="en-US" dirty="0" smtClean="0"/>
              <a:t>is approximately </a:t>
            </a:r>
            <a:r>
              <a:rPr lang="en-US" dirty="0"/>
              <a:t>normally distributed with a standard deviation of 0.24 cup. If </a:t>
            </a:r>
            <a:r>
              <a:rPr lang="en-US" dirty="0" smtClean="0"/>
              <a:t>500 individuals </a:t>
            </a:r>
            <a:r>
              <a:rPr lang="en-US" dirty="0"/>
              <a:t>are selected, approximately how many will drink less than 1 cup of </a:t>
            </a:r>
            <a:r>
              <a:rPr lang="en-US" dirty="0" smtClean="0"/>
              <a:t>coffee per </a:t>
            </a:r>
            <a:r>
              <a:rPr lang="en-US" dirty="0"/>
              <a:t>day? 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Police Academy </a:t>
            </a:r>
            <a:r>
              <a:rPr lang="en-US" b="1" dirty="0" smtClean="0">
                <a:solidFill>
                  <a:srgbClr val="00B050"/>
                </a:solidFill>
              </a:rPr>
              <a:t>Qualifications: </a:t>
            </a:r>
            <a:r>
              <a:rPr lang="en-US" dirty="0" smtClean="0"/>
              <a:t>To </a:t>
            </a:r>
            <a:r>
              <a:rPr lang="en-US" dirty="0"/>
              <a:t>qualify for a police academy, candidates must score in the top 10% on a </a:t>
            </a:r>
            <a:r>
              <a:rPr lang="en-US" dirty="0" smtClean="0"/>
              <a:t>general abilities </a:t>
            </a:r>
            <a:r>
              <a:rPr lang="en-US" dirty="0"/>
              <a:t>test. The test has a mean of 200 and a standard deviation of 20. Find the </a:t>
            </a:r>
            <a:r>
              <a:rPr lang="en-US" dirty="0" smtClean="0"/>
              <a:t>lowest possible </a:t>
            </a:r>
            <a:r>
              <a:rPr lang="en-US" dirty="0"/>
              <a:t>score to qualify. Assume the test scores are normally distributed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Find K</a:t>
            </a:r>
            <a:r>
              <a:rPr lang="en-US" dirty="0" smtClean="0"/>
              <a:t>: Given </a:t>
            </a:r>
            <a:r>
              <a:rPr lang="en-US" dirty="0"/>
              <a:t>a standard normal distribution, find the value of </a:t>
            </a:r>
            <a:r>
              <a:rPr lang="en-US" i="1" dirty="0"/>
              <a:t>k </a:t>
            </a:r>
            <a:r>
              <a:rPr lang="en-US" dirty="0"/>
              <a:t>such that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a)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Z &gt; k</a:t>
            </a:r>
            <a:r>
              <a:rPr lang="en-US" dirty="0"/>
              <a:t>) = 0</a:t>
            </a:r>
            <a:r>
              <a:rPr lang="en-US" i="1" dirty="0"/>
              <a:t>.</a:t>
            </a:r>
            <a:r>
              <a:rPr lang="en-US" dirty="0"/>
              <a:t>3015 and</a:t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b)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k &lt; Z &lt; -</a:t>
            </a:r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18) = 0</a:t>
            </a:r>
            <a:r>
              <a:rPr lang="en-US" i="1" dirty="0"/>
              <a:t>.</a:t>
            </a:r>
            <a:r>
              <a:rPr lang="en-US" dirty="0"/>
              <a:t>4197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In </a:t>
            </a:r>
            <a:r>
              <a:rPr lang="en-US" sz="3000" dirty="0"/>
              <a:t>an industrial process, the diameter of a ball bearing is an important measurement. The buyer sets specifications for the diameter to be 3</a:t>
            </a:r>
            <a:r>
              <a:rPr lang="en-US" sz="3000" i="1" dirty="0"/>
              <a:t>.</a:t>
            </a:r>
            <a:r>
              <a:rPr lang="en-US" sz="3000" dirty="0"/>
              <a:t>0 </a:t>
            </a:r>
            <a:r>
              <a:rPr lang="en-US" sz="3000" i="1" dirty="0"/>
              <a:t>± </a:t>
            </a:r>
            <a:r>
              <a:rPr lang="en-US" sz="3000" dirty="0"/>
              <a:t>0</a:t>
            </a:r>
            <a:r>
              <a:rPr lang="en-US" sz="3000" i="1" dirty="0"/>
              <a:t>.</a:t>
            </a:r>
            <a:r>
              <a:rPr lang="en-US" sz="3000" dirty="0"/>
              <a:t>01 cm. </a:t>
            </a:r>
            <a:r>
              <a:rPr lang="en-US" sz="3000" dirty="0" smtClean="0"/>
              <a:t>The </a:t>
            </a:r>
            <a:r>
              <a:rPr lang="en-US" sz="3000" dirty="0"/>
              <a:t>implication is that no part falling outside these specifications will be accepted. </a:t>
            </a:r>
            <a:r>
              <a:rPr lang="en-US" sz="3000" dirty="0" smtClean="0"/>
              <a:t>It is </a:t>
            </a:r>
            <a:r>
              <a:rPr lang="en-US" sz="3000" dirty="0"/>
              <a:t>known that in the process </a:t>
            </a:r>
            <a:r>
              <a:rPr lang="en-US" sz="3000" dirty="0" smtClean="0"/>
              <a:t>the diameter </a:t>
            </a:r>
            <a:r>
              <a:rPr lang="en-US" sz="3000" dirty="0"/>
              <a:t>of a ball bearing has a normal distribution with mean </a:t>
            </a:r>
            <a:r>
              <a:rPr lang="en-US" sz="3000" i="1" dirty="0"/>
              <a:t>μ </a:t>
            </a:r>
            <a:r>
              <a:rPr lang="en-US" sz="3000" dirty="0"/>
              <a:t>= 3</a:t>
            </a:r>
            <a:r>
              <a:rPr lang="en-US" sz="3000" i="1" dirty="0"/>
              <a:t>.</a:t>
            </a:r>
            <a:r>
              <a:rPr lang="en-US" sz="3000" dirty="0"/>
              <a:t>0 and standard deviation </a:t>
            </a:r>
            <a:r>
              <a:rPr lang="en-US" sz="3000" i="1" dirty="0"/>
              <a:t>σ </a:t>
            </a:r>
            <a:r>
              <a:rPr lang="en-US" sz="3000" dirty="0"/>
              <a:t>= 0</a:t>
            </a:r>
            <a:r>
              <a:rPr lang="en-US" sz="3000" i="1" dirty="0"/>
              <a:t>.</a:t>
            </a:r>
            <a:r>
              <a:rPr lang="en-US" sz="3000" dirty="0"/>
              <a:t>005. On average, how </a:t>
            </a:r>
            <a:r>
              <a:rPr lang="en-US" sz="3000" dirty="0" smtClean="0"/>
              <a:t>many manufactured </a:t>
            </a:r>
            <a:r>
              <a:rPr lang="en-US" sz="3000" dirty="0"/>
              <a:t>ball bearings will be </a:t>
            </a:r>
            <a:r>
              <a:rPr lang="en-US" sz="3000" dirty="0" smtClean="0"/>
              <a:t>scrapped?</a:t>
            </a:r>
          </a:p>
        </p:txBody>
      </p:sp>
    </p:spTree>
    <p:extLst>
      <p:ext uri="{BB962C8B-B14F-4D97-AF65-F5344CB8AC3E}">
        <p14:creationId xmlns:p14="http://schemas.microsoft.com/office/powerpoint/2010/main" val="13405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Gauges are used to reject all components for which a certain dimension is </a:t>
            </a:r>
            <a:r>
              <a:rPr lang="en-US" dirty="0" smtClean="0"/>
              <a:t>not within </a:t>
            </a:r>
            <a:r>
              <a:rPr lang="en-US" dirty="0"/>
              <a:t>the specification 1</a:t>
            </a:r>
            <a:r>
              <a:rPr lang="en-US" i="1" dirty="0"/>
              <a:t>.</a:t>
            </a:r>
            <a:r>
              <a:rPr lang="en-US" dirty="0"/>
              <a:t>50 </a:t>
            </a:r>
            <a:r>
              <a:rPr lang="en-US" i="1" dirty="0"/>
              <a:t>± d</a:t>
            </a:r>
            <a:r>
              <a:rPr lang="en-US" dirty="0"/>
              <a:t>. It is known that this measurement is </a:t>
            </a:r>
            <a:r>
              <a:rPr lang="en-US" dirty="0" smtClean="0"/>
              <a:t>normally distributed </a:t>
            </a:r>
            <a:r>
              <a:rPr lang="en-US" dirty="0"/>
              <a:t>with mean 1.50 and standard deviation 0.2. Determine the value </a:t>
            </a:r>
            <a:r>
              <a:rPr lang="en-US" i="1" dirty="0" smtClean="0"/>
              <a:t>d </a:t>
            </a:r>
            <a:r>
              <a:rPr lang="en-US" dirty="0" smtClean="0"/>
              <a:t>such </a:t>
            </a:r>
            <a:r>
              <a:rPr lang="en-US" dirty="0"/>
              <a:t>that the specifications “cover” 95% of the measurements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Continuous Uniform  distribution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distribution has two parameters “a” &amp; “b”.</a:t>
            </a:r>
          </a:p>
          <a:p>
            <a:r>
              <a:rPr lang="en-US" dirty="0" smtClean="0"/>
              <a:t>Mean = (</a:t>
            </a:r>
            <a:r>
              <a:rPr lang="en-US" dirty="0" err="1" smtClean="0"/>
              <a:t>a+b</a:t>
            </a:r>
            <a:r>
              <a:rPr lang="en-US" dirty="0" smtClean="0"/>
              <a:t>)/2	&amp; Variance = (b – a)</a:t>
            </a:r>
            <a:r>
              <a:rPr lang="en-US" baseline="30000" dirty="0" smtClean="0"/>
              <a:t>2</a:t>
            </a:r>
            <a:r>
              <a:rPr lang="en-US" dirty="0" smtClean="0"/>
              <a:t>/12</a:t>
            </a:r>
          </a:p>
          <a:p>
            <a:r>
              <a:rPr lang="en-US" dirty="0" smtClean="0"/>
              <a:t>The distribution has no mode.</a:t>
            </a:r>
          </a:p>
          <a:p>
            <a:r>
              <a:rPr lang="en-US" dirty="0" smtClean="0"/>
              <a:t>Odd order moments about mean vanish.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= 0 &amp; Kurtosis = 9/5, therefore distribution is </a:t>
            </a:r>
            <a:r>
              <a:rPr lang="en-US" dirty="0" err="1" smtClean="0"/>
              <a:t>platykurtic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7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13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Suppose that a large conference room at a certain company can be reserved for </a:t>
            </a:r>
            <a:r>
              <a:rPr lang="en-US" dirty="0" smtClean="0"/>
              <a:t>no more </a:t>
            </a:r>
            <a:r>
              <a:rPr lang="en-US" dirty="0"/>
              <a:t>than 4 hours. Both long and short conferences occur quite often. In fact, </a:t>
            </a:r>
            <a:r>
              <a:rPr lang="en-US" dirty="0" smtClean="0"/>
              <a:t>it can </a:t>
            </a:r>
            <a:r>
              <a:rPr lang="en-US" dirty="0"/>
              <a:t>be assumed that the length </a:t>
            </a:r>
            <a:r>
              <a:rPr lang="en-US" i="1" dirty="0"/>
              <a:t>X </a:t>
            </a:r>
            <a:r>
              <a:rPr lang="en-US" dirty="0"/>
              <a:t>of a conference has a uniform distribution </a:t>
            </a:r>
            <a:r>
              <a:rPr lang="en-US" dirty="0" smtClean="0"/>
              <a:t>on the </a:t>
            </a:r>
            <a:r>
              <a:rPr lang="en-US" dirty="0"/>
              <a:t>interval [0</a:t>
            </a:r>
            <a:r>
              <a:rPr lang="en-US" i="1" dirty="0"/>
              <a:t>, </a:t>
            </a:r>
            <a:r>
              <a:rPr lang="en-US" dirty="0"/>
              <a:t>4].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(a)What is </a:t>
            </a:r>
            <a:r>
              <a:rPr lang="en-US" dirty="0"/>
              <a:t>the probability density function</a:t>
            </a:r>
            <a:r>
              <a:rPr lang="en-US" dirty="0" smtClean="0"/>
              <a:t>?</a:t>
            </a:r>
          </a:p>
          <a:p>
            <a:pPr marL="0" indent="0" algn="just">
              <a:buNone/>
            </a:pPr>
            <a:r>
              <a:rPr lang="en-US" dirty="0" smtClean="0"/>
              <a:t>	(</a:t>
            </a:r>
            <a:r>
              <a:rPr lang="en-US" dirty="0"/>
              <a:t>b) What is the probability that any given conference lasts at </a:t>
            </a:r>
            <a:r>
              <a:rPr lang="en-US" dirty="0" smtClean="0"/>
              <a:t>	least </a:t>
            </a:r>
            <a:r>
              <a:rPr lang="en-US" dirty="0"/>
              <a:t>3 </a:t>
            </a:r>
            <a:r>
              <a:rPr lang="en-US" dirty="0" smtClean="0"/>
              <a:t>hours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54" y="25773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SAMPLING DISTRIBUTION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Sampling Distribution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distribution of a </a:t>
            </a:r>
            <a:r>
              <a:rPr lang="en-US" b="1" dirty="0">
                <a:solidFill>
                  <a:srgbClr val="00B050"/>
                </a:solidFill>
              </a:rPr>
              <a:t>statistic</a:t>
            </a:r>
            <a:r>
              <a:rPr lang="en-US" dirty="0"/>
              <a:t> is called a </a:t>
            </a:r>
            <a:r>
              <a:rPr lang="en-US" b="1" dirty="0" smtClean="0">
                <a:solidFill>
                  <a:srgbClr val="00B050"/>
                </a:solidFill>
              </a:rPr>
              <a:t>sampling distribution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sampling distribution of a statistic depends on the distribution of the population, the size of the samples, and the method of choosing the samples.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01 – 03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coin is tossed 3 times. Find the probability of getting exactly two heads.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certain kind of component will survive a shock test is </a:t>
            </a:r>
            <a:r>
              <a:rPr lang="en-US" dirty="0" smtClean="0"/>
              <a:t>3/4. Find </a:t>
            </a:r>
            <a:r>
              <a:rPr lang="en-US" dirty="0"/>
              <a:t>the probability that exactly 2 of the next 4 components tested survive.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a patient recovers from a rare blood disease is 0.4. If 15 </a:t>
            </a:r>
            <a:r>
              <a:rPr lang="en-US" dirty="0" smtClean="0"/>
              <a:t>people are </a:t>
            </a:r>
            <a:r>
              <a:rPr lang="en-US" dirty="0"/>
              <a:t>known to have contracted this disease, what is the probability that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</a:t>
            </a:r>
            <a:r>
              <a:rPr lang="en-US" dirty="0"/>
              <a:t>at </a:t>
            </a:r>
            <a:r>
              <a:rPr lang="en-US" dirty="0" smtClean="0"/>
              <a:t>least 10 </a:t>
            </a:r>
            <a:r>
              <a:rPr lang="en-US" dirty="0"/>
              <a:t>survive,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b) </a:t>
            </a:r>
            <a:r>
              <a:rPr lang="en-US" dirty="0"/>
              <a:t>from 3 to 8 survive, and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</a:t>
            </a:r>
            <a:r>
              <a:rPr lang="en-US" dirty="0"/>
              <a:t>exactly 5 survive?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4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Sampling Distribution of Sample Means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a researcher selects a sample of 30 adult males and finds the mean of </a:t>
            </a:r>
            <a:r>
              <a:rPr lang="en-US" dirty="0" smtClean="0"/>
              <a:t>the measure </a:t>
            </a:r>
            <a:r>
              <a:rPr lang="en-US" dirty="0"/>
              <a:t>of the triglyceride levels for the sample subjects to be </a:t>
            </a:r>
            <a:r>
              <a:rPr lang="en-US" dirty="0">
                <a:solidFill>
                  <a:srgbClr val="00B050"/>
                </a:solidFill>
              </a:rPr>
              <a:t>187</a:t>
            </a:r>
            <a:r>
              <a:rPr lang="en-US" dirty="0"/>
              <a:t> milligrams/deciliter. </a:t>
            </a:r>
            <a:endParaRPr lang="en-US" dirty="0" smtClean="0"/>
          </a:p>
          <a:p>
            <a:r>
              <a:rPr lang="en-US" dirty="0"/>
              <a:t>Then suppose a second sample is selected, and the mean of that sample is found to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00B050"/>
                </a:solidFill>
              </a:rPr>
              <a:t>192</a:t>
            </a:r>
            <a:r>
              <a:rPr lang="en-US" dirty="0" smtClean="0"/>
              <a:t> </a:t>
            </a:r>
            <a:r>
              <a:rPr lang="en-US" dirty="0"/>
              <a:t>milligrams/deciliter. </a:t>
            </a:r>
            <a:endParaRPr lang="en-US" dirty="0" smtClean="0"/>
          </a:p>
          <a:p>
            <a:r>
              <a:rPr lang="en-US" dirty="0"/>
              <a:t>Continue the process for 100 samples. </a:t>
            </a:r>
            <a:endParaRPr lang="en-US" dirty="0" smtClean="0"/>
          </a:p>
          <a:p>
            <a:r>
              <a:rPr lang="en-US" dirty="0"/>
              <a:t>187, 192, 184, . . . , 196 </a:t>
            </a:r>
            <a:endParaRPr lang="en-US" dirty="0" smtClean="0"/>
          </a:p>
          <a:p>
            <a:r>
              <a:rPr lang="en-US" dirty="0" smtClean="0"/>
              <a:t>What happens? </a:t>
            </a:r>
          </a:p>
          <a:p>
            <a:r>
              <a:rPr lang="en-US" dirty="0" smtClean="0"/>
              <a:t>The mean becomes a random variable.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Sampling Distribution of Sample Means </a:t>
            </a:r>
            <a:r>
              <a:rPr lang="en-US" sz="4000" b="1" dirty="0" smtClean="0">
                <a:solidFill>
                  <a:srgbClr val="00B050"/>
                </a:solidFill>
              </a:rPr>
              <a:t/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(Contd.)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1825625"/>
            <a:ext cx="11061290" cy="46194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sampling distribution of sample means </a:t>
            </a:r>
            <a:r>
              <a:rPr lang="en-US" dirty="0"/>
              <a:t>is a distribution using the </a:t>
            </a:r>
            <a:r>
              <a:rPr lang="en-US" dirty="0" smtClean="0"/>
              <a:t>means computed </a:t>
            </a:r>
            <a:r>
              <a:rPr lang="en-US" dirty="0"/>
              <a:t>from all possible random samples of a specific size taken from a </a:t>
            </a:r>
            <a:r>
              <a:rPr lang="en-US" dirty="0" smtClean="0"/>
              <a:t>population.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just"/>
            <a:r>
              <a:rPr lang="en-US" dirty="0"/>
              <a:t>If the samples are randomly selected with replacement, the sample means, for </a:t>
            </a:r>
            <a:r>
              <a:rPr lang="en-US" dirty="0" smtClean="0"/>
              <a:t>the most </a:t>
            </a:r>
            <a:r>
              <a:rPr lang="en-US" dirty="0"/>
              <a:t>part, will be somewhat different from the population mean </a:t>
            </a:r>
            <a:r>
              <a:rPr lang="en-US" dirty="0" smtClean="0"/>
              <a:t>µ. </a:t>
            </a:r>
            <a:r>
              <a:rPr lang="en-US" dirty="0"/>
              <a:t>These differences </a:t>
            </a:r>
            <a:r>
              <a:rPr lang="en-US" dirty="0" smtClean="0"/>
              <a:t>are caused </a:t>
            </a:r>
            <a:r>
              <a:rPr lang="en-US" dirty="0"/>
              <a:t>by sampling error</a:t>
            </a:r>
            <a:r>
              <a:rPr lang="en-US" dirty="0" smtClean="0"/>
              <a:t>.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Sampling </a:t>
            </a:r>
            <a:r>
              <a:rPr lang="en-US" b="1" dirty="0">
                <a:solidFill>
                  <a:srgbClr val="00B050"/>
                </a:solidFill>
              </a:rPr>
              <a:t>error </a:t>
            </a:r>
            <a:r>
              <a:rPr lang="en-US" dirty="0"/>
              <a:t>is the difference between the sample measure and the </a:t>
            </a:r>
            <a:r>
              <a:rPr lang="en-US" dirty="0" smtClean="0"/>
              <a:t>corresponding population measure.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Properties of the distribution of Sample Means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	The </a:t>
            </a:r>
            <a:r>
              <a:rPr lang="en-US" dirty="0"/>
              <a:t>mean of the sample means will be the same as the </a:t>
            </a:r>
            <a:r>
              <a:rPr lang="en-US" dirty="0" smtClean="0"/>
              <a:t>	population mean</a:t>
            </a:r>
            <a:r>
              <a:rPr lang="en-US" dirty="0"/>
              <a:t> </a:t>
            </a:r>
            <a:r>
              <a:rPr lang="en-US" dirty="0" smtClean="0"/>
              <a:t>i.e.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2.	 The </a:t>
            </a:r>
            <a:r>
              <a:rPr lang="en-US" dirty="0"/>
              <a:t>standard deviation of the sample means will be smaller than </a:t>
            </a:r>
            <a:r>
              <a:rPr lang="en-US" dirty="0" smtClean="0"/>
              <a:t>	the standard </a:t>
            </a:r>
            <a:r>
              <a:rPr lang="en-US" dirty="0"/>
              <a:t>deviation </a:t>
            </a:r>
            <a:r>
              <a:rPr lang="en-US" dirty="0" smtClean="0"/>
              <a:t>of the </a:t>
            </a:r>
            <a:r>
              <a:rPr lang="en-US" dirty="0"/>
              <a:t>population, and it will be equal to </a:t>
            </a:r>
            <a:r>
              <a:rPr lang="en-US" dirty="0" smtClean="0"/>
              <a:t>	the </a:t>
            </a:r>
            <a:r>
              <a:rPr lang="en-US" dirty="0"/>
              <a:t>population standard deviation divided by </a:t>
            </a:r>
            <a:r>
              <a:rPr lang="en-US" dirty="0" smtClean="0"/>
              <a:t>the square </a:t>
            </a:r>
            <a:r>
              <a:rPr lang="en-US" dirty="0"/>
              <a:t>root of </a:t>
            </a:r>
            <a:r>
              <a:rPr lang="en-US" dirty="0" smtClean="0"/>
              <a:t>	the </a:t>
            </a:r>
            <a:r>
              <a:rPr lang="en-US" dirty="0"/>
              <a:t>sample size.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49" y="2463441"/>
            <a:ext cx="1728146" cy="677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50" y="4708423"/>
            <a:ext cx="2241499" cy="9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6" y="2389239"/>
            <a:ext cx="11017045" cy="37877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a professor gave </a:t>
            </a:r>
            <a:r>
              <a:rPr lang="en-US" dirty="0" smtClean="0"/>
              <a:t>an 8-point </a:t>
            </a:r>
            <a:r>
              <a:rPr lang="en-US" dirty="0"/>
              <a:t>quiz to a small class of four students. The results of the quiz were 2, 6, 4, and </a:t>
            </a:r>
            <a:r>
              <a:rPr lang="en-US" dirty="0" smtClean="0"/>
              <a:t>8. For </a:t>
            </a:r>
            <a:r>
              <a:rPr lang="en-US" dirty="0"/>
              <a:t>the sake of discussion, assume that the four students constitute the population. </a:t>
            </a:r>
            <a:endParaRPr lang="en-US" dirty="0" smtClean="0"/>
          </a:p>
          <a:p>
            <a:r>
              <a:rPr lang="en-US" dirty="0" smtClean="0"/>
              <a:t>(a) Calculate population mean and standard deviation.</a:t>
            </a:r>
          </a:p>
          <a:p>
            <a:r>
              <a:rPr lang="en-US" dirty="0" smtClean="0"/>
              <a:t>(b) Draw the graph of original distribution. </a:t>
            </a:r>
          </a:p>
          <a:p>
            <a:r>
              <a:rPr lang="en-US" dirty="0" smtClean="0"/>
              <a:t>(c) Draw all possible samples of size 2 with replacement &amp; Calculate mean of each sample. </a:t>
            </a:r>
          </a:p>
          <a:p>
            <a:r>
              <a:rPr lang="en-US" dirty="0" smtClean="0"/>
              <a:t>(d) Construct Frequency distribution of Sample Mean and repeat Part (a) &amp; (b)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19" y="165125"/>
            <a:ext cx="4468761" cy="22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01 </a:t>
            </a:r>
            <a:r>
              <a:rPr lang="en-US" sz="3200" b="1" dirty="0" smtClean="0">
                <a:solidFill>
                  <a:srgbClr val="00B050"/>
                </a:solidFill>
              </a:rPr>
              <a:t>(contd.)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6" y="1135894"/>
            <a:ext cx="7422224" cy="2742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321" y="1135893"/>
            <a:ext cx="3228393" cy="2742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440" y="3871296"/>
            <a:ext cx="6931742" cy="28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9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Example # 01 </a:t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(Sampling distribution of sample means)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0" y="1825625"/>
            <a:ext cx="10806659" cy="2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Central Limit Theorem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3" y="1690688"/>
            <a:ext cx="11105534" cy="493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/>
              <a:t>As the sample size n increases without limit, the shape of </a:t>
            </a:r>
            <a:r>
              <a:rPr lang="en-US" i="1" dirty="0" smtClean="0"/>
              <a:t>the distribution </a:t>
            </a:r>
            <a:r>
              <a:rPr lang="en-US" i="1" dirty="0"/>
              <a:t>of the sample </a:t>
            </a:r>
            <a:r>
              <a:rPr lang="en-US" i="1" dirty="0" smtClean="0"/>
              <a:t>means taken </a:t>
            </a:r>
            <a:r>
              <a:rPr lang="en-US" i="1" dirty="0"/>
              <a:t>with replacement from a population with mean </a:t>
            </a:r>
            <a:r>
              <a:rPr lang="en-US" i="1" dirty="0" smtClean="0"/>
              <a:t>µ </a:t>
            </a:r>
            <a:r>
              <a:rPr lang="en-US" i="1" dirty="0"/>
              <a:t>and standard deviation </a:t>
            </a:r>
            <a:r>
              <a:rPr lang="el-GR" i="1" dirty="0" smtClean="0"/>
              <a:t>σ</a:t>
            </a:r>
            <a:r>
              <a:rPr lang="en-US" i="1" dirty="0" smtClean="0"/>
              <a:t> will approach </a:t>
            </a:r>
            <a:r>
              <a:rPr lang="en-US" i="1" dirty="0"/>
              <a:t>a normal distribution. As previously shown, this distribution will have a mean </a:t>
            </a:r>
            <a:r>
              <a:rPr lang="en-US" i="1" dirty="0" smtClean="0"/>
              <a:t>µ and a </a:t>
            </a:r>
            <a:r>
              <a:rPr lang="en-US" i="1" dirty="0"/>
              <a:t>standard </a:t>
            </a:r>
            <a:r>
              <a:rPr lang="en-US" i="1" dirty="0" smtClean="0"/>
              <a:t>deviation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If </a:t>
            </a:r>
            <a:r>
              <a:rPr lang="en-US" dirty="0"/>
              <a:t>the sample size is sufficiently large, the central limit theorem can be used </a:t>
            </a:r>
            <a:r>
              <a:rPr lang="en-US" dirty="0" smtClean="0"/>
              <a:t>to answer </a:t>
            </a:r>
            <a:r>
              <a:rPr lang="en-US" dirty="0"/>
              <a:t>questions about sample means in the same manner that a normal distribution </a:t>
            </a:r>
            <a:r>
              <a:rPr lang="en-US" dirty="0" smtClean="0"/>
              <a:t>can be </a:t>
            </a:r>
            <a:r>
              <a:rPr lang="en-US" dirty="0"/>
              <a:t>used to answer questions about individual values. The only difference is that a </a:t>
            </a:r>
            <a:r>
              <a:rPr lang="en-US" dirty="0" smtClean="0"/>
              <a:t>new formula </a:t>
            </a:r>
            <a:r>
              <a:rPr lang="en-US" dirty="0"/>
              <a:t>must be used for the </a:t>
            </a:r>
            <a:r>
              <a:rPr lang="en-US" i="1" dirty="0"/>
              <a:t>z </a:t>
            </a:r>
            <a:r>
              <a:rPr lang="en-US" dirty="0"/>
              <a:t>values. It </a:t>
            </a:r>
            <a:r>
              <a:rPr lang="en-US" dirty="0" smtClean="0"/>
              <a:t>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4163" y="2781275"/>
            <a:ext cx="972314" cy="46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764" y="5641872"/>
            <a:ext cx="1945892" cy="9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Central Limit Theorem </a:t>
            </a:r>
            <a:r>
              <a:rPr lang="en-US" sz="3600" b="1" dirty="0" smtClean="0">
                <a:solidFill>
                  <a:srgbClr val="00B050"/>
                </a:solidFill>
              </a:rPr>
              <a:t>(Contd.)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important to remember two </a:t>
            </a:r>
            <a:r>
              <a:rPr lang="en-US" dirty="0" smtClean="0"/>
              <a:t>points when </a:t>
            </a:r>
            <a:r>
              <a:rPr lang="en-US" dirty="0"/>
              <a:t>you use the central limit theorem: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When the original variable is normally distributed, the </a:t>
            </a:r>
            <a:r>
              <a:rPr lang="en-US" dirty="0" smtClean="0"/>
              <a:t>	distribution </a:t>
            </a:r>
            <a:r>
              <a:rPr lang="en-US" dirty="0"/>
              <a:t>of the </a:t>
            </a:r>
            <a:r>
              <a:rPr lang="en-US" dirty="0" smtClean="0"/>
              <a:t>sample means </a:t>
            </a:r>
            <a:r>
              <a:rPr lang="en-US" dirty="0"/>
              <a:t>will be normally distributed, for </a:t>
            </a:r>
            <a:r>
              <a:rPr lang="en-US" dirty="0" smtClean="0"/>
              <a:t>	any </a:t>
            </a:r>
            <a:r>
              <a:rPr lang="en-US" dirty="0"/>
              <a:t>sample </a:t>
            </a:r>
            <a:r>
              <a:rPr lang="en-US" dirty="0" smtClean="0"/>
              <a:t>size </a:t>
            </a:r>
            <a:r>
              <a:rPr lang="en-US" i="1" dirty="0" smtClean="0"/>
              <a:t>n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dirty="0"/>
              <a:t>When the distribution of the original variable might not be </a:t>
            </a:r>
            <a:r>
              <a:rPr lang="en-US" dirty="0" smtClean="0"/>
              <a:t>	normal</a:t>
            </a:r>
            <a:r>
              <a:rPr lang="en-US" dirty="0"/>
              <a:t>, a sample size </a:t>
            </a:r>
            <a:r>
              <a:rPr lang="en-US" dirty="0" smtClean="0"/>
              <a:t>of 30 </a:t>
            </a:r>
            <a:r>
              <a:rPr lang="en-US" dirty="0"/>
              <a:t>or more is needed to use a normal </a:t>
            </a:r>
            <a:r>
              <a:rPr lang="en-US" dirty="0" smtClean="0"/>
              <a:t>	distribution </a:t>
            </a:r>
            <a:r>
              <a:rPr lang="en-US" dirty="0"/>
              <a:t>to approximate the distribution </a:t>
            </a:r>
            <a:r>
              <a:rPr lang="en-US" dirty="0" smtClean="0"/>
              <a:t>of the </a:t>
            </a:r>
            <a:r>
              <a:rPr lang="en-US" dirty="0"/>
              <a:t>sample </a:t>
            </a:r>
            <a:r>
              <a:rPr lang="en-US" dirty="0" smtClean="0"/>
              <a:t>	means</a:t>
            </a:r>
            <a:r>
              <a:rPr lang="en-US" dirty="0"/>
              <a:t>. The larger </a:t>
            </a:r>
            <a:r>
              <a:rPr lang="en-US" dirty="0" smtClean="0"/>
              <a:t>the sample</a:t>
            </a:r>
            <a:r>
              <a:rPr lang="en-US" dirty="0"/>
              <a:t>, the better the approximation will </a:t>
            </a:r>
            <a:r>
              <a:rPr lang="en-US" dirty="0" smtClean="0"/>
              <a:t>	be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Hours That Children Watch </a:t>
            </a:r>
            <a:r>
              <a:rPr lang="en-US" b="1" dirty="0" smtClean="0">
                <a:solidFill>
                  <a:srgbClr val="00B050"/>
                </a:solidFill>
              </a:rPr>
              <a:t>Television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A</a:t>
            </a:r>
            <a:r>
              <a:rPr lang="en-US" dirty="0"/>
              <a:t>. C. </a:t>
            </a:r>
            <a:r>
              <a:rPr lang="en-US" dirty="0" err="1"/>
              <a:t>Neilsen</a:t>
            </a:r>
            <a:r>
              <a:rPr lang="en-US" dirty="0"/>
              <a:t> reported that children between the ages of 2 and 5 watch an average </a:t>
            </a:r>
            <a:r>
              <a:rPr lang="en-US" dirty="0" smtClean="0"/>
              <a:t>of 25 </a:t>
            </a:r>
            <a:r>
              <a:rPr lang="en-US" dirty="0"/>
              <a:t>hours of television per week. Assume the variable is normally distributed and </a:t>
            </a:r>
            <a:r>
              <a:rPr lang="en-US" dirty="0" smtClean="0"/>
              <a:t>the standard </a:t>
            </a:r>
            <a:r>
              <a:rPr lang="en-US" dirty="0"/>
              <a:t>deviation is 3 hours. If 20 children between the ages of 2 and 5 are </a:t>
            </a:r>
            <a:r>
              <a:rPr lang="en-US" dirty="0" smtClean="0"/>
              <a:t>randomly selected</a:t>
            </a:r>
            <a:r>
              <a:rPr lang="en-US" dirty="0"/>
              <a:t>, find the probability that the mean of the number of hours they </a:t>
            </a:r>
            <a:r>
              <a:rPr lang="en-US" dirty="0" smtClean="0"/>
              <a:t>watch television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be greater than 26.3 hours. 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Age of Vehicle: </a:t>
            </a:r>
            <a:r>
              <a:rPr lang="en-US" dirty="0" smtClean="0"/>
              <a:t>The </a:t>
            </a:r>
            <a:r>
              <a:rPr lang="en-US" dirty="0"/>
              <a:t>average age of a vehicle registered in the United States is 8 years, or 96 </a:t>
            </a:r>
            <a:r>
              <a:rPr lang="en-US" dirty="0" smtClean="0"/>
              <a:t>months. Assume </a:t>
            </a:r>
            <a:r>
              <a:rPr lang="en-US" dirty="0"/>
              <a:t>the standard deviation is 16 months. If a random sample of 36 vehicles </a:t>
            </a:r>
            <a:r>
              <a:rPr lang="en-US" dirty="0" smtClean="0"/>
              <a:t>is selected</a:t>
            </a:r>
            <a:r>
              <a:rPr lang="en-US" dirty="0"/>
              <a:t>, find the probability that the mean of their age is between 90 </a:t>
            </a:r>
            <a:r>
              <a:rPr lang="en-US" dirty="0" smtClean="0"/>
              <a:t>and 100 </a:t>
            </a:r>
            <a:r>
              <a:rPr lang="en-US" dirty="0"/>
              <a:t>months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54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Summary of formulas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9" y="2422551"/>
            <a:ext cx="11054941" cy="24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large chain retailer purchases a certain kind of electronic device from a manufacturer. The manufacturer indicates that the defective rate of the device is 3%</a:t>
            </a:r>
            <a:r>
              <a:rPr lang="en-US" dirty="0" smtClean="0"/>
              <a:t> 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a) </a:t>
            </a:r>
            <a:r>
              <a:rPr lang="en-US" dirty="0"/>
              <a:t>The inspector randomly picks 20 items from a shipment. What is the probability that there will be at least one defective item among these 20</a:t>
            </a:r>
            <a:r>
              <a:rPr lang="en-US" dirty="0" smtClean="0"/>
              <a:t>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b) </a:t>
            </a:r>
            <a:r>
              <a:rPr lang="en-US" dirty="0"/>
              <a:t>Suppose that the retailer receives 10 shipments in a month and the </a:t>
            </a:r>
            <a:r>
              <a:rPr lang="en-US" dirty="0" smtClean="0"/>
              <a:t>inspector randomly </a:t>
            </a:r>
            <a:r>
              <a:rPr lang="en-US" dirty="0"/>
              <a:t>tests 20 devices per shipment. What is the probability that </a:t>
            </a:r>
            <a:r>
              <a:rPr lang="en-US" dirty="0" smtClean="0"/>
              <a:t>there will </a:t>
            </a:r>
            <a:r>
              <a:rPr lang="en-US" dirty="0"/>
              <a:t>be exactly 3 shipments each containing at least one defective device </a:t>
            </a:r>
            <a:r>
              <a:rPr lang="en-US" dirty="0" smtClean="0"/>
              <a:t>among the </a:t>
            </a:r>
            <a:r>
              <a:rPr lang="en-US" dirty="0"/>
              <a:t>20 that are selected and tested from the shipment?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4"/>
            <a:ext cx="10515600" cy="6242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Finite Population Correction Factor</a:t>
            </a:r>
            <a:r>
              <a:rPr lang="en-US" sz="36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1274164"/>
            <a:ext cx="11317574" cy="520158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The formula for the standard error of the mean is accurate when the samples </a:t>
            </a:r>
            <a:r>
              <a:rPr lang="en-US" sz="2600" dirty="0" smtClean="0"/>
              <a:t>are drawn </a:t>
            </a:r>
            <a:r>
              <a:rPr lang="en-US" sz="2600" dirty="0"/>
              <a:t>with replacement </a:t>
            </a:r>
            <a:r>
              <a:rPr lang="en-US" sz="2600" dirty="0" smtClean="0"/>
              <a:t>Or </a:t>
            </a:r>
            <a:r>
              <a:rPr lang="en-US" sz="2600" dirty="0"/>
              <a:t>are drawn </a:t>
            </a:r>
            <a:r>
              <a:rPr lang="en-US" sz="2600" dirty="0" smtClean="0"/>
              <a:t>without replacement </a:t>
            </a:r>
            <a:r>
              <a:rPr lang="en-US" sz="2600" dirty="0"/>
              <a:t>from a very large or infinite population. </a:t>
            </a:r>
            <a:endParaRPr lang="en-US" sz="2600" dirty="0" smtClean="0"/>
          </a:p>
          <a:p>
            <a:r>
              <a:rPr lang="en-US" sz="2600" b="1" dirty="0"/>
              <a:t>Since sampling with replacement is for the most part unrealistic</a:t>
            </a:r>
            <a:r>
              <a:rPr lang="en-US" sz="2600" dirty="0"/>
              <a:t>, a </a:t>
            </a:r>
            <a:r>
              <a:rPr lang="en-US" sz="2600" i="1" dirty="0"/>
              <a:t>correction </a:t>
            </a:r>
            <a:r>
              <a:rPr lang="en-US" sz="2600" i="1" dirty="0" smtClean="0"/>
              <a:t>factor </a:t>
            </a:r>
            <a:r>
              <a:rPr lang="en-US" sz="2600" dirty="0" smtClean="0"/>
              <a:t>is </a:t>
            </a:r>
            <a:r>
              <a:rPr lang="en-US" sz="2600" dirty="0"/>
              <a:t>necessary for computing the standard error of the mean for samples drawn </a:t>
            </a:r>
            <a:r>
              <a:rPr lang="en-US" sz="2600" b="1" dirty="0" smtClean="0"/>
              <a:t>without replacement </a:t>
            </a:r>
            <a:r>
              <a:rPr lang="en-US" sz="2600" dirty="0"/>
              <a:t>from a finite population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i="1" dirty="0" smtClean="0"/>
              <a:t>where </a:t>
            </a:r>
            <a:r>
              <a:rPr lang="en-US" sz="2600" i="1" dirty="0"/>
              <a:t>N is the population size and n is the sample size.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correction factor is necessary if relatively large samples are taken from a </a:t>
            </a:r>
            <a:r>
              <a:rPr lang="en-US" dirty="0" smtClean="0"/>
              <a:t>small population</a:t>
            </a:r>
            <a:r>
              <a:rPr lang="en-US" dirty="0"/>
              <a:t>, because the sample mean will then more accurately estimate the </a:t>
            </a:r>
            <a:r>
              <a:rPr lang="en-US" dirty="0" smtClean="0"/>
              <a:t>population mean </a:t>
            </a:r>
            <a:r>
              <a:rPr lang="en-US" dirty="0"/>
              <a:t>and there will be less error in the estimation.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258" y="3017532"/>
            <a:ext cx="1587162" cy="7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00B050"/>
                </a:solidFill>
                <a:latin typeface="Arial Black" panose="020B0A04020102020204" pitchFamily="34" charset="0"/>
              </a:rPr>
              <a:t>Finite Population Correction Factor</a:t>
            </a:r>
            <a:r>
              <a:rPr lang="en-US" sz="34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(Contd.)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Therefore, the standard error of </a:t>
            </a:r>
            <a:r>
              <a:rPr lang="en-US" dirty="0" smtClean="0"/>
              <a:t>the mean </a:t>
            </a:r>
            <a:r>
              <a:rPr lang="en-US" dirty="0"/>
              <a:t>must be multiplied by the correction factor to adjust for large samples taken </a:t>
            </a:r>
            <a:r>
              <a:rPr lang="en-US" dirty="0" smtClean="0"/>
              <a:t>from a </a:t>
            </a:r>
            <a:r>
              <a:rPr lang="en-US" dirty="0"/>
              <a:t>small population. Finally, the formula for the </a:t>
            </a:r>
            <a:r>
              <a:rPr lang="en-US" i="1" dirty="0"/>
              <a:t>z </a:t>
            </a:r>
            <a:r>
              <a:rPr lang="en-US" dirty="0"/>
              <a:t>value </a:t>
            </a:r>
            <a:r>
              <a:rPr lang="en-US" dirty="0" smtClean="0"/>
              <a:t>becomes: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population is large and the sample is small, the correction factor is generally not used, since it will be very close to 1.00.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43" y="3199164"/>
            <a:ext cx="3016009" cy="1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solidFill>
                  <a:srgbClr val="00B050"/>
                </a:solidFill>
                <a:latin typeface="Arial Black" panose="020B0A04020102020204" pitchFamily="34" charset="0"/>
              </a:rPr>
              <a:t>The Normal Approximation to the </a:t>
            </a:r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Binomial Distribution </a:t>
            </a:r>
            <a:endParaRPr lang="en-US" sz="3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3" y="1825625"/>
            <a:ext cx="11347555" cy="46351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normal distribution is often used to solve problems that involve the binomial distribution since when </a:t>
            </a:r>
            <a:r>
              <a:rPr lang="en-US" i="1" dirty="0"/>
              <a:t>n </a:t>
            </a:r>
            <a:r>
              <a:rPr lang="en-US" dirty="0"/>
              <a:t>is large (say, 100), the calculations are too difficult to do by hand </a:t>
            </a:r>
            <a:r>
              <a:rPr lang="en-US" dirty="0" smtClean="0"/>
              <a:t>using the </a:t>
            </a:r>
            <a:r>
              <a:rPr lang="en-US" dirty="0"/>
              <a:t>binomial distribution. </a:t>
            </a:r>
            <a:endParaRPr lang="en-US" dirty="0" smtClean="0"/>
          </a:p>
          <a:p>
            <a:pPr algn="just"/>
            <a:r>
              <a:rPr lang="en-US" dirty="0"/>
              <a:t>When </a:t>
            </a:r>
            <a:r>
              <a:rPr lang="en-US" i="1" dirty="0"/>
              <a:t>p </a:t>
            </a:r>
            <a:r>
              <a:rPr lang="en-US" dirty="0"/>
              <a:t>is approximately 0.5, and as </a:t>
            </a:r>
            <a:r>
              <a:rPr lang="en-US" i="1" dirty="0"/>
              <a:t>n </a:t>
            </a:r>
            <a:r>
              <a:rPr lang="en-US" dirty="0"/>
              <a:t>increases, </a:t>
            </a:r>
            <a:r>
              <a:rPr lang="en-US" dirty="0" smtClean="0"/>
              <a:t>the shape </a:t>
            </a:r>
            <a:r>
              <a:rPr lang="en-US" dirty="0"/>
              <a:t>of the binomial distribution becomes similar to that of a normal distribution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larger </a:t>
            </a:r>
            <a:r>
              <a:rPr lang="en-US" i="1" dirty="0"/>
              <a:t>n </a:t>
            </a:r>
            <a:r>
              <a:rPr lang="en-US" dirty="0"/>
              <a:t>is and the closer </a:t>
            </a:r>
            <a:r>
              <a:rPr lang="en-US" i="1" dirty="0"/>
              <a:t>p </a:t>
            </a:r>
            <a:r>
              <a:rPr lang="en-US" dirty="0"/>
              <a:t>is to 0.5, the more similar the shape of the binomial distribution is to that of a normal distribution. </a:t>
            </a:r>
            <a:endParaRPr lang="en-US" dirty="0" smtClean="0"/>
          </a:p>
          <a:p>
            <a:pPr algn="just"/>
            <a:r>
              <a:rPr lang="en-US" dirty="0"/>
              <a:t>As a </a:t>
            </a:r>
            <a:r>
              <a:rPr lang="en-US" b="1" dirty="0">
                <a:solidFill>
                  <a:srgbClr val="00B050"/>
                </a:solidFill>
              </a:rPr>
              <a:t>rule of thumb</a:t>
            </a:r>
            <a:r>
              <a:rPr lang="en-US" dirty="0"/>
              <a:t>, statisticians generally agree that a normal approximation should be used only when </a:t>
            </a:r>
            <a:r>
              <a:rPr lang="en-US" b="1" i="1" dirty="0" err="1" smtClean="0">
                <a:solidFill>
                  <a:srgbClr val="00B050"/>
                </a:solidFill>
              </a:rPr>
              <a:t>np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b="1" i="1" dirty="0" err="1" smtClean="0">
                <a:solidFill>
                  <a:srgbClr val="00B050"/>
                </a:solidFill>
              </a:rPr>
              <a:t>nq</a:t>
            </a:r>
            <a:r>
              <a:rPr lang="en-US" i="1" dirty="0" smtClean="0"/>
              <a:t> </a:t>
            </a:r>
            <a:r>
              <a:rPr lang="en-US" dirty="0"/>
              <a:t>are both greater than or equal to 5. </a:t>
            </a:r>
          </a:p>
        </p:txBody>
      </p:sp>
    </p:spTree>
    <p:extLst>
      <p:ext uri="{BB962C8B-B14F-4D97-AF65-F5344CB8AC3E}">
        <p14:creationId xmlns:p14="http://schemas.microsoft.com/office/powerpoint/2010/main" val="16524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Normal Approximation (Contd.)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correction for continuity </a:t>
            </a:r>
            <a:r>
              <a:rPr lang="en-US" dirty="0"/>
              <a:t>is a correction employed when a continuous distribution </a:t>
            </a:r>
            <a:r>
              <a:rPr lang="en-US" dirty="0" smtClean="0"/>
              <a:t>is used </a:t>
            </a:r>
            <a:r>
              <a:rPr lang="en-US" dirty="0"/>
              <a:t>to approximate a discrete distribution.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" y="2690344"/>
            <a:ext cx="10957810" cy="39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01 &amp; 02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Reading While </a:t>
            </a:r>
            <a:r>
              <a:rPr lang="en-US" b="1" dirty="0" smtClean="0">
                <a:solidFill>
                  <a:srgbClr val="00B050"/>
                </a:solidFill>
              </a:rPr>
              <a:t>Driving: </a:t>
            </a:r>
            <a:r>
              <a:rPr lang="en-US" dirty="0" smtClean="0"/>
              <a:t>A </a:t>
            </a:r>
            <a:r>
              <a:rPr lang="en-US" dirty="0"/>
              <a:t>magazine reported that 6% of American drivers read the newspaper while driving. </a:t>
            </a:r>
            <a:r>
              <a:rPr lang="en-US" dirty="0" smtClean="0"/>
              <a:t>If 300 </a:t>
            </a:r>
            <a:r>
              <a:rPr lang="en-US" dirty="0"/>
              <a:t>drivers are selected at random, find the probability that exactly 25 say they read the</a:t>
            </a:r>
            <a:br>
              <a:rPr lang="en-US" dirty="0"/>
            </a:br>
            <a:r>
              <a:rPr lang="en-US" dirty="0"/>
              <a:t>newspaper while driving. 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Batting </a:t>
            </a:r>
            <a:r>
              <a:rPr lang="en-US" b="1" dirty="0" smtClean="0">
                <a:solidFill>
                  <a:srgbClr val="00B050"/>
                </a:solidFill>
              </a:rPr>
              <a:t>Averages: </a:t>
            </a:r>
            <a:r>
              <a:rPr lang="en-US" dirty="0" smtClean="0"/>
              <a:t>If </a:t>
            </a:r>
            <a:r>
              <a:rPr lang="en-US" dirty="0"/>
              <a:t>a baseball player’s batting average is 0.320 (32%), find the probability that the </a:t>
            </a:r>
            <a:r>
              <a:rPr lang="en-US" dirty="0" smtClean="0"/>
              <a:t>player will </a:t>
            </a:r>
            <a:r>
              <a:rPr lang="en-US" dirty="0"/>
              <a:t>get at most 26 hits in 100 times at bat.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</a:t>
            </a:r>
            <a:r>
              <a:rPr lang="en-US" b="1" smtClean="0">
                <a:solidFill>
                  <a:srgbClr val="00B050"/>
                </a:solidFill>
              </a:rPr>
              <a:t># 05 – 07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coin is tossed 4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heads that will be obtained.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Solve the above problem using the concept of expected values. </a:t>
            </a:r>
          </a:p>
          <a:p>
            <a:r>
              <a:rPr lang="en-US" dirty="0"/>
              <a:t>A die is rolled 480 times. Find the mean, variance, and standard deviation of the </a:t>
            </a:r>
            <a:r>
              <a:rPr lang="en-US" dirty="0" smtClean="0"/>
              <a:t>number of </a:t>
            </a:r>
            <a:r>
              <a:rPr lang="en-US" dirty="0"/>
              <a:t>3s that will be rolled.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Multinomial Experiments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trial in an experiment has more than two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the </a:t>
            </a:r>
            <a:r>
              <a:rPr lang="en-US" dirty="0"/>
              <a:t>probabilities </a:t>
            </a:r>
            <a:r>
              <a:rPr lang="en-US" dirty="0" smtClean="0"/>
              <a:t>for each </a:t>
            </a:r>
            <a:r>
              <a:rPr lang="en-US" dirty="0"/>
              <a:t>trial remain </a:t>
            </a:r>
            <a:r>
              <a:rPr lang="en-US" dirty="0" smtClean="0"/>
              <a:t>constant.</a:t>
            </a:r>
          </a:p>
          <a:p>
            <a:r>
              <a:rPr lang="en-US" dirty="0" smtClean="0"/>
              <a:t>the </a:t>
            </a:r>
            <a:r>
              <a:rPr lang="en-US" dirty="0"/>
              <a:t>outcomes are independent for a fixed number of trials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Events must also be mutually exclusive. 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Examples of Multinomial Experiments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52 playing cards.</a:t>
            </a:r>
          </a:p>
          <a:p>
            <a:r>
              <a:rPr lang="en-US" dirty="0" smtClean="0"/>
              <a:t>Rolling a dice.</a:t>
            </a:r>
          </a:p>
          <a:p>
            <a:r>
              <a:rPr lang="en-US" dirty="0"/>
              <a:t>a survey might require </a:t>
            </a:r>
            <a:r>
              <a:rPr lang="en-US" dirty="0" smtClean="0"/>
              <a:t>the responses </a:t>
            </a:r>
            <a:r>
              <a:rPr lang="en-US" dirty="0"/>
              <a:t>of “approve,” “disapprove,” or “no opinion.”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3733</Words>
  <Application>Microsoft Office PowerPoint</Application>
  <PresentationFormat>Widescreen</PresentationFormat>
  <Paragraphs>334</Paragraphs>
  <Slides>65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 Black</vt:lpstr>
      <vt:lpstr>Calibri</vt:lpstr>
      <vt:lpstr>Calibri Light</vt:lpstr>
      <vt:lpstr>Wingdings</vt:lpstr>
      <vt:lpstr>Office Theme</vt:lpstr>
      <vt:lpstr>Discrete Probability Distributions</vt:lpstr>
      <vt:lpstr>Discrete Probability Distributions</vt:lpstr>
      <vt:lpstr>The Bernoulli Process </vt:lpstr>
      <vt:lpstr>Binomial Distribution</vt:lpstr>
      <vt:lpstr>Examples 01 – 03 </vt:lpstr>
      <vt:lpstr>Example # 04 </vt:lpstr>
      <vt:lpstr>Example # 05 – 07 </vt:lpstr>
      <vt:lpstr>Multinomial Experiments</vt:lpstr>
      <vt:lpstr>Examples of Multinomial Experiments</vt:lpstr>
      <vt:lpstr>Multinomial Distribution </vt:lpstr>
      <vt:lpstr>Example # 08: Leisure Activity </vt:lpstr>
      <vt:lpstr>Example # 09: Coffee Shop Customers</vt:lpstr>
      <vt:lpstr>Example # 10: Arrival of delegation </vt:lpstr>
      <vt:lpstr>Hypergeometric Experiment</vt:lpstr>
      <vt:lpstr>Hypergeometric Distribution </vt:lpstr>
      <vt:lpstr>Example # 11 – 13 </vt:lpstr>
      <vt:lpstr>Geometric Experiment </vt:lpstr>
      <vt:lpstr>Geometric Distribution </vt:lpstr>
      <vt:lpstr>Example 14 – 16 </vt:lpstr>
      <vt:lpstr>Poisson Distribution </vt:lpstr>
      <vt:lpstr>Examples # 17 – 19 </vt:lpstr>
      <vt:lpstr>PowerPoint Presentation</vt:lpstr>
      <vt:lpstr>Example # 20: Toll – Free Telephone Calls </vt:lpstr>
      <vt:lpstr>Example # 21: Left-Handed People</vt:lpstr>
      <vt:lpstr>Miscellaneous problems </vt:lpstr>
      <vt:lpstr>Miscellaneous problems (contd.)</vt:lpstr>
      <vt:lpstr>Miscellaneous problems (contd.) </vt:lpstr>
      <vt:lpstr>Miscellaneous problems (contd.) </vt:lpstr>
      <vt:lpstr>Miscellaneous problems (contd.) </vt:lpstr>
      <vt:lpstr>Miscellaneous problems (contd.) </vt:lpstr>
      <vt:lpstr>Normal / Gaussian Distribution </vt:lpstr>
      <vt:lpstr>Shapes of Normal Distribution </vt:lpstr>
      <vt:lpstr>Properties of Normal Distribution </vt:lpstr>
      <vt:lpstr>The Standard Normal Distribution </vt:lpstr>
      <vt:lpstr>Areas under the standard Normal Curve</vt:lpstr>
      <vt:lpstr>Example 01</vt:lpstr>
      <vt:lpstr>Example 01 (Contd.) </vt:lpstr>
      <vt:lpstr>Example # 02</vt:lpstr>
      <vt:lpstr>Example # 03: </vt:lpstr>
      <vt:lpstr>Example # 04:</vt:lpstr>
      <vt:lpstr>Example # 05 </vt:lpstr>
      <vt:lpstr>Example # 06 – 07 </vt:lpstr>
      <vt:lpstr>Example # 08 – 10</vt:lpstr>
      <vt:lpstr>Example # 11</vt:lpstr>
      <vt:lpstr>Example # 12 </vt:lpstr>
      <vt:lpstr>Continuous Uniform  distribution </vt:lpstr>
      <vt:lpstr>Example # 13 </vt:lpstr>
      <vt:lpstr>SAMPLING DISTRIBUTION</vt:lpstr>
      <vt:lpstr>Sampling Distribution</vt:lpstr>
      <vt:lpstr>Sampling Distribution of Sample Means </vt:lpstr>
      <vt:lpstr>Sampling Distribution of Sample Means  (Contd.) </vt:lpstr>
      <vt:lpstr>Properties of the distribution of Sample Means</vt:lpstr>
      <vt:lpstr>Example # 01 </vt:lpstr>
      <vt:lpstr>Example # 01 (contd.) </vt:lpstr>
      <vt:lpstr>Example # 01  (Sampling distribution of sample means) </vt:lpstr>
      <vt:lpstr>Central Limit Theorem </vt:lpstr>
      <vt:lpstr>Central Limit Theorem (Contd.) </vt:lpstr>
      <vt:lpstr>Example # 02 </vt:lpstr>
      <vt:lpstr>Summary of formulas</vt:lpstr>
      <vt:lpstr>Finite Population Correction Factor </vt:lpstr>
      <vt:lpstr>Finite Population Correction Factor (Contd.) </vt:lpstr>
      <vt:lpstr>PowerPoint Presentation</vt:lpstr>
      <vt:lpstr>The Normal Approximation to the Binomial Distribution </vt:lpstr>
      <vt:lpstr>Normal Approximation (Contd.) </vt:lpstr>
      <vt:lpstr>Example 01 &amp; 02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Osama Bin Ajaz</dc:creator>
  <cp:lastModifiedBy>Osama Bin. Ajaz</cp:lastModifiedBy>
  <cp:revision>560</cp:revision>
  <dcterms:created xsi:type="dcterms:W3CDTF">2019-03-17T14:40:27Z</dcterms:created>
  <dcterms:modified xsi:type="dcterms:W3CDTF">2019-04-12T09:47:55Z</dcterms:modified>
</cp:coreProperties>
</file>