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59" r:id="rId1"/>
  </p:sldMasterIdLst>
  <p:notesMasterIdLst>
    <p:notesMasterId r:id="rId42"/>
  </p:notesMasterIdLst>
  <p:sldIdLst>
    <p:sldId id="256" r:id="rId2"/>
    <p:sldId id="300" r:id="rId3"/>
    <p:sldId id="327" r:id="rId4"/>
    <p:sldId id="391" r:id="rId5"/>
    <p:sldId id="326" r:id="rId6"/>
    <p:sldId id="331" r:id="rId7"/>
    <p:sldId id="349" r:id="rId8"/>
    <p:sldId id="304" r:id="rId9"/>
    <p:sldId id="388" r:id="rId10"/>
    <p:sldId id="341" r:id="rId11"/>
    <p:sldId id="389" r:id="rId12"/>
    <p:sldId id="259" r:id="rId13"/>
    <p:sldId id="302" r:id="rId14"/>
    <p:sldId id="306" r:id="rId15"/>
    <p:sldId id="384" r:id="rId16"/>
    <p:sldId id="385" r:id="rId17"/>
    <p:sldId id="386" r:id="rId18"/>
    <p:sldId id="387" r:id="rId19"/>
    <p:sldId id="371" r:id="rId20"/>
    <p:sldId id="350" r:id="rId21"/>
    <p:sldId id="363" r:id="rId22"/>
    <p:sldId id="369" r:id="rId23"/>
    <p:sldId id="374" r:id="rId24"/>
    <p:sldId id="351" r:id="rId25"/>
    <p:sldId id="336" r:id="rId26"/>
    <p:sldId id="285" r:id="rId27"/>
    <p:sldId id="352" r:id="rId28"/>
    <p:sldId id="375" r:id="rId29"/>
    <p:sldId id="376" r:id="rId30"/>
    <p:sldId id="353" r:id="rId31"/>
    <p:sldId id="379" r:id="rId32"/>
    <p:sldId id="287" r:id="rId33"/>
    <p:sldId id="355" r:id="rId34"/>
    <p:sldId id="274" r:id="rId35"/>
    <p:sldId id="289" r:id="rId36"/>
    <p:sldId id="356" r:id="rId37"/>
    <p:sldId id="358" r:id="rId38"/>
    <p:sldId id="377" r:id="rId39"/>
    <p:sldId id="357" r:id="rId40"/>
    <p:sldId id="37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0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94" autoAdjust="0"/>
    <p:restoredTop sz="76786" autoAdjust="0"/>
  </p:normalViewPr>
  <p:slideViewPr>
    <p:cSldViewPr>
      <p:cViewPr>
        <p:scale>
          <a:sx n="66" d="100"/>
          <a:sy n="66" d="100"/>
        </p:scale>
        <p:origin x="-1548" y="1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9BC0E7-8FA8-47C2-A87F-44824935E181}" type="doc">
      <dgm:prSet loTypeId="urn:microsoft.com/office/officeart/2005/8/layout/process1" loCatId="process" qsTypeId="urn:microsoft.com/office/officeart/2005/8/quickstyle/simple1" qsCatId="simple" csTypeId="urn:microsoft.com/office/officeart/2005/8/colors/accent1_2" csCatId="accent1" phldr="1"/>
      <dgm:spPr/>
    </dgm:pt>
    <dgm:pt modelId="{4FDFD918-5A1F-4046-878F-4371F90F9243}">
      <dgm:prSet phldrT="[Text]"/>
      <dgm:spPr/>
      <dgm:t>
        <a:bodyPr/>
        <a:lstStyle/>
        <a:p>
          <a:r>
            <a:rPr lang="en-US" dirty="0" smtClean="0"/>
            <a:t>User</a:t>
          </a:r>
          <a:endParaRPr lang="en-US" dirty="0"/>
        </a:p>
      </dgm:t>
    </dgm:pt>
    <dgm:pt modelId="{CC702F68-2029-4548-964A-7A09219BDE02}" type="parTrans" cxnId="{3751138B-B070-48CA-AF70-9DF96EFCCB79}">
      <dgm:prSet/>
      <dgm:spPr/>
      <dgm:t>
        <a:bodyPr/>
        <a:lstStyle/>
        <a:p>
          <a:endParaRPr lang="en-US"/>
        </a:p>
      </dgm:t>
    </dgm:pt>
    <dgm:pt modelId="{C69CD2E8-62E1-47E6-9BA3-CF3A930028B2}" type="sibTrans" cxnId="{3751138B-B070-48CA-AF70-9DF96EFCCB79}">
      <dgm:prSet/>
      <dgm:spPr/>
      <dgm:t>
        <a:bodyPr/>
        <a:lstStyle/>
        <a:p>
          <a:endParaRPr lang="en-US"/>
        </a:p>
      </dgm:t>
    </dgm:pt>
    <dgm:pt modelId="{646471E6-3CF2-45F5-8AF2-ABD1077B19BA}">
      <dgm:prSet phldrT="[Text]"/>
      <dgm:spPr/>
      <dgm:t>
        <a:bodyPr/>
        <a:lstStyle/>
        <a:p>
          <a:r>
            <a:rPr lang="en-US" dirty="0" smtClean="0"/>
            <a:t>OS</a:t>
          </a:r>
          <a:endParaRPr lang="en-US" dirty="0"/>
        </a:p>
      </dgm:t>
    </dgm:pt>
    <dgm:pt modelId="{732134FE-CD63-4841-B84C-E92423C2C50D}" type="parTrans" cxnId="{A01E51F6-F414-4EBE-94FC-9A9117B31DCE}">
      <dgm:prSet/>
      <dgm:spPr/>
      <dgm:t>
        <a:bodyPr/>
        <a:lstStyle/>
        <a:p>
          <a:endParaRPr lang="en-US"/>
        </a:p>
      </dgm:t>
    </dgm:pt>
    <dgm:pt modelId="{08126017-ACC8-4E29-B470-3F173506BAC8}" type="sibTrans" cxnId="{A01E51F6-F414-4EBE-94FC-9A9117B31DCE}">
      <dgm:prSet/>
      <dgm:spPr/>
      <dgm:t>
        <a:bodyPr/>
        <a:lstStyle/>
        <a:p>
          <a:endParaRPr lang="en-US"/>
        </a:p>
      </dgm:t>
    </dgm:pt>
    <dgm:pt modelId="{44D1A4DE-7CB3-4CFC-AA3D-0EF6F7CC413E}">
      <dgm:prSet phldrT="[Text]"/>
      <dgm:spPr/>
      <dgm:t>
        <a:bodyPr/>
        <a:lstStyle/>
        <a:p>
          <a:r>
            <a:rPr lang="en-US" dirty="0" smtClean="0"/>
            <a:t>Hardware</a:t>
          </a:r>
          <a:endParaRPr lang="en-US" dirty="0"/>
        </a:p>
      </dgm:t>
    </dgm:pt>
    <dgm:pt modelId="{45AFACF8-B3E9-42FD-BF44-6EC5A45ABFF2}" type="parTrans" cxnId="{72F76275-A883-4D19-A238-B78D268E62D7}">
      <dgm:prSet/>
      <dgm:spPr/>
      <dgm:t>
        <a:bodyPr/>
        <a:lstStyle/>
        <a:p>
          <a:endParaRPr lang="en-US"/>
        </a:p>
      </dgm:t>
    </dgm:pt>
    <dgm:pt modelId="{EDF696CA-E209-47F5-8294-EB42002A2F30}" type="sibTrans" cxnId="{72F76275-A883-4D19-A238-B78D268E62D7}">
      <dgm:prSet/>
      <dgm:spPr/>
      <dgm:t>
        <a:bodyPr/>
        <a:lstStyle/>
        <a:p>
          <a:endParaRPr lang="en-US"/>
        </a:p>
      </dgm:t>
    </dgm:pt>
    <dgm:pt modelId="{205842C9-33F2-443E-8A35-8F4D324F90DA}" type="pres">
      <dgm:prSet presAssocID="{909BC0E7-8FA8-47C2-A87F-44824935E181}" presName="Name0" presStyleCnt="0">
        <dgm:presLayoutVars>
          <dgm:dir/>
          <dgm:resizeHandles val="exact"/>
        </dgm:presLayoutVars>
      </dgm:prSet>
      <dgm:spPr/>
    </dgm:pt>
    <dgm:pt modelId="{DE11B053-E6E9-43E1-9581-255FC23EDFCF}" type="pres">
      <dgm:prSet presAssocID="{4FDFD918-5A1F-4046-878F-4371F90F9243}" presName="node" presStyleLbl="node1" presStyleIdx="0" presStyleCnt="3" custScaleX="74457" custScaleY="71150">
        <dgm:presLayoutVars>
          <dgm:bulletEnabled val="1"/>
        </dgm:presLayoutVars>
      </dgm:prSet>
      <dgm:spPr/>
      <dgm:t>
        <a:bodyPr/>
        <a:lstStyle/>
        <a:p>
          <a:endParaRPr lang="en-US"/>
        </a:p>
      </dgm:t>
    </dgm:pt>
    <dgm:pt modelId="{26851680-2B14-4C26-A926-B1A1B3685FF4}" type="pres">
      <dgm:prSet presAssocID="{C69CD2E8-62E1-47E6-9BA3-CF3A930028B2}" presName="sibTrans" presStyleLbl="sibTrans2D1" presStyleIdx="0" presStyleCnt="2" custScaleX="175985"/>
      <dgm:spPr>
        <a:prstGeom prst="leftRightArrow">
          <a:avLst/>
        </a:prstGeom>
      </dgm:spPr>
      <dgm:t>
        <a:bodyPr/>
        <a:lstStyle/>
        <a:p>
          <a:endParaRPr lang="en-MY"/>
        </a:p>
      </dgm:t>
    </dgm:pt>
    <dgm:pt modelId="{C1C9AA9D-4DEE-4A40-BC7C-263F6100C527}" type="pres">
      <dgm:prSet presAssocID="{C69CD2E8-62E1-47E6-9BA3-CF3A930028B2}" presName="connectorText" presStyleLbl="sibTrans2D1" presStyleIdx="0" presStyleCnt="2"/>
      <dgm:spPr/>
      <dgm:t>
        <a:bodyPr/>
        <a:lstStyle/>
        <a:p>
          <a:endParaRPr lang="en-MY"/>
        </a:p>
      </dgm:t>
    </dgm:pt>
    <dgm:pt modelId="{A4DAD8AF-F7B1-4DD1-A39D-6CC49710E6B3}" type="pres">
      <dgm:prSet presAssocID="{646471E6-3CF2-45F5-8AF2-ABD1077B19BA}" presName="node" presStyleLbl="node1" presStyleIdx="1" presStyleCnt="3" custScaleX="74612" custScaleY="66003">
        <dgm:presLayoutVars>
          <dgm:bulletEnabled val="1"/>
        </dgm:presLayoutVars>
      </dgm:prSet>
      <dgm:spPr/>
      <dgm:t>
        <a:bodyPr/>
        <a:lstStyle/>
        <a:p>
          <a:endParaRPr lang="en-US"/>
        </a:p>
      </dgm:t>
    </dgm:pt>
    <dgm:pt modelId="{DEF93480-EDB1-4A4B-839B-E163CAB5F26A}" type="pres">
      <dgm:prSet presAssocID="{08126017-ACC8-4E29-B470-3F173506BAC8}" presName="sibTrans" presStyleLbl="sibTrans2D1" presStyleIdx="1" presStyleCnt="2" custScaleX="169050"/>
      <dgm:spPr>
        <a:prstGeom prst="leftRightArrow">
          <a:avLst/>
        </a:prstGeom>
      </dgm:spPr>
      <dgm:t>
        <a:bodyPr/>
        <a:lstStyle/>
        <a:p>
          <a:endParaRPr lang="en-MY"/>
        </a:p>
      </dgm:t>
    </dgm:pt>
    <dgm:pt modelId="{C4C8DBF2-C290-465A-87E9-6AAC4942EBFE}" type="pres">
      <dgm:prSet presAssocID="{08126017-ACC8-4E29-B470-3F173506BAC8}" presName="connectorText" presStyleLbl="sibTrans2D1" presStyleIdx="1" presStyleCnt="2"/>
      <dgm:spPr/>
      <dgm:t>
        <a:bodyPr/>
        <a:lstStyle/>
        <a:p>
          <a:endParaRPr lang="en-MY"/>
        </a:p>
      </dgm:t>
    </dgm:pt>
    <dgm:pt modelId="{53F5FC06-61A3-423D-B581-845B4B00FB85}" type="pres">
      <dgm:prSet presAssocID="{44D1A4DE-7CB3-4CFC-AA3D-0EF6F7CC413E}" presName="node" presStyleLbl="node1" presStyleIdx="2" presStyleCnt="3" custScaleX="69142" custScaleY="70104">
        <dgm:presLayoutVars>
          <dgm:bulletEnabled val="1"/>
        </dgm:presLayoutVars>
      </dgm:prSet>
      <dgm:spPr/>
      <dgm:t>
        <a:bodyPr/>
        <a:lstStyle/>
        <a:p>
          <a:endParaRPr lang="en-MY"/>
        </a:p>
      </dgm:t>
    </dgm:pt>
  </dgm:ptLst>
  <dgm:cxnLst>
    <dgm:cxn modelId="{7775D283-1292-4065-8C8B-FBFDE25A655E}" type="presOf" srcId="{909BC0E7-8FA8-47C2-A87F-44824935E181}" destId="{205842C9-33F2-443E-8A35-8F4D324F90DA}" srcOrd="0" destOrd="0" presId="urn:microsoft.com/office/officeart/2005/8/layout/process1"/>
    <dgm:cxn modelId="{3751138B-B070-48CA-AF70-9DF96EFCCB79}" srcId="{909BC0E7-8FA8-47C2-A87F-44824935E181}" destId="{4FDFD918-5A1F-4046-878F-4371F90F9243}" srcOrd="0" destOrd="0" parTransId="{CC702F68-2029-4548-964A-7A09219BDE02}" sibTransId="{C69CD2E8-62E1-47E6-9BA3-CF3A930028B2}"/>
    <dgm:cxn modelId="{7C3AADFD-6560-420C-89AB-2C537AA332AA}" type="presOf" srcId="{C69CD2E8-62E1-47E6-9BA3-CF3A930028B2}" destId="{C1C9AA9D-4DEE-4A40-BC7C-263F6100C527}" srcOrd="1" destOrd="0" presId="urn:microsoft.com/office/officeart/2005/8/layout/process1"/>
    <dgm:cxn modelId="{03937B55-B131-4B12-99E7-7383349C4867}" type="presOf" srcId="{44D1A4DE-7CB3-4CFC-AA3D-0EF6F7CC413E}" destId="{53F5FC06-61A3-423D-B581-845B4B00FB85}" srcOrd="0" destOrd="0" presId="urn:microsoft.com/office/officeart/2005/8/layout/process1"/>
    <dgm:cxn modelId="{98DDF612-4A91-4A6E-AAB2-A197868A55BE}" type="presOf" srcId="{08126017-ACC8-4E29-B470-3F173506BAC8}" destId="{C4C8DBF2-C290-465A-87E9-6AAC4942EBFE}" srcOrd="1" destOrd="0" presId="urn:microsoft.com/office/officeart/2005/8/layout/process1"/>
    <dgm:cxn modelId="{15252C37-1AC6-4AB5-998D-CFFD2FE4F13F}" type="presOf" srcId="{4FDFD918-5A1F-4046-878F-4371F90F9243}" destId="{DE11B053-E6E9-43E1-9581-255FC23EDFCF}" srcOrd="0" destOrd="0" presId="urn:microsoft.com/office/officeart/2005/8/layout/process1"/>
    <dgm:cxn modelId="{8B744A11-6424-4F9E-8405-008FB9A5803B}" type="presOf" srcId="{08126017-ACC8-4E29-B470-3F173506BAC8}" destId="{DEF93480-EDB1-4A4B-839B-E163CAB5F26A}" srcOrd="0" destOrd="0" presId="urn:microsoft.com/office/officeart/2005/8/layout/process1"/>
    <dgm:cxn modelId="{72F76275-A883-4D19-A238-B78D268E62D7}" srcId="{909BC0E7-8FA8-47C2-A87F-44824935E181}" destId="{44D1A4DE-7CB3-4CFC-AA3D-0EF6F7CC413E}" srcOrd="2" destOrd="0" parTransId="{45AFACF8-B3E9-42FD-BF44-6EC5A45ABFF2}" sibTransId="{EDF696CA-E209-47F5-8294-EB42002A2F30}"/>
    <dgm:cxn modelId="{24E05F22-3372-4461-8124-2170B72D3A4D}" type="presOf" srcId="{646471E6-3CF2-45F5-8AF2-ABD1077B19BA}" destId="{A4DAD8AF-F7B1-4DD1-A39D-6CC49710E6B3}" srcOrd="0" destOrd="0" presId="urn:microsoft.com/office/officeart/2005/8/layout/process1"/>
    <dgm:cxn modelId="{A01E51F6-F414-4EBE-94FC-9A9117B31DCE}" srcId="{909BC0E7-8FA8-47C2-A87F-44824935E181}" destId="{646471E6-3CF2-45F5-8AF2-ABD1077B19BA}" srcOrd="1" destOrd="0" parTransId="{732134FE-CD63-4841-B84C-E92423C2C50D}" sibTransId="{08126017-ACC8-4E29-B470-3F173506BAC8}"/>
    <dgm:cxn modelId="{411028EE-6183-465A-B9FD-463C67B880BC}" type="presOf" srcId="{C69CD2E8-62E1-47E6-9BA3-CF3A930028B2}" destId="{26851680-2B14-4C26-A926-B1A1B3685FF4}" srcOrd="0" destOrd="0" presId="urn:microsoft.com/office/officeart/2005/8/layout/process1"/>
    <dgm:cxn modelId="{A8C58E85-A29F-4C8F-952F-C00D15AE620D}" type="presParOf" srcId="{205842C9-33F2-443E-8A35-8F4D324F90DA}" destId="{DE11B053-E6E9-43E1-9581-255FC23EDFCF}" srcOrd="0" destOrd="0" presId="urn:microsoft.com/office/officeart/2005/8/layout/process1"/>
    <dgm:cxn modelId="{6F95579E-7638-4045-BFAB-A60C1BE5DDB3}" type="presParOf" srcId="{205842C9-33F2-443E-8A35-8F4D324F90DA}" destId="{26851680-2B14-4C26-A926-B1A1B3685FF4}" srcOrd="1" destOrd="0" presId="urn:microsoft.com/office/officeart/2005/8/layout/process1"/>
    <dgm:cxn modelId="{00599D83-D6C6-46F2-B8B4-405E07DCDC74}" type="presParOf" srcId="{26851680-2B14-4C26-A926-B1A1B3685FF4}" destId="{C1C9AA9D-4DEE-4A40-BC7C-263F6100C527}" srcOrd="0" destOrd="0" presId="urn:microsoft.com/office/officeart/2005/8/layout/process1"/>
    <dgm:cxn modelId="{D809E76A-61D6-405B-B581-1C5C51022DFC}" type="presParOf" srcId="{205842C9-33F2-443E-8A35-8F4D324F90DA}" destId="{A4DAD8AF-F7B1-4DD1-A39D-6CC49710E6B3}" srcOrd="2" destOrd="0" presId="urn:microsoft.com/office/officeart/2005/8/layout/process1"/>
    <dgm:cxn modelId="{D28CDB73-2E51-4482-BCE2-C79F558DC91C}" type="presParOf" srcId="{205842C9-33F2-443E-8A35-8F4D324F90DA}" destId="{DEF93480-EDB1-4A4B-839B-E163CAB5F26A}" srcOrd="3" destOrd="0" presId="urn:microsoft.com/office/officeart/2005/8/layout/process1"/>
    <dgm:cxn modelId="{A4F7C6F3-CE28-40E2-8078-D75047BE4446}" type="presParOf" srcId="{DEF93480-EDB1-4A4B-839B-E163CAB5F26A}" destId="{C4C8DBF2-C290-465A-87E9-6AAC4942EBFE}" srcOrd="0" destOrd="0" presId="urn:microsoft.com/office/officeart/2005/8/layout/process1"/>
    <dgm:cxn modelId="{C418AD22-8BC9-4E33-A95F-569FCB94C524}" type="presParOf" srcId="{205842C9-33F2-443E-8A35-8F4D324F90DA}" destId="{53F5FC06-61A3-423D-B581-845B4B00FB8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6CE7AF-1F5E-412C-A94D-9324C60C3A83}"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2EFC19A2-F60B-4ED8-9173-9C4C7CEDD97A}">
      <dgm:prSet phldrT="[Text]"/>
      <dgm:spPr/>
      <dgm:t>
        <a:bodyPr/>
        <a:lstStyle/>
        <a:p>
          <a:r>
            <a:rPr lang="en-US" dirty="0" smtClean="0"/>
            <a:t>Resource Allocator</a:t>
          </a:r>
          <a:endParaRPr lang="en-US" dirty="0"/>
        </a:p>
      </dgm:t>
    </dgm:pt>
    <dgm:pt modelId="{4481B8D8-5C71-4DF3-BDF7-EF7AE05BAF03}" type="parTrans" cxnId="{92B3078B-CA1F-4B3C-8F6C-6C8E37FAF41B}">
      <dgm:prSet/>
      <dgm:spPr/>
      <dgm:t>
        <a:bodyPr/>
        <a:lstStyle/>
        <a:p>
          <a:endParaRPr lang="en-US"/>
        </a:p>
      </dgm:t>
    </dgm:pt>
    <dgm:pt modelId="{75DBC754-0EE2-4EAA-8B7D-3676E1F3D446}" type="sibTrans" cxnId="{92B3078B-CA1F-4B3C-8F6C-6C8E37FAF41B}">
      <dgm:prSet/>
      <dgm:spPr/>
      <dgm:t>
        <a:bodyPr/>
        <a:lstStyle/>
        <a:p>
          <a:endParaRPr lang="en-US"/>
        </a:p>
      </dgm:t>
    </dgm:pt>
    <dgm:pt modelId="{8A605321-5E16-4957-A166-6797D14687EA}">
      <dgm:prSet phldrT="[Text]" custT="1"/>
      <dgm:spPr/>
      <dgm:t>
        <a:bodyPr/>
        <a:lstStyle/>
        <a:p>
          <a:r>
            <a:rPr lang="en-US" sz="2300" dirty="0" smtClean="0"/>
            <a:t>Manage all resources (memory, storage, </a:t>
          </a:r>
          <a:r>
            <a:rPr lang="en-US" sz="2300" dirty="0" err="1" smtClean="0"/>
            <a:t>etc</a:t>
          </a:r>
          <a:r>
            <a:rPr lang="en-US" sz="2300" dirty="0" smtClean="0"/>
            <a:t>).</a:t>
          </a:r>
          <a:endParaRPr lang="en-US" sz="2300" dirty="0"/>
        </a:p>
      </dgm:t>
    </dgm:pt>
    <dgm:pt modelId="{4CFDDD1D-8EA4-486A-8CB4-4AB9B74C9CCB}" type="parTrans" cxnId="{2CEB5A14-41C4-41FC-ABFC-82611A30AD84}">
      <dgm:prSet/>
      <dgm:spPr/>
      <dgm:t>
        <a:bodyPr/>
        <a:lstStyle/>
        <a:p>
          <a:endParaRPr lang="en-US"/>
        </a:p>
      </dgm:t>
    </dgm:pt>
    <dgm:pt modelId="{13D875C6-C39B-4032-879E-928DAE31A20E}" type="sibTrans" cxnId="{2CEB5A14-41C4-41FC-ABFC-82611A30AD84}">
      <dgm:prSet/>
      <dgm:spPr/>
      <dgm:t>
        <a:bodyPr/>
        <a:lstStyle/>
        <a:p>
          <a:endParaRPr lang="en-US"/>
        </a:p>
      </dgm:t>
    </dgm:pt>
    <dgm:pt modelId="{92FFAF4C-A77E-4CE9-A430-9F704DF55C48}">
      <dgm:prSet phldrT="[Text]" custT="1"/>
      <dgm:spPr/>
      <dgm:t>
        <a:bodyPr/>
        <a:lstStyle/>
        <a:p>
          <a:r>
            <a:rPr lang="en-US" sz="2300" spc="-10" baseline="0" dirty="0" smtClean="0"/>
            <a:t>Efficient and fair resource use.</a:t>
          </a:r>
          <a:endParaRPr lang="en-US" sz="2300" spc="-10" baseline="0" dirty="0"/>
        </a:p>
      </dgm:t>
    </dgm:pt>
    <dgm:pt modelId="{F3B96BCF-D197-4D3D-8DFC-9B0F7A1BA3E0}" type="parTrans" cxnId="{D5A380F0-E904-47CA-A822-C6E73B6E2127}">
      <dgm:prSet/>
      <dgm:spPr/>
      <dgm:t>
        <a:bodyPr/>
        <a:lstStyle/>
        <a:p>
          <a:endParaRPr lang="en-US"/>
        </a:p>
      </dgm:t>
    </dgm:pt>
    <dgm:pt modelId="{078ABE4D-D40C-4B34-834E-6CB09F5B3C64}" type="sibTrans" cxnId="{D5A380F0-E904-47CA-A822-C6E73B6E2127}">
      <dgm:prSet/>
      <dgm:spPr/>
      <dgm:t>
        <a:bodyPr/>
        <a:lstStyle/>
        <a:p>
          <a:endParaRPr lang="en-US"/>
        </a:p>
      </dgm:t>
    </dgm:pt>
    <dgm:pt modelId="{AB9B1D1C-1257-4163-A2D5-1271B54F72EE}">
      <dgm:prSet phldrT="[Text]"/>
      <dgm:spPr/>
      <dgm:t>
        <a:bodyPr/>
        <a:lstStyle/>
        <a:p>
          <a:r>
            <a:rPr lang="en-US" dirty="0" smtClean="0"/>
            <a:t>Control Program</a:t>
          </a:r>
          <a:endParaRPr lang="en-US" dirty="0"/>
        </a:p>
      </dgm:t>
    </dgm:pt>
    <dgm:pt modelId="{1BE620C7-E192-4A7B-AE83-B0223B77D0D9}" type="parTrans" cxnId="{792065C6-2136-4BC1-8756-D3E4BDC86DE9}">
      <dgm:prSet/>
      <dgm:spPr/>
      <dgm:t>
        <a:bodyPr/>
        <a:lstStyle/>
        <a:p>
          <a:endParaRPr lang="en-US"/>
        </a:p>
      </dgm:t>
    </dgm:pt>
    <dgm:pt modelId="{F0F4E9CB-AB80-4D80-8236-98E4BC7035AB}" type="sibTrans" cxnId="{792065C6-2136-4BC1-8756-D3E4BDC86DE9}">
      <dgm:prSet/>
      <dgm:spPr/>
      <dgm:t>
        <a:bodyPr/>
        <a:lstStyle/>
        <a:p>
          <a:endParaRPr lang="en-US"/>
        </a:p>
      </dgm:t>
    </dgm:pt>
    <dgm:pt modelId="{FEC3FF98-2AC0-4C91-AC2F-BA828046C4A8}">
      <dgm:prSet phldrT="[Text]" custT="1"/>
      <dgm:spPr/>
      <dgm:t>
        <a:bodyPr/>
        <a:lstStyle/>
        <a:p>
          <a:r>
            <a:rPr lang="en-US" sz="2300" dirty="0" smtClean="0"/>
            <a:t>Controls execution of programs.</a:t>
          </a:r>
          <a:endParaRPr lang="en-US" sz="2300" dirty="0"/>
        </a:p>
      </dgm:t>
    </dgm:pt>
    <dgm:pt modelId="{69220613-D481-469F-B764-DE1C267B7FFB}" type="parTrans" cxnId="{DA10DE49-3323-4365-9DD9-954055132405}">
      <dgm:prSet/>
      <dgm:spPr/>
      <dgm:t>
        <a:bodyPr/>
        <a:lstStyle/>
        <a:p>
          <a:endParaRPr lang="en-US"/>
        </a:p>
      </dgm:t>
    </dgm:pt>
    <dgm:pt modelId="{D801673E-7CF9-41E6-B175-B2AF008E3513}" type="sibTrans" cxnId="{DA10DE49-3323-4365-9DD9-954055132405}">
      <dgm:prSet/>
      <dgm:spPr/>
      <dgm:t>
        <a:bodyPr/>
        <a:lstStyle/>
        <a:p>
          <a:endParaRPr lang="en-US"/>
        </a:p>
      </dgm:t>
    </dgm:pt>
    <dgm:pt modelId="{F6B2F98B-4DEC-40E1-B93E-0838D1BB55DE}">
      <dgm:prSet phldrT="[Text]" custT="1"/>
      <dgm:spPr/>
      <dgm:t>
        <a:bodyPr/>
        <a:lstStyle/>
        <a:p>
          <a:r>
            <a:rPr lang="en-US" sz="2300" spc="-20" baseline="0" dirty="0" smtClean="0"/>
            <a:t>Prevent errors and improper use of the computer.</a:t>
          </a:r>
          <a:endParaRPr lang="en-US" sz="2300" spc="-20" baseline="0" dirty="0"/>
        </a:p>
      </dgm:t>
    </dgm:pt>
    <dgm:pt modelId="{175110C3-6CE9-466B-89D3-979DC658A660}" type="parTrans" cxnId="{436D560B-2BF6-4732-AD7C-6124457CDE59}">
      <dgm:prSet/>
      <dgm:spPr/>
      <dgm:t>
        <a:bodyPr/>
        <a:lstStyle/>
        <a:p>
          <a:endParaRPr lang="en-US"/>
        </a:p>
      </dgm:t>
    </dgm:pt>
    <dgm:pt modelId="{0E1C7A15-DB90-4A33-B984-330BA96764A9}" type="sibTrans" cxnId="{436D560B-2BF6-4732-AD7C-6124457CDE59}">
      <dgm:prSet/>
      <dgm:spPr/>
      <dgm:t>
        <a:bodyPr/>
        <a:lstStyle/>
        <a:p>
          <a:endParaRPr lang="en-US"/>
        </a:p>
      </dgm:t>
    </dgm:pt>
    <dgm:pt modelId="{CC7CEFAC-8749-4288-B694-C62A9AD8B5D7}" type="pres">
      <dgm:prSet presAssocID="{936CE7AF-1F5E-412C-A94D-9324C60C3A83}" presName="Name0" presStyleCnt="0">
        <dgm:presLayoutVars>
          <dgm:dir/>
          <dgm:animLvl val="lvl"/>
          <dgm:resizeHandles val="exact"/>
        </dgm:presLayoutVars>
      </dgm:prSet>
      <dgm:spPr/>
      <dgm:t>
        <a:bodyPr/>
        <a:lstStyle/>
        <a:p>
          <a:endParaRPr lang="en-MY"/>
        </a:p>
      </dgm:t>
    </dgm:pt>
    <dgm:pt modelId="{3C0BBF34-5370-44B7-A624-255CBDA558C2}" type="pres">
      <dgm:prSet presAssocID="{2EFC19A2-F60B-4ED8-9173-9C4C7CEDD97A}" presName="linNode" presStyleCnt="0"/>
      <dgm:spPr/>
    </dgm:pt>
    <dgm:pt modelId="{32A9DFAA-9F03-40CD-9877-36D3A696F2C8}" type="pres">
      <dgm:prSet presAssocID="{2EFC19A2-F60B-4ED8-9173-9C4C7CEDD97A}" presName="parentText" presStyleLbl="node1" presStyleIdx="0" presStyleCnt="2" custScaleX="79285">
        <dgm:presLayoutVars>
          <dgm:chMax val="1"/>
          <dgm:bulletEnabled val="1"/>
        </dgm:presLayoutVars>
      </dgm:prSet>
      <dgm:spPr/>
      <dgm:t>
        <a:bodyPr/>
        <a:lstStyle/>
        <a:p>
          <a:endParaRPr lang="en-US"/>
        </a:p>
      </dgm:t>
    </dgm:pt>
    <dgm:pt modelId="{1C9482C7-41DD-472D-9EA1-6EF991903A3E}" type="pres">
      <dgm:prSet presAssocID="{2EFC19A2-F60B-4ED8-9173-9C4C7CEDD97A}" presName="descendantText" presStyleLbl="alignAccFollowNode1" presStyleIdx="0" presStyleCnt="2" custScaleX="186901">
        <dgm:presLayoutVars>
          <dgm:bulletEnabled val="1"/>
        </dgm:presLayoutVars>
      </dgm:prSet>
      <dgm:spPr/>
      <dgm:t>
        <a:bodyPr/>
        <a:lstStyle/>
        <a:p>
          <a:endParaRPr lang="en-US"/>
        </a:p>
      </dgm:t>
    </dgm:pt>
    <dgm:pt modelId="{DE6C737D-BB4E-4C87-BD7A-3549BEB913C3}" type="pres">
      <dgm:prSet presAssocID="{75DBC754-0EE2-4EAA-8B7D-3676E1F3D446}" presName="sp" presStyleCnt="0"/>
      <dgm:spPr/>
    </dgm:pt>
    <dgm:pt modelId="{10F6FE60-3D54-4D54-AB24-5D18C3432FCB}" type="pres">
      <dgm:prSet presAssocID="{AB9B1D1C-1257-4163-A2D5-1271B54F72EE}" presName="linNode" presStyleCnt="0"/>
      <dgm:spPr/>
    </dgm:pt>
    <dgm:pt modelId="{75EB9E9C-A593-4552-B4AE-76929784D337}" type="pres">
      <dgm:prSet presAssocID="{AB9B1D1C-1257-4163-A2D5-1271B54F72EE}" presName="parentText" presStyleLbl="node1" presStyleIdx="1" presStyleCnt="2" custScaleX="54321">
        <dgm:presLayoutVars>
          <dgm:chMax val="1"/>
          <dgm:bulletEnabled val="1"/>
        </dgm:presLayoutVars>
      </dgm:prSet>
      <dgm:spPr/>
      <dgm:t>
        <a:bodyPr/>
        <a:lstStyle/>
        <a:p>
          <a:endParaRPr lang="en-MY"/>
        </a:p>
      </dgm:t>
    </dgm:pt>
    <dgm:pt modelId="{31210895-A8D3-4372-A1AA-849F7BCF3B46}" type="pres">
      <dgm:prSet presAssocID="{AB9B1D1C-1257-4163-A2D5-1271B54F72EE}" presName="descendantText" presStyleLbl="alignAccFollowNode1" presStyleIdx="1" presStyleCnt="2" custScaleX="129428" custLinFactNeighborX="-863" custLinFactNeighborY="-1512">
        <dgm:presLayoutVars>
          <dgm:bulletEnabled val="1"/>
        </dgm:presLayoutVars>
      </dgm:prSet>
      <dgm:spPr/>
      <dgm:t>
        <a:bodyPr/>
        <a:lstStyle/>
        <a:p>
          <a:endParaRPr lang="en-US"/>
        </a:p>
      </dgm:t>
    </dgm:pt>
  </dgm:ptLst>
  <dgm:cxnLst>
    <dgm:cxn modelId="{2CEB5A14-41C4-41FC-ABFC-82611A30AD84}" srcId="{2EFC19A2-F60B-4ED8-9173-9C4C7CEDD97A}" destId="{8A605321-5E16-4957-A166-6797D14687EA}" srcOrd="0" destOrd="0" parTransId="{4CFDDD1D-8EA4-486A-8CB4-4AB9B74C9CCB}" sibTransId="{13D875C6-C39B-4032-879E-928DAE31A20E}"/>
    <dgm:cxn modelId="{2BAC4766-E719-48D2-8F64-373EAE0DBCE9}" type="presOf" srcId="{AB9B1D1C-1257-4163-A2D5-1271B54F72EE}" destId="{75EB9E9C-A593-4552-B4AE-76929784D337}" srcOrd="0" destOrd="0" presId="urn:microsoft.com/office/officeart/2005/8/layout/vList5"/>
    <dgm:cxn modelId="{DA10DE49-3323-4365-9DD9-954055132405}" srcId="{AB9B1D1C-1257-4163-A2D5-1271B54F72EE}" destId="{FEC3FF98-2AC0-4C91-AC2F-BA828046C4A8}" srcOrd="0" destOrd="0" parTransId="{69220613-D481-469F-B764-DE1C267B7FFB}" sibTransId="{D801673E-7CF9-41E6-B175-B2AF008E3513}"/>
    <dgm:cxn modelId="{B44B0FD0-4AC4-45CC-B9C5-E61BFF12788F}" type="presOf" srcId="{F6B2F98B-4DEC-40E1-B93E-0838D1BB55DE}" destId="{31210895-A8D3-4372-A1AA-849F7BCF3B46}" srcOrd="0" destOrd="1" presId="urn:microsoft.com/office/officeart/2005/8/layout/vList5"/>
    <dgm:cxn modelId="{792065C6-2136-4BC1-8756-D3E4BDC86DE9}" srcId="{936CE7AF-1F5E-412C-A94D-9324C60C3A83}" destId="{AB9B1D1C-1257-4163-A2D5-1271B54F72EE}" srcOrd="1" destOrd="0" parTransId="{1BE620C7-E192-4A7B-AE83-B0223B77D0D9}" sibTransId="{F0F4E9CB-AB80-4D80-8236-98E4BC7035AB}"/>
    <dgm:cxn modelId="{92B3078B-CA1F-4B3C-8F6C-6C8E37FAF41B}" srcId="{936CE7AF-1F5E-412C-A94D-9324C60C3A83}" destId="{2EFC19A2-F60B-4ED8-9173-9C4C7CEDD97A}" srcOrd="0" destOrd="0" parTransId="{4481B8D8-5C71-4DF3-BDF7-EF7AE05BAF03}" sibTransId="{75DBC754-0EE2-4EAA-8B7D-3676E1F3D446}"/>
    <dgm:cxn modelId="{D5A380F0-E904-47CA-A822-C6E73B6E2127}" srcId="{2EFC19A2-F60B-4ED8-9173-9C4C7CEDD97A}" destId="{92FFAF4C-A77E-4CE9-A430-9F704DF55C48}" srcOrd="1" destOrd="0" parTransId="{F3B96BCF-D197-4D3D-8DFC-9B0F7A1BA3E0}" sibTransId="{078ABE4D-D40C-4B34-834E-6CB09F5B3C64}"/>
    <dgm:cxn modelId="{19CCF103-A8CA-4B1A-8485-06C87509C0A9}" type="presOf" srcId="{936CE7AF-1F5E-412C-A94D-9324C60C3A83}" destId="{CC7CEFAC-8749-4288-B694-C62A9AD8B5D7}" srcOrd="0" destOrd="0" presId="urn:microsoft.com/office/officeart/2005/8/layout/vList5"/>
    <dgm:cxn modelId="{D18873B1-1DF8-498A-AB47-FA158E3BC04E}" type="presOf" srcId="{FEC3FF98-2AC0-4C91-AC2F-BA828046C4A8}" destId="{31210895-A8D3-4372-A1AA-849F7BCF3B46}" srcOrd="0" destOrd="0" presId="urn:microsoft.com/office/officeart/2005/8/layout/vList5"/>
    <dgm:cxn modelId="{842B435A-AD56-4559-BD52-495658F3A165}" type="presOf" srcId="{92FFAF4C-A77E-4CE9-A430-9F704DF55C48}" destId="{1C9482C7-41DD-472D-9EA1-6EF991903A3E}" srcOrd="0" destOrd="1" presId="urn:microsoft.com/office/officeart/2005/8/layout/vList5"/>
    <dgm:cxn modelId="{C639FC81-A304-4D1C-B31B-8F4638C9B41C}" type="presOf" srcId="{8A605321-5E16-4957-A166-6797D14687EA}" destId="{1C9482C7-41DD-472D-9EA1-6EF991903A3E}" srcOrd="0" destOrd="0" presId="urn:microsoft.com/office/officeart/2005/8/layout/vList5"/>
    <dgm:cxn modelId="{436D560B-2BF6-4732-AD7C-6124457CDE59}" srcId="{AB9B1D1C-1257-4163-A2D5-1271B54F72EE}" destId="{F6B2F98B-4DEC-40E1-B93E-0838D1BB55DE}" srcOrd="1" destOrd="0" parTransId="{175110C3-6CE9-466B-89D3-979DC658A660}" sibTransId="{0E1C7A15-DB90-4A33-B984-330BA96764A9}"/>
    <dgm:cxn modelId="{EF65B5EB-96BC-400D-9F76-BC5705C98B2C}" type="presOf" srcId="{2EFC19A2-F60B-4ED8-9173-9C4C7CEDD97A}" destId="{32A9DFAA-9F03-40CD-9877-36D3A696F2C8}" srcOrd="0" destOrd="0" presId="urn:microsoft.com/office/officeart/2005/8/layout/vList5"/>
    <dgm:cxn modelId="{5DF7E4FF-09D2-4AAF-9EE5-B594C1308038}" type="presParOf" srcId="{CC7CEFAC-8749-4288-B694-C62A9AD8B5D7}" destId="{3C0BBF34-5370-44B7-A624-255CBDA558C2}" srcOrd="0" destOrd="0" presId="urn:microsoft.com/office/officeart/2005/8/layout/vList5"/>
    <dgm:cxn modelId="{CDE902C9-FB49-4908-A1A0-975EA82ACDCA}" type="presParOf" srcId="{3C0BBF34-5370-44B7-A624-255CBDA558C2}" destId="{32A9DFAA-9F03-40CD-9877-36D3A696F2C8}" srcOrd="0" destOrd="0" presId="urn:microsoft.com/office/officeart/2005/8/layout/vList5"/>
    <dgm:cxn modelId="{C4451FBC-CF5F-48ED-8AD8-021D3B0EA41B}" type="presParOf" srcId="{3C0BBF34-5370-44B7-A624-255CBDA558C2}" destId="{1C9482C7-41DD-472D-9EA1-6EF991903A3E}" srcOrd="1" destOrd="0" presId="urn:microsoft.com/office/officeart/2005/8/layout/vList5"/>
    <dgm:cxn modelId="{BAAA284D-9C0A-4FFC-AECB-73188CE15F5B}" type="presParOf" srcId="{CC7CEFAC-8749-4288-B694-C62A9AD8B5D7}" destId="{DE6C737D-BB4E-4C87-BD7A-3549BEB913C3}" srcOrd="1" destOrd="0" presId="urn:microsoft.com/office/officeart/2005/8/layout/vList5"/>
    <dgm:cxn modelId="{2434CFB4-31B3-4EF3-BC19-493363955F8E}" type="presParOf" srcId="{CC7CEFAC-8749-4288-B694-C62A9AD8B5D7}" destId="{10F6FE60-3D54-4D54-AB24-5D18C3432FCB}" srcOrd="2" destOrd="0" presId="urn:microsoft.com/office/officeart/2005/8/layout/vList5"/>
    <dgm:cxn modelId="{5B9AE0E9-9BE9-4313-91DC-3D7A25BD1BD3}" type="presParOf" srcId="{10F6FE60-3D54-4D54-AB24-5D18C3432FCB}" destId="{75EB9E9C-A593-4552-B4AE-76929784D337}" srcOrd="0" destOrd="0" presId="urn:microsoft.com/office/officeart/2005/8/layout/vList5"/>
    <dgm:cxn modelId="{22F845E2-540C-4095-AF61-C3EACE4741F2}" type="presParOf" srcId="{10F6FE60-3D54-4D54-AB24-5D18C3432FCB}" destId="{31210895-A8D3-4372-A1AA-849F7BCF3B4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1B053-E6E9-43E1-9581-255FC23EDFCF}">
      <dsp:nvSpPr>
        <dsp:cNvPr id="0" name=""/>
        <dsp:cNvSpPr/>
      </dsp:nvSpPr>
      <dsp:spPr>
        <a:xfrm>
          <a:off x="4100" y="678034"/>
          <a:ext cx="1843428" cy="10569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User</a:t>
          </a:r>
          <a:endParaRPr lang="en-US" sz="2800" kern="1200" dirty="0"/>
        </a:p>
      </dsp:txBody>
      <dsp:txXfrm>
        <a:off x="35056" y="708990"/>
        <a:ext cx="1781516" cy="995019"/>
      </dsp:txXfrm>
    </dsp:sp>
    <dsp:sp modelId="{26851680-2B14-4C26-A926-B1A1B3685FF4}">
      <dsp:nvSpPr>
        <dsp:cNvPr id="0" name=""/>
        <dsp:cNvSpPr/>
      </dsp:nvSpPr>
      <dsp:spPr>
        <a:xfrm>
          <a:off x="1895699" y="899497"/>
          <a:ext cx="923703" cy="614005"/>
        </a:xfrm>
        <a:prstGeom prst="lef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1895699" y="1022298"/>
        <a:ext cx="739502" cy="368403"/>
      </dsp:txXfrm>
    </dsp:sp>
    <dsp:sp modelId="{A4DAD8AF-F7B1-4DD1-A39D-6CC49710E6B3}">
      <dsp:nvSpPr>
        <dsp:cNvPr id="0" name=""/>
        <dsp:cNvSpPr/>
      </dsp:nvSpPr>
      <dsp:spPr>
        <a:xfrm>
          <a:off x="2837861" y="716263"/>
          <a:ext cx="1847266" cy="9804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OS</a:t>
          </a:r>
          <a:endParaRPr lang="en-US" sz="2800" kern="1200" dirty="0"/>
        </a:p>
      </dsp:txBody>
      <dsp:txXfrm>
        <a:off x="2866578" y="744980"/>
        <a:ext cx="1789832" cy="923039"/>
      </dsp:txXfrm>
    </dsp:sp>
    <dsp:sp modelId="{DEF93480-EDB1-4A4B-839B-E163CAB5F26A}">
      <dsp:nvSpPr>
        <dsp:cNvPr id="0" name=""/>
        <dsp:cNvSpPr/>
      </dsp:nvSpPr>
      <dsp:spPr>
        <a:xfrm>
          <a:off x="4751498" y="899497"/>
          <a:ext cx="887302" cy="614005"/>
        </a:xfrm>
        <a:prstGeom prst="lef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4751498" y="1022298"/>
        <a:ext cx="703101" cy="368403"/>
      </dsp:txXfrm>
    </dsp:sp>
    <dsp:sp modelId="{53F5FC06-61A3-423D-B581-845B4B00FB85}">
      <dsp:nvSpPr>
        <dsp:cNvPr id="0" name=""/>
        <dsp:cNvSpPr/>
      </dsp:nvSpPr>
      <dsp:spPr>
        <a:xfrm>
          <a:off x="5675460" y="685803"/>
          <a:ext cx="1711838" cy="10413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Hardware</a:t>
          </a:r>
          <a:endParaRPr lang="en-US" sz="2800" kern="1200" dirty="0"/>
        </a:p>
      </dsp:txBody>
      <dsp:txXfrm>
        <a:off x="5705961" y="716304"/>
        <a:ext cx="1650836" cy="980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CA33EB-883C-47AD-BFD1-B2DB2FEFED6A}" type="datetimeFigureOut">
              <a:rPr lang="en-US" smtClean="0"/>
              <a:pPr/>
              <a:t>9/12/2017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2F588A-7072-4854-8D2F-0A8D9A75B1D3}" type="slidenum">
              <a:rPr lang="en-US" smtClean="0"/>
              <a:pPr/>
              <a:t>‹#›</a:t>
            </a:fld>
            <a:endParaRPr lang="en-US"/>
          </a:p>
        </p:txBody>
      </p:sp>
    </p:spTree>
    <p:extLst>
      <p:ext uri="{BB962C8B-B14F-4D97-AF65-F5344CB8AC3E}">
        <p14:creationId xmlns:p14="http://schemas.microsoft.com/office/powerpoint/2010/main" val="1108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a:t>
            </a:fld>
            <a:endParaRPr lang="en-US"/>
          </a:p>
        </p:txBody>
      </p:sp>
    </p:spTree>
    <p:extLst>
      <p:ext uri="{BB962C8B-B14F-4D97-AF65-F5344CB8AC3E}">
        <p14:creationId xmlns:p14="http://schemas.microsoft.com/office/powerpoint/2010/main" val="1449764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13</a:t>
            </a:fld>
            <a:endParaRPr lang="en-US"/>
          </a:p>
        </p:txBody>
      </p:sp>
    </p:spTree>
    <p:extLst>
      <p:ext uri="{BB962C8B-B14F-4D97-AF65-F5344CB8AC3E}">
        <p14:creationId xmlns:p14="http://schemas.microsoft.com/office/powerpoint/2010/main" val="359425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14</a:t>
            </a:fld>
            <a:endParaRPr lang="en-US"/>
          </a:p>
        </p:txBody>
      </p:sp>
    </p:spTree>
    <p:extLst>
      <p:ext uri="{BB962C8B-B14F-4D97-AF65-F5344CB8AC3E}">
        <p14:creationId xmlns:p14="http://schemas.microsoft.com/office/powerpoint/2010/main" val="1288472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19</a:t>
            </a:fld>
            <a:endParaRPr lang="en-US"/>
          </a:p>
        </p:txBody>
      </p:sp>
    </p:spTree>
    <p:extLst>
      <p:ext uri="{BB962C8B-B14F-4D97-AF65-F5344CB8AC3E}">
        <p14:creationId xmlns:p14="http://schemas.microsoft.com/office/powerpoint/2010/main" val="1853183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20</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21</a:t>
            </a:fld>
            <a:endParaRPr lang="en-US"/>
          </a:p>
        </p:txBody>
      </p:sp>
    </p:spTree>
    <p:extLst>
      <p:ext uri="{BB962C8B-B14F-4D97-AF65-F5344CB8AC3E}">
        <p14:creationId xmlns:p14="http://schemas.microsoft.com/office/powerpoint/2010/main" val="35942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22</a:t>
            </a:fld>
            <a:endParaRPr lang="en-US"/>
          </a:p>
        </p:txBody>
      </p:sp>
    </p:spTree>
    <p:extLst>
      <p:ext uri="{BB962C8B-B14F-4D97-AF65-F5344CB8AC3E}">
        <p14:creationId xmlns:p14="http://schemas.microsoft.com/office/powerpoint/2010/main" val="1853183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23</a:t>
            </a:fld>
            <a:endParaRPr lang="en-US"/>
          </a:p>
        </p:txBody>
      </p:sp>
    </p:spTree>
    <p:extLst>
      <p:ext uri="{BB962C8B-B14F-4D97-AF65-F5344CB8AC3E}">
        <p14:creationId xmlns:p14="http://schemas.microsoft.com/office/powerpoint/2010/main" val="356837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24</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25</a:t>
            </a:fld>
            <a:endParaRPr lang="en-US"/>
          </a:p>
        </p:txBody>
      </p:sp>
    </p:spTree>
    <p:extLst>
      <p:ext uri="{BB962C8B-B14F-4D97-AF65-F5344CB8AC3E}">
        <p14:creationId xmlns:p14="http://schemas.microsoft.com/office/powerpoint/2010/main" val="377582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3</a:t>
            </a:fld>
            <a:endParaRPr lang="en-US"/>
          </a:p>
        </p:txBody>
      </p:sp>
    </p:spTree>
    <p:extLst>
      <p:ext uri="{BB962C8B-B14F-4D97-AF65-F5344CB8AC3E}">
        <p14:creationId xmlns:p14="http://schemas.microsoft.com/office/powerpoint/2010/main" val="3907323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27</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28</a:t>
            </a:fld>
            <a:endParaRPr lang="en-US"/>
          </a:p>
        </p:txBody>
      </p:sp>
    </p:spTree>
    <p:extLst>
      <p:ext uri="{BB962C8B-B14F-4D97-AF65-F5344CB8AC3E}">
        <p14:creationId xmlns:p14="http://schemas.microsoft.com/office/powerpoint/2010/main" val="2685558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30</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31</a:t>
            </a:fld>
            <a:endParaRPr lang="en-US"/>
          </a:p>
        </p:txBody>
      </p:sp>
    </p:spTree>
    <p:extLst>
      <p:ext uri="{BB962C8B-B14F-4D97-AF65-F5344CB8AC3E}">
        <p14:creationId xmlns:p14="http://schemas.microsoft.com/office/powerpoint/2010/main" val="3775827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33</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5</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36</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37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38</a:t>
            </a:fld>
            <a:endParaRPr lang="en-US"/>
          </a:p>
        </p:txBody>
      </p:sp>
    </p:spTree>
    <p:extLst>
      <p:ext uri="{BB962C8B-B14F-4D97-AF65-F5344CB8AC3E}">
        <p14:creationId xmlns:p14="http://schemas.microsoft.com/office/powerpoint/2010/main" val="3033911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39</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6</a:t>
            </a:fld>
            <a:endParaRPr lang="en-US"/>
          </a:p>
        </p:txBody>
      </p:sp>
    </p:spTree>
    <p:extLst>
      <p:ext uri="{BB962C8B-B14F-4D97-AF65-F5344CB8AC3E}">
        <p14:creationId xmlns:p14="http://schemas.microsoft.com/office/powerpoint/2010/main" val="3245031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7</a:t>
            </a:fld>
            <a:endParaRPr lang="en-US"/>
          </a:p>
        </p:txBody>
      </p:sp>
    </p:spTree>
    <p:extLst>
      <p:ext uri="{BB962C8B-B14F-4D97-AF65-F5344CB8AC3E}">
        <p14:creationId xmlns:p14="http://schemas.microsoft.com/office/powerpoint/2010/main" val="138694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8</a:t>
            </a:fld>
            <a:endParaRPr lang="en-US"/>
          </a:p>
        </p:txBody>
      </p:sp>
    </p:spTree>
    <p:extLst>
      <p:ext uri="{BB962C8B-B14F-4D97-AF65-F5344CB8AC3E}">
        <p14:creationId xmlns:p14="http://schemas.microsoft.com/office/powerpoint/2010/main" val="148704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9</a:t>
            </a:fld>
            <a:endParaRPr lang="en-US"/>
          </a:p>
        </p:txBody>
      </p:sp>
    </p:spTree>
    <p:extLst>
      <p:ext uri="{BB962C8B-B14F-4D97-AF65-F5344CB8AC3E}">
        <p14:creationId xmlns:p14="http://schemas.microsoft.com/office/powerpoint/2010/main" val="234040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10</a:t>
            </a:fld>
            <a:endParaRPr lang="en-US"/>
          </a:p>
        </p:txBody>
      </p:sp>
    </p:spTree>
    <p:extLst>
      <p:ext uri="{BB962C8B-B14F-4D97-AF65-F5344CB8AC3E}">
        <p14:creationId xmlns:p14="http://schemas.microsoft.com/office/powerpoint/2010/main" val="910795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F588A-7072-4854-8D2F-0A8D9A75B1D3}" type="slidenum">
              <a:rPr lang="en-US" smtClean="0"/>
              <a:pPr/>
              <a:t>11</a:t>
            </a:fld>
            <a:endParaRPr lang="en-US"/>
          </a:p>
        </p:txBody>
      </p:sp>
    </p:spTree>
    <p:extLst>
      <p:ext uri="{BB962C8B-B14F-4D97-AF65-F5344CB8AC3E}">
        <p14:creationId xmlns:p14="http://schemas.microsoft.com/office/powerpoint/2010/main" val="185318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28E80666-FB37-4B36-9149-507F3B0178E3}" type="datetimeFigureOut">
              <a:rPr lang="en-US" smtClean="0"/>
              <a:pPr/>
              <a:t>9/12/2017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18127-6C1D-43AE-BDE3-996271BCDA4E}"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02F663C-E494-4484-B628-87E4CA7C507A}" type="datetimeFigureOut">
              <a:rPr lang="en-US" smtClean="0"/>
              <a:pPr/>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18127-6C1D-43AE-BDE3-996271BCDA4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C02F663C-E494-4484-B628-87E4CA7C507A}" type="datetimeFigureOut">
              <a:rPr lang="en-US" smtClean="0"/>
              <a:pPr/>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18127-6C1D-43AE-BDE3-996271BCDA4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26F18127-6C1D-43AE-BDE3-996271BCDA4E}"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18127-6C1D-43AE-BDE3-996271BCDA4E}"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26F18127-6C1D-43AE-BDE3-996271BCDA4E}"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26F18127-6C1D-43AE-BDE3-996271BCDA4E}"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26F18127-6C1D-43AE-BDE3-996271BCDA4E}"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02F663C-E494-4484-B628-87E4CA7C507A}"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8127-6C1D-43AE-BDE3-996271BCDA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305800" y="228600"/>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02F663C-E494-4484-B628-87E4CA7C507A}"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8127-6C1D-43AE-BDE3-996271BCDA4E}"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153400" y="228600"/>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02F663C-E494-4484-B628-87E4CA7C507A}"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8127-6C1D-43AE-BDE3-996271BCDA4E}"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02F663C-E494-4484-B628-87E4CA7C507A}"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8127-6C1D-43AE-BDE3-996271BCDA4E}"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C02F663C-E494-4484-B628-87E4CA7C507A}" type="datetimeFigureOut">
              <a:rPr lang="en-US" smtClean="0"/>
              <a:pPr/>
              <a:t>9/12/2017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28E80666-FB37-4B36-9149-507F3B0178E3}" type="datetimeFigureOut">
              <a:rPr lang="en-US" smtClean="0"/>
              <a:pPr/>
              <a:t>9/12/2017</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D7E63A33-8271-4DD0-9C48-789913D7C115}"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18127-6C1D-43AE-BDE3-996271BCDA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02F663C-E494-4484-B628-87E4CA7C507A}" type="datetimeFigureOut">
              <a:rPr lang="en-US" smtClean="0"/>
              <a:pPr/>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18127-6C1D-43AE-BDE3-996271BCDA4E}"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26F18127-6C1D-43AE-BDE3-996271BCDA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02F663C-E494-4484-B628-87E4CA7C507A}"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18127-6C1D-43AE-BDE3-996271BCDA4E}"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8416926"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C02F663C-E494-4484-B628-87E4CA7C507A}" type="datetimeFigureOut">
              <a:rPr lang="en-US" smtClean="0"/>
              <a:pPr/>
              <a:t>9/12/2017</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26F18127-6C1D-43AE-BDE3-996271BCDA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460" r:id="rId1"/>
    <p:sldLayoutId id="2147484461" r:id="rId2"/>
    <p:sldLayoutId id="2147484462" r:id="rId3"/>
    <p:sldLayoutId id="2147484463" r:id="rId4"/>
    <p:sldLayoutId id="2147484464" r:id="rId5"/>
    <p:sldLayoutId id="2147484465" r:id="rId6"/>
    <p:sldLayoutId id="2147484466" r:id="rId7"/>
    <p:sldLayoutId id="2147484467" r:id="rId8"/>
    <p:sldLayoutId id="2147484468" r:id="rId9"/>
    <p:sldLayoutId id="2147484469" r:id="rId10"/>
    <p:sldLayoutId id="2147484470" r:id="rId11"/>
    <p:sldLayoutId id="2147484471" r:id="rId12"/>
    <p:sldLayoutId id="2147484472" r:id="rId13"/>
    <p:sldLayoutId id="2147484473" r:id="rId14"/>
    <p:sldLayoutId id="2147484474" r:id="rId15"/>
    <p:sldLayoutId id="2147484475" r:id="rId16"/>
    <p:sldLayoutId id="2147484476" r:id="rId17"/>
    <p:sldLayoutId id="2147484477" r:id="rId18"/>
    <p:sldLayoutId id="2147484478" r:id="rId19"/>
    <p:sldLayoutId id="214748447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7.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624668"/>
            <a:ext cx="8534400" cy="1090332"/>
          </a:xfrm>
        </p:spPr>
        <p:txBody>
          <a:bodyPr>
            <a:noAutofit/>
          </a:bodyPr>
          <a:lstStyle/>
          <a:p>
            <a:r>
              <a:rPr lang="en-US" sz="3200" dirty="0" smtClean="0"/>
              <a:t>Operating </a:t>
            </a:r>
            <a:r>
              <a:rPr lang="en-US" sz="3200" dirty="0" smtClean="0"/>
              <a:t>Systems</a:t>
            </a:r>
            <a:endParaRPr lang="en-US" sz="3200" dirty="0"/>
          </a:p>
        </p:txBody>
      </p:sp>
      <p:sp>
        <p:nvSpPr>
          <p:cNvPr id="3" name="Subtitle 2"/>
          <p:cNvSpPr>
            <a:spLocks noGrp="1"/>
          </p:cNvSpPr>
          <p:nvPr>
            <p:ph type="subTitle" idx="1"/>
          </p:nvPr>
        </p:nvSpPr>
        <p:spPr>
          <a:xfrm>
            <a:off x="304800" y="5715000"/>
            <a:ext cx="8534400" cy="914401"/>
          </a:xfrm>
        </p:spPr>
        <p:txBody>
          <a:bodyPr>
            <a:noAutofit/>
          </a:bodyPr>
          <a:lstStyle/>
          <a:p>
            <a:r>
              <a:rPr lang="en-US" sz="2400" dirty="0" smtClean="0"/>
              <a:t>Introduction</a:t>
            </a:r>
          </a:p>
          <a:p>
            <a:r>
              <a:rPr lang="en-US" sz="2400" dirty="0" smtClean="0"/>
              <a:t>(Week 1)</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Operating System?</a:t>
            </a:r>
          </a:p>
        </p:txBody>
      </p:sp>
      <p:sp>
        <p:nvSpPr>
          <p:cNvPr id="4" name="Rectangle 3"/>
          <p:cNvSpPr txBox="1">
            <a:spLocks noChangeArrowheads="1"/>
          </p:cNvSpPr>
          <p:nvPr/>
        </p:nvSpPr>
        <p:spPr>
          <a:xfrm>
            <a:off x="838200" y="1447800"/>
            <a:ext cx="7029450" cy="411480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lgn="just"/>
            <a:r>
              <a:rPr lang="en-US" altLang="en-US" sz="1800" dirty="0" smtClean="0"/>
              <a:t>An Operating System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 </a:t>
            </a:r>
          </a:p>
          <a:p>
            <a:pPr algn="just"/>
            <a:r>
              <a:rPr lang="en-US" altLang="en-US" sz="1800" dirty="0" smtClean="0"/>
              <a:t>Operating system goals:</a:t>
            </a:r>
          </a:p>
          <a:p>
            <a:pPr lvl="1" algn="just"/>
            <a:r>
              <a:rPr lang="en-US" altLang="en-US" dirty="0" smtClean="0"/>
              <a:t>Execute user programs and make solving user problems easier.</a:t>
            </a:r>
          </a:p>
          <a:p>
            <a:pPr lvl="1" algn="just"/>
            <a:r>
              <a:rPr lang="en-US" altLang="en-US" dirty="0" smtClean="0"/>
              <a:t>Make the computer system convenient to use.</a:t>
            </a:r>
          </a:p>
          <a:p>
            <a:pPr algn="just"/>
            <a:r>
              <a:rPr lang="en-US" altLang="en-US" sz="1800" dirty="0" smtClean="0"/>
              <a:t>Use the computer hardware in an efficient manner.</a:t>
            </a:r>
          </a:p>
        </p:txBody>
      </p:sp>
    </p:spTree>
    <p:extLst>
      <p:ext uri="{BB962C8B-B14F-4D97-AF65-F5344CB8AC3E}">
        <p14:creationId xmlns:p14="http://schemas.microsoft.com/office/powerpoint/2010/main" val="313762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Operating System?</a:t>
            </a:r>
          </a:p>
        </p:txBody>
      </p:sp>
      <p:sp>
        <p:nvSpPr>
          <p:cNvPr id="5" name="Content Placeholder 4"/>
          <p:cNvSpPr>
            <a:spLocks noGrp="1"/>
          </p:cNvSpPr>
          <p:nvPr>
            <p:ph idx="1"/>
          </p:nvPr>
        </p:nvSpPr>
        <p:spPr>
          <a:xfrm>
            <a:off x="533400" y="1981200"/>
            <a:ext cx="8416926" cy="4144963"/>
          </a:xfrm>
        </p:spPr>
        <p:txBody>
          <a:bodyPr>
            <a:normAutofit/>
          </a:bodyPr>
          <a:lstStyle/>
          <a:p>
            <a:r>
              <a:rPr lang="en-US" sz="2800" dirty="0" smtClean="0"/>
              <a:t>Generally:</a:t>
            </a:r>
            <a:endParaRPr lang="en-US" sz="2800" dirty="0"/>
          </a:p>
        </p:txBody>
      </p:sp>
      <p:sp>
        <p:nvSpPr>
          <p:cNvPr id="24" name="Rectangle 23"/>
          <p:cNvSpPr/>
          <p:nvPr/>
        </p:nvSpPr>
        <p:spPr>
          <a:xfrm>
            <a:off x="1828800" y="4191000"/>
            <a:ext cx="5791200" cy="1676400"/>
          </a:xfrm>
          <a:prstGeom prst="rect">
            <a:avLst/>
          </a:prstGeom>
          <a:noFill/>
          <a:ln w="571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81200" y="6019800"/>
            <a:ext cx="54864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Computer Hardware</a:t>
            </a:r>
            <a:endParaRPr lang="en-US" sz="2800" dirty="0"/>
          </a:p>
        </p:txBody>
      </p:sp>
      <p:sp>
        <p:nvSpPr>
          <p:cNvPr id="7" name="Rounded Rectangle 6"/>
          <p:cNvSpPr/>
          <p:nvPr/>
        </p:nvSpPr>
        <p:spPr>
          <a:xfrm>
            <a:off x="1981200" y="2667000"/>
            <a:ext cx="5486400" cy="533400"/>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Users</a:t>
            </a:r>
            <a:endParaRPr lang="en-US" sz="2800" dirty="0">
              <a:solidFill>
                <a:srgbClr val="000000"/>
              </a:solidFill>
            </a:endParaRPr>
          </a:p>
        </p:txBody>
      </p:sp>
      <p:sp>
        <p:nvSpPr>
          <p:cNvPr id="8" name="Rounded Rectangle 7"/>
          <p:cNvSpPr/>
          <p:nvPr/>
        </p:nvSpPr>
        <p:spPr>
          <a:xfrm>
            <a:off x="1981200" y="5181600"/>
            <a:ext cx="5486400" cy="533400"/>
          </a:xfrm>
          <a:prstGeom prst="roundRect">
            <a:avLst/>
          </a:prstGeom>
          <a:solidFill>
            <a:srgbClr val="FAB02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Kernel</a:t>
            </a:r>
            <a:endParaRPr lang="en-US" sz="2800" dirty="0">
              <a:solidFill>
                <a:srgbClr val="000000"/>
              </a:solidFill>
            </a:endParaRPr>
          </a:p>
        </p:txBody>
      </p:sp>
      <p:sp>
        <p:nvSpPr>
          <p:cNvPr id="9" name="Rounded Rectangle 8"/>
          <p:cNvSpPr/>
          <p:nvPr/>
        </p:nvSpPr>
        <p:spPr>
          <a:xfrm>
            <a:off x="1981200" y="3505200"/>
            <a:ext cx="5486400" cy="533400"/>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System and Application Programs</a:t>
            </a:r>
            <a:endParaRPr lang="en-US" sz="2800" dirty="0">
              <a:solidFill>
                <a:srgbClr val="000000"/>
              </a:solidFill>
            </a:endParaRPr>
          </a:p>
        </p:txBody>
      </p:sp>
      <p:sp>
        <p:nvSpPr>
          <p:cNvPr id="10" name="Up Arrow 9"/>
          <p:cNvSpPr/>
          <p:nvPr/>
        </p:nvSpPr>
        <p:spPr>
          <a:xfrm>
            <a:off x="2590800" y="31242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6400800" y="31242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1981200" y="4343400"/>
            <a:ext cx="5486400" cy="533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solidFill>
                  <a:schemeClr val="bg1"/>
                </a:solidFill>
              </a:rPr>
              <a:t>Command / System Call</a:t>
            </a:r>
            <a:endParaRPr lang="en-US" sz="2800" dirty="0">
              <a:solidFill>
                <a:schemeClr val="bg1"/>
              </a:solidFill>
            </a:endParaRPr>
          </a:p>
        </p:txBody>
      </p:sp>
      <p:sp>
        <p:nvSpPr>
          <p:cNvPr id="18" name="Up Arrow 17"/>
          <p:cNvSpPr/>
          <p:nvPr/>
        </p:nvSpPr>
        <p:spPr>
          <a:xfrm>
            <a:off x="2590800" y="39624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2590800" y="48006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 Arrow 19"/>
          <p:cNvSpPr/>
          <p:nvPr/>
        </p:nvSpPr>
        <p:spPr>
          <a:xfrm>
            <a:off x="2590800" y="56388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p Arrow 20"/>
          <p:cNvSpPr/>
          <p:nvPr/>
        </p:nvSpPr>
        <p:spPr>
          <a:xfrm rot="10800000">
            <a:off x="6400800" y="39624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6400800" y="48006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Up Arrow 22"/>
          <p:cNvSpPr/>
          <p:nvPr/>
        </p:nvSpPr>
        <p:spPr>
          <a:xfrm rot="10800000">
            <a:off x="6400800" y="56388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rot="16200000">
            <a:off x="457200" y="4572000"/>
            <a:ext cx="16764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Operating </a:t>
            </a:r>
          </a:p>
          <a:p>
            <a:pPr algn="ctr"/>
            <a:r>
              <a:rPr lang="en-US" sz="2800" dirty="0" smtClean="0">
                <a:solidFill>
                  <a:schemeClr val="tx1"/>
                </a:solidFill>
              </a:rPr>
              <a:t>System</a:t>
            </a:r>
            <a:endParaRPr lang="en-US" sz="2800" dirty="0">
              <a:solidFill>
                <a:schemeClr val="tx1"/>
              </a:solidFill>
            </a:endParaRPr>
          </a:p>
        </p:txBody>
      </p:sp>
    </p:spTree>
    <p:extLst>
      <p:ext uri="{BB962C8B-B14F-4D97-AF65-F5344CB8AC3E}">
        <p14:creationId xmlns:p14="http://schemas.microsoft.com/office/powerpoint/2010/main" val="414230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dirty="0" smtClean="0"/>
              <a:t>What Operating Systems Do?</a:t>
            </a:r>
          </a:p>
        </p:txBody>
      </p:sp>
      <p:sp>
        <p:nvSpPr>
          <p:cNvPr id="6147" name="Rectangle 3"/>
          <p:cNvSpPr>
            <a:spLocks noGrp="1" noChangeArrowheads="1"/>
          </p:cNvSpPr>
          <p:nvPr>
            <p:ph idx="1"/>
          </p:nvPr>
        </p:nvSpPr>
        <p:spPr>
          <a:xfrm>
            <a:off x="609600" y="2057400"/>
            <a:ext cx="8305800" cy="4159250"/>
          </a:xfrm>
        </p:spPr>
        <p:txBody>
          <a:bodyPr>
            <a:normAutofit/>
          </a:bodyPr>
          <a:lstStyle/>
          <a:p>
            <a:r>
              <a:rPr lang="en-US" sz="3200" dirty="0" smtClean="0"/>
              <a:t>Operating System (OS) </a:t>
            </a:r>
          </a:p>
          <a:p>
            <a:pPr lvl="1" algn="just"/>
            <a:r>
              <a:rPr lang="en-US" sz="2800" dirty="0" smtClean="0"/>
              <a:t>An </a:t>
            </a:r>
            <a:r>
              <a:rPr lang="en-US" sz="2800" b="1" u="sng" dirty="0" smtClean="0"/>
              <a:t>intermediary</a:t>
            </a:r>
            <a:r>
              <a:rPr lang="en-US" sz="2800" dirty="0" smtClean="0"/>
              <a:t> between a user of a computer and the computer hardware.</a:t>
            </a:r>
          </a:p>
          <a:p>
            <a:endParaRPr lang="en-US" dirty="0" smtClean="0"/>
          </a:p>
        </p:txBody>
      </p:sp>
      <p:graphicFrame>
        <p:nvGraphicFramePr>
          <p:cNvPr id="5" name="Diagram 4"/>
          <p:cNvGraphicFramePr/>
          <p:nvPr/>
        </p:nvGraphicFramePr>
        <p:xfrm>
          <a:off x="914400" y="3581400"/>
          <a:ext cx="73914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Oval Callout 1"/>
          <p:cNvSpPr/>
          <p:nvPr/>
        </p:nvSpPr>
        <p:spPr>
          <a:xfrm>
            <a:off x="5105400" y="5562600"/>
            <a:ext cx="3200400" cy="914400"/>
          </a:xfrm>
          <a:prstGeom prst="wedgeEllipseCallout">
            <a:avLst>
              <a:gd name="adj1" fmla="val -62501"/>
              <a:gd name="adj2" fmla="val -75161"/>
            </a:avLst>
          </a:prstGeom>
          <a:solidFill>
            <a:srgbClr val="FFFF00"/>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900" dirty="0" smtClean="0">
                <a:solidFill>
                  <a:schemeClr val="tx1"/>
                </a:solidFill>
              </a:rPr>
              <a:t>I’M THE MIDDLE MAN</a:t>
            </a:r>
            <a:endParaRPr lang="en-US" sz="19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Operating Systems Do?</a:t>
            </a:r>
            <a:endParaRPr lang="en-US" dirty="0"/>
          </a:p>
        </p:txBody>
      </p:sp>
      <p:sp>
        <p:nvSpPr>
          <p:cNvPr id="3" name="Content Placeholder 2"/>
          <p:cNvSpPr>
            <a:spLocks noGrp="1"/>
          </p:cNvSpPr>
          <p:nvPr>
            <p:ph idx="1"/>
          </p:nvPr>
        </p:nvSpPr>
        <p:spPr>
          <a:xfrm>
            <a:off x="457200" y="2057400"/>
            <a:ext cx="8458200" cy="4325112"/>
          </a:xfrm>
        </p:spPr>
        <p:txBody>
          <a:bodyPr>
            <a:normAutofit/>
          </a:bodyPr>
          <a:lstStyle/>
          <a:p>
            <a:pPr>
              <a:lnSpc>
                <a:spcPct val="150000"/>
              </a:lnSpc>
              <a:spcBef>
                <a:spcPts val="600"/>
              </a:spcBef>
            </a:pPr>
            <a:r>
              <a:rPr lang="en-US" sz="3200" dirty="0" smtClean="0"/>
              <a:t>What do you want the OS to do for you?</a:t>
            </a:r>
            <a:endParaRPr lang="en-US" sz="2800" dirty="0" smtClean="0"/>
          </a:p>
          <a:p>
            <a:pPr lvl="1">
              <a:lnSpc>
                <a:spcPct val="150000"/>
              </a:lnSpc>
            </a:pPr>
            <a:r>
              <a:rPr lang="en-US" sz="2800" dirty="0" smtClean="0"/>
              <a:t>Execute user programs.</a:t>
            </a:r>
          </a:p>
          <a:p>
            <a:pPr lvl="1">
              <a:lnSpc>
                <a:spcPct val="150000"/>
              </a:lnSpc>
            </a:pPr>
            <a:r>
              <a:rPr lang="en-US" sz="2800" dirty="0" smtClean="0"/>
              <a:t>Make solving user problems easier.</a:t>
            </a:r>
          </a:p>
          <a:p>
            <a:pPr lvl="1">
              <a:lnSpc>
                <a:spcPct val="150000"/>
              </a:lnSpc>
            </a:pPr>
            <a:r>
              <a:rPr lang="en-US" sz="2800" dirty="0" smtClean="0"/>
              <a:t>Make the computer system convenient to use</a:t>
            </a:r>
          </a:p>
          <a:p>
            <a:pPr lvl="1">
              <a:lnSpc>
                <a:spcPct val="150000"/>
              </a:lnSpc>
            </a:pPr>
            <a:r>
              <a:rPr lang="en-US" sz="2800" dirty="0" smtClean="0"/>
              <a:t>Use the computer hardware in an efficient manner.</a:t>
            </a:r>
          </a:p>
          <a:p>
            <a:endParaRPr lang="en-US" dirty="0"/>
          </a:p>
        </p:txBody>
      </p:sp>
      <p:grpSp>
        <p:nvGrpSpPr>
          <p:cNvPr id="7" name="Group 6"/>
          <p:cNvGrpSpPr/>
          <p:nvPr/>
        </p:nvGrpSpPr>
        <p:grpSpPr>
          <a:xfrm>
            <a:off x="5562600" y="5943600"/>
            <a:ext cx="3352800" cy="609600"/>
            <a:chOff x="5562600" y="5943600"/>
            <a:chExt cx="3352800" cy="609600"/>
          </a:xfrm>
        </p:grpSpPr>
        <p:sp>
          <p:nvSpPr>
            <p:cNvPr id="4" name="Rounded Rectangle 3"/>
            <p:cNvSpPr/>
            <p:nvPr/>
          </p:nvSpPr>
          <p:spPr>
            <a:xfrm>
              <a:off x="6629400" y="5943600"/>
              <a:ext cx="2286000" cy="609600"/>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User View</a:t>
              </a:r>
              <a:endParaRPr lang="en-US" sz="2400" dirty="0"/>
            </a:p>
          </p:txBody>
        </p:sp>
        <p:sp>
          <p:nvSpPr>
            <p:cNvPr id="5" name="Right Arrow 4"/>
            <p:cNvSpPr/>
            <p:nvPr/>
          </p:nvSpPr>
          <p:spPr>
            <a:xfrm>
              <a:off x="5562600" y="5943600"/>
              <a:ext cx="914400" cy="609600"/>
            </a:xfrm>
            <a:prstGeom prst="rightArrow">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Operating Systems Do?</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4122104"/>
              </p:ext>
            </p:extLst>
          </p:nvPr>
        </p:nvGraphicFramePr>
        <p:xfrm>
          <a:off x="457200" y="2971800"/>
          <a:ext cx="84582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5486400" y="6019800"/>
            <a:ext cx="3352800" cy="609600"/>
            <a:chOff x="5486400" y="6019800"/>
            <a:chExt cx="3352800" cy="609600"/>
          </a:xfrm>
        </p:grpSpPr>
        <p:sp>
          <p:nvSpPr>
            <p:cNvPr id="4" name="Rounded Rectangle 3"/>
            <p:cNvSpPr/>
            <p:nvPr/>
          </p:nvSpPr>
          <p:spPr>
            <a:xfrm>
              <a:off x="6553200" y="6019800"/>
              <a:ext cx="2286000" cy="609600"/>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System View</a:t>
              </a:r>
              <a:endParaRPr lang="en-US" sz="2400" dirty="0"/>
            </a:p>
          </p:txBody>
        </p:sp>
        <p:sp>
          <p:nvSpPr>
            <p:cNvPr id="5" name="Right Arrow 4"/>
            <p:cNvSpPr/>
            <p:nvPr/>
          </p:nvSpPr>
          <p:spPr>
            <a:xfrm>
              <a:off x="5486400" y="6019800"/>
              <a:ext cx="914400" cy="609600"/>
            </a:xfrm>
            <a:prstGeom prst="rightArrow">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Content Placeholder 2"/>
          <p:cNvSpPr txBox="1">
            <a:spLocks/>
          </p:cNvSpPr>
          <p:nvPr/>
        </p:nvSpPr>
        <p:spPr>
          <a:xfrm>
            <a:off x="457200" y="2057400"/>
            <a:ext cx="8458200" cy="432511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lnSpc>
                <a:spcPct val="150000"/>
              </a:lnSpc>
              <a:spcBef>
                <a:spcPts val="600"/>
              </a:spcBef>
            </a:pPr>
            <a:r>
              <a:rPr lang="en-US" sz="3200" dirty="0" smtClean="0"/>
              <a:t>What the computers want the OS to do?</a:t>
            </a:r>
            <a:endParaRPr lang="en-US" sz="28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377825"/>
            <a:ext cx="8229600" cy="576263"/>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altLang="en-US" smtClean="0"/>
              <a:t>Computer Startup</a:t>
            </a:r>
            <a:endParaRPr lang="en-US" altLang="en-US" dirty="0" smtClean="0"/>
          </a:p>
        </p:txBody>
      </p:sp>
      <p:sp>
        <p:nvSpPr>
          <p:cNvPr id="5" name="Rectangle 3"/>
          <p:cNvSpPr txBox="1">
            <a:spLocks noChangeArrowheads="1"/>
          </p:cNvSpPr>
          <p:nvPr/>
        </p:nvSpPr>
        <p:spPr>
          <a:xfrm>
            <a:off x="806450" y="1233488"/>
            <a:ext cx="7678738" cy="45307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altLang="en-US" sz="2400" b="1" smtClean="0">
                <a:solidFill>
                  <a:srgbClr val="3366FF"/>
                </a:solidFill>
              </a:rPr>
              <a:t>bootstrap program</a:t>
            </a:r>
            <a:r>
              <a:rPr lang="en-US" altLang="en-US" sz="2400" smtClean="0">
                <a:solidFill>
                  <a:srgbClr val="3366FF"/>
                </a:solidFill>
              </a:rPr>
              <a:t> </a:t>
            </a:r>
            <a:r>
              <a:rPr lang="en-US" altLang="en-US" sz="2400" smtClean="0"/>
              <a:t>is loaded at power-up or reboot</a:t>
            </a:r>
          </a:p>
          <a:p>
            <a:pPr lvl="1"/>
            <a:r>
              <a:rPr lang="en-US" altLang="en-US" sz="2000" smtClean="0"/>
              <a:t>Typically stored in ROM or EPROM, generally known as </a:t>
            </a:r>
            <a:r>
              <a:rPr lang="en-US" altLang="en-US" sz="2000" b="1" smtClean="0">
                <a:solidFill>
                  <a:srgbClr val="3366FF"/>
                </a:solidFill>
              </a:rPr>
              <a:t>firmware</a:t>
            </a:r>
          </a:p>
          <a:p>
            <a:pPr lvl="1"/>
            <a:r>
              <a:rPr lang="en-US" altLang="en-US" sz="2000" smtClean="0"/>
              <a:t>Initializes all aspects of system</a:t>
            </a:r>
          </a:p>
          <a:p>
            <a:pPr lvl="1"/>
            <a:r>
              <a:rPr lang="en-US" altLang="en-US" sz="2000" smtClean="0"/>
              <a:t>Loads operating system kernel and starts execution</a:t>
            </a:r>
            <a:endParaRPr lang="en-US" altLang="en-US" sz="2000" dirty="0" smtClean="0"/>
          </a:p>
        </p:txBody>
      </p:sp>
    </p:spTree>
    <p:extLst>
      <p:ext uri="{BB962C8B-B14F-4D97-AF65-F5344CB8AC3E}">
        <p14:creationId xmlns:p14="http://schemas.microsoft.com/office/powerpoint/2010/main" val="1487659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457200" y="319088"/>
            <a:ext cx="8229600" cy="576262"/>
          </a:xfrm>
        </p:spPr>
        <p:txBody>
          <a:bodyPr/>
          <a:lstStyle/>
          <a:p>
            <a:pPr eaLnBrk="1" hangingPunct="1"/>
            <a:r>
              <a:rPr lang="en-US" altLang="en-US" smtClean="0"/>
              <a:t>Computer System Organization</a:t>
            </a:r>
          </a:p>
        </p:txBody>
      </p:sp>
      <p:sp>
        <p:nvSpPr>
          <p:cNvPr id="5" name="Rectangle 3"/>
          <p:cNvSpPr txBox="1">
            <a:spLocks noChangeArrowheads="1"/>
          </p:cNvSpPr>
          <p:nvPr/>
        </p:nvSpPr>
        <p:spPr>
          <a:xfrm>
            <a:off x="815975" y="1233488"/>
            <a:ext cx="7597775" cy="45307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altLang="en-US" smtClean="0"/>
              <a:t>Computer-system operation</a:t>
            </a:r>
          </a:p>
          <a:p>
            <a:pPr lvl="1"/>
            <a:r>
              <a:rPr lang="en-US" altLang="en-US" smtClean="0"/>
              <a:t>One or more CPUs, device controllers connect through common bus providing access to shared memory</a:t>
            </a:r>
          </a:p>
          <a:p>
            <a:pPr lvl="1"/>
            <a:r>
              <a:rPr lang="en-US" altLang="en-US" smtClean="0"/>
              <a:t>Concurrent execution of CPUs and devices competing for memory cycles</a:t>
            </a:r>
          </a:p>
          <a:p>
            <a:pPr lvl="1"/>
            <a:endParaRPr lang="en-US" altLang="en-US" smtClean="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963863"/>
            <a:ext cx="6600825"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238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457200" y="361950"/>
            <a:ext cx="8229600" cy="576263"/>
          </a:xfrm>
        </p:spPr>
        <p:txBody>
          <a:bodyPr/>
          <a:lstStyle/>
          <a:p>
            <a:pPr eaLnBrk="1" hangingPunct="1"/>
            <a:r>
              <a:rPr lang="en-US" altLang="en-US" smtClean="0"/>
              <a:t>Computer-System Operation</a:t>
            </a:r>
          </a:p>
        </p:txBody>
      </p:sp>
      <p:sp>
        <p:nvSpPr>
          <p:cNvPr id="5" name="Rectangle 3"/>
          <p:cNvSpPr txBox="1">
            <a:spLocks noChangeArrowheads="1"/>
          </p:cNvSpPr>
          <p:nvPr/>
        </p:nvSpPr>
        <p:spPr>
          <a:xfrm>
            <a:off x="806450" y="1233488"/>
            <a:ext cx="7648575" cy="45307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altLang="en-US" smtClean="0"/>
              <a:t>I/O devices and the CPU can execute concurrently</a:t>
            </a:r>
            <a:endParaRPr lang="en-US" altLang="en-US" sz="500" smtClean="0"/>
          </a:p>
          <a:p>
            <a:r>
              <a:rPr lang="en-US" altLang="en-US" smtClean="0"/>
              <a:t>Each device controller is in charge of a particular device type</a:t>
            </a:r>
            <a:endParaRPr lang="en-US" altLang="en-US" sz="500" smtClean="0"/>
          </a:p>
          <a:p>
            <a:r>
              <a:rPr lang="en-US" altLang="en-US" smtClean="0"/>
              <a:t>Each device controller has a local buffer</a:t>
            </a:r>
            <a:endParaRPr lang="en-US" altLang="en-US" sz="500" smtClean="0"/>
          </a:p>
          <a:p>
            <a:r>
              <a:rPr lang="en-US" altLang="en-US" smtClean="0"/>
              <a:t>CPU moves data from/to main memory to/from local buffers</a:t>
            </a:r>
            <a:endParaRPr lang="en-US" altLang="en-US" sz="500" smtClean="0"/>
          </a:p>
          <a:p>
            <a:r>
              <a:rPr lang="en-US" altLang="en-US" smtClean="0"/>
              <a:t>I/O is from the device to local buffer of controller</a:t>
            </a:r>
            <a:endParaRPr lang="en-US" altLang="en-US" sz="500" smtClean="0"/>
          </a:p>
          <a:p>
            <a:r>
              <a:rPr lang="en-US" altLang="en-US" smtClean="0"/>
              <a:t>Device controller informs CPU that it has finished its operation by causing an </a:t>
            </a:r>
            <a:r>
              <a:rPr lang="en-US" altLang="en-US" smtClean="0">
                <a:solidFill>
                  <a:srgbClr val="0000FF"/>
                </a:solidFill>
              </a:rPr>
              <a:t>interrupt</a:t>
            </a:r>
          </a:p>
        </p:txBody>
      </p:sp>
    </p:spTree>
    <p:extLst>
      <p:ext uri="{BB962C8B-B14F-4D97-AF65-F5344CB8AC3E}">
        <p14:creationId xmlns:p14="http://schemas.microsoft.com/office/powerpoint/2010/main" val="3223718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914400" y="346075"/>
            <a:ext cx="8229600" cy="576263"/>
          </a:xfrm>
        </p:spPr>
        <p:txBody>
          <a:bodyPr/>
          <a:lstStyle/>
          <a:p>
            <a:pPr eaLnBrk="1" hangingPunct="1"/>
            <a:r>
              <a:rPr lang="en-US" altLang="en-US" smtClean="0"/>
              <a:t>Common Functions of Interrupts</a:t>
            </a:r>
          </a:p>
        </p:txBody>
      </p:sp>
      <p:sp>
        <p:nvSpPr>
          <p:cNvPr id="5" name="Rectangle 3"/>
          <p:cNvSpPr txBox="1">
            <a:spLocks noChangeArrowheads="1"/>
          </p:cNvSpPr>
          <p:nvPr/>
        </p:nvSpPr>
        <p:spPr>
          <a:xfrm>
            <a:off x="806450" y="1233488"/>
            <a:ext cx="7678738" cy="45307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altLang="en-US" smtClean="0"/>
              <a:t>Interrupt transfers control to the interrupt service routine generally, through the </a:t>
            </a:r>
            <a:r>
              <a:rPr lang="en-US" altLang="en-US" b="1" smtClean="0">
                <a:solidFill>
                  <a:srgbClr val="3366FF"/>
                </a:solidFill>
              </a:rPr>
              <a:t>interrupt</a:t>
            </a:r>
            <a:r>
              <a:rPr lang="en-US" altLang="en-US" i="1" smtClean="0"/>
              <a:t> </a:t>
            </a:r>
            <a:r>
              <a:rPr lang="en-US" altLang="en-US" b="1" smtClean="0">
                <a:solidFill>
                  <a:srgbClr val="3366FF"/>
                </a:solidFill>
              </a:rPr>
              <a:t>vector</a:t>
            </a:r>
            <a:r>
              <a:rPr lang="en-US" altLang="en-US" smtClean="0"/>
              <a:t>, which contains the addresses of all the service routines</a:t>
            </a:r>
            <a:endParaRPr lang="en-US" altLang="en-US" sz="500" smtClean="0"/>
          </a:p>
          <a:p>
            <a:r>
              <a:rPr lang="en-US" altLang="en-US" smtClean="0"/>
              <a:t>Interrupt architecture must save the address of the interrupted instruction</a:t>
            </a:r>
            <a:endParaRPr lang="en-US" altLang="en-US" sz="500" i="1" smtClean="0"/>
          </a:p>
          <a:p>
            <a:r>
              <a:rPr lang="en-US" altLang="en-US" smtClean="0"/>
              <a:t>A </a:t>
            </a:r>
            <a:r>
              <a:rPr lang="en-US" altLang="en-US" b="1" smtClean="0">
                <a:solidFill>
                  <a:srgbClr val="3366FF"/>
                </a:solidFill>
              </a:rPr>
              <a:t>trap</a:t>
            </a:r>
            <a:r>
              <a:rPr lang="en-US" altLang="en-US" smtClean="0"/>
              <a:t> or </a:t>
            </a:r>
            <a:r>
              <a:rPr lang="en-US" altLang="en-US" b="1" smtClean="0">
                <a:solidFill>
                  <a:srgbClr val="3366FF"/>
                </a:solidFill>
              </a:rPr>
              <a:t>exception</a:t>
            </a:r>
            <a:r>
              <a:rPr lang="en-US" altLang="en-US" smtClean="0"/>
              <a:t> is a software-generated interrupt caused either by an error or a user request</a:t>
            </a:r>
            <a:endParaRPr lang="en-US" altLang="en-US" sz="500" smtClean="0"/>
          </a:p>
          <a:p>
            <a:r>
              <a:rPr lang="en-US" altLang="en-US" smtClean="0"/>
              <a:t>An operating system is </a:t>
            </a:r>
            <a:r>
              <a:rPr lang="en-US" altLang="en-US" b="1" smtClean="0">
                <a:solidFill>
                  <a:srgbClr val="3366FF"/>
                </a:solidFill>
              </a:rPr>
              <a:t>interrupt driven</a:t>
            </a:r>
          </a:p>
        </p:txBody>
      </p:sp>
    </p:spTree>
    <p:extLst>
      <p:ext uri="{BB962C8B-B14F-4D97-AF65-F5344CB8AC3E}">
        <p14:creationId xmlns:p14="http://schemas.microsoft.com/office/powerpoint/2010/main" val="595955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Operating System?</a:t>
            </a:r>
          </a:p>
        </p:txBody>
      </p:sp>
      <p:sp>
        <p:nvSpPr>
          <p:cNvPr id="5" name="Content Placeholder 4"/>
          <p:cNvSpPr>
            <a:spLocks noGrp="1"/>
          </p:cNvSpPr>
          <p:nvPr>
            <p:ph idx="1"/>
          </p:nvPr>
        </p:nvSpPr>
        <p:spPr>
          <a:xfrm>
            <a:off x="533400" y="1981200"/>
            <a:ext cx="8416926" cy="4144963"/>
          </a:xfrm>
        </p:spPr>
        <p:txBody>
          <a:bodyPr>
            <a:normAutofit/>
          </a:bodyPr>
          <a:lstStyle/>
          <a:p>
            <a:r>
              <a:rPr lang="en-US" sz="2800" dirty="0" smtClean="0"/>
              <a:t>A More detail version:</a:t>
            </a:r>
            <a:endParaRPr lang="en-US" sz="2800" dirty="0"/>
          </a:p>
        </p:txBody>
      </p:sp>
      <p:pic>
        <p:nvPicPr>
          <p:cNvPr id="26" name="Picture 4" descr="2"/>
          <p:cNvPicPr>
            <a:picLocks noChangeAspect="1" noChangeArrowheads="1"/>
          </p:cNvPicPr>
          <p:nvPr/>
        </p:nvPicPr>
        <p:blipFill>
          <a:blip r:embed="rId3"/>
          <a:srcRect/>
          <a:stretch>
            <a:fillRect/>
          </a:stretch>
        </p:blipFill>
        <p:spPr bwMode="auto">
          <a:xfrm>
            <a:off x="457200" y="2514600"/>
            <a:ext cx="8394924" cy="4191000"/>
          </a:xfrm>
          <a:prstGeom prst="rect">
            <a:avLst/>
          </a:prstGeom>
          <a:noFill/>
          <a:ln w="9525">
            <a:noFill/>
            <a:miter lim="800000"/>
            <a:headEnd/>
            <a:tailEnd/>
          </a:ln>
        </p:spPr>
      </p:pic>
      <p:sp>
        <p:nvSpPr>
          <p:cNvPr id="27" name="Rectangle 26"/>
          <p:cNvSpPr/>
          <p:nvPr/>
        </p:nvSpPr>
        <p:spPr>
          <a:xfrm>
            <a:off x="457200" y="2819400"/>
            <a:ext cx="8382000" cy="11430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57200" y="3962400"/>
            <a:ext cx="8382000" cy="3048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457200" y="4267200"/>
            <a:ext cx="8382000" cy="21336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83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27"/>
                                        </p:tgtEl>
                                      </p:cBhvr>
                                    </p:animEffect>
                                    <p:set>
                                      <p:cBhvr>
                                        <p:cTn id="11" dur="1" fill="hold">
                                          <p:stCondLst>
                                            <p:cond delay="499"/>
                                          </p:stCondLst>
                                        </p:cTn>
                                        <p:tgtEl>
                                          <p:spTgt spid="2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28"/>
                                        </p:tgtEl>
                                      </p:cBhvr>
                                    </p:animEffect>
                                    <p:set>
                                      <p:cBhvr>
                                        <p:cTn id="20" dur="1" fill="hold">
                                          <p:stCondLst>
                                            <p:cond delay="499"/>
                                          </p:stCondLst>
                                        </p:cTn>
                                        <p:tgtEl>
                                          <p:spTgt spid="2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9" grpId="0" animBg="1"/>
      <p:bldP spid="2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Contact</a:t>
            </a:r>
            <a:endParaRPr lang="en-MY" dirty="0"/>
          </a:p>
        </p:txBody>
      </p:sp>
      <p:sp>
        <p:nvSpPr>
          <p:cNvPr id="3" name="Content Placeholder 2"/>
          <p:cNvSpPr>
            <a:spLocks noGrp="1"/>
          </p:cNvSpPr>
          <p:nvPr>
            <p:ph idx="1"/>
          </p:nvPr>
        </p:nvSpPr>
        <p:spPr/>
        <p:txBody>
          <a:bodyPr>
            <a:normAutofit/>
          </a:bodyPr>
          <a:lstStyle/>
          <a:p>
            <a:r>
              <a:rPr lang="en-US" sz="2800" dirty="0" smtClean="0"/>
              <a:t>Name: Dr. </a:t>
            </a:r>
            <a:r>
              <a:rPr lang="en-US" sz="2800" dirty="0" err="1" smtClean="0"/>
              <a:t>Mansoor</a:t>
            </a:r>
            <a:r>
              <a:rPr lang="en-US" sz="2800" dirty="0" smtClean="0"/>
              <a:t> </a:t>
            </a:r>
            <a:r>
              <a:rPr lang="en-US" sz="2800" dirty="0" err="1" smtClean="0"/>
              <a:t>Ebrahim</a:t>
            </a:r>
            <a:endParaRPr lang="en-US" sz="2800" dirty="0" smtClean="0"/>
          </a:p>
          <a:p>
            <a:r>
              <a:rPr lang="en-US" sz="2800" dirty="0" smtClean="0"/>
              <a:t>E-Mail: mebrahim@iqra.edu.pk</a:t>
            </a:r>
          </a:p>
          <a:p>
            <a:r>
              <a:rPr lang="en-US" sz="2800" dirty="0" smtClean="0"/>
              <a:t>Room: 8</a:t>
            </a:r>
            <a:r>
              <a:rPr lang="en-US" sz="2800" baseline="30000" dirty="0" smtClean="0"/>
              <a:t>th</a:t>
            </a:r>
            <a:r>
              <a:rPr lang="en-US" sz="2800" dirty="0" smtClean="0"/>
              <a:t> Floor, Faculty Room</a:t>
            </a:r>
          </a:p>
          <a:p>
            <a:pPr lvl="1"/>
            <a:endParaRPr lang="en-US" sz="2600" dirty="0"/>
          </a:p>
          <a:p>
            <a:pPr lvl="1"/>
            <a:endParaRPr lang="en-US" sz="2600" dirty="0" smtClean="0"/>
          </a:p>
        </p:txBody>
      </p:sp>
      <p:sp>
        <p:nvSpPr>
          <p:cNvPr id="4" name="Slide Number Placeholder 3"/>
          <p:cNvSpPr>
            <a:spLocks noGrp="1"/>
          </p:cNvSpPr>
          <p:nvPr>
            <p:ph type="sldNum" sz="quarter" idx="12"/>
          </p:nvPr>
        </p:nvSpPr>
        <p:spPr/>
        <p:txBody>
          <a:bodyPr/>
          <a:lstStyle/>
          <a:p>
            <a:fld id="{598BE539-4E5A-4A1E-9846-C9028D6CC2B5}"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5" name="Picture 4"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3921" r="38040"/>
          <a:stretch/>
        </p:blipFill>
        <p:spPr>
          <a:xfrm>
            <a:off x="1371600" y="1469571"/>
            <a:ext cx="5889171" cy="4572000"/>
          </a:xfrm>
          <a:prstGeom prst="rect">
            <a:avLst/>
          </a:prstGeom>
        </p:spPr>
      </p:pic>
      <p:sp>
        <p:nvSpPr>
          <p:cNvPr id="6" name="Rectangle 5"/>
          <p:cNvSpPr/>
          <p:nvPr/>
        </p:nvSpPr>
        <p:spPr>
          <a:xfrm>
            <a:off x="1378857" y="2057400"/>
            <a:ext cx="5889172" cy="5334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146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Structure</a:t>
            </a:r>
            <a:endParaRPr lang="en-US" dirty="0"/>
          </a:p>
        </p:txBody>
      </p:sp>
      <p:sp>
        <p:nvSpPr>
          <p:cNvPr id="3" name="Content Placeholder 2"/>
          <p:cNvSpPr>
            <a:spLocks noGrp="1"/>
          </p:cNvSpPr>
          <p:nvPr>
            <p:ph idx="1"/>
          </p:nvPr>
        </p:nvSpPr>
        <p:spPr>
          <a:xfrm>
            <a:off x="457200" y="2057400"/>
            <a:ext cx="8458200" cy="4325112"/>
          </a:xfrm>
        </p:spPr>
        <p:txBody>
          <a:bodyPr>
            <a:normAutofit/>
          </a:bodyPr>
          <a:lstStyle/>
          <a:p>
            <a:pPr>
              <a:lnSpc>
                <a:spcPct val="150000"/>
              </a:lnSpc>
              <a:spcBef>
                <a:spcPts val="600"/>
              </a:spcBef>
            </a:pPr>
            <a:r>
              <a:rPr lang="en-US" sz="3200" dirty="0" smtClean="0"/>
              <a:t>Services provided by OS.</a:t>
            </a:r>
          </a:p>
          <a:p>
            <a:pPr>
              <a:lnSpc>
                <a:spcPct val="150000"/>
              </a:lnSpc>
              <a:spcBef>
                <a:spcPts val="600"/>
              </a:spcBef>
            </a:pPr>
            <a:r>
              <a:rPr lang="en-US" sz="3200" dirty="0" smtClean="0"/>
              <a:t>Different ways of structuring the OS.</a:t>
            </a:r>
          </a:p>
        </p:txBody>
      </p:sp>
    </p:spTree>
    <p:extLst>
      <p:ext uri="{BB962C8B-B14F-4D97-AF65-F5344CB8AC3E}">
        <p14:creationId xmlns:p14="http://schemas.microsoft.com/office/powerpoint/2010/main" val="2618059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Operating System?</a:t>
            </a:r>
          </a:p>
        </p:txBody>
      </p:sp>
      <p:sp>
        <p:nvSpPr>
          <p:cNvPr id="5" name="Content Placeholder 4"/>
          <p:cNvSpPr>
            <a:spLocks noGrp="1"/>
          </p:cNvSpPr>
          <p:nvPr>
            <p:ph idx="1"/>
          </p:nvPr>
        </p:nvSpPr>
        <p:spPr>
          <a:xfrm>
            <a:off x="533400" y="1981200"/>
            <a:ext cx="8416926" cy="4144963"/>
          </a:xfrm>
        </p:spPr>
        <p:txBody>
          <a:bodyPr>
            <a:normAutofit/>
          </a:bodyPr>
          <a:lstStyle/>
          <a:p>
            <a:r>
              <a:rPr lang="en-US" sz="2800" dirty="0" smtClean="0"/>
              <a:t>Generally:</a:t>
            </a:r>
            <a:endParaRPr lang="en-US" sz="2800" dirty="0"/>
          </a:p>
        </p:txBody>
      </p:sp>
      <p:sp>
        <p:nvSpPr>
          <p:cNvPr id="24" name="Rectangle 23"/>
          <p:cNvSpPr/>
          <p:nvPr/>
        </p:nvSpPr>
        <p:spPr>
          <a:xfrm>
            <a:off x="1828800" y="4191000"/>
            <a:ext cx="5791200" cy="1676400"/>
          </a:xfrm>
          <a:prstGeom prst="rect">
            <a:avLst/>
          </a:prstGeom>
          <a:noFill/>
          <a:ln w="571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81200" y="6019800"/>
            <a:ext cx="54864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Computer Hardware</a:t>
            </a:r>
            <a:endParaRPr lang="en-US" sz="2800" dirty="0"/>
          </a:p>
        </p:txBody>
      </p:sp>
      <p:sp>
        <p:nvSpPr>
          <p:cNvPr id="7" name="Rounded Rectangle 6"/>
          <p:cNvSpPr/>
          <p:nvPr/>
        </p:nvSpPr>
        <p:spPr>
          <a:xfrm>
            <a:off x="1981200" y="2667000"/>
            <a:ext cx="5486400" cy="533400"/>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Users</a:t>
            </a:r>
            <a:endParaRPr lang="en-US" sz="2800" dirty="0">
              <a:solidFill>
                <a:srgbClr val="000000"/>
              </a:solidFill>
            </a:endParaRPr>
          </a:p>
        </p:txBody>
      </p:sp>
      <p:sp>
        <p:nvSpPr>
          <p:cNvPr id="8" name="Rounded Rectangle 7"/>
          <p:cNvSpPr/>
          <p:nvPr/>
        </p:nvSpPr>
        <p:spPr>
          <a:xfrm>
            <a:off x="1981200" y="5181600"/>
            <a:ext cx="5486400" cy="533400"/>
          </a:xfrm>
          <a:prstGeom prst="roundRect">
            <a:avLst/>
          </a:prstGeom>
          <a:solidFill>
            <a:srgbClr val="FAB02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Kernel</a:t>
            </a:r>
            <a:endParaRPr lang="en-US" sz="2800" dirty="0">
              <a:solidFill>
                <a:srgbClr val="000000"/>
              </a:solidFill>
            </a:endParaRPr>
          </a:p>
        </p:txBody>
      </p:sp>
      <p:sp>
        <p:nvSpPr>
          <p:cNvPr id="9" name="Rounded Rectangle 8"/>
          <p:cNvSpPr/>
          <p:nvPr/>
        </p:nvSpPr>
        <p:spPr>
          <a:xfrm>
            <a:off x="1981200" y="3505200"/>
            <a:ext cx="5486400" cy="533400"/>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System and Application Programs</a:t>
            </a:r>
            <a:endParaRPr lang="en-US" sz="2800" dirty="0">
              <a:solidFill>
                <a:srgbClr val="000000"/>
              </a:solidFill>
            </a:endParaRPr>
          </a:p>
        </p:txBody>
      </p:sp>
      <p:sp>
        <p:nvSpPr>
          <p:cNvPr id="10" name="Up Arrow 9"/>
          <p:cNvSpPr/>
          <p:nvPr/>
        </p:nvSpPr>
        <p:spPr>
          <a:xfrm>
            <a:off x="2590800" y="31242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6400800" y="31242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1981200" y="4343400"/>
            <a:ext cx="5486400" cy="533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solidFill>
                  <a:schemeClr val="bg1"/>
                </a:solidFill>
              </a:rPr>
              <a:t>Command / System Call</a:t>
            </a:r>
            <a:endParaRPr lang="en-US" sz="2800" dirty="0">
              <a:solidFill>
                <a:schemeClr val="bg1"/>
              </a:solidFill>
            </a:endParaRPr>
          </a:p>
        </p:txBody>
      </p:sp>
      <p:sp>
        <p:nvSpPr>
          <p:cNvPr id="18" name="Up Arrow 17"/>
          <p:cNvSpPr/>
          <p:nvPr/>
        </p:nvSpPr>
        <p:spPr>
          <a:xfrm>
            <a:off x="2590800" y="39624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2590800" y="48006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 Arrow 19"/>
          <p:cNvSpPr/>
          <p:nvPr/>
        </p:nvSpPr>
        <p:spPr>
          <a:xfrm>
            <a:off x="2590800" y="56388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p Arrow 20"/>
          <p:cNvSpPr/>
          <p:nvPr/>
        </p:nvSpPr>
        <p:spPr>
          <a:xfrm rot="10800000">
            <a:off x="6400800" y="39624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6400800" y="48006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Up Arrow 22"/>
          <p:cNvSpPr/>
          <p:nvPr/>
        </p:nvSpPr>
        <p:spPr>
          <a:xfrm rot="10800000">
            <a:off x="6400800" y="5638800"/>
            <a:ext cx="457200" cy="457200"/>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rot="16200000">
            <a:off x="457200" y="4572000"/>
            <a:ext cx="16764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Operating </a:t>
            </a:r>
          </a:p>
          <a:p>
            <a:pPr algn="ctr"/>
            <a:r>
              <a:rPr lang="en-US" sz="2800" dirty="0" smtClean="0">
                <a:solidFill>
                  <a:schemeClr val="tx1"/>
                </a:solidFill>
              </a:rPr>
              <a:t>System</a:t>
            </a:r>
            <a:endParaRPr lang="en-US" sz="2800" dirty="0">
              <a:solidFill>
                <a:schemeClr val="tx1"/>
              </a:solidFill>
            </a:endParaRPr>
          </a:p>
        </p:txBody>
      </p:sp>
    </p:spTree>
    <p:extLst>
      <p:ext uri="{BB962C8B-B14F-4D97-AF65-F5344CB8AC3E}">
        <p14:creationId xmlns:p14="http://schemas.microsoft.com/office/powerpoint/2010/main" val="3209859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Structuring of Operating System</a:t>
            </a:r>
          </a:p>
        </p:txBody>
      </p:sp>
      <p:sp>
        <p:nvSpPr>
          <p:cNvPr id="3" name="Content Placeholder 2"/>
          <p:cNvSpPr>
            <a:spLocks noGrp="1"/>
          </p:cNvSpPr>
          <p:nvPr>
            <p:ph idx="1"/>
          </p:nvPr>
        </p:nvSpPr>
        <p:spPr/>
        <p:txBody>
          <a:bodyPr>
            <a:normAutofit/>
          </a:bodyPr>
          <a:lstStyle/>
          <a:p>
            <a:r>
              <a:rPr lang="en-US" sz="2700" dirty="0" smtClean="0"/>
              <a:t>Each OS may structure it’s kernel in different approaches.</a:t>
            </a:r>
          </a:p>
          <a:p>
            <a:pPr lvl="1"/>
            <a:r>
              <a:rPr lang="en-US" sz="2700" dirty="0" smtClean="0"/>
              <a:t>Monolithic</a:t>
            </a:r>
          </a:p>
          <a:p>
            <a:pPr lvl="1"/>
            <a:r>
              <a:rPr lang="en-US" sz="2700" dirty="0" smtClean="0"/>
              <a:t>Layered</a:t>
            </a:r>
          </a:p>
          <a:p>
            <a:pPr lvl="1"/>
            <a:r>
              <a:rPr lang="en-US" sz="2700" dirty="0" smtClean="0"/>
              <a:t>Microkernel</a:t>
            </a:r>
          </a:p>
          <a:p>
            <a:pPr lvl="1"/>
            <a:r>
              <a:rPr lang="en-US" sz="2700" dirty="0" smtClean="0"/>
              <a:t>Modular</a:t>
            </a:r>
          </a:p>
        </p:txBody>
      </p:sp>
    </p:spTree>
    <p:extLst>
      <p:ext uri="{BB962C8B-B14F-4D97-AF65-F5344CB8AC3E}">
        <p14:creationId xmlns:p14="http://schemas.microsoft.com/office/powerpoint/2010/main" val="3325649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5" name="Picture 4"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3921" r="38040"/>
          <a:stretch/>
        </p:blipFill>
        <p:spPr>
          <a:xfrm>
            <a:off x="1371600" y="1469571"/>
            <a:ext cx="5889171" cy="4572000"/>
          </a:xfrm>
          <a:prstGeom prst="rect">
            <a:avLst/>
          </a:prstGeom>
        </p:spPr>
      </p:pic>
      <p:sp>
        <p:nvSpPr>
          <p:cNvPr id="6" name="Rectangle 5"/>
          <p:cNvSpPr/>
          <p:nvPr/>
        </p:nvSpPr>
        <p:spPr>
          <a:xfrm>
            <a:off x="1349828" y="2583543"/>
            <a:ext cx="5889172" cy="5334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245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47800"/>
            <a:ext cx="5791200" cy="4679758"/>
          </a:xfrm>
          <a:prstGeom prst="rect">
            <a:avLst/>
          </a:prstGeom>
        </p:spPr>
      </p:pic>
      <p:sp>
        <p:nvSpPr>
          <p:cNvPr id="5" name="Rectangle 4"/>
          <p:cNvSpPr/>
          <p:nvPr/>
        </p:nvSpPr>
        <p:spPr>
          <a:xfrm>
            <a:off x="762000" y="2438400"/>
            <a:ext cx="1066800" cy="28956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6" name="TextBox 5"/>
          <p:cNvSpPr txBox="1"/>
          <p:nvPr/>
        </p:nvSpPr>
        <p:spPr>
          <a:xfrm>
            <a:off x="6096000" y="6248400"/>
            <a:ext cx="3048000" cy="430887"/>
          </a:xfrm>
          <a:prstGeom prst="rect">
            <a:avLst/>
          </a:prstGeom>
          <a:noFill/>
        </p:spPr>
        <p:txBody>
          <a:bodyPr wrap="square" rtlCol="0">
            <a:spAutoFit/>
          </a:bodyPr>
          <a:lstStyle/>
          <a:p>
            <a:r>
              <a:rPr lang="en-US" sz="2200" dirty="0" smtClean="0"/>
              <a:t>How OSs manage them?</a:t>
            </a:r>
            <a:endParaRPr lang="en-MY" sz="2200" dirty="0"/>
          </a:p>
        </p:txBody>
      </p:sp>
      <p:sp>
        <p:nvSpPr>
          <p:cNvPr id="7" name="Right Arrow 6"/>
          <p:cNvSpPr/>
          <p:nvPr/>
        </p:nvSpPr>
        <p:spPr>
          <a:xfrm rot="11999423">
            <a:off x="1697610" y="5466075"/>
            <a:ext cx="4419600" cy="457200"/>
          </a:xfrm>
          <a:prstGeom prst="rightArrow">
            <a:avLst>
              <a:gd name="adj1" fmla="val 40079"/>
              <a:gd name="adj2" fmla="val 50000"/>
            </a:avLst>
          </a:prstGeom>
          <a:solidFill>
            <a:srgbClr val="FF0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Tree>
    <p:extLst>
      <p:ext uri="{BB962C8B-B14F-4D97-AF65-F5344CB8AC3E}">
        <p14:creationId xmlns:p14="http://schemas.microsoft.com/office/powerpoint/2010/main" val="3057771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Process Management</a:t>
            </a:r>
          </a:p>
        </p:txBody>
      </p:sp>
      <p:sp>
        <p:nvSpPr>
          <p:cNvPr id="32771" name="Rectangle 3"/>
          <p:cNvSpPr>
            <a:spLocks noGrp="1" noChangeArrowheads="1"/>
          </p:cNvSpPr>
          <p:nvPr>
            <p:ph idx="1"/>
          </p:nvPr>
        </p:nvSpPr>
        <p:spPr>
          <a:xfrm>
            <a:off x="533400" y="2056187"/>
            <a:ext cx="8305800" cy="4483100"/>
          </a:xfrm>
        </p:spPr>
        <p:txBody>
          <a:bodyPr>
            <a:normAutofit/>
          </a:bodyPr>
          <a:lstStyle/>
          <a:p>
            <a:pPr>
              <a:spcBef>
                <a:spcPts val="600"/>
              </a:spcBef>
            </a:pPr>
            <a:r>
              <a:rPr lang="en-US" sz="2800" dirty="0" smtClean="0"/>
              <a:t>A process is a program in execution. </a:t>
            </a:r>
          </a:p>
          <a:p>
            <a:pPr>
              <a:spcBef>
                <a:spcPts val="600"/>
              </a:spcBef>
            </a:pPr>
            <a:r>
              <a:rPr lang="en-US" sz="2800" dirty="0" smtClean="0"/>
              <a:t>Process needs resources to accomplish its tasks.</a:t>
            </a:r>
          </a:p>
          <a:p>
            <a:pPr>
              <a:spcBef>
                <a:spcPts val="600"/>
              </a:spcBef>
            </a:pPr>
            <a:r>
              <a:rPr lang="en-US" sz="2800" dirty="0" smtClean="0"/>
              <a:t>OS </a:t>
            </a:r>
            <a:r>
              <a:rPr lang="en-US" sz="2800" dirty="0"/>
              <a:t>Activities:</a:t>
            </a:r>
          </a:p>
          <a:p>
            <a:pPr lvl="1"/>
            <a:r>
              <a:rPr lang="en-US" sz="2600" dirty="0" smtClean="0"/>
              <a:t>Allocate resources.</a:t>
            </a:r>
          </a:p>
          <a:p>
            <a:pPr lvl="1"/>
            <a:r>
              <a:rPr lang="en-US" sz="2600" dirty="0" smtClean="0"/>
              <a:t>Create </a:t>
            </a:r>
            <a:r>
              <a:rPr lang="en-US" sz="2600" dirty="0"/>
              <a:t>and delete the process.</a:t>
            </a:r>
          </a:p>
          <a:p>
            <a:pPr lvl="1"/>
            <a:r>
              <a:rPr lang="en-US" sz="2600" dirty="0"/>
              <a:t>Pause and resume the process.</a:t>
            </a:r>
          </a:p>
          <a:p>
            <a:pPr lvl="1"/>
            <a:r>
              <a:rPr lang="en-US" sz="2600" dirty="0"/>
              <a:t>Provide mechanism for process communication</a:t>
            </a:r>
            <a:r>
              <a:rPr lang="en-US" sz="2600"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5" name="Picture 4"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3921" r="38040"/>
          <a:stretch/>
        </p:blipFill>
        <p:spPr>
          <a:xfrm>
            <a:off x="1371600" y="1469571"/>
            <a:ext cx="5889171" cy="4572000"/>
          </a:xfrm>
          <a:prstGeom prst="rect">
            <a:avLst/>
          </a:prstGeom>
        </p:spPr>
      </p:pic>
      <p:sp>
        <p:nvSpPr>
          <p:cNvPr id="6" name="Rectangle 5"/>
          <p:cNvSpPr/>
          <p:nvPr/>
        </p:nvSpPr>
        <p:spPr>
          <a:xfrm>
            <a:off x="1378857" y="3124200"/>
            <a:ext cx="5889172" cy="7620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466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47800"/>
            <a:ext cx="5791200" cy="4679758"/>
          </a:xfrm>
          <a:prstGeom prst="rect">
            <a:avLst/>
          </a:prstGeom>
        </p:spPr>
      </p:pic>
      <p:sp>
        <p:nvSpPr>
          <p:cNvPr id="5" name="Rectangle 4"/>
          <p:cNvSpPr/>
          <p:nvPr/>
        </p:nvSpPr>
        <p:spPr>
          <a:xfrm>
            <a:off x="762000" y="2438400"/>
            <a:ext cx="1066800" cy="28956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6" name="TextBox 5"/>
          <p:cNvSpPr txBox="1"/>
          <p:nvPr/>
        </p:nvSpPr>
        <p:spPr>
          <a:xfrm>
            <a:off x="6096000" y="6248400"/>
            <a:ext cx="3048000" cy="430887"/>
          </a:xfrm>
          <a:prstGeom prst="rect">
            <a:avLst/>
          </a:prstGeom>
          <a:noFill/>
        </p:spPr>
        <p:txBody>
          <a:bodyPr wrap="square" rtlCol="0">
            <a:spAutoFit/>
          </a:bodyPr>
          <a:lstStyle/>
          <a:p>
            <a:r>
              <a:rPr lang="en-US" sz="2200" dirty="0" smtClean="0"/>
              <a:t>Sequence of execution?</a:t>
            </a:r>
            <a:endParaRPr lang="en-MY" sz="2200" dirty="0"/>
          </a:p>
        </p:txBody>
      </p:sp>
      <p:sp>
        <p:nvSpPr>
          <p:cNvPr id="7" name="Right Arrow 6"/>
          <p:cNvSpPr/>
          <p:nvPr/>
        </p:nvSpPr>
        <p:spPr>
          <a:xfrm rot="11999423">
            <a:off x="1697610" y="5466075"/>
            <a:ext cx="4419600" cy="457200"/>
          </a:xfrm>
          <a:prstGeom prst="rightArrow">
            <a:avLst>
              <a:gd name="adj1" fmla="val 40079"/>
              <a:gd name="adj2" fmla="val 50000"/>
            </a:avLst>
          </a:prstGeom>
          <a:solidFill>
            <a:srgbClr val="FF0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Tree>
    <p:extLst>
      <p:ext uri="{BB962C8B-B14F-4D97-AF65-F5344CB8AC3E}">
        <p14:creationId xmlns:p14="http://schemas.microsoft.com/office/powerpoint/2010/main" val="448975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Process Scheduling</a:t>
            </a:r>
          </a:p>
        </p:txBody>
      </p:sp>
      <p:sp>
        <p:nvSpPr>
          <p:cNvPr id="32771" name="Rectangle 3"/>
          <p:cNvSpPr>
            <a:spLocks noGrp="1" noChangeArrowheads="1"/>
          </p:cNvSpPr>
          <p:nvPr>
            <p:ph idx="1"/>
          </p:nvPr>
        </p:nvSpPr>
        <p:spPr>
          <a:xfrm>
            <a:off x="533400" y="2056187"/>
            <a:ext cx="8305800" cy="4483100"/>
          </a:xfrm>
        </p:spPr>
        <p:txBody>
          <a:bodyPr>
            <a:normAutofit/>
          </a:bodyPr>
          <a:lstStyle/>
          <a:p>
            <a:pPr>
              <a:spcBef>
                <a:spcPts val="600"/>
              </a:spcBef>
            </a:pPr>
            <a:r>
              <a:rPr lang="en-US" sz="2800" dirty="0" smtClean="0"/>
              <a:t>Determines the sequence of execution.</a:t>
            </a:r>
          </a:p>
          <a:p>
            <a:pPr>
              <a:spcBef>
                <a:spcPts val="600"/>
              </a:spcBef>
            </a:pPr>
            <a:r>
              <a:rPr lang="en-US" sz="2800" dirty="0" smtClean="0"/>
              <a:t>Different types of algorithm.</a:t>
            </a:r>
          </a:p>
          <a:p>
            <a:pPr lvl="1"/>
            <a:r>
              <a:rPr lang="en-US" sz="2600" dirty="0" smtClean="0"/>
              <a:t>First-Come First-Serve</a:t>
            </a:r>
          </a:p>
          <a:p>
            <a:pPr lvl="1"/>
            <a:r>
              <a:rPr lang="en-US" sz="2600" dirty="0" smtClean="0"/>
              <a:t>Shortest Job First</a:t>
            </a:r>
          </a:p>
          <a:p>
            <a:pPr lvl="1"/>
            <a:r>
              <a:rPr lang="en-US" sz="2600" dirty="0" smtClean="0"/>
              <a:t>Priority Scheduling</a:t>
            </a:r>
          </a:p>
          <a:p>
            <a:pPr lvl="1"/>
            <a:r>
              <a:rPr lang="en-US" sz="2600" dirty="0" smtClean="0"/>
              <a:t>Round Robin</a:t>
            </a:r>
          </a:p>
          <a:p>
            <a:pPr>
              <a:spcBef>
                <a:spcPts val="600"/>
              </a:spcBef>
            </a:pPr>
            <a:r>
              <a:rPr lang="en-US" sz="2800" dirty="0" smtClean="0"/>
              <a:t>Involves some simple mathematical calculation.</a:t>
            </a:r>
          </a:p>
          <a:p>
            <a:pPr lvl="1"/>
            <a:r>
              <a:rPr lang="en-US" sz="2600" dirty="0" smtClean="0"/>
              <a:t>Please remember to bring your CALCULATOR.</a:t>
            </a:r>
          </a:p>
          <a:p>
            <a:pPr>
              <a:lnSpc>
                <a:spcPct val="110000"/>
              </a:lnSpc>
              <a:spcBef>
                <a:spcPts val="0"/>
              </a:spcBef>
            </a:pPr>
            <a:endParaRPr lang="en-US" sz="2600" dirty="0" smtClean="0"/>
          </a:p>
        </p:txBody>
      </p:sp>
    </p:spTree>
    <p:extLst>
      <p:ext uri="{BB962C8B-B14F-4D97-AF65-F5344CB8AC3E}">
        <p14:creationId xmlns:p14="http://schemas.microsoft.com/office/powerpoint/2010/main" val="1444912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a:t>
            </a:r>
            <a:endParaRPr lang="en-US" dirty="0"/>
          </a:p>
        </p:txBody>
      </p:sp>
      <p:sp>
        <p:nvSpPr>
          <p:cNvPr id="3" name="Content Placeholder 2"/>
          <p:cNvSpPr>
            <a:spLocks noGrp="1"/>
          </p:cNvSpPr>
          <p:nvPr>
            <p:ph idx="1"/>
          </p:nvPr>
        </p:nvSpPr>
        <p:spPr/>
        <p:txBody>
          <a:bodyPr>
            <a:normAutofit/>
          </a:bodyPr>
          <a:lstStyle/>
          <a:p>
            <a:r>
              <a:rPr lang="en-US" sz="2800" dirty="0" smtClean="0"/>
              <a:t>Coursework = 60%</a:t>
            </a:r>
          </a:p>
          <a:p>
            <a:pPr lvl="1"/>
            <a:r>
              <a:rPr lang="en-US" sz="2600" dirty="0" smtClean="0"/>
              <a:t>Quiz = 10% </a:t>
            </a:r>
          </a:p>
          <a:p>
            <a:pPr lvl="1"/>
            <a:r>
              <a:rPr lang="en-US" sz="2600" dirty="0" smtClean="0"/>
              <a:t>Assignment = 10% </a:t>
            </a:r>
          </a:p>
          <a:p>
            <a:pPr lvl="1"/>
            <a:r>
              <a:rPr lang="en-US" sz="2600" dirty="0" smtClean="0"/>
              <a:t>Presentation = 15%</a:t>
            </a:r>
          </a:p>
          <a:p>
            <a:pPr lvl="1"/>
            <a:r>
              <a:rPr lang="en-US" sz="2600" dirty="0" smtClean="0"/>
              <a:t>Mid Term = 25%</a:t>
            </a:r>
          </a:p>
          <a:p>
            <a:r>
              <a:rPr lang="en-US" sz="2800" dirty="0" smtClean="0"/>
              <a:t>Final Exam = 40%</a:t>
            </a:r>
            <a:endParaRPr lang="en-US" sz="2800" dirty="0"/>
          </a:p>
        </p:txBody>
      </p:sp>
    </p:spTree>
    <p:extLst>
      <p:ext uri="{BB962C8B-B14F-4D97-AF65-F5344CB8AC3E}">
        <p14:creationId xmlns:p14="http://schemas.microsoft.com/office/powerpoint/2010/main" val="1149679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5" name="Picture 4"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3921" r="38040"/>
          <a:stretch/>
        </p:blipFill>
        <p:spPr>
          <a:xfrm>
            <a:off x="1371600" y="1469571"/>
            <a:ext cx="5889171" cy="4572000"/>
          </a:xfrm>
          <a:prstGeom prst="rect">
            <a:avLst/>
          </a:prstGeom>
        </p:spPr>
      </p:pic>
      <p:sp>
        <p:nvSpPr>
          <p:cNvPr id="6" name="Rectangle 5"/>
          <p:cNvSpPr/>
          <p:nvPr/>
        </p:nvSpPr>
        <p:spPr>
          <a:xfrm>
            <a:off x="1371599" y="4191000"/>
            <a:ext cx="5889172" cy="5334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3354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47800"/>
            <a:ext cx="5791200" cy="4679758"/>
          </a:xfrm>
          <a:prstGeom prst="rect">
            <a:avLst/>
          </a:prstGeom>
        </p:spPr>
      </p:pic>
      <p:sp>
        <p:nvSpPr>
          <p:cNvPr id="5" name="Rectangle 4"/>
          <p:cNvSpPr/>
          <p:nvPr/>
        </p:nvSpPr>
        <p:spPr>
          <a:xfrm>
            <a:off x="2895600" y="2209800"/>
            <a:ext cx="1371600" cy="31242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6" name="TextBox 5"/>
          <p:cNvSpPr txBox="1"/>
          <p:nvPr/>
        </p:nvSpPr>
        <p:spPr>
          <a:xfrm>
            <a:off x="4495800" y="6248400"/>
            <a:ext cx="4648200" cy="430887"/>
          </a:xfrm>
          <a:prstGeom prst="rect">
            <a:avLst/>
          </a:prstGeom>
          <a:noFill/>
        </p:spPr>
        <p:txBody>
          <a:bodyPr wrap="square" rtlCol="0">
            <a:spAutoFit/>
          </a:bodyPr>
          <a:lstStyle/>
          <a:p>
            <a:r>
              <a:rPr lang="en-US" sz="2200" dirty="0" smtClean="0"/>
              <a:t>How OSs manage the use of memory?</a:t>
            </a:r>
            <a:endParaRPr lang="en-MY" sz="2200" dirty="0"/>
          </a:p>
        </p:txBody>
      </p:sp>
      <p:sp>
        <p:nvSpPr>
          <p:cNvPr id="7" name="Right Arrow 6"/>
          <p:cNvSpPr/>
          <p:nvPr/>
        </p:nvSpPr>
        <p:spPr>
          <a:xfrm rot="11999423">
            <a:off x="4197086" y="5500517"/>
            <a:ext cx="2392135" cy="457200"/>
          </a:xfrm>
          <a:prstGeom prst="rightArrow">
            <a:avLst>
              <a:gd name="adj1" fmla="val 40079"/>
              <a:gd name="adj2" fmla="val 50000"/>
            </a:avLst>
          </a:prstGeom>
          <a:solidFill>
            <a:srgbClr val="FF0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Tree>
    <p:extLst>
      <p:ext uri="{BB962C8B-B14F-4D97-AF65-F5344CB8AC3E}">
        <p14:creationId xmlns:p14="http://schemas.microsoft.com/office/powerpoint/2010/main" val="1323285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Memory Management</a:t>
            </a:r>
          </a:p>
        </p:txBody>
      </p:sp>
      <p:sp>
        <p:nvSpPr>
          <p:cNvPr id="34819" name="Rectangle 3"/>
          <p:cNvSpPr>
            <a:spLocks noGrp="1" noChangeArrowheads="1"/>
          </p:cNvSpPr>
          <p:nvPr>
            <p:ph idx="1"/>
          </p:nvPr>
        </p:nvSpPr>
        <p:spPr>
          <a:xfrm>
            <a:off x="498474" y="1981200"/>
            <a:ext cx="8416926" cy="4144963"/>
          </a:xfrm>
        </p:spPr>
        <p:txBody>
          <a:bodyPr>
            <a:normAutofit/>
          </a:bodyPr>
          <a:lstStyle/>
          <a:p>
            <a:pPr algn="just"/>
            <a:r>
              <a:rPr lang="en-US" sz="2600" spc="-20" dirty="0" smtClean="0"/>
              <a:t>Determines what to be in the memory. </a:t>
            </a:r>
          </a:p>
          <a:p>
            <a:pPr lvl="1" algn="just"/>
            <a:r>
              <a:rPr lang="en-US" sz="2500" dirty="0" smtClean="0"/>
              <a:t>Optimizing CPU utilization and computer response to users.</a:t>
            </a:r>
          </a:p>
          <a:p>
            <a:pPr algn="just"/>
            <a:r>
              <a:rPr lang="en-US" sz="2600" dirty="0" smtClean="0"/>
              <a:t>OS Activities:</a:t>
            </a:r>
          </a:p>
          <a:p>
            <a:pPr lvl="1" algn="just"/>
            <a:r>
              <a:rPr lang="en-US" sz="2500" dirty="0" smtClean="0"/>
              <a:t>Keeping track of which parts of memory are currently being used and by whom.</a:t>
            </a:r>
          </a:p>
          <a:p>
            <a:pPr lvl="1" algn="just"/>
            <a:r>
              <a:rPr lang="en-US" sz="2500" dirty="0" smtClean="0"/>
              <a:t>Deciding which processes and data to move into and out of the memory.</a:t>
            </a:r>
          </a:p>
          <a:p>
            <a:pPr lvl="1" algn="just"/>
            <a:r>
              <a:rPr lang="en-US" sz="2500" dirty="0" smtClean="0"/>
              <a:t>Allocating and de-allocating memory space as needed.</a:t>
            </a:r>
          </a:p>
          <a:p>
            <a:pPr lvl="1">
              <a:buFont typeface="Monotype Sorts" pitchFamily="2" charset="2"/>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5" name="Picture 4"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3921" r="38040"/>
          <a:stretch/>
        </p:blipFill>
        <p:spPr>
          <a:xfrm>
            <a:off x="1371600" y="1469571"/>
            <a:ext cx="5889171" cy="4572000"/>
          </a:xfrm>
          <a:prstGeom prst="rect">
            <a:avLst/>
          </a:prstGeom>
        </p:spPr>
      </p:pic>
      <p:sp>
        <p:nvSpPr>
          <p:cNvPr id="6" name="Rectangle 5"/>
          <p:cNvSpPr/>
          <p:nvPr/>
        </p:nvSpPr>
        <p:spPr>
          <a:xfrm>
            <a:off x="1393371" y="4648200"/>
            <a:ext cx="5889172" cy="5334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175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Storage-Device Hierarchy</a:t>
            </a:r>
          </a:p>
        </p:txBody>
      </p:sp>
      <p:sp>
        <p:nvSpPr>
          <p:cNvPr id="8" name="Rectangle 7"/>
          <p:cNvSpPr/>
          <p:nvPr/>
        </p:nvSpPr>
        <p:spPr>
          <a:xfrm>
            <a:off x="548640" y="5669280"/>
            <a:ext cx="1300480" cy="5283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Cost</a:t>
            </a:r>
            <a:endParaRPr lang="en-US" dirty="0"/>
          </a:p>
        </p:txBody>
      </p:sp>
      <p:pic>
        <p:nvPicPr>
          <p:cNvPr id="21507" name="Picture 4"/>
          <p:cNvPicPr>
            <a:picLocks noChangeAspect="1" noChangeArrowheads="1"/>
          </p:cNvPicPr>
          <p:nvPr/>
        </p:nvPicPr>
        <p:blipFill>
          <a:blip r:embed="rId3" cstate="print"/>
          <a:srcRect/>
          <a:stretch>
            <a:fillRect/>
          </a:stretch>
        </p:blipFill>
        <p:spPr bwMode="auto">
          <a:xfrm>
            <a:off x="1524000" y="1524000"/>
            <a:ext cx="6019800" cy="5046379"/>
          </a:xfrm>
          <a:prstGeom prst="rect">
            <a:avLst/>
          </a:prstGeom>
          <a:noFill/>
          <a:ln w="9525">
            <a:noFill/>
            <a:miter lim="800000"/>
            <a:headEnd/>
            <a:tailEnd/>
          </a:ln>
        </p:spPr>
      </p:pic>
      <p:cxnSp>
        <p:nvCxnSpPr>
          <p:cNvPr id="5" name="Straight Arrow Connector 4"/>
          <p:cNvCxnSpPr/>
          <p:nvPr/>
        </p:nvCxnSpPr>
        <p:spPr>
          <a:xfrm>
            <a:off x="1198880" y="2316480"/>
            <a:ext cx="0" cy="325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7731760" y="2702560"/>
            <a:ext cx="50800" cy="35356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78320" y="2133600"/>
            <a:ext cx="1534160" cy="5283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Performance</a:t>
            </a:r>
            <a:endParaRPr lang="en-US" dirty="0"/>
          </a:p>
        </p:txBody>
      </p:sp>
      <p:sp>
        <p:nvSpPr>
          <p:cNvPr id="2" name="Rectangle 1"/>
          <p:cNvSpPr/>
          <p:nvPr/>
        </p:nvSpPr>
        <p:spPr>
          <a:xfrm>
            <a:off x="2819400" y="1447800"/>
            <a:ext cx="3352800" cy="1143000"/>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057400" y="1752600"/>
            <a:ext cx="685800" cy="5283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CPU</a:t>
            </a:r>
            <a:endParaRPr lang="en-US" dirty="0"/>
          </a:p>
        </p:txBody>
      </p:sp>
      <p:sp>
        <p:nvSpPr>
          <p:cNvPr id="12" name="Rectangle 11"/>
          <p:cNvSpPr/>
          <p:nvPr/>
        </p:nvSpPr>
        <p:spPr>
          <a:xfrm>
            <a:off x="2819400" y="2667000"/>
            <a:ext cx="3352800" cy="609600"/>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057400" y="2667000"/>
            <a:ext cx="685800" cy="6045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RAM</a:t>
            </a:r>
            <a:endParaRPr lang="en-US" dirty="0"/>
          </a:p>
        </p:txBody>
      </p:sp>
      <p:sp>
        <p:nvSpPr>
          <p:cNvPr id="14" name="Rectangle 13"/>
          <p:cNvSpPr/>
          <p:nvPr/>
        </p:nvSpPr>
        <p:spPr>
          <a:xfrm>
            <a:off x="1447800" y="3352800"/>
            <a:ext cx="6172200" cy="3276600"/>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248400" y="3429000"/>
            <a:ext cx="1295400" cy="6096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Secondary Storage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Storage Management</a:t>
            </a:r>
          </a:p>
        </p:txBody>
      </p:sp>
      <p:sp>
        <p:nvSpPr>
          <p:cNvPr id="36867" name="Rectangle 3"/>
          <p:cNvSpPr>
            <a:spLocks noGrp="1" noChangeArrowheads="1"/>
          </p:cNvSpPr>
          <p:nvPr>
            <p:ph idx="1"/>
          </p:nvPr>
        </p:nvSpPr>
        <p:spPr>
          <a:xfrm>
            <a:off x="533400" y="1981200"/>
            <a:ext cx="8305800" cy="4434807"/>
          </a:xfrm>
        </p:spPr>
        <p:txBody>
          <a:bodyPr>
            <a:noAutofit/>
          </a:bodyPr>
          <a:lstStyle/>
          <a:p>
            <a:pPr algn="just">
              <a:spcBef>
                <a:spcPts val="600"/>
              </a:spcBef>
            </a:pPr>
            <a:r>
              <a:rPr lang="en-US" sz="2600" dirty="0" smtClean="0"/>
              <a:t>Determines the storage of files.</a:t>
            </a:r>
          </a:p>
          <a:p>
            <a:pPr>
              <a:spcBef>
                <a:spcPts val="600"/>
              </a:spcBef>
            </a:pPr>
            <a:r>
              <a:rPr lang="en-US" sz="2600" dirty="0" smtClean="0"/>
              <a:t>OS Activities:</a:t>
            </a:r>
          </a:p>
          <a:p>
            <a:pPr lvl="1"/>
            <a:r>
              <a:rPr lang="en-US" sz="2800" dirty="0" smtClean="0"/>
              <a:t>Manipulate files and directories.</a:t>
            </a:r>
          </a:p>
          <a:p>
            <a:pPr lvl="1"/>
            <a:r>
              <a:rPr lang="en-US" sz="2800" dirty="0" smtClean="0"/>
              <a:t>Free-space management.</a:t>
            </a:r>
          </a:p>
          <a:p>
            <a:pPr lvl="1"/>
            <a:r>
              <a:rPr lang="en-US" sz="2800" dirty="0" smtClean="0"/>
              <a:t>Allocation of free-space.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5" name="Picture 4"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3921" r="38040"/>
          <a:stretch/>
        </p:blipFill>
        <p:spPr>
          <a:xfrm>
            <a:off x="1371600" y="1469571"/>
            <a:ext cx="5889171" cy="4572000"/>
          </a:xfrm>
          <a:prstGeom prst="rect">
            <a:avLst/>
          </a:prstGeom>
        </p:spPr>
      </p:pic>
      <p:sp>
        <p:nvSpPr>
          <p:cNvPr id="6" name="Rectangle 5"/>
          <p:cNvSpPr/>
          <p:nvPr/>
        </p:nvSpPr>
        <p:spPr>
          <a:xfrm>
            <a:off x="1378857" y="5181600"/>
            <a:ext cx="5889172" cy="2667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3211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a:t>
            </a:r>
            <a:endParaRPr lang="en-GB" dirty="0"/>
          </a:p>
        </p:txBody>
      </p:sp>
      <p:sp>
        <p:nvSpPr>
          <p:cNvPr id="3" name="Content Placeholder 2"/>
          <p:cNvSpPr>
            <a:spLocks noGrp="1"/>
          </p:cNvSpPr>
          <p:nvPr>
            <p:ph idx="1"/>
          </p:nvPr>
        </p:nvSpPr>
        <p:spPr>
          <a:xfrm>
            <a:off x="457200" y="1981200"/>
            <a:ext cx="8382000" cy="4325112"/>
          </a:xfrm>
        </p:spPr>
        <p:txBody>
          <a:bodyPr>
            <a:normAutofit/>
          </a:bodyPr>
          <a:lstStyle/>
          <a:p>
            <a:pPr>
              <a:spcBef>
                <a:spcPts val="1200"/>
              </a:spcBef>
            </a:pPr>
            <a:r>
              <a:rPr lang="en-US" sz="2600" dirty="0" smtClean="0"/>
              <a:t>Collection of physically separated computer systems that are connected together.</a:t>
            </a:r>
          </a:p>
          <a:p>
            <a:pPr>
              <a:buNone/>
            </a:pPr>
            <a:endParaRPr lang="en-US" dirty="0" smtClean="0"/>
          </a:p>
          <a:p>
            <a:pPr lvl="1"/>
            <a:endParaRPr lang="en-US" dirty="0" smtClean="0"/>
          </a:p>
          <a:p>
            <a:endParaRPr lang="en-GB" dirty="0"/>
          </a:p>
        </p:txBody>
      </p:sp>
      <p:pic>
        <p:nvPicPr>
          <p:cNvPr id="4" name="Picture 6"/>
          <p:cNvPicPr>
            <a:picLocks noChangeAspect="1" noChangeArrowheads="1"/>
          </p:cNvPicPr>
          <p:nvPr/>
        </p:nvPicPr>
        <p:blipFill>
          <a:blip r:embed="rId3" cstate="print"/>
          <a:srcRect/>
          <a:stretch>
            <a:fillRect/>
          </a:stretch>
        </p:blipFill>
        <p:spPr bwMode="auto">
          <a:xfrm>
            <a:off x="1828800" y="2971800"/>
            <a:ext cx="5795360" cy="3733800"/>
          </a:xfrm>
          <a:prstGeom prst="rect">
            <a:avLst/>
          </a:prstGeom>
          <a:noFill/>
          <a:ln w="9525">
            <a:noFill/>
            <a:miter lim="800000"/>
            <a:headEnd/>
            <a:tailEnd/>
          </a:ln>
        </p:spPr>
      </p:pic>
    </p:spTree>
    <p:extLst>
      <p:ext uri="{BB962C8B-B14F-4D97-AF65-F5344CB8AC3E}">
        <p14:creationId xmlns:p14="http://schemas.microsoft.com/office/powerpoint/2010/main" val="2695232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a:t>
            </a:r>
            <a:endParaRPr lang="en-US" dirty="0"/>
          </a:p>
        </p:txBody>
      </p:sp>
      <p:sp>
        <p:nvSpPr>
          <p:cNvPr id="3" name="Content Placeholder 2"/>
          <p:cNvSpPr>
            <a:spLocks noGrp="1"/>
          </p:cNvSpPr>
          <p:nvPr>
            <p:ph idx="1"/>
          </p:nvPr>
        </p:nvSpPr>
        <p:spPr/>
        <p:txBody>
          <a:bodyPr/>
          <a:lstStyle/>
          <a:p>
            <a:pPr>
              <a:spcBef>
                <a:spcPts val="600"/>
              </a:spcBef>
            </a:pPr>
            <a:r>
              <a:rPr lang="en-US" sz="2600" dirty="0"/>
              <a:t>What’re the advantages?</a:t>
            </a:r>
          </a:p>
          <a:p>
            <a:pPr lvl="1"/>
            <a:r>
              <a:rPr lang="en-US" sz="2400" dirty="0"/>
              <a:t>Gain access to various resources.</a:t>
            </a:r>
          </a:p>
          <a:p>
            <a:pPr lvl="1"/>
            <a:r>
              <a:rPr lang="en-US" sz="2400" dirty="0"/>
              <a:t>Increases:</a:t>
            </a:r>
          </a:p>
          <a:p>
            <a:pPr lvl="2"/>
            <a:r>
              <a:rPr lang="en-US" sz="2400" dirty="0"/>
              <a:t>Computation Speed</a:t>
            </a:r>
          </a:p>
          <a:p>
            <a:pPr lvl="2"/>
            <a:r>
              <a:rPr lang="en-US" sz="2400" dirty="0"/>
              <a:t>Functionality</a:t>
            </a:r>
          </a:p>
          <a:p>
            <a:pPr lvl="2"/>
            <a:r>
              <a:rPr lang="en-US" sz="2400" dirty="0"/>
              <a:t>Data Availability</a:t>
            </a:r>
          </a:p>
          <a:p>
            <a:pPr lvl="2"/>
            <a:r>
              <a:rPr lang="en-US" sz="2400" dirty="0"/>
              <a:t>Reliability</a:t>
            </a:r>
          </a:p>
        </p:txBody>
      </p:sp>
    </p:spTree>
    <p:extLst>
      <p:ext uri="{BB962C8B-B14F-4D97-AF65-F5344CB8AC3E}">
        <p14:creationId xmlns:p14="http://schemas.microsoft.com/office/powerpoint/2010/main" val="3604126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5" name="Picture 4"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3921" r="38040"/>
          <a:stretch/>
        </p:blipFill>
        <p:spPr>
          <a:xfrm>
            <a:off x="1371600" y="1469571"/>
            <a:ext cx="5889171" cy="4572000"/>
          </a:xfrm>
          <a:prstGeom prst="rect">
            <a:avLst/>
          </a:prstGeom>
        </p:spPr>
      </p:pic>
      <p:sp>
        <p:nvSpPr>
          <p:cNvPr id="6" name="Rectangle 5"/>
          <p:cNvSpPr/>
          <p:nvPr/>
        </p:nvSpPr>
        <p:spPr>
          <a:xfrm>
            <a:off x="1378857" y="5448300"/>
            <a:ext cx="5889172" cy="2667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780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a:r>
              <a:rPr lang="en-US" altLang="en-US" u="sng" smtClean="0"/>
              <a:t>Aims &amp; Objectives</a:t>
            </a:r>
            <a:endParaRPr lang="en-US" altLang="en-US" smtClean="0"/>
          </a:p>
        </p:txBody>
      </p:sp>
      <p:sp>
        <p:nvSpPr>
          <p:cNvPr id="3" name="Content Placeholder 2"/>
          <p:cNvSpPr>
            <a:spLocks noGrp="1"/>
          </p:cNvSpPr>
          <p:nvPr>
            <p:ph idx="1"/>
          </p:nvPr>
        </p:nvSpPr>
        <p:spPr>
          <a:xfrm>
            <a:off x="381000" y="1828800"/>
            <a:ext cx="8416926" cy="4144963"/>
          </a:xfrm>
        </p:spPr>
        <p:txBody>
          <a:bodyPr>
            <a:normAutofit/>
          </a:bodyPr>
          <a:lstStyle/>
          <a:p>
            <a:pPr lvl="1" algn="just">
              <a:defRPr/>
            </a:pPr>
            <a:r>
              <a:rPr lang="en-US" sz="2000" dirty="0" smtClean="0"/>
              <a:t>This course introduces the essential concepts in the design and implementation of modern multiprogramming operating systems. Specific examples of such operating systems, the services provided, the way those services are implemented, and the underlying problems and solutions encountered in a multiprogramming computer system environment are covered.</a:t>
            </a:r>
          </a:p>
          <a:p>
            <a:pPr algn="just">
              <a:defRPr/>
            </a:pPr>
            <a:r>
              <a:rPr lang="en-US" b="1" u="sng" dirty="0" smtClean="0"/>
              <a:t>Learning Outcomes</a:t>
            </a:r>
          </a:p>
          <a:p>
            <a:pPr lvl="1" algn="just">
              <a:defRPr/>
            </a:pPr>
            <a:r>
              <a:rPr lang="en-US" sz="2000" dirty="0" smtClean="0"/>
              <a:t>It will enhance the skills of students in the field of Operating Systems, especially how Distributed System works, and how resources are shared in a distributed system, as distributed systems are the most expanding and largely used nowadays in the field of computer communication.</a:t>
            </a:r>
          </a:p>
          <a:p>
            <a:pPr algn="just">
              <a:defRPr/>
            </a:pPr>
            <a:endParaRPr lang="en-US" b="1" u="sng" dirty="0" smtClean="0"/>
          </a:p>
        </p:txBody>
      </p:sp>
    </p:spTree>
    <p:extLst>
      <p:ext uri="{BB962C8B-B14F-4D97-AF65-F5344CB8AC3E}">
        <p14:creationId xmlns:p14="http://schemas.microsoft.com/office/powerpoint/2010/main" val="305949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and Security</a:t>
            </a:r>
            <a:endParaRPr lang="en-US" dirty="0"/>
          </a:p>
        </p:txBody>
      </p:sp>
      <p:sp>
        <p:nvSpPr>
          <p:cNvPr id="3" name="Content Placeholder 2"/>
          <p:cNvSpPr>
            <a:spLocks noGrp="1"/>
          </p:cNvSpPr>
          <p:nvPr>
            <p:ph idx="1"/>
          </p:nvPr>
        </p:nvSpPr>
        <p:spPr/>
        <p:txBody>
          <a:bodyPr/>
          <a:lstStyle/>
          <a:p>
            <a:pPr algn="just">
              <a:spcBef>
                <a:spcPts val="600"/>
              </a:spcBef>
            </a:pPr>
            <a:r>
              <a:rPr lang="en-US" sz="2600" dirty="0" smtClean="0"/>
              <a:t>Discusses the mechanisms necessary for the protection and security of computer systems.</a:t>
            </a:r>
          </a:p>
          <a:p>
            <a:pPr algn="just">
              <a:spcBef>
                <a:spcPts val="600"/>
              </a:spcBef>
            </a:pPr>
            <a:r>
              <a:rPr lang="en-US" sz="2400" dirty="0" smtClean="0"/>
              <a:t>Basic idea is to control the </a:t>
            </a:r>
            <a:r>
              <a:rPr lang="en-US" sz="2400" dirty="0" err="1" smtClean="0"/>
              <a:t>authorisation</a:t>
            </a:r>
            <a:r>
              <a:rPr lang="en-US" sz="2400" dirty="0" smtClean="0"/>
              <a:t> of accessing different kind of resources.</a:t>
            </a:r>
          </a:p>
          <a:p>
            <a:pPr algn="just">
              <a:spcBef>
                <a:spcPts val="600"/>
              </a:spcBef>
            </a:pPr>
            <a:r>
              <a:rPr lang="en-US" sz="2400" dirty="0" smtClean="0"/>
              <a:t>Threats:</a:t>
            </a:r>
          </a:p>
          <a:p>
            <a:pPr lvl="1" algn="just"/>
            <a:r>
              <a:rPr lang="en-US" sz="2200" dirty="0" smtClean="0"/>
              <a:t>Trojan Horse</a:t>
            </a:r>
          </a:p>
          <a:p>
            <a:pPr lvl="1" algn="just"/>
            <a:r>
              <a:rPr lang="en-US" sz="2200" dirty="0" smtClean="0"/>
              <a:t>Logic Bomb</a:t>
            </a:r>
          </a:p>
          <a:p>
            <a:pPr lvl="1" algn="just"/>
            <a:r>
              <a:rPr lang="en-US" sz="2200" dirty="0" smtClean="0"/>
              <a:t>Trap Door</a:t>
            </a:r>
          </a:p>
          <a:p>
            <a:pPr lvl="1" algn="just"/>
            <a:r>
              <a:rPr lang="en-US" sz="2200" dirty="0" smtClean="0"/>
              <a:t>Denial-of-Service</a:t>
            </a:r>
          </a:p>
          <a:p>
            <a:pPr lvl="1" algn="just"/>
            <a:endParaRPr lang="en-US" sz="2200" dirty="0"/>
          </a:p>
        </p:txBody>
      </p:sp>
    </p:spTree>
    <p:extLst>
      <p:ext uri="{BB962C8B-B14F-4D97-AF65-F5344CB8AC3E}">
        <p14:creationId xmlns:p14="http://schemas.microsoft.com/office/powerpoint/2010/main" val="337917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3" name="Picture 2"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4247" r="37876"/>
          <a:stretch/>
        </p:blipFill>
        <p:spPr>
          <a:xfrm>
            <a:off x="1676400" y="1600200"/>
            <a:ext cx="6012543" cy="4572000"/>
          </a:xfrm>
          <a:prstGeom prst="rect">
            <a:avLst/>
          </a:prstGeom>
        </p:spPr>
      </p:pic>
    </p:spTree>
    <p:extLst>
      <p:ext uri="{BB962C8B-B14F-4D97-AF65-F5344CB8AC3E}">
        <p14:creationId xmlns:p14="http://schemas.microsoft.com/office/powerpoint/2010/main" val="2452853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 CALLED “TEXTBOOK”…</a:t>
            </a:r>
            <a:endParaRPr lang="en-US" dirty="0"/>
          </a:p>
        </p:txBody>
      </p:sp>
      <p:sp>
        <p:nvSpPr>
          <p:cNvPr id="3" name="Content Placeholder 2"/>
          <p:cNvSpPr>
            <a:spLocks noGrp="1"/>
          </p:cNvSpPr>
          <p:nvPr>
            <p:ph idx="1"/>
          </p:nvPr>
        </p:nvSpPr>
        <p:spPr/>
        <p:txBody>
          <a:bodyPr>
            <a:normAutofit/>
          </a:bodyPr>
          <a:lstStyle/>
          <a:p>
            <a:r>
              <a:rPr lang="en-US" sz="3200" dirty="0" smtClean="0"/>
              <a:t>Operating System Concepts</a:t>
            </a:r>
          </a:p>
          <a:p>
            <a:pPr lvl="1"/>
            <a:r>
              <a:rPr lang="en-US" sz="2800" dirty="0" smtClean="0"/>
              <a:t>Abraham </a:t>
            </a:r>
            <a:r>
              <a:rPr lang="en-US" sz="2800" dirty="0" err="1" smtClean="0"/>
              <a:t>Silberschatz</a:t>
            </a:r>
            <a:endParaRPr lang="en-US" sz="2800" dirty="0" smtClean="0"/>
          </a:p>
          <a:p>
            <a:pPr lvl="1"/>
            <a:r>
              <a:rPr lang="en-US" sz="2800" dirty="0" smtClean="0"/>
              <a:t>Peter B. Galvin</a:t>
            </a:r>
          </a:p>
          <a:p>
            <a:pPr lvl="1"/>
            <a:r>
              <a:rPr lang="en-US" sz="2800" dirty="0" smtClean="0"/>
              <a:t>Greg Gagne</a:t>
            </a:r>
          </a:p>
          <a:p>
            <a:r>
              <a:rPr lang="en-US" sz="3000" dirty="0" smtClean="0"/>
              <a:t>A.K.A – The Dinosaur Book</a:t>
            </a:r>
            <a:endParaRPr lang="en-US" sz="3000" dirty="0"/>
          </a:p>
        </p:txBody>
      </p:sp>
      <p:pic>
        <p:nvPicPr>
          <p:cNvPr id="5" name="Picture 4"/>
          <p:cNvPicPr>
            <a:picLocks noChangeAspect="1"/>
          </p:cNvPicPr>
          <p:nvPr/>
        </p:nvPicPr>
        <p:blipFill>
          <a:blip r:embed="rId3"/>
          <a:stretch>
            <a:fillRect/>
          </a:stretch>
        </p:blipFill>
        <p:spPr>
          <a:xfrm>
            <a:off x="5715000" y="2057400"/>
            <a:ext cx="3224379" cy="4610862"/>
          </a:xfrm>
          <a:prstGeom prst="rect">
            <a:avLst/>
          </a:prstGeom>
        </p:spPr>
      </p:pic>
    </p:spTree>
    <p:extLst>
      <p:ext uri="{BB962C8B-B14F-4D97-AF65-F5344CB8AC3E}">
        <p14:creationId xmlns:p14="http://schemas.microsoft.com/office/powerpoint/2010/main" val="181227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Plan…Plan…Plan…</a:t>
            </a:r>
            <a:endParaRPr lang="en-US" dirty="0"/>
          </a:p>
        </p:txBody>
      </p:sp>
      <p:pic>
        <p:nvPicPr>
          <p:cNvPr id="3" name="Picture 2" descr="Screen Shot 2014-03-24 at 1.50.42 AM.png"/>
          <p:cNvPicPr>
            <a:picLocks noChangeAspect="1"/>
          </p:cNvPicPr>
          <p:nvPr/>
        </p:nvPicPr>
        <p:blipFill rotWithShape="1">
          <a:blip r:embed="rId3">
            <a:extLst>
              <a:ext uri="{28A0092B-C50C-407E-A947-70E740481C1C}">
                <a14:useLocalDpi xmlns:a14="http://schemas.microsoft.com/office/drawing/2010/main" val="0"/>
              </a:ext>
            </a:extLst>
          </a:blip>
          <a:srcRect l="23921" r="38040"/>
          <a:stretch/>
        </p:blipFill>
        <p:spPr>
          <a:xfrm>
            <a:off x="1371600" y="1469571"/>
            <a:ext cx="5889171" cy="4572000"/>
          </a:xfrm>
          <a:prstGeom prst="rect">
            <a:avLst/>
          </a:prstGeom>
        </p:spPr>
      </p:pic>
      <p:sp>
        <p:nvSpPr>
          <p:cNvPr id="4" name="Rectangle 3"/>
          <p:cNvSpPr/>
          <p:nvPr/>
        </p:nvSpPr>
        <p:spPr>
          <a:xfrm>
            <a:off x="1349828" y="1752600"/>
            <a:ext cx="5889172" cy="304800"/>
          </a:xfrm>
          <a:prstGeom prst="rect">
            <a:avLst/>
          </a:prstGeom>
          <a:noFill/>
          <a:ln w="762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532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Four Components of a Computer System</a:t>
            </a:r>
            <a:endParaRPr lang="en-US" sz="3400" dirty="0"/>
          </a:p>
        </p:txBody>
      </p:sp>
      <p:pic>
        <p:nvPicPr>
          <p:cNvPr id="4" name="Picture 4"/>
          <p:cNvPicPr>
            <a:picLocks noChangeAspect="1" noChangeArrowheads="1"/>
          </p:cNvPicPr>
          <p:nvPr/>
        </p:nvPicPr>
        <p:blipFill rotWithShape="1">
          <a:blip r:embed="rId3" cstate="print"/>
          <a:srcRect b="63688"/>
          <a:stretch/>
        </p:blipFill>
        <p:spPr bwMode="auto">
          <a:xfrm>
            <a:off x="1295400" y="1447800"/>
            <a:ext cx="6324600" cy="1829525"/>
          </a:xfrm>
          <a:prstGeom prst="rect">
            <a:avLst/>
          </a:prstGeom>
          <a:noFill/>
          <a:ln w="9525">
            <a:noFill/>
            <a:miter lim="800000"/>
            <a:headEnd/>
            <a:tailEnd/>
          </a:ln>
        </p:spPr>
      </p:pic>
      <p:grpSp>
        <p:nvGrpSpPr>
          <p:cNvPr id="22" name="Group 21"/>
          <p:cNvGrpSpPr/>
          <p:nvPr/>
        </p:nvGrpSpPr>
        <p:grpSpPr>
          <a:xfrm>
            <a:off x="1295400" y="3276600"/>
            <a:ext cx="6324600" cy="1676400"/>
            <a:chOff x="1219200" y="5105400"/>
            <a:chExt cx="6324600" cy="1676400"/>
          </a:xfrm>
        </p:grpSpPr>
        <p:sp>
          <p:nvSpPr>
            <p:cNvPr id="15" name="Rectangle 14"/>
            <p:cNvSpPr/>
            <p:nvPr/>
          </p:nvSpPr>
          <p:spPr>
            <a:xfrm>
              <a:off x="1219200" y="5105400"/>
              <a:ext cx="6324600" cy="1676400"/>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219200" y="5105400"/>
              <a:ext cx="1143000" cy="338554"/>
            </a:xfrm>
            <a:prstGeom prst="rect">
              <a:avLst/>
            </a:prstGeom>
            <a:noFill/>
          </p:spPr>
          <p:txBody>
            <a:bodyPr wrap="square" rtlCol="0">
              <a:spAutoFit/>
            </a:bodyPr>
            <a:lstStyle/>
            <a:p>
              <a:pPr algn="ctr"/>
              <a:r>
                <a:rPr lang="en-US" sz="1600" dirty="0" smtClean="0"/>
                <a:t>compiler</a:t>
              </a:r>
              <a:endParaRPr lang="en-US" sz="1600" dirty="0"/>
            </a:p>
          </p:txBody>
        </p:sp>
        <p:sp>
          <p:nvSpPr>
            <p:cNvPr id="18" name="TextBox 17"/>
            <p:cNvSpPr txBox="1"/>
            <p:nvPr/>
          </p:nvSpPr>
          <p:spPr>
            <a:xfrm>
              <a:off x="2590800" y="5105400"/>
              <a:ext cx="1143000" cy="338554"/>
            </a:xfrm>
            <a:prstGeom prst="rect">
              <a:avLst/>
            </a:prstGeom>
            <a:noFill/>
          </p:spPr>
          <p:txBody>
            <a:bodyPr wrap="square" rtlCol="0">
              <a:spAutoFit/>
            </a:bodyPr>
            <a:lstStyle/>
            <a:p>
              <a:pPr algn="ctr"/>
              <a:r>
                <a:rPr lang="en-US" sz="1600" dirty="0" smtClean="0"/>
                <a:t>assembler</a:t>
              </a:r>
              <a:endParaRPr lang="en-US" sz="1600" dirty="0"/>
            </a:p>
          </p:txBody>
        </p:sp>
        <p:sp>
          <p:nvSpPr>
            <p:cNvPr id="19" name="TextBox 18"/>
            <p:cNvSpPr txBox="1"/>
            <p:nvPr/>
          </p:nvSpPr>
          <p:spPr>
            <a:xfrm>
              <a:off x="3962400" y="5105400"/>
              <a:ext cx="1143000" cy="338554"/>
            </a:xfrm>
            <a:prstGeom prst="rect">
              <a:avLst/>
            </a:prstGeom>
            <a:noFill/>
          </p:spPr>
          <p:txBody>
            <a:bodyPr wrap="square" rtlCol="0">
              <a:spAutoFit/>
            </a:bodyPr>
            <a:lstStyle/>
            <a:p>
              <a:pPr algn="ctr"/>
              <a:r>
                <a:rPr lang="en-US" sz="1600" dirty="0" smtClean="0"/>
                <a:t>text editor</a:t>
              </a:r>
              <a:endParaRPr lang="en-US" sz="1600" dirty="0"/>
            </a:p>
          </p:txBody>
        </p:sp>
        <p:sp>
          <p:nvSpPr>
            <p:cNvPr id="20" name="TextBox 19"/>
            <p:cNvSpPr txBox="1"/>
            <p:nvPr/>
          </p:nvSpPr>
          <p:spPr>
            <a:xfrm>
              <a:off x="6400800" y="5105400"/>
              <a:ext cx="1143000" cy="584776"/>
            </a:xfrm>
            <a:prstGeom prst="rect">
              <a:avLst/>
            </a:prstGeom>
            <a:noFill/>
          </p:spPr>
          <p:txBody>
            <a:bodyPr wrap="square" rtlCol="0">
              <a:spAutoFit/>
            </a:bodyPr>
            <a:lstStyle/>
            <a:p>
              <a:pPr algn="ctr"/>
              <a:r>
                <a:rPr lang="en-US" sz="1600" dirty="0" smtClean="0"/>
                <a:t>database system</a:t>
              </a:r>
              <a:endParaRPr lang="en-US" sz="1600" dirty="0"/>
            </a:p>
          </p:txBody>
        </p:sp>
        <p:sp>
          <p:nvSpPr>
            <p:cNvPr id="21" name="TextBox 20"/>
            <p:cNvSpPr txBox="1"/>
            <p:nvPr/>
          </p:nvSpPr>
          <p:spPr>
            <a:xfrm>
              <a:off x="3048000" y="5867400"/>
              <a:ext cx="3048000" cy="338554"/>
            </a:xfrm>
            <a:prstGeom prst="rect">
              <a:avLst/>
            </a:prstGeom>
            <a:noFill/>
          </p:spPr>
          <p:txBody>
            <a:bodyPr wrap="square" rtlCol="0">
              <a:spAutoFit/>
            </a:bodyPr>
            <a:lstStyle/>
            <a:p>
              <a:pPr algn="ctr"/>
              <a:r>
                <a:rPr lang="en-US" sz="1600" dirty="0" smtClean="0"/>
                <a:t>system and application programs</a:t>
              </a:r>
              <a:endParaRPr lang="en-US" sz="1600" dirty="0"/>
            </a:p>
          </p:txBody>
        </p:sp>
      </p:grpSp>
      <p:grpSp>
        <p:nvGrpSpPr>
          <p:cNvPr id="25" name="Group 24"/>
          <p:cNvGrpSpPr/>
          <p:nvPr/>
        </p:nvGrpSpPr>
        <p:grpSpPr>
          <a:xfrm>
            <a:off x="2438400" y="4495800"/>
            <a:ext cx="3886200" cy="1295400"/>
            <a:chOff x="4495800" y="4114800"/>
            <a:chExt cx="3886200" cy="1295400"/>
          </a:xfrm>
        </p:grpSpPr>
        <p:sp>
          <p:nvSpPr>
            <p:cNvPr id="23" name="Rectangle 22"/>
            <p:cNvSpPr/>
            <p:nvPr/>
          </p:nvSpPr>
          <p:spPr>
            <a:xfrm>
              <a:off x="4495800" y="4114800"/>
              <a:ext cx="3886200" cy="1295400"/>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5105400" y="4419600"/>
              <a:ext cx="2590800" cy="369332"/>
            </a:xfrm>
            <a:prstGeom prst="rect">
              <a:avLst/>
            </a:prstGeom>
            <a:noFill/>
          </p:spPr>
          <p:txBody>
            <a:bodyPr wrap="square" rtlCol="0">
              <a:spAutoFit/>
            </a:bodyPr>
            <a:lstStyle/>
            <a:p>
              <a:pPr algn="ctr"/>
              <a:r>
                <a:rPr lang="en-US" dirty="0" smtClean="0"/>
                <a:t>operating system</a:t>
              </a:r>
              <a:endParaRPr lang="en-US" dirty="0"/>
            </a:p>
          </p:txBody>
        </p:sp>
      </p:grpSp>
      <p:grpSp>
        <p:nvGrpSpPr>
          <p:cNvPr id="29" name="Group 28"/>
          <p:cNvGrpSpPr/>
          <p:nvPr/>
        </p:nvGrpSpPr>
        <p:grpSpPr>
          <a:xfrm>
            <a:off x="3352800" y="5334000"/>
            <a:ext cx="2133600" cy="1295400"/>
            <a:chOff x="6324600" y="4191000"/>
            <a:chExt cx="2133600" cy="1295400"/>
          </a:xfrm>
        </p:grpSpPr>
        <p:sp>
          <p:nvSpPr>
            <p:cNvPr id="27" name="Rectangle 26"/>
            <p:cNvSpPr/>
            <p:nvPr/>
          </p:nvSpPr>
          <p:spPr>
            <a:xfrm>
              <a:off x="6324600" y="4191000"/>
              <a:ext cx="2133600" cy="1295400"/>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6324600" y="4648200"/>
              <a:ext cx="2133600" cy="369332"/>
            </a:xfrm>
            <a:prstGeom prst="rect">
              <a:avLst/>
            </a:prstGeom>
            <a:noFill/>
          </p:spPr>
          <p:txBody>
            <a:bodyPr wrap="square" rtlCol="0">
              <a:spAutoFit/>
            </a:bodyPr>
            <a:lstStyle/>
            <a:p>
              <a:pPr algn="ctr"/>
              <a:r>
                <a:rPr lang="en-US" dirty="0" smtClean="0"/>
                <a:t>computer hardware</a:t>
              </a:r>
              <a:endParaRPr lang="en-US" dirty="0"/>
            </a:p>
          </p:txBody>
        </p:sp>
      </p:grpSp>
      <p:pic>
        <p:nvPicPr>
          <p:cNvPr id="3" name="Picture 2"/>
          <p:cNvPicPr>
            <a:picLocks noChangeAspect="1"/>
          </p:cNvPicPr>
          <p:nvPr/>
        </p:nvPicPr>
        <p:blipFill>
          <a:blip r:embed="rId4"/>
          <a:stretch>
            <a:fillRect/>
          </a:stretch>
        </p:blipFill>
        <p:spPr>
          <a:xfrm>
            <a:off x="5181600" y="5846452"/>
            <a:ext cx="914400" cy="914400"/>
          </a:xfrm>
          <a:prstGeom prst="rect">
            <a:avLst/>
          </a:prstGeom>
        </p:spPr>
      </p:pic>
      <p:pic>
        <p:nvPicPr>
          <p:cNvPr id="5" name="Picture 4"/>
          <p:cNvPicPr>
            <a:picLocks noChangeAspect="1"/>
          </p:cNvPicPr>
          <p:nvPr/>
        </p:nvPicPr>
        <p:blipFill>
          <a:blip r:embed="rId5"/>
          <a:stretch>
            <a:fillRect/>
          </a:stretch>
        </p:blipFill>
        <p:spPr>
          <a:xfrm>
            <a:off x="6096000" y="5770252"/>
            <a:ext cx="1066800" cy="1066800"/>
          </a:xfrm>
          <a:prstGeom prst="rect">
            <a:avLst/>
          </a:prstGeom>
        </p:spPr>
      </p:pic>
      <p:pic>
        <p:nvPicPr>
          <p:cNvPr id="6" name="Picture 5"/>
          <p:cNvPicPr>
            <a:picLocks noChangeAspect="1"/>
          </p:cNvPicPr>
          <p:nvPr/>
        </p:nvPicPr>
        <p:blipFill>
          <a:blip r:embed="rId6"/>
          <a:stretch>
            <a:fillRect/>
          </a:stretch>
        </p:blipFill>
        <p:spPr>
          <a:xfrm>
            <a:off x="7086600" y="5846452"/>
            <a:ext cx="965200" cy="965200"/>
          </a:xfrm>
          <a:prstGeom prst="rect">
            <a:avLst/>
          </a:prstGeom>
        </p:spPr>
      </p:pic>
      <p:pic>
        <p:nvPicPr>
          <p:cNvPr id="7" name="Picture 6"/>
          <p:cNvPicPr>
            <a:picLocks noChangeAspect="1"/>
          </p:cNvPicPr>
          <p:nvPr/>
        </p:nvPicPr>
        <p:blipFill>
          <a:blip r:embed="rId7"/>
          <a:stretch>
            <a:fillRect/>
          </a:stretch>
        </p:blipFill>
        <p:spPr>
          <a:xfrm>
            <a:off x="2667000" y="5181600"/>
            <a:ext cx="762000" cy="762000"/>
          </a:xfrm>
          <a:prstGeom prst="rect">
            <a:avLst/>
          </a:prstGeom>
        </p:spPr>
      </p:pic>
      <p:pic>
        <p:nvPicPr>
          <p:cNvPr id="8" name="Picture 7"/>
          <p:cNvPicPr>
            <a:picLocks noChangeAspect="1"/>
          </p:cNvPicPr>
          <p:nvPr/>
        </p:nvPicPr>
        <p:blipFill>
          <a:blip r:embed="rId8"/>
          <a:stretch>
            <a:fillRect/>
          </a:stretch>
        </p:blipFill>
        <p:spPr>
          <a:xfrm>
            <a:off x="1828800" y="5105400"/>
            <a:ext cx="838200" cy="838200"/>
          </a:xfrm>
          <a:prstGeom prst="rect">
            <a:avLst/>
          </a:prstGeom>
        </p:spPr>
      </p:pic>
      <p:pic>
        <p:nvPicPr>
          <p:cNvPr id="9" name="Picture 8"/>
          <p:cNvPicPr>
            <a:picLocks noChangeAspect="1"/>
          </p:cNvPicPr>
          <p:nvPr/>
        </p:nvPicPr>
        <p:blipFill>
          <a:blip r:embed="rId9"/>
          <a:stretch>
            <a:fillRect/>
          </a:stretch>
        </p:blipFill>
        <p:spPr>
          <a:xfrm>
            <a:off x="1066800" y="5181600"/>
            <a:ext cx="736600" cy="736600"/>
          </a:xfrm>
          <a:prstGeom prst="rect">
            <a:avLst/>
          </a:prstGeom>
        </p:spPr>
      </p:pic>
      <p:pic>
        <p:nvPicPr>
          <p:cNvPr id="10" name="Picture 9"/>
          <p:cNvPicPr>
            <a:picLocks noChangeAspect="1"/>
          </p:cNvPicPr>
          <p:nvPr/>
        </p:nvPicPr>
        <p:blipFill>
          <a:blip r:embed="rId10"/>
          <a:stretch>
            <a:fillRect/>
          </a:stretch>
        </p:blipFill>
        <p:spPr>
          <a:xfrm>
            <a:off x="304800" y="5105400"/>
            <a:ext cx="812800" cy="812800"/>
          </a:xfrm>
          <a:prstGeom prst="rect">
            <a:avLst/>
          </a:prstGeom>
        </p:spPr>
      </p:pic>
      <p:pic>
        <p:nvPicPr>
          <p:cNvPr id="11" name="Picture 10"/>
          <p:cNvPicPr>
            <a:picLocks noChangeAspect="1"/>
          </p:cNvPicPr>
          <p:nvPr/>
        </p:nvPicPr>
        <p:blipFill>
          <a:blip r:embed="rId11"/>
          <a:stretch>
            <a:fillRect/>
          </a:stretch>
        </p:blipFill>
        <p:spPr>
          <a:xfrm>
            <a:off x="6477000" y="4038600"/>
            <a:ext cx="838200" cy="838200"/>
          </a:xfrm>
          <a:prstGeom prst="rect">
            <a:avLst/>
          </a:prstGeom>
        </p:spPr>
      </p:pic>
      <p:pic>
        <p:nvPicPr>
          <p:cNvPr id="12" name="Picture 11"/>
          <p:cNvPicPr>
            <a:picLocks noChangeAspect="1"/>
          </p:cNvPicPr>
          <p:nvPr/>
        </p:nvPicPr>
        <p:blipFill>
          <a:blip r:embed="rId12"/>
          <a:stretch>
            <a:fillRect/>
          </a:stretch>
        </p:blipFill>
        <p:spPr>
          <a:xfrm>
            <a:off x="7391400" y="4038600"/>
            <a:ext cx="762000" cy="762000"/>
          </a:xfrm>
          <a:prstGeom prst="rect">
            <a:avLst/>
          </a:prstGeom>
        </p:spPr>
      </p:pic>
      <p:pic>
        <p:nvPicPr>
          <p:cNvPr id="13" name="Picture 12"/>
          <p:cNvPicPr>
            <a:picLocks noChangeAspect="1"/>
          </p:cNvPicPr>
          <p:nvPr/>
        </p:nvPicPr>
        <p:blipFill>
          <a:blip r:embed="rId13"/>
          <a:stretch>
            <a:fillRect/>
          </a:stretch>
        </p:blipFill>
        <p:spPr>
          <a:xfrm>
            <a:off x="8229600" y="4038600"/>
            <a:ext cx="812800" cy="812800"/>
          </a:xfrm>
          <a:prstGeom prst="rect">
            <a:avLst/>
          </a:prstGeom>
        </p:spPr>
      </p:pic>
      <p:pic>
        <p:nvPicPr>
          <p:cNvPr id="14" name="Picture 13"/>
          <p:cNvPicPr>
            <a:picLocks noChangeAspect="1"/>
          </p:cNvPicPr>
          <p:nvPr/>
        </p:nvPicPr>
        <p:blipFill>
          <a:blip r:embed="rId14"/>
          <a:stretch>
            <a:fillRect/>
          </a:stretch>
        </p:blipFill>
        <p:spPr>
          <a:xfrm>
            <a:off x="1143000" y="4038600"/>
            <a:ext cx="762000" cy="762000"/>
          </a:xfrm>
          <a:prstGeom prst="rect">
            <a:avLst/>
          </a:prstGeom>
        </p:spPr>
      </p:pic>
      <p:pic>
        <p:nvPicPr>
          <p:cNvPr id="16" name="Picture 15"/>
          <p:cNvPicPr>
            <a:picLocks noChangeAspect="1"/>
          </p:cNvPicPr>
          <p:nvPr/>
        </p:nvPicPr>
        <p:blipFill>
          <a:blip r:embed="rId15"/>
          <a:stretch>
            <a:fillRect/>
          </a:stretch>
        </p:blipFill>
        <p:spPr>
          <a:xfrm>
            <a:off x="304800" y="4038600"/>
            <a:ext cx="787400" cy="787400"/>
          </a:xfrm>
          <a:prstGeom prst="rect">
            <a:avLst/>
          </a:prstGeom>
        </p:spPr>
      </p:pic>
      <p:sp>
        <p:nvSpPr>
          <p:cNvPr id="26" name="Rectangle 25"/>
          <p:cNvSpPr/>
          <p:nvPr/>
        </p:nvSpPr>
        <p:spPr>
          <a:xfrm>
            <a:off x="1066800" y="1295400"/>
            <a:ext cx="6781800" cy="1219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an Operating System?</a:t>
            </a:r>
          </a:p>
        </p:txBody>
      </p:sp>
      <p:pic>
        <p:nvPicPr>
          <p:cNvPr id="4" name="Picture 4"/>
          <p:cNvPicPr>
            <a:picLocks noChangeAspect="1" noChangeArrowheads="1"/>
          </p:cNvPicPr>
          <p:nvPr/>
        </p:nvPicPr>
        <p:blipFill>
          <a:blip r:embed="rId3" cstate="print"/>
          <a:srcRect/>
          <a:stretch>
            <a:fillRect/>
          </a:stretch>
        </p:blipFill>
        <p:spPr bwMode="auto">
          <a:xfrm>
            <a:off x="1295400" y="1447800"/>
            <a:ext cx="6324600" cy="5038302"/>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4953000" y="5791200"/>
            <a:ext cx="914400" cy="914400"/>
          </a:xfrm>
          <a:prstGeom prst="rect">
            <a:avLst/>
          </a:prstGeom>
        </p:spPr>
      </p:pic>
      <p:pic>
        <p:nvPicPr>
          <p:cNvPr id="5" name="Picture 4"/>
          <p:cNvPicPr>
            <a:picLocks noChangeAspect="1"/>
          </p:cNvPicPr>
          <p:nvPr/>
        </p:nvPicPr>
        <p:blipFill>
          <a:blip r:embed="rId5"/>
          <a:stretch>
            <a:fillRect/>
          </a:stretch>
        </p:blipFill>
        <p:spPr>
          <a:xfrm>
            <a:off x="5867400" y="5715000"/>
            <a:ext cx="1066800" cy="1066800"/>
          </a:xfrm>
          <a:prstGeom prst="rect">
            <a:avLst/>
          </a:prstGeom>
        </p:spPr>
      </p:pic>
      <p:pic>
        <p:nvPicPr>
          <p:cNvPr id="6" name="Picture 5"/>
          <p:cNvPicPr>
            <a:picLocks noChangeAspect="1"/>
          </p:cNvPicPr>
          <p:nvPr/>
        </p:nvPicPr>
        <p:blipFill>
          <a:blip r:embed="rId6"/>
          <a:stretch>
            <a:fillRect/>
          </a:stretch>
        </p:blipFill>
        <p:spPr>
          <a:xfrm>
            <a:off x="6858000" y="5791200"/>
            <a:ext cx="965200" cy="965200"/>
          </a:xfrm>
          <a:prstGeom prst="rect">
            <a:avLst/>
          </a:prstGeom>
        </p:spPr>
      </p:pic>
      <p:sp>
        <p:nvSpPr>
          <p:cNvPr id="15" name="Rectangle 14"/>
          <p:cNvSpPr/>
          <p:nvPr/>
        </p:nvSpPr>
        <p:spPr>
          <a:xfrm>
            <a:off x="2514600" y="4343400"/>
            <a:ext cx="3886200" cy="1295400"/>
          </a:xfrm>
          <a:prstGeom prst="rect">
            <a:avLst/>
          </a:prstGeom>
          <a:noFill/>
          <a:ln w="101600">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7"/>
          <a:stretch>
            <a:fillRect/>
          </a:stretch>
        </p:blipFill>
        <p:spPr>
          <a:xfrm>
            <a:off x="2667000" y="5181600"/>
            <a:ext cx="762000" cy="762000"/>
          </a:xfrm>
          <a:prstGeom prst="rect">
            <a:avLst/>
          </a:prstGeom>
        </p:spPr>
      </p:pic>
      <p:pic>
        <p:nvPicPr>
          <p:cNvPr id="8" name="Picture 7"/>
          <p:cNvPicPr>
            <a:picLocks noChangeAspect="1"/>
          </p:cNvPicPr>
          <p:nvPr/>
        </p:nvPicPr>
        <p:blipFill>
          <a:blip r:embed="rId8"/>
          <a:stretch>
            <a:fillRect/>
          </a:stretch>
        </p:blipFill>
        <p:spPr>
          <a:xfrm>
            <a:off x="1828800" y="5105400"/>
            <a:ext cx="838200" cy="838200"/>
          </a:xfrm>
          <a:prstGeom prst="rect">
            <a:avLst/>
          </a:prstGeom>
        </p:spPr>
      </p:pic>
      <p:pic>
        <p:nvPicPr>
          <p:cNvPr id="9" name="Picture 8"/>
          <p:cNvPicPr>
            <a:picLocks noChangeAspect="1"/>
          </p:cNvPicPr>
          <p:nvPr/>
        </p:nvPicPr>
        <p:blipFill>
          <a:blip r:embed="rId9"/>
          <a:stretch>
            <a:fillRect/>
          </a:stretch>
        </p:blipFill>
        <p:spPr>
          <a:xfrm>
            <a:off x="1066800" y="5181600"/>
            <a:ext cx="736600" cy="736600"/>
          </a:xfrm>
          <a:prstGeom prst="rect">
            <a:avLst/>
          </a:prstGeom>
        </p:spPr>
      </p:pic>
      <p:pic>
        <p:nvPicPr>
          <p:cNvPr id="10" name="Picture 9"/>
          <p:cNvPicPr>
            <a:picLocks noChangeAspect="1"/>
          </p:cNvPicPr>
          <p:nvPr/>
        </p:nvPicPr>
        <p:blipFill>
          <a:blip r:embed="rId10"/>
          <a:stretch>
            <a:fillRect/>
          </a:stretch>
        </p:blipFill>
        <p:spPr>
          <a:xfrm>
            <a:off x="304800" y="5105400"/>
            <a:ext cx="812800" cy="812800"/>
          </a:xfrm>
          <a:prstGeom prst="rect">
            <a:avLst/>
          </a:prstGeom>
        </p:spPr>
      </p:pic>
      <p:pic>
        <p:nvPicPr>
          <p:cNvPr id="11" name="Picture 10"/>
          <p:cNvPicPr>
            <a:picLocks noChangeAspect="1"/>
          </p:cNvPicPr>
          <p:nvPr/>
        </p:nvPicPr>
        <p:blipFill>
          <a:blip r:embed="rId11"/>
          <a:stretch>
            <a:fillRect/>
          </a:stretch>
        </p:blipFill>
        <p:spPr>
          <a:xfrm>
            <a:off x="6477000" y="3810000"/>
            <a:ext cx="838200" cy="838200"/>
          </a:xfrm>
          <a:prstGeom prst="rect">
            <a:avLst/>
          </a:prstGeom>
        </p:spPr>
      </p:pic>
      <p:pic>
        <p:nvPicPr>
          <p:cNvPr id="12" name="Picture 11"/>
          <p:cNvPicPr>
            <a:picLocks noChangeAspect="1"/>
          </p:cNvPicPr>
          <p:nvPr/>
        </p:nvPicPr>
        <p:blipFill>
          <a:blip r:embed="rId12"/>
          <a:stretch>
            <a:fillRect/>
          </a:stretch>
        </p:blipFill>
        <p:spPr>
          <a:xfrm>
            <a:off x="7391400" y="3810000"/>
            <a:ext cx="762000" cy="762000"/>
          </a:xfrm>
          <a:prstGeom prst="rect">
            <a:avLst/>
          </a:prstGeom>
        </p:spPr>
      </p:pic>
      <p:pic>
        <p:nvPicPr>
          <p:cNvPr id="13" name="Picture 12"/>
          <p:cNvPicPr>
            <a:picLocks noChangeAspect="1"/>
          </p:cNvPicPr>
          <p:nvPr/>
        </p:nvPicPr>
        <p:blipFill>
          <a:blip r:embed="rId13"/>
          <a:stretch>
            <a:fillRect/>
          </a:stretch>
        </p:blipFill>
        <p:spPr>
          <a:xfrm>
            <a:off x="8229600" y="3810000"/>
            <a:ext cx="812800" cy="812800"/>
          </a:xfrm>
          <a:prstGeom prst="rect">
            <a:avLst/>
          </a:prstGeom>
        </p:spPr>
      </p:pic>
      <p:pic>
        <p:nvPicPr>
          <p:cNvPr id="14" name="Picture 13"/>
          <p:cNvPicPr>
            <a:picLocks noChangeAspect="1"/>
          </p:cNvPicPr>
          <p:nvPr/>
        </p:nvPicPr>
        <p:blipFill>
          <a:blip r:embed="rId14"/>
          <a:stretch>
            <a:fillRect/>
          </a:stretch>
        </p:blipFill>
        <p:spPr>
          <a:xfrm>
            <a:off x="1143000" y="3810000"/>
            <a:ext cx="762000" cy="762000"/>
          </a:xfrm>
          <a:prstGeom prst="rect">
            <a:avLst/>
          </a:prstGeom>
        </p:spPr>
      </p:pic>
      <p:pic>
        <p:nvPicPr>
          <p:cNvPr id="16" name="Picture 15"/>
          <p:cNvPicPr>
            <a:picLocks noChangeAspect="1"/>
          </p:cNvPicPr>
          <p:nvPr/>
        </p:nvPicPr>
        <p:blipFill>
          <a:blip r:embed="rId15"/>
          <a:stretch>
            <a:fillRect/>
          </a:stretch>
        </p:blipFill>
        <p:spPr>
          <a:xfrm>
            <a:off x="304800" y="3810000"/>
            <a:ext cx="787400" cy="787400"/>
          </a:xfrm>
          <a:prstGeom prst="rect">
            <a:avLst/>
          </a:prstGeom>
        </p:spPr>
      </p:pic>
      <p:pic>
        <p:nvPicPr>
          <p:cNvPr id="17" name="Picture 16"/>
          <p:cNvPicPr>
            <a:picLocks noChangeAspect="1"/>
          </p:cNvPicPr>
          <p:nvPr/>
        </p:nvPicPr>
        <p:blipFill>
          <a:blip r:embed="rId16"/>
          <a:stretch>
            <a:fillRect/>
          </a:stretch>
        </p:blipFill>
        <p:spPr>
          <a:xfrm>
            <a:off x="4800600" y="3505200"/>
            <a:ext cx="1625600" cy="1625600"/>
          </a:xfrm>
          <a:prstGeom prst="rect">
            <a:avLst/>
          </a:prstGeom>
        </p:spPr>
      </p:pic>
    </p:spTree>
    <p:extLst>
      <p:ext uri="{BB962C8B-B14F-4D97-AF65-F5344CB8AC3E}">
        <p14:creationId xmlns:p14="http://schemas.microsoft.com/office/powerpoint/2010/main" val="53078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0</TotalTime>
  <Words>1000</Words>
  <Application>Microsoft Office PowerPoint</Application>
  <PresentationFormat>On-screen Show (4:3)</PresentationFormat>
  <Paragraphs>210</Paragraphs>
  <Slides>40</Slides>
  <Notes>33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Advantage</vt:lpstr>
      <vt:lpstr>Operating Systems</vt:lpstr>
      <vt:lpstr>Contact</vt:lpstr>
      <vt:lpstr>Assessment</vt:lpstr>
      <vt:lpstr>Aims &amp; Objectives</vt:lpstr>
      <vt:lpstr>Plan…Plan…Plan…</vt:lpstr>
      <vt:lpstr>The SO CALLED “TEXTBOOK”…</vt:lpstr>
      <vt:lpstr>Plan…Plan…Plan…</vt:lpstr>
      <vt:lpstr>Four Components of a Computer System</vt:lpstr>
      <vt:lpstr>What is an Operating System?</vt:lpstr>
      <vt:lpstr>What is Operating System?</vt:lpstr>
      <vt:lpstr>What is an Operating System?</vt:lpstr>
      <vt:lpstr>What Operating Systems Do?</vt:lpstr>
      <vt:lpstr>What Operating Systems Do?</vt:lpstr>
      <vt:lpstr>What Operating Systems Do?</vt:lpstr>
      <vt:lpstr>PowerPoint Presentation</vt:lpstr>
      <vt:lpstr>Computer System Organization</vt:lpstr>
      <vt:lpstr>Computer-System Operation</vt:lpstr>
      <vt:lpstr>Common Functions of Interrupts</vt:lpstr>
      <vt:lpstr>What is an Operating System?</vt:lpstr>
      <vt:lpstr>Plan…Plan…Plan…</vt:lpstr>
      <vt:lpstr>Operating System Structure</vt:lpstr>
      <vt:lpstr>What is an Operating System?</vt:lpstr>
      <vt:lpstr>Structuring of Operating System</vt:lpstr>
      <vt:lpstr>Plan…Plan…Plan…</vt:lpstr>
      <vt:lpstr>Process Management</vt:lpstr>
      <vt:lpstr>Process Management</vt:lpstr>
      <vt:lpstr>Plan…Plan…Plan…</vt:lpstr>
      <vt:lpstr>Process Scheduling</vt:lpstr>
      <vt:lpstr>Process Scheduling</vt:lpstr>
      <vt:lpstr>Plan…Plan…Plan…</vt:lpstr>
      <vt:lpstr>Memory Management</vt:lpstr>
      <vt:lpstr>Memory Management</vt:lpstr>
      <vt:lpstr>Plan…Plan…Plan…</vt:lpstr>
      <vt:lpstr>Storage-Device Hierarchy</vt:lpstr>
      <vt:lpstr>Storage Management</vt:lpstr>
      <vt:lpstr>Plan…Plan…Plan…</vt:lpstr>
      <vt:lpstr>Distributed System</vt:lpstr>
      <vt:lpstr>Distributed System</vt:lpstr>
      <vt:lpstr>Plan…Plan…Plan…</vt:lpstr>
      <vt:lpstr>Protection and 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2014-03-24T07:53:48Z</dcterms:created>
  <dcterms:modified xsi:type="dcterms:W3CDTF">2017-09-12T03:40:19Z</dcterms:modified>
</cp:coreProperties>
</file>