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59" r:id="rId1"/>
  </p:sldMasterIdLst>
  <p:notesMasterIdLst>
    <p:notesMasterId r:id="rId17"/>
  </p:notes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4" autoAdjust="0"/>
    <p:restoredTop sz="76786" autoAdjust="0"/>
  </p:normalViewPr>
  <p:slideViewPr>
    <p:cSldViewPr>
      <p:cViewPr>
        <p:scale>
          <a:sx n="66" d="100"/>
          <a:sy n="66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A33EB-883C-47AD-BFD1-B2DB2FEFED6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F588A-7072-4854-8D2F-0A8D9A75B1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8E80666-FB37-4B36-9149-507F3B0178E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05800" y="228600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228600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41692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02F663C-E494-4484-B628-87E4CA7C507A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6F18127-6C1D-43AE-BDE3-996271BC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  <p:sldLayoutId id="2147484471" r:id="rId12"/>
    <p:sldLayoutId id="2147484472" r:id="rId13"/>
    <p:sldLayoutId id="2147484473" r:id="rId14"/>
    <p:sldLayoutId id="2147484474" r:id="rId15"/>
    <p:sldLayoutId id="2147484475" r:id="rId16"/>
    <p:sldLayoutId id="2147484476" r:id="rId17"/>
    <p:sldLayoutId id="2147484477" r:id="rId18"/>
    <p:sldLayoutId id="2147484478" r:id="rId19"/>
    <p:sldLayoutId id="2147484479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624668"/>
            <a:ext cx="8534400" cy="1090332"/>
          </a:xfrm>
        </p:spPr>
        <p:txBody>
          <a:bodyPr>
            <a:noAutofit/>
          </a:bodyPr>
          <a:lstStyle/>
          <a:p>
            <a:r>
              <a:rPr lang="en-US" sz="3200" dirty="0" smtClean="0"/>
              <a:t>Operating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15000"/>
            <a:ext cx="8534400" cy="914401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Scheduling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u="sng" smtClean="0"/>
              <a:t>Process	Arrival Time</a:t>
            </a:r>
            <a:r>
              <a:rPr lang="en-US" altLang="en-US" sz="1800" smtClean="0"/>
              <a:t>	</a:t>
            </a:r>
            <a:r>
              <a:rPr lang="en-US" altLang="en-US" sz="1800" u="sng" smtClean="0"/>
              <a:t>Burst Time</a:t>
            </a:r>
            <a:endParaRPr lang="en-US" altLang="en-US" sz="1800" smtClean="0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	</a:t>
            </a:r>
            <a:r>
              <a:rPr lang="en-US" altLang="en-US" sz="1800" smtClean="0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</a:t>
            </a:r>
            <a:r>
              <a:rPr lang="en-US" altLang="en-US" sz="1800" smtClean="0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4</a:t>
            </a:r>
            <a:r>
              <a:rPr lang="en-US" altLang="en-US" sz="1800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Average waiting time = (0 + 6 + 3 + 7)/4 - 4</a:t>
            </a:r>
            <a:endParaRPr lang="en-US" altLang="en-US" sz="1800" i="1" baseline="-25000" smtClean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Example of Non-Preemptive SJF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 flipH="1">
            <a:off x="1524000" y="4357688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 flipH="1">
            <a:off x="22098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 flipH="1">
            <a:off x="38100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 flipH="1">
            <a:off x="4724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67818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38100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209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 flipH="1">
            <a:off x="3657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 flipH="1">
            <a:off x="236855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 flipH="1">
            <a:off x="650875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 flipH="1">
            <a:off x="5867400" y="443388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4</a:t>
            </a:r>
            <a:endParaRPr lang="en-US" alt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297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 flipH="1">
            <a:off x="32766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 flipH="1">
            <a:off x="3581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27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8"/>
          <p:cNvSpPr txBox="1">
            <a:spLocks noChangeArrowheads="1"/>
          </p:cNvSpPr>
          <p:nvPr/>
        </p:nvSpPr>
        <p:spPr bwMode="auto">
          <a:xfrm flipH="1">
            <a:off x="41148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3340" name="Line 29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Line 31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Line 32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 flipH="1">
            <a:off x="5257800" y="51196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12</a:t>
            </a:r>
          </a:p>
        </p:txBody>
      </p:sp>
      <p:sp>
        <p:nvSpPr>
          <p:cNvPr id="13345" name="Line 34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Line 36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Preemptive SJF</a:t>
            </a:r>
          </a:p>
        </p:txBody>
      </p:sp>
      <p:sp>
        <p:nvSpPr>
          <p:cNvPr id="14340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u="sng" smtClean="0"/>
              <a:t>Process	Arrival Time</a:t>
            </a:r>
            <a:r>
              <a:rPr lang="en-US" altLang="en-US" sz="1800" smtClean="0"/>
              <a:t>	</a:t>
            </a:r>
            <a:r>
              <a:rPr lang="en-US" altLang="en-US" sz="1800" u="sng" smtClean="0"/>
              <a:t>Burst Time</a:t>
            </a:r>
            <a:endParaRPr lang="en-US" altLang="en-US" sz="1800" smtClean="0"/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	0.0	7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	</a:t>
            </a:r>
            <a:r>
              <a:rPr lang="en-US" altLang="en-US" sz="1800" smtClean="0"/>
              <a:t>2.0	4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</a:t>
            </a:r>
            <a:r>
              <a:rPr lang="en-US" altLang="en-US" sz="1800" smtClean="0"/>
              <a:t>	4.0	1</a:t>
            </a:r>
          </a:p>
          <a:p>
            <a:pPr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4</a:t>
            </a:r>
            <a:r>
              <a:rPr lang="en-US" altLang="en-US" sz="1800" smtClean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en-US" sz="1800" smtClean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en-US" sz="1800" smtClean="0"/>
              <a:t>Average waiting time = (9 + 1 + 0 +2)/4 - 3</a:t>
            </a:r>
            <a:endParaRPr lang="en-US" altLang="en-US" sz="1800" i="1" baseline="-25000" smtClean="0"/>
          </a:p>
        </p:txBody>
      </p:sp>
      <p:sp>
        <p:nvSpPr>
          <p:cNvPr id="14341" name="Rectangle 37"/>
          <p:cNvSpPr>
            <a:spLocks noChangeArrowheads="1"/>
          </p:cNvSpPr>
          <p:nvPr/>
        </p:nvSpPr>
        <p:spPr bwMode="auto">
          <a:xfrm flipH="1">
            <a:off x="1524000" y="4357688"/>
            <a:ext cx="5562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Text Box 38"/>
          <p:cNvSpPr txBox="1">
            <a:spLocks noChangeArrowheads="1"/>
          </p:cNvSpPr>
          <p:nvPr/>
        </p:nvSpPr>
        <p:spPr bwMode="auto">
          <a:xfrm flipH="1">
            <a:off x="1600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4343" name="Text Box 39"/>
          <p:cNvSpPr txBox="1">
            <a:spLocks noChangeArrowheads="1"/>
          </p:cNvSpPr>
          <p:nvPr/>
        </p:nvSpPr>
        <p:spPr bwMode="auto">
          <a:xfrm flipH="1">
            <a:off x="28956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14344" name="Text Box 40"/>
          <p:cNvSpPr txBox="1">
            <a:spLocks noChangeArrowheads="1"/>
          </p:cNvSpPr>
          <p:nvPr/>
        </p:nvSpPr>
        <p:spPr bwMode="auto">
          <a:xfrm flipH="1">
            <a:off x="23622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4345" name="Line 41"/>
          <p:cNvSpPr>
            <a:spLocks noChangeShapeType="1"/>
          </p:cNvSpPr>
          <p:nvPr/>
        </p:nvSpPr>
        <p:spPr bwMode="auto">
          <a:xfrm flipH="1">
            <a:off x="706755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42"/>
          <p:cNvSpPr>
            <a:spLocks noChangeShapeType="1"/>
          </p:cNvSpPr>
          <p:nvPr/>
        </p:nvSpPr>
        <p:spPr bwMode="auto">
          <a:xfrm flipH="1">
            <a:off x="1524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43"/>
          <p:cNvSpPr>
            <a:spLocks noChangeShapeType="1"/>
          </p:cNvSpPr>
          <p:nvPr/>
        </p:nvSpPr>
        <p:spPr bwMode="auto">
          <a:xfrm flipH="1">
            <a:off x="42672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44"/>
          <p:cNvSpPr>
            <a:spLocks noChangeShapeType="1"/>
          </p:cNvSpPr>
          <p:nvPr/>
        </p:nvSpPr>
        <p:spPr bwMode="auto">
          <a:xfrm flipH="1">
            <a:off x="2133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45"/>
          <p:cNvSpPr>
            <a:spLocks noChangeShapeType="1"/>
          </p:cNvSpPr>
          <p:nvPr/>
        </p:nvSpPr>
        <p:spPr bwMode="auto">
          <a:xfrm flipH="1">
            <a:off x="38100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47"/>
          <p:cNvSpPr txBox="1">
            <a:spLocks noChangeArrowheads="1"/>
          </p:cNvSpPr>
          <p:nvPr/>
        </p:nvSpPr>
        <p:spPr bwMode="auto">
          <a:xfrm flipH="1">
            <a:off x="2743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 flipH="1">
            <a:off x="19812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4352" name="Text Box 49"/>
          <p:cNvSpPr txBox="1">
            <a:spLocks noChangeArrowheads="1"/>
          </p:cNvSpPr>
          <p:nvPr/>
        </p:nvSpPr>
        <p:spPr bwMode="auto">
          <a:xfrm flipH="1">
            <a:off x="52578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11</a:t>
            </a:r>
          </a:p>
        </p:txBody>
      </p:sp>
      <p:sp>
        <p:nvSpPr>
          <p:cNvPr id="14353" name="Text Box 50"/>
          <p:cNvSpPr txBox="1">
            <a:spLocks noChangeArrowheads="1"/>
          </p:cNvSpPr>
          <p:nvPr/>
        </p:nvSpPr>
        <p:spPr bwMode="auto">
          <a:xfrm flipH="1">
            <a:off x="1371600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14354" name="Text Box 51"/>
          <p:cNvSpPr txBox="1">
            <a:spLocks noChangeArrowheads="1"/>
          </p:cNvSpPr>
          <p:nvPr/>
        </p:nvSpPr>
        <p:spPr bwMode="auto">
          <a:xfrm flipH="1">
            <a:off x="4724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4</a:t>
            </a:r>
            <a:endParaRPr lang="en-US" altLang="en-US"/>
          </a:p>
        </p:txBody>
      </p:sp>
      <p:sp>
        <p:nvSpPr>
          <p:cNvPr id="14355" name="Line 52"/>
          <p:cNvSpPr>
            <a:spLocks noChangeShapeType="1"/>
          </p:cNvSpPr>
          <p:nvPr/>
        </p:nvSpPr>
        <p:spPr bwMode="auto">
          <a:xfrm flipH="1">
            <a:off x="5486400" y="43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53"/>
          <p:cNvSpPr>
            <a:spLocks noChangeShapeType="1"/>
          </p:cNvSpPr>
          <p:nvPr/>
        </p:nvSpPr>
        <p:spPr bwMode="auto">
          <a:xfrm flipH="1">
            <a:off x="1828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54"/>
          <p:cNvSpPr>
            <a:spLocks noChangeShapeType="1"/>
          </p:cNvSpPr>
          <p:nvPr/>
        </p:nvSpPr>
        <p:spPr bwMode="auto">
          <a:xfrm flipH="1">
            <a:off x="2590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58"/>
          <p:cNvSpPr>
            <a:spLocks noChangeShapeType="1"/>
          </p:cNvSpPr>
          <p:nvPr/>
        </p:nvSpPr>
        <p:spPr bwMode="auto">
          <a:xfrm flipH="1">
            <a:off x="42672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Text Box 59"/>
          <p:cNvSpPr txBox="1">
            <a:spLocks noChangeArrowheads="1"/>
          </p:cNvSpPr>
          <p:nvPr/>
        </p:nvSpPr>
        <p:spPr bwMode="auto">
          <a:xfrm flipH="1">
            <a:off x="32766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4360" name="Line 60"/>
          <p:cNvSpPr>
            <a:spLocks noChangeShapeType="1"/>
          </p:cNvSpPr>
          <p:nvPr/>
        </p:nvSpPr>
        <p:spPr bwMode="auto">
          <a:xfrm flipH="1">
            <a:off x="4648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61"/>
          <p:cNvSpPr>
            <a:spLocks noChangeShapeType="1"/>
          </p:cNvSpPr>
          <p:nvPr/>
        </p:nvSpPr>
        <p:spPr bwMode="auto">
          <a:xfrm flipH="1">
            <a:off x="4953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62"/>
          <p:cNvSpPr>
            <a:spLocks noChangeShapeType="1"/>
          </p:cNvSpPr>
          <p:nvPr/>
        </p:nvSpPr>
        <p:spPr bwMode="auto">
          <a:xfrm flipH="1">
            <a:off x="5257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63"/>
          <p:cNvSpPr>
            <a:spLocks noChangeShapeType="1"/>
          </p:cNvSpPr>
          <p:nvPr/>
        </p:nvSpPr>
        <p:spPr bwMode="auto">
          <a:xfrm flipH="1">
            <a:off x="5486400" y="4967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64"/>
          <p:cNvSpPr txBox="1">
            <a:spLocks noChangeArrowheads="1"/>
          </p:cNvSpPr>
          <p:nvPr/>
        </p:nvSpPr>
        <p:spPr bwMode="auto">
          <a:xfrm flipH="1">
            <a:off x="4114800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7</a:t>
            </a:r>
          </a:p>
        </p:txBody>
      </p:sp>
      <p:sp>
        <p:nvSpPr>
          <p:cNvPr id="14365" name="Line 65"/>
          <p:cNvSpPr>
            <a:spLocks noChangeShapeType="1"/>
          </p:cNvSpPr>
          <p:nvPr/>
        </p:nvSpPr>
        <p:spPr bwMode="auto">
          <a:xfrm flipH="1">
            <a:off x="58674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66"/>
          <p:cNvSpPr>
            <a:spLocks noChangeShapeType="1"/>
          </p:cNvSpPr>
          <p:nvPr/>
        </p:nvSpPr>
        <p:spPr bwMode="auto">
          <a:xfrm flipH="1">
            <a:off x="61722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67"/>
          <p:cNvSpPr>
            <a:spLocks noChangeShapeType="1"/>
          </p:cNvSpPr>
          <p:nvPr/>
        </p:nvSpPr>
        <p:spPr bwMode="auto">
          <a:xfrm flipH="1">
            <a:off x="64770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68"/>
          <p:cNvSpPr>
            <a:spLocks noChangeShapeType="1"/>
          </p:cNvSpPr>
          <p:nvPr/>
        </p:nvSpPr>
        <p:spPr bwMode="auto">
          <a:xfrm flipH="1">
            <a:off x="28956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69"/>
          <p:cNvSpPr>
            <a:spLocks noChangeShapeType="1"/>
          </p:cNvSpPr>
          <p:nvPr/>
        </p:nvSpPr>
        <p:spPr bwMode="auto">
          <a:xfrm flipH="1">
            <a:off x="3429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Text Box 70"/>
          <p:cNvSpPr txBox="1">
            <a:spLocks noChangeArrowheads="1"/>
          </p:cNvSpPr>
          <p:nvPr/>
        </p:nvSpPr>
        <p:spPr bwMode="auto">
          <a:xfrm flipH="1">
            <a:off x="35814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4371" name="Text Box 71"/>
          <p:cNvSpPr txBox="1">
            <a:spLocks noChangeArrowheads="1"/>
          </p:cNvSpPr>
          <p:nvPr/>
        </p:nvSpPr>
        <p:spPr bwMode="auto">
          <a:xfrm flipH="1">
            <a:off x="6096000" y="4419600"/>
            <a:ext cx="420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4372" name="Line 72"/>
          <p:cNvSpPr>
            <a:spLocks noChangeShapeType="1"/>
          </p:cNvSpPr>
          <p:nvPr/>
        </p:nvSpPr>
        <p:spPr bwMode="auto">
          <a:xfrm flipH="1">
            <a:off x="6781800" y="48545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73"/>
          <p:cNvSpPr txBox="1">
            <a:spLocks noChangeArrowheads="1"/>
          </p:cNvSpPr>
          <p:nvPr/>
        </p:nvSpPr>
        <p:spPr bwMode="auto">
          <a:xfrm flipH="1">
            <a:off x="6858000" y="5105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635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Determining Length of Next CPU Burst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Can only estimate the length.</a:t>
            </a:r>
          </a:p>
          <a:p>
            <a:r>
              <a:rPr lang="en-US" altLang="en-US" sz="1800" smtClean="0"/>
              <a:t>Can be done by using the length of previous CPU bursts, using exponential averaging.</a:t>
            </a:r>
          </a:p>
          <a:p>
            <a:endParaRPr lang="en-US" altLang="en-US" sz="1800" smtClean="0"/>
          </a:p>
          <a:p>
            <a:endParaRPr lang="en-US" altLang="en-US" sz="1800" smtClean="0"/>
          </a:p>
          <a:p>
            <a:endParaRPr lang="en-US" altLang="en-US" sz="1800" smtClean="0"/>
          </a:p>
          <a:p>
            <a:r>
              <a:rPr lang="en-US" altLang="en-US" sz="1800" smtClean="0"/>
              <a:t>Say, α = 0.5 , τ</a:t>
            </a:r>
            <a:r>
              <a:rPr lang="en-US" altLang="en-US" sz="1800" baseline="-25000" smtClean="0"/>
              <a:t>0</a:t>
            </a:r>
            <a:r>
              <a:rPr lang="en-US" altLang="en-US" sz="1800" smtClean="0"/>
              <a:t> = 10, t = 6 </a:t>
            </a:r>
          </a:p>
          <a:p>
            <a:endParaRPr lang="en-US" altLang="en-US" sz="1800" smtClean="0"/>
          </a:p>
          <a:p>
            <a:pPr lvl="1">
              <a:buFontTx/>
              <a:buNone/>
            </a:pPr>
            <a:endParaRPr lang="en-US" altLang="en-US" sz="1800" smtClean="0"/>
          </a:p>
          <a:p>
            <a:pPr lvl="1">
              <a:buFontTx/>
              <a:buNone/>
            </a:pPr>
            <a:endParaRPr lang="en-US" altLang="en-US" sz="1800" smtClean="0"/>
          </a:p>
        </p:txBody>
      </p:sp>
      <p:graphicFrame>
        <p:nvGraphicFramePr>
          <p:cNvPr id="1026" name="Object 2048"/>
          <p:cNvGraphicFramePr>
            <a:graphicFrameLocks noChangeAspect="1"/>
          </p:cNvGraphicFramePr>
          <p:nvPr/>
        </p:nvGraphicFramePr>
        <p:xfrm>
          <a:off x="1168400" y="2867025"/>
          <a:ext cx="5232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232240" imgH="1104840" progId="Equation.3">
                  <p:embed/>
                </p:oleObj>
              </mc:Choice>
              <mc:Fallback>
                <p:oleObj name="Equation" r:id="rId3" imgW="523224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867025"/>
                        <a:ext cx="5232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049"/>
          <p:cNvGraphicFramePr>
            <a:graphicFrameLocks noChangeAspect="1"/>
          </p:cNvGraphicFramePr>
          <p:nvPr/>
        </p:nvGraphicFramePr>
        <p:xfrm>
          <a:off x="3016250" y="4419600"/>
          <a:ext cx="1993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993680" imgH="291960" progId="Equation.3">
                  <p:embed/>
                </p:oleObj>
              </mc:Choice>
              <mc:Fallback>
                <p:oleObj name="Equation" r:id="rId5" imgW="1993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419600"/>
                        <a:ext cx="1993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62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Priority Scheduling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A priority number (integer) is associated with each process</a:t>
            </a:r>
          </a:p>
          <a:p>
            <a:r>
              <a:rPr lang="en-US" altLang="en-US" sz="1800" smtClean="0"/>
              <a:t>The CPU is allocated to the process with the highest priority (smallest integer </a:t>
            </a:r>
            <a:r>
              <a:rPr lang="en-US" altLang="en-US" sz="1800" smtClean="0">
                <a:sym typeface="Symbol" pitchFamily="18" charset="2"/>
              </a:rPr>
              <a:t> highest priority).</a:t>
            </a:r>
          </a:p>
          <a:p>
            <a:pPr lvl="1"/>
            <a:r>
              <a:rPr lang="en-US" altLang="en-US" sz="1800" smtClean="0"/>
              <a:t>Preemptive</a:t>
            </a:r>
          </a:p>
          <a:p>
            <a:pPr lvl="1"/>
            <a:r>
              <a:rPr lang="en-US" altLang="en-US" sz="1800" smtClean="0"/>
              <a:t>nonpreemptive</a:t>
            </a:r>
          </a:p>
          <a:p>
            <a:r>
              <a:rPr lang="en-US" altLang="en-US" sz="1800" smtClean="0"/>
              <a:t>SJF is a priority scheduling where priority is the predicted next CPU burst time.</a:t>
            </a:r>
          </a:p>
          <a:p>
            <a:r>
              <a:rPr lang="en-US" altLang="en-US" sz="1800" smtClean="0"/>
              <a:t>Problem </a:t>
            </a:r>
            <a:r>
              <a:rPr lang="en-US" altLang="en-US" sz="1800" smtClean="0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 altLang="en-US" sz="1800" smtClean="0">
                <a:sym typeface="Symbol" pitchFamily="18" charset="2"/>
              </a:rPr>
              <a:t>Solution  Aging – as time progresses increase the priority of the process.</a:t>
            </a:r>
          </a:p>
        </p:txBody>
      </p:sp>
    </p:spTree>
    <p:extLst>
      <p:ext uri="{BB962C8B-B14F-4D97-AF65-F5344CB8AC3E}">
        <p14:creationId xmlns:p14="http://schemas.microsoft.com/office/powerpoint/2010/main" val="181577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 Robin (RR)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Each process gets a small unit of CPU time (</a:t>
            </a:r>
            <a:r>
              <a:rPr lang="en-US" altLang="en-US" sz="1800" i="1" smtClean="0"/>
              <a:t>time quantum</a:t>
            </a:r>
            <a:r>
              <a:rPr lang="en-US" altLang="en-US" sz="1800" smtClean="0"/>
              <a:t>), usually 10-100 milliseconds.  After this time has elapsed, the process is preempted and added to the end of the ready queue.</a:t>
            </a:r>
          </a:p>
          <a:p>
            <a:r>
              <a:rPr lang="en-US" altLang="en-US" sz="1800" smtClean="0"/>
              <a:t>If there are 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 processes in the ready queue and the time quantum is </a:t>
            </a:r>
            <a:r>
              <a:rPr lang="en-US" altLang="en-US" sz="1800" i="1" smtClean="0"/>
              <a:t>q</a:t>
            </a:r>
            <a:r>
              <a:rPr lang="en-US" altLang="en-US" sz="1800" smtClean="0"/>
              <a:t>, then each process gets 1/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 of the CPU time in chunks of at most </a:t>
            </a:r>
            <a:r>
              <a:rPr lang="en-US" altLang="en-US" sz="1800" i="1" smtClean="0"/>
              <a:t>q</a:t>
            </a:r>
            <a:r>
              <a:rPr lang="en-US" altLang="en-US" sz="1800" smtClean="0"/>
              <a:t> time units at once.  No process waits more than (</a:t>
            </a:r>
            <a:r>
              <a:rPr lang="en-US" altLang="en-US" sz="1800" i="1" smtClean="0"/>
              <a:t>n</a:t>
            </a:r>
            <a:r>
              <a:rPr lang="en-US" altLang="en-US" sz="1800" smtClean="0"/>
              <a:t>-1)</a:t>
            </a:r>
            <a:r>
              <a:rPr lang="en-US" altLang="en-US" sz="1800" i="1" smtClean="0"/>
              <a:t>q </a:t>
            </a:r>
            <a:r>
              <a:rPr lang="en-US" altLang="en-US" sz="1800" smtClean="0"/>
              <a:t>time units.</a:t>
            </a:r>
          </a:p>
          <a:p>
            <a:r>
              <a:rPr lang="en-US" altLang="en-US" sz="1800" smtClean="0"/>
              <a:t>Performance</a:t>
            </a:r>
          </a:p>
          <a:p>
            <a:pPr lvl="1"/>
            <a:r>
              <a:rPr lang="en-US" altLang="en-US" sz="1800" i="1" smtClean="0"/>
              <a:t>q</a:t>
            </a:r>
            <a:r>
              <a:rPr lang="en-US" altLang="en-US" sz="1800" smtClean="0"/>
              <a:t> large </a:t>
            </a:r>
            <a:r>
              <a:rPr lang="en-US" altLang="en-US" sz="1800" smtClean="0">
                <a:sym typeface="Symbol" pitchFamily="18" charset="2"/>
              </a:rPr>
              <a:t> FIFO</a:t>
            </a:r>
          </a:p>
          <a:p>
            <a:pPr lvl="1"/>
            <a:r>
              <a:rPr lang="en-US" altLang="en-US" sz="1800" i="1" smtClean="0">
                <a:sym typeface="Symbol" pitchFamily="18" charset="2"/>
              </a:rPr>
              <a:t>q </a:t>
            </a:r>
            <a:r>
              <a:rPr lang="en-US" altLang="en-US" sz="1800" smtClean="0">
                <a:sym typeface="Symbol" pitchFamily="18" charset="2"/>
              </a:rPr>
              <a:t>small  </a:t>
            </a:r>
            <a:r>
              <a:rPr lang="en-US" altLang="en-US" sz="1800" i="1" smtClean="0">
                <a:sym typeface="Symbol" pitchFamily="18" charset="2"/>
              </a:rPr>
              <a:t>q </a:t>
            </a:r>
            <a:r>
              <a:rPr lang="en-US" altLang="en-US" sz="1800" smtClean="0">
                <a:sym typeface="Symbol" pitchFamily="18" charset="2"/>
              </a:rPr>
              <a:t>must be large with respect to context switch, otherwise overhead is too high.</a:t>
            </a:r>
          </a:p>
        </p:txBody>
      </p:sp>
    </p:spTree>
    <p:extLst>
      <p:ext uri="{BB962C8B-B14F-4D97-AF65-F5344CB8AC3E}">
        <p14:creationId xmlns:p14="http://schemas.microsoft.com/office/powerpoint/2010/main" val="262018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 RR with Time Quantum = 20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u="sng" smtClean="0"/>
              <a:t>Process</a:t>
            </a:r>
            <a:r>
              <a:rPr lang="en-US" altLang="en-US" sz="1800" smtClean="0"/>
              <a:t>	</a:t>
            </a:r>
            <a:r>
              <a:rPr lang="en-US" altLang="en-US" sz="1800" u="sng" smtClean="0"/>
              <a:t>Burst Time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1800" i="1" smtClean="0"/>
              <a:t>		P</a:t>
            </a:r>
            <a:r>
              <a:rPr lang="en-US" altLang="en-US" sz="1800" i="1" baseline="-25000" smtClean="0"/>
              <a:t>1	</a:t>
            </a:r>
            <a:r>
              <a:rPr lang="en-US" altLang="en-US" sz="1800" smtClean="0"/>
              <a:t>53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	 </a:t>
            </a:r>
            <a:r>
              <a:rPr lang="en-US" altLang="en-US" sz="1800" smtClean="0"/>
              <a:t>17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	</a:t>
            </a:r>
            <a:r>
              <a:rPr lang="en-US" altLang="en-US" sz="1800" smtClean="0"/>
              <a:t>68</a:t>
            </a:r>
          </a:p>
          <a:p>
            <a:pPr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4	 </a:t>
            </a:r>
            <a:r>
              <a:rPr lang="en-US" altLang="en-US" sz="1800" smtClean="0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The Gantt chart is: 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en-US" sz="1800" smtClean="0"/>
              <a:t>Typically, higher average turnaround than SJF, but better </a:t>
            </a:r>
            <a:r>
              <a:rPr lang="en-US" altLang="en-US" sz="1800" i="1" smtClean="0"/>
              <a:t>response</a:t>
            </a:r>
            <a:r>
              <a:rPr lang="en-US" altLang="en-US" sz="1800" smtClean="0"/>
              <a:t>.</a:t>
            </a:r>
          </a:p>
        </p:txBody>
      </p:sp>
      <p:grpSp>
        <p:nvGrpSpPr>
          <p:cNvPr id="17413" name="Group 14"/>
          <p:cNvGrpSpPr>
            <a:grpSpLocks/>
          </p:cNvGrpSpPr>
          <p:nvPr/>
        </p:nvGrpSpPr>
        <p:grpSpPr bwMode="auto">
          <a:xfrm>
            <a:off x="1828800" y="4191000"/>
            <a:ext cx="5638800" cy="609600"/>
            <a:chOff x="1152" y="2736"/>
            <a:chExt cx="2880" cy="288"/>
          </a:xfrm>
        </p:grpSpPr>
        <p:sp>
          <p:nvSpPr>
            <p:cNvPr id="17425" name="Rectangle 4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7426" name="Rectangle 5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17427" name="Rectangle 6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17428" name="Rectangle 7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17429" name="Rectangle 8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7430" name="Rectangle 9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4</a:t>
              </a:r>
            </a:p>
          </p:txBody>
        </p:sp>
        <p:sp>
          <p:nvSpPr>
            <p:cNvPr id="17432" name="Rectangle 11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17433" name="Rectangle 12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  <p:sp>
          <p:nvSpPr>
            <p:cNvPr id="17434" name="Rectangle 13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1676400" y="4800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2146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20</a:t>
            </a:r>
          </a:p>
        </p:txBody>
      </p:sp>
      <p:sp>
        <p:nvSpPr>
          <p:cNvPr id="17416" name="Text Box 17"/>
          <p:cNvSpPr txBox="1">
            <a:spLocks noChangeArrowheads="1"/>
          </p:cNvSpPr>
          <p:nvPr/>
        </p:nvSpPr>
        <p:spPr bwMode="auto">
          <a:xfrm>
            <a:off x="26797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37</a:t>
            </a:r>
          </a:p>
        </p:txBody>
      </p:sp>
      <p:sp>
        <p:nvSpPr>
          <p:cNvPr id="17417" name="Text Box 18"/>
          <p:cNvSpPr txBox="1">
            <a:spLocks noChangeArrowheads="1"/>
          </p:cNvSpPr>
          <p:nvPr/>
        </p:nvSpPr>
        <p:spPr bwMode="auto">
          <a:xfrm>
            <a:off x="328295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57</a:t>
            </a:r>
          </a:p>
        </p:txBody>
      </p:sp>
      <p:sp>
        <p:nvSpPr>
          <p:cNvPr id="17418" name="Text Box 19"/>
          <p:cNvSpPr txBox="1">
            <a:spLocks noChangeArrowheads="1"/>
          </p:cNvSpPr>
          <p:nvPr/>
        </p:nvSpPr>
        <p:spPr bwMode="auto">
          <a:xfrm>
            <a:off x="38989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77</a:t>
            </a:r>
          </a:p>
        </p:txBody>
      </p:sp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4432300" y="4800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97</a:t>
            </a:r>
          </a:p>
        </p:txBody>
      </p:sp>
      <p:sp>
        <p:nvSpPr>
          <p:cNvPr id="17420" name="Text Box 21"/>
          <p:cNvSpPr txBox="1">
            <a:spLocks noChangeArrowheads="1"/>
          </p:cNvSpPr>
          <p:nvPr/>
        </p:nvSpPr>
        <p:spPr bwMode="auto">
          <a:xfrm>
            <a:off x="4902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117</a:t>
            </a:r>
          </a:p>
        </p:txBody>
      </p:sp>
      <p:sp>
        <p:nvSpPr>
          <p:cNvPr id="17421" name="Text Box 22"/>
          <p:cNvSpPr txBox="1">
            <a:spLocks noChangeArrowheads="1"/>
          </p:cNvSpPr>
          <p:nvPr/>
        </p:nvSpPr>
        <p:spPr bwMode="auto">
          <a:xfrm>
            <a:off x="5511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121</a:t>
            </a:r>
          </a:p>
        </p:txBody>
      </p:sp>
      <p:sp>
        <p:nvSpPr>
          <p:cNvPr id="17422" name="Text Box 24"/>
          <p:cNvSpPr txBox="1">
            <a:spLocks noChangeArrowheads="1"/>
          </p:cNvSpPr>
          <p:nvPr/>
        </p:nvSpPr>
        <p:spPr bwMode="auto">
          <a:xfrm>
            <a:off x="60452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134</a:t>
            </a:r>
          </a:p>
        </p:txBody>
      </p:sp>
      <p:sp>
        <p:nvSpPr>
          <p:cNvPr id="17423" name="Text Box 25"/>
          <p:cNvSpPr txBox="1">
            <a:spLocks noChangeArrowheads="1"/>
          </p:cNvSpPr>
          <p:nvPr/>
        </p:nvSpPr>
        <p:spPr bwMode="auto">
          <a:xfrm>
            <a:off x="66294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154</a:t>
            </a:r>
          </a:p>
        </p:txBody>
      </p:sp>
      <p:sp>
        <p:nvSpPr>
          <p:cNvPr id="17424" name="Text Box 26"/>
          <p:cNvSpPr txBox="1">
            <a:spLocks noChangeArrowheads="1"/>
          </p:cNvSpPr>
          <p:nvPr/>
        </p:nvSpPr>
        <p:spPr bwMode="auto">
          <a:xfrm>
            <a:off x="7162800" y="480060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342617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04825" y="1437062"/>
            <a:ext cx="8305800" cy="44831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Determines the sequence of execution.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Different types of algorithm.</a:t>
            </a:r>
          </a:p>
          <a:p>
            <a:pPr lvl="1"/>
            <a:r>
              <a:rPr lang="en-US" sz="2600" dirty="0" smtClean="0"/>
              <a:t>First-Come First-Serve</a:t>
            </a:r>
          </a:p>
          <a:p>
            <a:pPr lvl="1"/>
            <a:r>
              <a:rPr lang="en-US" sz="2600" dirty="0" smtClean="0"/>
              <a:t>Shortest Job First</a:t>
            </a:r>
          </a:p>
          <a:p>
            <a:pPr lvl="1"/>
            <a:r>
              <a:rPr lang="en-US" sz="2600" dirty="0" smtClean="0"/>
              <a:t>Priority Scheduling</a:t>
            </a:r>
          </a:p>
          <a:p>
            <a:pPr lvl="1"/>
            <a:r>
              <a:rPr lang="en-US" sz="2600" dirty="0" smtClean="0"/>
              <a:t>Round Robin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Involves some simple mathematical calculation.</a:t>
            </a:r>
          </a:p>
          <a:p>
            <a:pPr lvl="1"/>
            <a:r>
              <a:rPr lang="en-US" sz="2600" dirty="0" smtClean="0"/>
              <a:t>Please remember to bring your CALCULATOR.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402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CPU Scheduler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Selects from among the processes in memory that are ready to execute, and allocates the CPU to one of them.</a:t>
            </a:r>
          </a:p>
          <a:p>
            <a:r>
              <a:rPr lang="en-US" altLang="en-US" sz="1800" smtClean="0"/>
              <a:t>CPU scheduling decisions may take place when a process:</a:t>
            </a:r>
          </a:p>
          <a:p>
            <a:pPr lvl="1">
              <a:buFontTx/>
              <a:buNone/>
            </a:pPr>
            <a:r>
              <a:rPr lang="en-US" altLang="en-US" sz="1800" smtClean="0"/>
              <a:t>1.	Switches from running to waiting state.</a:t>
            </a:r>
          </a:p>
          <a:p>
            <a:pPr lvl="1">
              <a:buFontTx/>
              <a:buNone/>
            </a:pPr>
            <a:r>
              <a:rPr lang="en-US" altLang="en-US" sz="1800" smtClean="0"/>
              <a:t>2.	Switches from running to ready state.</a:t>
            </a:r>
          </a:p>
          <a:p>
            <a:pPr lvl="1">
              <a:buFontTx/>
              <a:buNone/>
            </a:pPr>
            <a:r>
              <a:rPr lang="en-US" altLang="en-US" sz="1800" smtClean="0"/>
              <a:t>3.	Switches from waiting to ready.</a:t>
            </a:r>
          </a:p>
          <a:p>
            <a:pPr lvl="1">
              <a:buFontTx/>
              <a:buNone/>
            </a:pPr>
            <a:r>
              <a:rPr lang="en-US" altLang="en-US" sz="1800" smtClean="0"/>
              <a:t>4.	Terminates.</a:t>
            </a:r>
          </a:p>
          <a:p>
            <a:r>
              <a:rPr lang="en-US" altLang="en-US" sz="1800" smtClean="0"/>
              <a:t>Scheduling under 1 and 4 is </a:t>
            </a:r>
            <a:r>
              <a:rPr lang="en-US" altLang="en-US" sz="1800" i="1" smtClean="0"/>
              <a:t>nonpreemptive</a:t>
            </a:r>
            <a:r>
              <a:rPr lang="en-US" altLang="en-US" sz="1800" smtClean="0"/>
              <a:t>.</a:t>
            </a:r>
          </a:p>
          <a:p>
            <a:r>
              <a:rPr lang="en-US" altLang="en-US" sz="1800" smtClean="0"/>
              <a:t>All other scheduling is </a:t>
            </a:r>
            <a:r>
              <a:rPr lang="en-US" altLang="en-US" sz="1800" i="1" smtClean="0"/>
              <a:t>preemptive.</a:t>
            </a:r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722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Dispatcher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altLang="en-US" sz="1800" smtClean="0"/>
              <a:t>switching context</a:t>
            </a:r>
          </a:p>
          <a:p>
            <a:pPr lvl="1"/>
            <a:r>
              <a:rPr lang="en-US" altLang="en-US" sz="1800" smtClean="0"/>
              <a:t>switching to user mode</a:t>
            </a:r>
          </a:p>
          <a:p>
            <a:pPr lvl="1"/>
            <a:r>
              <a:rPr lang="en-US" altLang="en-US" sz="1800" smtClean="0"/>
              <a:t>jumping to the proper location in the user program to restart that program</a:t>
            </a:r>
          </a:p>
          <a:p>
            <a:r>
              <a:rPr lang="en-US" altLang="en-US" sz="1800" i="1" smtClean="0"/>
              <a:t>Dispatch latency</a:t>
            </a:r>
            <a:r>
              <a:rPr lang="en-US" altLang="en-US" sz="1800" smtClean="0"/>
              <a:t> – time it takes for the dispatcher to stop one process and start another running.</a:t>
            </a:r>
          </a:p>
        </p:txBody>
      </p:sp>
    </p:spTree>
    <p:extLst>
      <p:ext uri="{BB962C8B-B14F-4D97-AF65-F5344CB8AC3E}">
        <p14:creationId xmlns:p14="http://schemas.microsoft.com/office/powerpoint/2010/main" val="28380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Scheduling Criteria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29450" cy="4114800"/>
          </a:xfrm>
        </p:spPr>
        <p:txBody>
          <a:bodyPr/>
          <a:lstStyle/>
          <a:p>
            <a:r>
              <a:rPr lang="en-US" altLang="en-US" sz="1800" smtClean="0"/>
              <a:t>CPU utilization – keep the CPU as busy as possible</a:t>
            </a:r>
          </a:p>
          <a:p>
            <a:r>
              <a:rPr lang="en-US" altLang="en-US" sz="1800" smtClean="0"/>
              <a:t>Throughput – # of processes that complete their execution per time unit</a:t>
            </a:r>
          </a:p>
          <a:p>
            <a:r>
              <a:rPr lang="en-US" altLang="en-US" sz="1800" smtClean="0"/>
              <a:t>Turnaround time – amount of time to execute a particular process</a:t>
            </a:r>
          </a:p>
          <a:p>
            <a:r>
              <a:rPr lang="en-US" altLang="en-US" sz="1800" smtClean="0"/>
              <a:t>Waiting time – amount of time a process has been waiting in the ready queue</a:t>
            </a:r>
          </a:p>
          <a:p>
            <a:r>
              <a:rPr lang="en-US" altLang="en-US" sz="1800" smtClean="0"/>
              <a:t>Response time – amount of time it takes from when a request was submitted until the first response is produced, </a:t>
            </a:r>
            <a:r>
              <a:rPr lang="en-US" altLang="en-US" sz="1800" b="1" smtClean="0"/>
              <a:t>not</a:t>
            </a:r>
            <a:r>
              <a:rPr lang="en-US" altLang="en-US" sz="1800" smtClean="0"/>
              <a:t> output  (for time-sharing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21789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Optimization Criteria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Max CPU utilization</a:t>
            </a:r>
          </a:p>
          <a:p>
            <a:r>
              <a:rPr lang="en-US" altLang="en-US" sz="1800" smtClean="0"/>
              <a:t>Max throughput</a:t>
            </a:r>
          </a:p>
          <a:p>
            <a:r>
              <a:rPr lang="en-US" altLang="en-US" sz="1800" smtClean="0"/>
              <a:t>Min turnaround time </a:t>
            </a:r>
          </a:p>
          <a:p>
            <a:r>
              <a:rPr lang="en-US" altLang="en-US" sz="1800" smtClean="0"/>
              <a:t>Min waiting time </a:t>
            </a:r>
          </a:p>
          <a:p>
            <a:r>
              <a:rPr lang="en-US" altLang="en-US" sz="1800" smtClean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22154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24800" cy="457200"/>
          </a:xfrm>
        </p:spPr>
        <p:txBody>
          <a:bodyPr/>
          <a:lstStyle/>
          <a:p>
            <a:r>
              <a:rPr lang="en-US" altLang="en-US" smtClean="0"/>
              <a:t>First-Come, First-Served (FCFS) Scheduling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Example:	</a:t>
            </a:r>
            <a:r>
              <a:rPr lang="en-US" altLang="en-US" sz="1800" u="sng" smtClean="0"/>
              <a:t>Process</a:t>
            </a:r>
            <a:r>
              <a:rPr lang="en-US" altLang="en-US" sz="1800" smtClean="0"/>
              <a:t>	</a:t>
            </a:r>
            <a:r>
              <a:rPr lang="en-US" altLang="en-US" sz="1800" u="sng" smtClean="0"/>
              <a:t>Burst Time	</a:t>
            </a:r>
          </a:p>
          <a:p>
            <a:pPr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		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	24</a:t>
            </a:r>
          </a:p>
          <a:p>
            <a:pPr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smtClean="0"/>
              <a:t> 	3</a:t>
            </a:r>
          </a:p>
          <a:p>
            <a:pPr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	 </a:t>
            </a:r>
            <a:r>
              <a:rPr lang="en-US" altLang="en-US" sz="1800" smtClean="0"/>
              <a:t>3</a:t>
            </a:r>
            <a:r>
              <a:rPr lang="en-US" altLang="en-US" sz="1800" i="1" baseline="-25000" smtClean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Suppose that the processes arrive in the order: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 , 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smtClean="0"/>
              <a:t> ,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  </a:t>
            </a:r>
            <a:br>
              <a:rPr lang="en-US" altLang="en-US" sz="1800" i="1" baseline="-25000" smtClean="0"/>
            </a:br>
            <a:r>
              <a:rPr lang="en-US" altLang="en-US" sz="1800" smtClean="0"/>
              <a:t>The Gantt Chart for the schedule is:</a:t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r>
              <a:rPr lang="en-US" altLang="en-US" sz="1800" smtClean="0"/>
              <a:t/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Waiting time for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  = 0;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smtClean="0"/>
              <a:t>  = 24;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 </a:t>
            </a:r>
            <a:r>
              <a:rPr lang="en-US" altLang="en-US" sz="1800" smtClean="0"/>
              <a:t>= 27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en-US" sz="1800" smtClean="0"/>
              <a:t>Average waiting time:  (0 + 24 + 27)/3 = 17</a:t>
            </a:r>
          </a:p>
        </p:txBody>
      </p:sp>
      <p:grpSp>
        <p:nvGrpSpPr>
          <p:cNvPr id="10245" name="Group 18"/>
          <p:cNvGrpSpPr>
            <a:grpSpLocks/>
          </p:cNvGrpSpPr>
          <p:nvPr/>
        </p:nvGrpSpPr>
        <p:grpSpPr bwMode="auto">
          <a:xfrm>
            <a:off x="1358900" y="4267200"/>
            <a:ext cx="5556250" cy="1128713"/>
            <a:chOff x="856" y="2688"/>
            <a:chExt cx="3500" cy="711"/>
          </a:xfrm>
        </p:grpSpPr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1</a:t>
              </a:r>
              <a:endParaRPr lang="en-US" altLang="en-US"/>
            </a:p>
          </p:txBody>
        </p:sp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2</a:t>
              </a:r>
              <a:endParaRPr lang="en-US" altLang="en-US"/>
            </a:p>
          </p:txBody>
        </p:sp>
        <p:sp>
          <p:nvSpPr>
            <p:cNvPr id="10249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</a:t>
              </a:r>
              <a:r>
                <a:rPr lang="en-US" altLang="en-US" baseline="-25000"/>
                <a:t>3</a:t>
              </a:r>
              <a:endParaRPr lang="en-US" altLang="en-U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24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27</a:t>
              </a:r>
            </a:p>
          </p:txBody>
        </p:sp>
        <p:sp>
          <p:nvSpPr>
            <p:cNvPr id="10258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30</a:t>
              </a:r>
            </a:p>
          </p:txBody>
        </p:sp>
        <p:sp>
          <p:nvSpPr>
            <p:cNvPr id="10259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65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FCFS Scheduling (Cont.)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  <a:tabLst>
                <a:tab pos="3651250" algn="ctr"/>
              </a:tabLst>
            </a:pPr>
            <a:r>
              <a:rPr lang="en-US" altLang="en-US" sz="1800" smtClean="0"/>
              <a:t>Suppose that the processes arrive in the order</a:t>
            </a:r>
          </a:p>
          <a:p>
            <a:pPr>
              <a:buFontTx/>
              <a:buNone/>
              <a:tabLst>
                <a:tab pos="3651250" algn="ctr"/>
              </a:tabLst>
            </a:pPr>
            <a:r>
              <a:rPr lang="en-US" altLang="en-US" sz="1800" smtClean="0"/>
              <a:t>		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smtClean="0"/>
              <a:t> ,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</a:t>
            </a:r>
            <a:r>
              <a:rPr lang="en-US" altLang="en-US" sz="1800" smtClean="0"/>
              <a:t> ,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</a:t>
            </a:r>
            <a:r>
              <a:rPr lang="en-US" altLang="en-US" sz="1800" smtClean="0"/>
              <a:t> .</a:t>
            </a:r>
          </a:p>
          <a:p>
            <a:pPr>
              <a:tabLst>
                <a:tab pos="3651250" algn="ctr"/>
              </a:tabLst>
            </a:pPr>
            <a:r>
              <a:rPr lang="en-US" altLang="en-US" sz="1800" smtClean="0"/>
              <a:t>The Gantt chart for the schedule is:</a:t>
            </a:r>
            <a:br>
              <a:rPr lang="en-US" altLang="en-US" sz="1800" smtClean="0"/>
            </a:br>
            <a:endParaRPr lang="en-US" altLang="en-US" sz="1800" smtClean="0"/>
          </a:p>
          <a:p>
            <a:pPr>
              <a:tabLst>
                <a:tab pos="3651250" algn="ctr"/>
              </a:tabLst>
            </a:pPr>
            <a:endParaRPr lang="en-US" altLang="en-US" sz="1800" smtClean="0"/>
          </a:p>
          <a:p>
            <a:pPr>
              <a:tabLst>
                <a:tab pos="3651250" algn="ctr"/>
              </a:tabLst>
            </a:pPr>
            <a:endParaRPr lang="en-US" altLang="en-US" sz="1800" smtClean="0"/>
          </a:p>
          <a:p>
            <a:pPr>
              <a:tabLst>
                <a:tab pos="3651250" algn="ctr"/>
              </a:tabLst>
            </a:pPr>
            <a:endParaRPr lang="en-US" altLang="en-US" sz="1800" smtClean="0"/>
          </a:p>
          <a:p>
            <a:pPr>
              <a:tabLst>
                <a:tab pos="3651250" algn="ctr"/>
              </a:tabLst>
            </a:pPr>
            <a:r>
              <a:rPr lang="en-US" altLang="en-US" sz="1800" smtClean="0"/>
              <a:t>Waiting time for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1 </a:t>
            </a:r>
            <a:r>
              <a:rPr lang="en-US" altLang="en-US" sz="1800" i="1" smtClean="0"/>
              <a:t>=</a:t>
            </a:r>
            <a:r>
              <a:rPr lang="en-US" altLang="en-US" sz="1800" smtClean="0"/>
              <a:t> 6</a:t>
            </a:r>
            <a:r>
              <a:rPr lang="en-US" altLang="en-US" sz="1800" i="1" smtClean="0"/>
              <a:t>;</a:t>
            </a:r>
            <a:r>
              <a:rPr lang="en-US" altLang="en-US" sz="1800" i="1" baseline="-25000" smtClean="0"/>
              <a:t>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2</a:t>
            </a:r>
            <a:r>
              <a:rPr lang="en-US" altLang="en-US" sz="1800" smtClean="0"/>
              <a:t> = 0</a:t>
            </a:r>
            <a:r>
              <a:rPr lang="en-US" altLang="en-US" sz="1800" i="1" baseline="-25000" smtClean="0"/>
              <a:t>; </a:t>
            </a:r>
            <a:r>
              <a:rPr lang="en-US" altLang="en-US" sz="1800" i="1" smtClean="0"/>
              <a:t>P</a:t>
            </a:r>
            <a:r>
              <a:rPr lang="en-US" altLang="en-US" sz="1800" i="1" baseline="-25000" smtClean="0"/>
              <a:t>3 </a:t>
            </a:r>
            <a:r>
              <a:rPr lang="en-US" altLang="en-US" sz="1800" i="1" smtClean="0"/>
              <a:t>= </a:t>
            </a:r>
            <a:r>
              <a:rPr lang="en-US" altLang="en-US" sz="1800" smtClean="0"/>
              <a:t>3</a:t>
            </a:r>
            <a:endParaRPr lang="en-US" altLang="en-US" sz="1800" i="1" smtClean="0"/>
          </a:p>
          <a:p>
            <a:pPr>
              <a:tabLst>
                <a:tab pos="3651250" algn="ctr"/>
              </a:tabLst>
            </a:pPr>
            <a:r>
              <a:rPr lang="en-US" altLang="en-US" sz="1800" smtClean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altLang="en-US" sz="1800" smtClean="0"/>
              <a:t>Much better than previous case.</a:t>
            </a:r>
          </a:p>
          <a:p>
            <a:pPr>
              <a:tabLst>
                <a:tab pos="3651250" algn="ctr"/>
              </a:tabLst>
            </a:pPr>
            <a:r>
              <a:rPr lang="en-US" altLang="en-US" sz="1800" i="1" smtClean="0"/>
              <a:t>Convoy effect</a:t>
            </a:r>
            <a:r>
              <a:rPr lang="en-US" altLang="en-US" sz="1800" smtClean="0"/>
              <a:t> short process behind long process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 flipH="1">
            <a:off x="1143000" y="3124200"/>
            <a:ext cx="5257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 flipH="1">
            <a:off x="4684713" y="320040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1</a:t>
            </a:r>
            <a:endParaRPr lang="en-US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 flipH="1">
            <a:off x="2322513" y="320040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3</a:t>
            </a:r>
            <a:endParaRPr lang="en-US" alt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 flipH="1">
            <a:off x="1408113" y="3200400"/>
            <a:ext cx="420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</a:t>
            </a:r>
            <a:r>
              <a:rPr lang="en-US" altLang="en-US" baseline="-25000"/>
              <a:t>2</a:t>
            </a:r>
            <a:endParaRPr lang="en-US" alt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 flipH="1">
            <a:off x="6400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 flipH="1">
            <a:off x="1143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30480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21336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 flipH="1">
            <a:off x="3048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 flipH="1">
            <a:off x="2133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 flipH="1">
            <a:off x="290195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 flipH="1">
            <a:off x="198755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 flipH="1">
            <a:off x="6127750" y="3886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30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 flipH="1">
            <a:off x="990600" y="388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3988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Shortest-Job-First (SJR) Scheduling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smtClean="0"/>
              <a:t>Associate with each process the length of its next CPU burst.  Use these lengths to schedule the process with the shortest time.</a:t>
            </a:r>
          </a:p>
          <a:p>
            <a:r>
              <a:rPr lang="en-US" altLang="en-US" sz="1800" smtClean="0"/>
              <a:t>Two schemes: </a:t>
            </a:r>
          </a:p>
          <a:p>
            <a:pPr lvl="1"/>
            <a:r>
              <a:rPr lang="en-US" altLang="en-US" sz="1800" smtClean="0"/>
              <a:t>Non-preemptive – once CPU given to the process it cannot be preempted until completes its CPU burst.</a:t>
            </a:r>
          </a:p>
          <a:p>
            <a:pPr lvl="1"/>
            <a:r>
              <a:rPr lang="en-US" altLang="en-US" sz="1800" smtClean="0"/>
              <a:t>Preemptive – if a new process arrives with CPU burst length less than remaining time of current executing process, preempt.  This scheme is know as the </a:t>
            </a:r>
            <a:br>
              <a:rPr lang="en-US" altLang="en-US" sz="1800" smtClean="0"/>
            </a:br>
            <a:r>
              <a:rPr lang="en-US" altLang="en-US" sz="1800" smtClean="0"/>
              <a:t>Shortest-Remaining-Time-First (SRTF).</a:t>
            </a:r>
          </a:p>
          <a:p>
            <a:r>
              <a:rPr lang="en-US" altLang="en-US" sz="1800" smtClean="0"/>
              <a:t>SJF is optimal – gives minimum average waiting time for a given set of processes.</a:t>
            </a:r>
          </a:p>
        </p:txBody>
      </p:sp>
    </p:spTree>
    <p:extLst>
      <p:ext uri="{BB962C8B-B14F-4D97-AF65-F5344CB8AC3E}">
        <p14:creationId xmlns:p14="http://schemas.microsoft.com/office/powerpoint/2010/main" val="4905938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664</Words>
  <Application>Microsoft Office PowerPoint</Application>
  <PresentationFormat>On-screen Show (4:3)</PresentationFormat>
  <Paragraphs>188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Advantage</vt:lpstr>
      <vt:lpstr>Microsoft Equation 3.0</vt:lpstr>
      <vt:lpstr>Operating System</vt:lpstr>
      <vt:lpstr>Process Scheduling</vt:lpstr>
      <vt:lpstr>CPU Scheduler</vt:lpstr>
      <vt:lpstr>Dispatcher</vt:lpstr>
      <vt:lpstr>Scheduling Criteria</vt:lpstr>
      <vt:lpstr>Optimization Criteria</vt:lpstr>
      <vt:lpstr>First-Come, First-Served (FCFS) Scheduling</vt:lpstr>
      <vt:lpstr>FCFS Scheduling (Cont.)</vt:lpstr>
      <vt:lpstr>Shortest-Job-First (SJR) Scheduling</vt:lpstr>
      <vt:lpstr>Example of Non-Preemptive SJF</vt:lpstr>
      <vt:lpstr>Example of Preemptive SJF</vt:lpstr>
      <vt:lpstr>Determining Length of Next CPU Burst</vt:lpstr>
      <vt:lpstr>Priority Scheduling</vt:lpstr>
      <vt:lpstr>Round Robin (RR)</vt:lpstr>
      <vt:lpstr>Example:  RR with Time Quantum = 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2014-03-24T07:53:48Z</dcterms:created>
  <dcterms:modified xsi:type="dcterms:W3CDTF">2017-10-16T07:44:17Z</dcterms:modified>
</cp:coreProperties>
</file>