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89" r:id="rId3"/>
    <p:sldId id="290" r:id="rId4"/>
    <p:sldId id="285" r:id="rId5"/>
    <p:sldId id="328" r:id="rId6"/>
    <p:sldId id="292" r:id="rId7"/>
    <p:sldId id="302" r:id="rId8"/>
    <p:sldId id="288" r:id="rId9"/>
    <p:sldId id="291" r:id="rId10"/>
    <p:sldId id="293" r:id="rId11"/>
    <p:sldId id="294" r:id="rId12"/>
    <p:sldId id="295" r:id="rId13"/>
    <p:sldId id="296" r:id="rId14"/>
    <p:sldId id="297" r:id="rId15"/>
    <p:sldId id="298" r:id="rId16"/>
    <p:sldId id="299"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4" autoAdjust="0"/>
    <p:restoredTop sz="80000" autoAdjust="0"/>
  </p:normalViewPr>
  <p:slideViewPr>
    <p:cSldViewPr>
      <p:cViewPr>
        <p:scale>
          <a:sx n="64" d="100"/>
          <a:sy n="64" d="100"/>
        </p:scale>
        <p:origin x="-18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4EBF2-3C62-4B69-81A3-09F704D6A828}" type="datetimeFigureOut">
              <a:rPr lang="en-MY" smtClean="0"/>
              <a:pPr/>
              <a:t>21/11/2017</a:t>
            </a:fld>
            <a:endParaRPr lang="en-MY"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2A6370-FC50-40BC-914C-4966DF70077C}" type="slidenum">
              <a:rPr lang="en-MY" smtClean="0"/>
              <a:pPr/>
              <a:t>‹#›</a:t>
            </a:fld>
            <a:endParaRPr lang="en-MY" dirty="0"/>
          </a:p>
        </p:txBody>
      </p:sp>
    </p:spTree>
    <p:extLst>
      <p:ext uri="{BB962C8B-B14F-4D97-AF65-F5344CB8AC3E}">
        <p14:creationId xmlns:p14="http://schemas.microsoft.com/office/powerpoint/2010/main" val="97540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2</a:t>
            </a:fld>
            <a:endParaRPr lang="en-MY"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11</a:t>
            </a:fld>
            <a:endParaRPr lang="en-MY"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12</a:t>
            </a:fld>
            <a:endParaRPr lang="en-MY"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13</a:t>
            </a:fld>
            <a:endParaRPr lang="en-MY"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14</a:t>
            </a:fld>
            <a:endParaRPr lang="en-MY"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15</a:t>
            </a:fld>
            <a:endParaRPr lang="en-MY"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16</a:t>
            </a:fld>
            <a:endParaRPr lang="en-MY"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42</a:t>
            </a:fld>
            <a:endParaRPr lang="en-MY"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3</a:t>
            </a:fld>
            <a:endParaRPr lang="en-MY"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4</a:t>
            </a:fld>
            <a:endParaRPr lang="en-MY"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5</a:t>
            </a:fld>
            <a:endParaRPr lang="en-MY" dirty="0"/>
          </a:p>
        </p:txBody>
      </p:sp>
    </p:spTree>
    <p:extLst>
      <p:ext uri="{BB962C8B-B14F-4D97-AF65-F5344CB8AC3E}">
        <p14:creationId xmlns:p14="http://schemas.microsoft.com/office/powerpoint/2010/main" val="117249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6</a:t>
            </a:fld>
            <a:endParaRPr lang="en-MY"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7</a:t>
            </a:fld>
            <a:endParaRPr lang="en-MY"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8</a:t>
            </a:fld>
            <a:endParaRPr lang="en-MY"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9</a:t>
            </a:fld>
            <a:endParaRPr lang="en-MY"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3F2A6370-FC50-40BC-914C-4966DF70077C}" type="slidenum">
              <a:rPr lang="en-MY" smtClean="0"/>
              <a:pPr/>
              <a:t>10</a:t>
            </a:fld>
            <a:endParaRPr lang="en-MY"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17" name="Footer Placeholder 16"/>
          <p:cNvSpPr>
            <a:spLocks noGrp="1"/>
          </p:cNvSpPr>
          <p:nvPr>
            <p:ph type="ftr" sz="quarter" idx="11"/>
          </p:nvPr>
        </p:nvSpPr>
        <p:spPr/>
        <p:txBody>
          <a:bodyPr/>
          <a:lstStyle/>
          <a:p>
            <a:endParaRPr lang="en-MY"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1A340AE-2CC8-45FD-9210-C06F3DDE42FA}" type="slidenum">
              <a:rPr lang="en-MY" smtClean="0"/>
              <a:pPr/>
              <a:t>‹#›</a:t>
            </a:fld>
            <a:endParaRPr lang="en-MY"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E1A340AE-2CC8-45FD-9210-C06F3DDE42FA}" type="slidenum">
              <a:rPr lang="en-MY" smtClean="0"/>
              <a:pPr/>
              <a:t>‹#›</a:t>
            </a:fld>
            <a:endParaRPr lang="en-MY"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E1A340AE-2CC8-45FD-9210-C06F3DDE42FA}" type="slidenum">
              <a:rPr lang="en-MY" smtClean="0"/>
              <a:pPr/>
              <a:t>‹#›</a:t>
            </a:fld>
            <a:endParaRPr lang="en-MY"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E1A340AE-2CC8-45FD-9210-C06F3DDE42FA}" type="slidenum">
              <a:rPr lang="en-MY" smtClean="0"/>
              <a:pPr/>
              <a:t>‹#›</a:t>
            </a:fld>
            <a:endParaRPr lang="en-MY"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5" name="Footer Placeholder 4"/>
          <p:cNvSpPr>
            <a:spLocks noGrp="1"/>
          </p:cNvSpPr>
          <p:nvPr>
            <p:ph type="ftr" sz="quarter" idx="11"/>
          </p:nvPr>
        </p:nvSpPr>
        <p:spPr>
          <a:xfrm>
            <a:off x="800100" y="6172200"/>
            <a:ext cx="4000500" cy="457200"/>
          </a:xfrm>
        </p:spPr>
        <p:txBody>
          <a:bodyPr/>
          <a:lstStyle/>
          <a:p>
            <a:endParaRPr lang="en-MY"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E1A340AE-2CC8-45FD-9210-C06F3DDE42FA}" type="slidenum">
              <a:rPr lang="en-MY" smtClean="0"/>
              <a:pPr/>
              <a:t>‹#›</a:t>
            </a:fld>
            <a:endParaRPr lang="en-MY"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E1A340AE-2CC8-45FD-9210-C06F3DDE42FA}" type="slidenum">
              <a:rPr lang="en-MY" smtClean="0"/>
              <a:pPr/>
              <a:t>‹#›</a:t>
            </a:fld>
            <a:endParaRPr lang="en-MY"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8" name="Footer Placeholder 7"/>
          <p:cNvSpPr>
            <a:spLocks noGrp="1"/>
          </p:cNvSpPr>
          <p:nvPr>
            <p:ph type="ftr" sz="quarter" idx="11"/>
          </p:nvPr>
        </p:nvSpPr>
        <p:spPr/>
        <p:txBody>
          <a:bodyPr/>
          <a:lstStyle/>
          <a:p>
            <a:endParaRPr lang="en-MY" dirty="0"/>
          </a:p>
        </p:txBody>
      </p:sp>
      <p:sp>
        <p:nvSpPr>
          <p:cNvPr id="9" name="Slide Number Placeholder 8"/>
          <p:cNvSpPr>
            <a:spLocks noGrp="1"/>
          </p:cNvSpPr>
          <p:nvPr>
            <p:ph type="sldNum" sz="quarter" idx="12"/>
          </p:nvPr>
        </p:nvSpPr>
        <p:spPr/>
        <p:txBody>
          <a:bodyPr/>
          <a:lstStyle/>
          <a:p>
            <a:fld id="{E1A340AE-2CC8-45FD-9210-C06F3DDE42FA}" type="slidenum">
              <a:rPr lang="en-MY" smtClean="0"/>
              <a:pPr/>
              <a:t>‹#›</a:t>
            </a:fld>
            <a:endParaRPr lang="en-MY"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4" name="Footer Placeholder 3"/>
          <p:cNvSpPr>
            <a:spLocks noGrp="1"/>
          </p:cNvSpPr>
          <p:nvPr>
            <p:ph type="ftr" sz="quarter" idx="11"/>
          </p:nvPr>
        </p:nvSpPr>
        <p:spPr/>
        <p:txBody>
          <a:bodyPr/>
          <a:lstStyle/>
          <a:p>
            <a:endParaRPr lang="en-MY" dirty="0"/>
          </a:p>
        </p:txBody>
      </p:sp>
      <p:sp>
        <p:nvSpPr>
          <p:cNvPr id="5" name="Slide Number Placeholder 4"/>
          <p:cNvSpPr>
            <a:spLocks noGrp="1"/>
          </p:cNvSpPr>
          <p:nvPr>
            <p:ph type="sldNum" sz="quarter" idx="12"/>
          </p:nvPr>
        </p:nvSpPr>
        <p:spPr/>
        <p:txBody>
          <a:bodyPr/>
          <a:lstStyle/>
          <a:p>
            <a:fld id="{E1A340AE-2CC8-45FD-9210-C06F3DDE42FA}" type="slidenum">
              <a:rPr lang="en-MY" smtClean="0"/>
              <a:pPr/>
              <a:t>‹#›</a:t>
            </a:fld>
            <a:endParaRPr lang="en-MY"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3" name="Footer Placeholder 2"/>
          <p:cNvSpPr>
            <a:spLocks noGrp="1"/>
          </p:cNvSpPr>
          <p:nvPr>
            <p:ph type="ftr" sz="quarter" idx="11"/>
          </p:nvPr>
        </p:nvSpPr>
        <p:spPr/>
        <p:txBody>
          <a:bodyPr/>
          <a:lstStyle/>
          <a:p>
            <a:endParaRPr lang="en-MY" dirty="0"/>
          </a:p>
        </p:txBody>
      </p:sp>
      <p:sp>
        <p:nvSpPr>
          <p:cNvPr id="4" name="Slide Number Placeholder 3"/>
          <p:cNvSpPr>
            <a:spLocks noGrp="1"/>
          </p:cNvSpPr>
          <p:nvPr>
            <p:ph type="sldNum" sz="quarter" idx="12"/>
          </p:nvPr>
        </p:nvSpPr>
        <p:spPr/>
        <p:txBody>
          <a:bodyPr/>
          <a:lstStyle/>
          <a:p>
            <a:fld id="{E1A340AE-2CC8-45FD-9210-C06F3DDE42FA}" type="slidenum">
              <a:rPr lang="en-MY" smtClean="0"/>
              <a:pPr/>
              <a:t>‹#›</a:t>
            </a:fld>
            <a:endParaRPr lang="en-MY"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E1A340AE-2CC8-45FD-9210-C06F3DDE42FA}" type="slidenum">
              <a:rPr lang="en-MY" smtClean="0"/>
              <a:pPr/>
              <a:t>‹#›</a:t>
            </a:fld>
            <a:endParaRPr lang="en-MY"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34B3B1-F4D6-4524-866C-0A3EE3FBF945}" type="datetimeFigureOut">
              <a:rPr lang="en-MY" smtClean="0"/>
              <a:pPr/>
              <a:t>21/11/2017</a:t>
            </a:fld>
            <a:endParaRPr lang="en-MY" dirty="0"/>
          </a:p>
        </p:txBody>
      </p:sp>
      <p:sp>
        <p:nvSpPr>
          <p:cNvPr id="6" name="Footer Placeholder 5"/>
          <p:cNvSpPr>
            <a:spLocks noGrp="1"/>
          </p:cNvSpPr>
          <p:nvPr>
            <p:ph type="ftr" sz="quarter" idx="11"/>
          </p:nvPr>
        </p:nvSpPr>
        <p:spPr>
          <a:xfrm>
            <a:off x="914400" y="6172200"/>
            <a:ext cx="3886200" cy="457200"/>
          </a:xfrm>
        </p:spPr>
        <p:txBody>
          <a:bodyPr/>
          <a:lstStyle/>
          <a:p>
            <a:endParaRPr lang="en-MY" dirty="0"/>
          </a:p>
        </p:txBody>
      </p:sp>
      <p:sp>
        <p:nvSpPr>
          <p:cNvPr id="7" name="Slide Number Placeholder 6"/>
          <p:cNvSpPr>
            <a:spLocks noGrp="1"/>
          </p:cNvSpPr>
          <p:nvPr>
            <p:ph type="sldNum" sz="quarter" idx="12"/>
          </p:nvPr>
        </p:nvSpPr>
        <p:spPr>
          <a:xfrm>
            <a:off x="146304" y="6208776"/>
            <a:ext cx="457200" cy="457200"/>
          </a:xfrm>
        </p:spPr>
        <p:txBody>
          <a:bodyPr/>
          <a:lstStyle/>
          <a:p>
            <a:fld id="{E1A340AE-2CC8-45FD-9210-C06F3DDE42FA}" type="slidenum">
              <a:rPr lang="en-MY" smtClean="0"/>
              <a:pPr/>
              <a:t>‹#›</a:t>
            </a:fld>
            <a:endParaRPr lang="en-MY"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434B3B1-F4D6-4524-866C-0A3EE3FBF945}" type="datetimeFigureOut">
              <a:rPr lang="en-MY" smtClean="0"/>
              <a:pPr/>
              <a:t>21/11/2017</a:t>
            </a:fld>
            <a:endParaRPr lang="en-MY"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MY"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A340AE-2CC8-45FD-9210-C06F3DDE42FA}" type="slidenum">
              <a:rPr lang="en-MY" smtClean="0"/>
              <a:pPr/>
              <a:t>‹#›</a:t>
            </a:fld>
            <a:endParaRPr lang="en-MY"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MY" dirty="0"/>
          </a:p>
        </p:txBody>
      </p:sp>
      <p:sp>
        <p:nvSpPr>
          <p:cNvPr id="2" name="Title 1"/>
          <p:cNvSpPr>
            <a:spLocks noGrp="1"/>
          </p:cNvSpPr>
          <p:nvPr>
            <p:ph type="ctrTitle"/>
          </p:nvPr>
        </p:nvSpPr>
        <p:spPr/>
        <p:txBody>
          <a:bodyPr/>
          <a:lstStyle/>
          <a:p>
            <a:r>
              <a:rPr lang="en-US" dirty="0" smtClean="0"/>
              <a:t>Deadlock</a:t>
            </a:r>
            <a:endParaRPr lang="en-MY"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MY" dirty="0"/>
          </a:p>
        </p:txBody>
      </p:sp>
      <p:sp>
        <p:nvSpPr>
          <p:cNvPr id="3" name="Content Placeholder 2"/>
          <p:cNvSpPr>
            <a:spLocks noGrp="1"/>
          </p:cNvSpPr>
          <p:nvPr>
            <p:ph sz="quarter" idx="1"/>
          </p:nvPr>
        </p:nvSpPr>
        <p:spPr>
          <a:xfrm>
            <a:off x="899592" y="1628800"/>
            <a:ext cx="7632848" cy="4572000"/>
          </a:xfrm>
        </p:spPr>
        <p:txBody>
          <a:bodyPr/>
          <a:lstStyle/>
          <a:p>
            <a:pPr algn="just"/>
            <a:r>
              <a:rPr lang="en-US" dirty="0" smtClean="0"/>
              <a:t>It can arise only if the following four conditions hold simultaneously in a system.</a:t>
            </a:r>
            <a:endParaRPr lang="en-MY" dirty="0" smtClean="0"/>
          </a:p>
          <a:p>
            <a:pPr lvl="1" algn="just"/>
            <a:endParaRPr lang="en-US" dirty="0" smtClean="0"/>
          </a:p>
          <a:p>
            <a:pPr lvl="1" algn="just"/>
            <a:r>
              <a:rPr lang="en-US" dirty="0" smtClean="0"/>
              <a:t>Mutual Exclusion</a:t>
            </a:r>
          </a:p>
          <a:p>
            <a:pPr lvl="1" algn="just"/>
            <a:endParaRPr lang="en-US" dirty="0" smtClean="0"/>
          </a:p>
          <a:p>
            <a:pPr lvl="1" algn="just"/>
            <a:r>
              <a:rPr lang="en-US" dirty="0" smtClean="0"/>
              <a:t>Hold and Wait</a:t>
            </a:r>
          </a:p>
          <a:p>
            <a:pPr lvl="1" algn="just"/>
            <a:endParaRPr lang="en-US" dirty="0" smtClean="0"/>
          </a:p>
          <a:p>
            <a:pPr lvl="1" algn="just"/>
            <a:r>
              <a:rPr lang="en-US" dirty="0" smtClean="0"/>
              <a:t>No preemption</a:t>
            </a:r>
          </a:p>
          <a:p>
            <a:pPr lvl="1" algn="just"/>
            <a:endParaRPr lang="en-US" dirty="0" smtClean="0"/>
          </a:p>
          <a:p>
            <a:pPr lvl="1" algn="just"/>
            <a:r>
              <a:rPr lang="en-US" dirty="0" smtClean="0"/>
              <a:t>Circular Wait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Conditions</a:t>
            </a:r>
            <a:endParaRPr lang="en-MY" dirty="0"/>
          </a:p>
        </p:txBody>
      </p:sp>
      <p:sp>
        <p:nvSpPr>
          <p:cNvPr id="3" name="Content Placeholder 2"/>
          <p:cNvSpPr>
            <a:spLocks noGrp="1"/>
          </p:cNvSpPr>
          <p:nvPr>
            <p:ph sz="quarter" idx="1"/>
          </p:nvPr>
        </p:nvSpPr>
        <p:spPr/>
        <p:txBody>
          <a:bodyPr/>
          <a:lstStyle/>
          <a:p>
            <a:pPr marL="514350" indent="-514350">
              <a:buFont typeface="+mj-lt"/>
              <a:buAutoNum type="arabicParenR"/>
            </a:pPr>
            <a:r>
              <a:rPr lang="en-US" dirty="0" smtClean="0"/>
              <a:t>Mutual Exclusion</a:t>
            </a:r>
          </a:p>
          <a:p>
            <a:pPr lvl="1" algn="just"/>
            <a:r>
              <a:rPr lang="en-US" dirty="0" smtClean="0"/>
              <a:t>Only one process is allowed to use the resource at a time.</a:t>
            </a:r>
          </a:p>
          <a:p>
            <a:pPr lvl="1" algn="just"/>
            <a:r>
              <a:rPr lang="en-US" dirty="0" smtClean="0"/>
              <a:t>If another process (e.g. A) requests for the same resource, then the requesting process (A) must be delayed.</a:t>
            </a:r>
          </a:p>
          <a:p>
            <a:pPr lvl="1"/>
            <a:endParaRPr lang="en-US" dirty="0" smtClean="0"/>
          </a:p>
          <a:p>
            <a:pPr marL="514350" indent="-514350">
              <a:buFont typeface="+mj-lt"/>
              <a:buAutoNum type="arabicParenR" startAt="2"/>
            </a:pPr>
            <a:r>
              <a:rPr lang="en-US" dirty="0" smtClean="0"/>
              <a:t>Hold and Wait</a:t>
            </a:r>
          </a:p>
          <a:p>
            <a:pPr lvl="1"/>
            <a:r>
              <a:rPr lang="en-US" dirty="0" smtClean="0"/>
              <a:t>A process is holding at least one resource and waiting to acquire additional resources that are currently being held by other processes.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Conditions</a:t>
            </a:r>
            <a:endParaRPr lang="en-MY" dirty="0"/>
          </a:p>
        </p:txBody>
      </p:sp>
      <p:sp>
        <p:nvSpPr>
          <p:cNvPr id="3" name="Content Placeholder 2"/>
          <p:cNvSpPr>
            <a:spLocks noGrp="1"/>
          </p:cNvSpPr>
          <p:nvPr>
            <p:ph sz="quarter" idx="1"/>
          </p:nvPr>
        </p:nvSpPr>
        <p:spPr>
          <a:xfrm>
            <a:off x="827584" y="1447800"/>
            <a:ext cx="7859216" cy="4572000"/>
          </a:xfrm>
        </p:spPr>
        <p:txBody>
          <a:bodyPr/>
          <a:lstStyle/>
          <a:p>
            <a:pPr marL="514350" indent="-514350">
              <a:buFont typeface="+mj-lt"/>
              <a:buAutoNum type="arabicParenR" startAt="3"/>
            </a:pPr>
            <a:r>
              <a:rPr lang="en-US" dirty="0" smtClean="0"/>
              <a:t>No Preemption</a:t>
            </a:r>
          </a:p>
          <a:p>
            <a:pPr lvl="1"/>
            <a:r>
              <a:rPr lang="en-US" dirty="0" smtClean="0"/>
              <a:t>Resources cannot be preempted.</a:t>
            </a:r>
            <a:endParaRPr lang="en-MY" dirty="0" smtClean="0"/>
          </a:p>
          <a:p>
            <a:pPr lvl="1"/>
            <a:r>
              <a:rPr lang="en-US" dirty="0" smtClean="0"/>
              <a:t>A resource can be released only voluntarily by the process that is currently holding it.</a:t>
            </a:r>
          </a:p>
          <a:p>
            <a:pPr lvl="1"/>
            <a:endParaRPr lang="en-US" dirty="0" smtClean="0"/>
          </a:p>
          <a:p>
            <a:pPr marL="514350" indent="-514350">
              <a:buFont typeface="+mj-lt"/>
              <a:buAutoNum type="arabicParenR" startAt="4"/>
            </a:pPr>
            <a:r>
              <a:rPr lang="en-US" dirty="0" smtClean="0"/>
              <a:t>Circular Wait</a:t>
            </a:r>
          </a:p>
          <a:p>
            <a:pPr lvl="1"/>
            <a:r>
              <a:rPr lang="en-US" dirty="0" smtClean="0"/>
              <a:t>A set {P</a:t>
            </a:r>
            <a:r>
              <a:rPr lang="en-US" baseline="-25000" dirty="0" smtClean="0"/>
              <a:t>0</a:t>
            </a:r>
            <a:r>
              <a:rPr lang="en-US" dirty="0" smtClean="0"/>
              <a:t>, P</a:t>
            </a:r>
            <a:r>
              <a:rPr lang="en-US" baseline="-25000" dirty="0" smtClean="0"/>
              <a:t>1</a:t>
            </a:r>
            <a:r>
              <a:rPr lang="en-US" dirty="0" smtClean="0"/>
              <a:t>, …, P</a:t>
            </a:r>
            <a:r>
              <a:rPr lang="en-US" baseline="-25000" dirty="0" smtClean="0"/>
              <a:t>n</a:t>
            </a:r>
            <a:r>
              <a:rPr lang="en-US" dirty="0" smtClean="0"/>
              <a:t>} of waiting processes form a circular chain:</a:t>
            </a:r>
          </a:p>
          <a:p>
            <a:pPr lvl="1"/>
            <a:endParaRPr lang="en-US" dirty="0" smtClean="0"/>
          </a:p>
        </p:txBody>
      </p:sp>
      <p:sp>
        <p:nvSpPr>
          <p:cNvPr id="5" name="Oval 4"/>
          <p:cNvSpPr/>
          <p:nvPr/>
        </p:nvSpPr>
        <p:spPr>
          <a:xfrm>
            <a:off x="2051720" y="5157192"/>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0</a:t>
            </a:r>
            <a:endParaRPr lang="en-MY" sz="3000" b="1" baseline="-25000" dirty="0">
              <a:solidFill>
                <a:schemeClr val="tx1"/>
              </a:solidFill>
            </a:endParaRPr>
          </a:p>
        </p:txBody>
      </p:sp>
      <p:sp>
        <p:nvSpPr>
          <p:cNvPr id="8" name="Rectangle 7"/>
          <p:cNvSpPr/>
          <p:nvPr/>
        </p:nvSpPr>
        <p:spPr>
          <a:xfrm>
            <a:off x="1043608" y="5229200"/>
            <a:ext cx="504056"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9" name="Oval 8"/>
          <p:cNvSpPr/>
          <p:nvPr/>
        </p:nvSpPr>
        <p:spPr>
          <a:xfrm>
            <a:off x="1115616" y="537321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cxnSp>
        <p:nvCxnSpPr>
          <p:cNvPr id="11" name="Straight Arrow Connector 10"/>
          <p:cNvCxnSpPr>
            <a:stCxn id="9" idx="6"/>
            <a:endCxn id="5" idx="2"/>
          </p:cNvCxnSpPr>
          <p:nvPr/>
        </p:nvCxnSpPr>
        <p:spPr>
          <a:xfrm>
            <a:off x="1475656" y="5553236"/>
            <a:ext cx="576064"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27984" y="5157192"/>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1</a:t>
            </a:r>
            <a:endParaRPr lang="en-MY" sz="3000" b="1" baseline="-25000" dirty="0">
              <a:solidFill>
                <a:schemeClr val="tx1"/>
              </a:solidFill>
            </a:endParaRPr>
          </a:p>
        </p:txBody>
      </p:sp>
      <p:cxnSp>
        <p:nvCxnSpPr>
          <p:cNvPr id="20" name="Straight Arrow Connector 19"/>
          <p:cNvCxnSpPr>
            <a:stCxn id="5" idx="6"/>
          </p:cNvCxnSpPr>
          <p:nvPr/>
        </p:nvCxnSpPr>
        <p:spPr>
          <a:xfrm>
            <a:off x="2915816" y="5553236"/>
            <a:ext cx="504056"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92080" y="5589240"/>
            <a:ext cx="36004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452320" y="5157192"/>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n</a:t>
            </a:r>
            <a:endParaRPr lang="en-MY" sz="3000" b="1" baseline="-25000" dirty="0">
              <a:solidFill>
                <a:schemeClr val="tx1"/>
              </a:solidFill>
            </a:endParaRPr>
          </a:p>
        </p:txBody>
      </p:sp>
      <p:cxnSp>
        <p:nvCxnSpPr>
          <p:cNvPr id="31" name="Shape 30"/>
          <p:cNvCxnSpPr>
            <a:stCxn id="25" idx="6"/>
            <a:endCxn id="8" idx="1"/>
          </p:cNvCxnSpPr>
          <p:nvPr/>
        </p:nvCxnSpPr>
        <p:spPr>
          <a:xfrm flipH="1">
            <a:off x="1043608" y="5553236"/>
            <a:ext cx="7272808" cy="1588"/>
          </a:xfrm>
          <a:prstGeom prst="bentConnector5">
            <a:avLst>
              <a:gd name="adj1" fmla="val -3143"/>
              <a:gd name="adj2" fmla="val 39335264"/>
              <a:gd name="adj3" fmla="val 10454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724128" y="55172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7" name="Oval 36"/>
          <p:cNvSpPr/>
          <p:nvPr/>
        </p:nvSpPr>
        <p:spPr>
          <a:xfrm>
            <a:off x="5940152" y="55172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8" name="Oval 37"/>
          <p:cNvSpPr/>
          <p:nvPr/>
        </p:nvSpPr>
        <p:spPr>
          <a:xfrm>
            <a:off x="6156176" y="55172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7" name="Rectangle 46"/>
          <p:cNvSpPr/>
          <p:nvPr/>
        </p:nvSpPr>
        <p:spPr>
          <a:xfrm>
            <a:off x="3419872" y="5229200"/>
            <a:ext cx="504056"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48" name="Oval 47"/>
          <p:cNvSpPr/>
          <p:nvPr/>
        </p:nvSpPr>
        <p:spPr>
          <a:xfrm>
            <a:off x="3491880" y="537321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cxnSp>
        <p:nvCxnSpPr>
          <p:cNvPr id="18" name="Straight Arrow Connector 17"/>
          <p:cNvCxnSpPr>
            <a:stCxn id="48" idx="6"/>
            <a:endCxn id="15" idx="2"/>
          </p:cNvCxnSpPr>
          <p:nvPr/>
        </p:nvCxnSpPr>
        <p:spPr>
          <a:xfrm>
            <a:off x="3851920" y="5553236"/>
            <a:ext cx="576064"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588224" y="5229200"/>
            <a:ext cx="504056"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51" name="Oval 50"/>
          <p:cNvSpPr/>
          <p:nvPr/>
        </p:nvSpPr>
        <p:spPr>
          <a:xfrm>
            <a:off x="6660232" y="5373216"/>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cxnSp>
        <p:nvCxnSpPr>
          <p:cNvPr id="28" name="Straight Arrow Connector 27"/>
          <p:cNvCxnSpPr>
            <a:endCxn id="25" idx="2"/>
          </p:cNvCxnSpPr>
          <p:nvPr/>
        </p:nvCxnSpPr>
        <p:spPr>
          <a:xfrm>
            <a:off x="7020272" y="5553236"/>
            <a:ext cx="432048"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971600" y="4797152"/>
            <a:ext cx="64807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0</a:t>
            </a:r>
            <a:endParaRPr lang="en-MY" sz="2800" baseline="-25000" dirty="0">
              <a:solidFill>
                <a:schemeClr val="tx1"/>
              </a:solidFill>
            </a:endParaRPr>
          </a:p>
        </p:txBody>
      </p:sp>
      <p:sp>
        <p:nvSpPr>
          <p:cNvPr id="54" name="Rectangle 53"/>
          <p:cNvSpPr/>
          <p:nvPr/>
        </p:nvSpPr>
        <p:spPr>
          <a:xfrm>
            <a:off x="3347864" y="4797152"/>
            <a:ext cx="64807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1</a:t>
            </a:r>
            <a:endParaRPr lang="en-MY" sz="2800" baseline="-25000" dirty="0">
              <a:solidFill>
                <a:schemeClr val="tx1"/>
              </a:solidFill>
            </a:endParaRPr>
          </a:p>
        </p:txBody>
      </p:sp>
      <p:sp>
        <p:nvSpPr>
          <p:cNvPr id="55" name="Rectangle 54"/>
          <p:cNvSpPr/>
          <p:nvPr/>
        </p:nvSpPr>
        <p:spPr>
          <a:xfrm>
            <a:off x="6516216" y="4797152"/>
            <a:ext cx="64807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R</a:t>
            </a:r>
            <a:r>
              <a:rPr lang="en-US" sz="2800" baseline="-25000" dirty="0" err="1" smtClean="0">
                <a:solidFill>
                  <a:schemeClr val="tx1"/>
                </a:solidFill>
              </a:rPr>
              <a:t>n</a:t>
            </a:r>
            <a:endParaRPr lang="en-MY" sz="2800" baseline="-250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Resource-Allocation Graph</a:t>
            </a:r>
            <a:endParaRPr lang="en-MY" dirty="0"/>
          </a:p>
        </p:txBody>
      </p:sp>
      <p:sp>
        <p:nvSpPr>
          <p:cNvPr id="3" name="Content Placeholder 2"/>
          <p:cNvSpPr>
            <a:spLocks noGrp="1"/>
          </p:cNvSpPr>
          <p:nvPr>
            <p:ph sz="quarter" idx="1"/>
          </p:nvPr>
        </p:nvSpPr>
        <p:spPr>
          <a:xfrm>
            <a:off x="395536" y="1484784"/>
            <a:ext cx="8424936" cy="5221560"/>
          </a:xfrm>
        </p:spPr>
        <p:txBody>
          <a:bodyPr>
            <a:normAutofit fontScale="92500"/>
          </a:bodyPr>
          <a:lstStyle/>
          <a:p>
            <a:pPr algn="just"/>
            <a:r>
              <a:rPr lang="en-US" sz="2800" dirty="0" smtClean="0"/>
              <a:t>Consists of:</a:t>
            </a:r>
          </a:p>
          <a:p>
            <a:pPr lvl="1" algn="just"/>
            <a:endParaRPr lang="en-US" sz="2600" dirty="0" smtClean="0"/>
          </a:p>
          <a:p>
            <a:pPr lvl="1" algn="just"/>
            <a:r>
              <a:rPr lang="en-US" sz="2600" dirty="0" smtClean="0"/>
              <a:t>A set of vertices V partitioned into two types of nodes:</a:t>
            </a:r>
          </a:p>
          <a:p>
            <a:pPr lvl="2" algn="just"/>
            <a:r>
              <a:rPr lang="en-US" sz="2600" dirty="0" smtClean="0"/>
              <a:t>All the active processes, e.g. P = {P</a:t>
            </a:r>
            <a:r>
              <a:rPr lang="en-US" sz="2600" baseline="-25000" dirty="0" smtClean="0"/>
              <a:t>1</a:t>
            </a:r>
            <a:r>
              <a:rPr lang="en-US" sz="2600" dirty="0" smtClean="0"/>
              <a:t>, P</a:t>
            </a:r>
            <a:r>
              <a:rPr lang="en-US" sz="2600" baseline="-25000" dirty="0" smtClean="0"/>
              <a:t>2</a:t>
            </a:r>
            <a:r>
              <a:rPr lang="en-US" sz="2600" dirty="0" smtClean="0"/>
              <a:t>, …, P</a:t>
            </a:r>
            <a:r>
              <a:rPr lang="en-US" sz="2600" baseline="-25000" dirty="0" smtClean="0"/>
              <a:t>n</a:t>
            </a:r>
            <a:r>
              <a:rPr lang="en-US" sz="2600" dirty="0" smtClean="0"/>
              <a:t>}</a:t>
            </a:r>
          </a:p>
          <a:p>
            <a:pPr lvl="2" algn="just"/>
            <a:r>
              <a:rPr lang="en-US" sz="2600" dirty="0" smtClean="0"/>
              <a:t>All resources in the system, e.g. R = {R</a:t>
            </a:r>
            <a:r>
              <a:rPr lang="en-US" sz="2600" baseline="-25000" dirty="0" smtClean="0"/>
              <a:t>1</a:t>
            </a:r>
            <a:r>
              <a:rPr lang="en-US" sz="2600" dirty="0" smtClean="0"/>
              <a:t>, R</a:t>
            </a:r>
            <a:r>
              <a:rPr lang="en-US" sz="2600" baseline="-25000" dirty="0" smtClean="0"/>
              <a:t>2</a:t>
            </a:r>
            <a:r>
              <a:rPr lang="en-US" sz="2600" dirty="0" smtClean="0"/>
              <a:t>, …, R</a:t>
            </a:r>
            <a:r>
              <a:rPr lang="en-US" sz="2600" baseline="-25000" dirty="0" smtClean="0"/>
              <a:t>n</a:t>
            </a:r>
            <a:r>
              <a:rPr lang="en-US" sz="2600" dirty="0" smtClean="0"/>
              <a:t>}</a:t>
            </a:r>
            <a:endParaRPr lang="en-US" sz="2800" dirty="0" smtClean="0"/>
          </a:p>
          <a:p>
            <a:pPr lvl="1" algn="just"/>
            <a:endParaRPr lang="en-US" sz="2800" dirty="0" smtClean="0"/>
          </a:p>
          <a:p>
            <a:pPr lvl="1" algn="just"/>
            <a:r>
              <a:rPr lang="en-US" sz="2800" dirty="0" smtClean="0"/>
              <a:t>A set of edges E</a:t>
            </a:r>
            <a:endParaRPr lang="en-US" sz="2600" dirty="0" smtClean="0"/>
          </a:p>
          <a:p>
            <a:pPr lvl="2" algn="just"/>
            <a:r>
              <a:rPr lang="en-US" sz="2600" dirty="0" smtClean="0"/>
              <a:t>A directed edge from process P</a:t>
            </a:r>
            <a:r>
              <a:rPr lang="en-US" sz="2600" baseline="-25000" dirty="0" smtClean="0"/>
              <a:t>i</a:t>
            </a:r>
            <a:r>
              <a:rPr lang="en-US" sz="2600" dirty="0" smtClean="0"/>
              <a:t> to resource type </a:t>
            </a:r>
            <a:r>
              <a:rPr lang="en-US" sz="2600" dirty="0" err="1" smtClean="0"/>
              <a:t>R</a:t>
            </a:r>
            <a:r>
              <a:rPr lang="en-US" sz="2600" baseline="-25000" dirty="0" err="1" smtClean="0"/>
              <a:t>j</a:t>
            </a:r>
            <a:r>
              <a:rPr lang="en-US" sz="2600" dirty="0" smtClean="0"/>
              <a:t>: P</a:t>
            </a:r>
            <a:r>
              <a:rPr lang="en-US" sz="2600" baseline="-25000" dirty="0" smtClean="0"/>
              <a:t>i</a:t>
            </a:r>
            <a:r>
              <a:rPr lang="en-US" sz="2600" dirty="0" smtClean="0"/>
              <a:t> → R</a:t>
            </a:r>
            <a:r>
              <a:rPr lang="en-US" sz="2600" baseline="-25000" dirty="0" smtClean="0"/>
              <a:t>j</a:t>
            </a:r>
            <a:endParaRPr lang="en-US" sz="2600" dirty="0" smtClean="0"/>
          </a:p>
          <a:p>
            <a:pPr lvl="2" algn="just"/>
            <a:r>
              <a:rPr lang="en-US" sz="2600" dirty="0" smtClean="0"/>
              <a:t>This signifies that process P</a:t>
            </a:r>
            <a:r>
              <a:rPr lang="en-US" sz="2600" baseline="-25000" dirty="0" smtClean="0"/>
              <a:t>i</a:t>
            </a:r>
            <a:r>
              <a:rPr lang="en-US" sz="2600" dirty="0" smtClean="0"/>
              <a:t> has requested an instance of resource type R</a:t>
            </a:r>
            <a:r>
              <a:rPr lang="en-US" sz="2600" baseline="-25000" dirty="0" smtClean="0"/>
              <a:t>j</a:t>
            </a:r>
            <a:r>
              <a:rPr lang="en-US" sz="2600" dirty="0" smtClean="0"/>
              <a:t> and is currently waiting for that resource.</a:t>
            </a:r>
          </a:p>
          <a:p>
            <a:pPr lvl="2">
              <a:buNone/>
            </a:pPr>
            <a:r>
              <a:rPr lang="en-US" sz="2600" dirty="0" smtClean="0"/>
              <a:t>	</a:t>
            </a:r>
            <a:endParaRPr lang="en-US" sz="2600" baseline="-25000" dirty="0" smtClean="0"/>
          </a:p>
          <a:p>
            <a:pPr lvl="2">
              <a:buNone/>
            </a:pPr>
            <a:endParaRPr lang="en-US" sz="2600" dirty="0" smtClean="0"/>
          </a:p>
          <a:p>
            <a:endParaRPr lang="en-MY"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dirty="0" smtClean="0"/>
              <a:t>Resource-Allocation Graph</a:t>
            </a:r>
            <a:endParaRPr lang="en-MY" dirty="0"/>
          </a:p>
        </p:txBody>
      </p:sp>
      <p:sp>
        <p:nvSpPr>
          <p:cNvPr id="3" name="Content Placeholder 2"/>
          <p:cNvSpPr>
            <a:spLocks noGrp="1"/>
          </p:cNvSpPr>
          <p:nvPr>
            <p:ph sz="quarter" idx="1"/>
          </p:nvPr>
        </p:nvSpPr>
        <p:spPr>
          <a:xfrm>
            <a:off x="467544" y="1124744"/>
            <a:ext cx="8280920" cy="4572000"/>
          </a:xfrm>
        </p:spPr>
        <p:txBody>
          <a:bodyPr/>
          <a:lstStyle/>
          <a:p>
            <a:r>
              <a:rPr lang="en-US" sz="2400" dirty="0" smtClean="0"/>
              <a:t>P = {P</a:t>
            </a:r>
            <a:r>
              <a:rPr lang="en-US" sz="2400" baseline="-25000" dirty="0" smtClean="0"/>
              <a:t>1</a:t>
            </a:r>
            <a:r>
              <a:rPr lang="en-US" sz="2400" dirty="0" smtClean="0"/>
              <a:t>, P</a:t>
            </a:r>
            <a:r>
              <a:rPr lang="en-US" sz="2400" baseline="-25000" dirty="0" smtClean="0"/>
              <a:t>2</a:t>
            </a:r>
            <a:r>
              <a:rPr lang="en-US" sz="2400" dirty="0" smtClean="0"/>
              <a:t>, P</a:t>
            </a:r>
            <a:r>
              <a:rPr lang="en-US" sz="2400" baseline="-25000" dirty="0" smtClean="0"/>
              <a:t>3</a:t>
            </a:r>
            <a:r>
              <a:rPr lang="en-US" sz="2400" dirty="0" smtClean="0"/>
              <a:t>}, R = {R</a:t>
            </a:r>
            <a:r>
              <a:rPr lang="en-US" sz="2400" baseline="-25000" dirty="0" smtClean="0"/>
              <a:t>1</a:t>
            </a:r>
            <a:r>
              <a:rPr lang="en-US" sz="2400" dirty="0" smtClean="0"/>
              <a:t>, 2 x R</a:t>
            </a:r>
            <a:r>
              <a:rPr lang="en-US" sz="2400" baseline="-25000" dirty="0" smtClean="0"/>
              <a:t>2</a:t>
            </a:r>
            <a:r>
              <a:rPr lang="en-US" sz="2400" dirty="0" smtClean="0"/>
              <a:t>, R</a:t>
            </a:r>
            <a:r>
              <a:rPr lang="en-US" sz="2400" baseline="-25000" dirty="0" smtClean="0"/>
              <a:t>3</a:t>
            </a:r>
            <a:r>
              <a:rPr lang="en-US" sz="2400" dirty="0" smtClean="0"/>
              <a:t>, 3 x R</a:t>
            </a:r>
            <a:r>
              <a:rPr lang="en-US" sz="2400" baseline="-25000" dirty="0" smtClean="0"/>
              <a:t>4</a:t>
            </a:r>
            <a:r>
              <a:rPr lang="en-US" sz="2400" dirty="0" smtClean="0"/>
              <a:t>}</a:t>
            </a:r>
          </a:p>
          <a:p>
            <a:pPr lvl="1"/>
            <a:r>
              <a:rPr lang="en-US" sz="2300" dirty="0" smtClean="0"/>
              <a:t>One instance of resource type R</a:t>
            </a:r>
            <a:r>
              <a:rPr lang="en-US" sz="2300" baseline="-25000" dirty="0" smtClean="0"/>
              <a:t>1</a:t>
            </a:r>
            <a:r>
              <a:rPr lang="en-US" sz="2300" dirty="0" smtClean="0"/>
              <a:t>. </a:t>
            </a:r>
            <a:r>
              <a:rPr lang="en-US" sz="2300" dirty="0" smtClean="0">
                <a:solidFill>
                  <a:srgbClr val="FF0000"/>
                </a:solidFill>
              </a:rPr>
              <a:t>(e.g. Printer)</a:t>
            </a:r>
          </a:p>
          <a:p>
            <a:pPr lvl="1"/>
            <a:r>
              <a:rPr lang="en-US" sz="2300" dirty="0" smtClean="0"/>
              <a:t>Two instances of resource type R</a:t>
            </a:r>
            <a:r>
              <a:rPr lang="en-US" sz="2300" baseline="-25000" dirty="0" smtClean="0"/>
              <a:t>2</a:t>
            </a:r>
            <a:r>
              <a:rPr lang="en-US" sz="2300" dirty="0" smtClean="0"/>
              <a:t>. </a:t>
            </a:r>
            <a:r>
              <a:rPr lang="en-US" sz="2300" dirty="0" smtClean="0">
                <a:solidFill>
                  <a:srgbClr val="FF0000"/>
                </a:solidFill>
              </a:rPr>
              <a:t>(e.g. </a:t>
            </a:r>
            <a:r>
              <a:rPr lang="en-US" sz="2300" dirty="0" err="1" smtClean="0">
                <a:solidFill>
                  <a:srgbClr val="FF0000"/>
                </a:solidFill>
              </a:rPr>
              <a:t>Harddisk</a:t>
            </a:r>
            <a:r>
              <a:rPr lang="en-US" sz="2300" dirty="0" smtClean="0">
                <a:solidFill>
                  <a:srgbClr val="FF0000"/>
                </a:solidFill>
              </a:rPr>
              <a:t>)</a:t>
            </a:r>
          </a:p>
          <a:p>
            <a:pPr lvl="1"/>
            <a:r>
              <a:rPr lang="en-US" sz="2300" dirty="0" smtClean="0"/>
              <a:t>One instance of resource type R</a:t>
            </a:r>
            <a:r>
              <a:rPr lang="en-US" sz="2300" baseline="-25000" dirty="0" smtClean="0"/>
              <a:t>3</a:t>
            </a:r>
            <a:r>
              <a:rPr lang="en-US" sz="2300" dirty="0" smtClean="0"/>
              <a:t>. </a:t>
            </a:r>
            <a:r>
              <a:rPr lang="en-US" sz="2300" dirty="0" smtClean="0">
                <a:solidFill>
                  <a:srgbClr val="FF0000"/>
                </a:solidFill>
              </a:rPr>
              <a:t>(e.g. CPU)</a:t>
            </a:r>
          </a:p>
          <a:p>
            <a:pPr lvl="1"/>
            <a:r>
              <a:rPr lang="en-US" sz="2300" dirty="0" smtClean="0"/>
              <a:t>Three instances of resource type R</a:t>
            </a:r>
            <a:r>
              <a:rPr lang="en-US" sz="2300" baseline="-25000" dirty="0" smtClean="0"/>
              <a:t>4</a:t>
            </a:r>
            <a:r>
              <a:rPr lang="en-US" sz="2300" dirty="0" smtClean="0"/>
              <a:t>. </a:t>
            </a:r>
            <a:r>
              <a:rPr lang="en-US" sz="2300" dirty="0" smtClean="0">
                <a:solidFill>
                  <a:srgbClr val="FF0000"/>
                </a:solidFill>
              </a:rPr>
              <a:t>(e.g. DVD Drives)</a:t>
            </a:r>
          </a:p>
          <a:p>
            <a:r>
              <a:rPr lang="en-US" sz="2400" dirty="0" smtClean="0"/>
              <a:t>E = {P</a:t>
            </a:r>
            <a:r>
              <a:rPr lang="en-US" sz="2400" baseline="-25000" dirty="0" smtClean="0"/>
              <a:t>1</a:t>
            </a:r>
            <a:r>
              <a:rPr lang="en-US" sz="2400" dirty="0" smtClean="0"/>
              <a:t>→R</a:t>
            </a:r>
            <a:r>
              <a:rPr lang="en-US" sz="2400" baseline="-25000" dirty="0" smtClean="0"/>
              <a:t>1</a:t>
            </a:r>
            <a:r>
              <a:rPr lang="en-US" sz="2400" dirty="0" smtClean="0"/>
              <a:t>, P</a:t>
            </a:r>
            <a:r>
              <a:rPr lang="en-US" sz="2400" baseline="-25000" dirty="0" smtClean="0"/>
              <a:t>2</a:t>
            </a:r>
            <a:r>
              <a:rPr lang="en-US" sz="2400" dirty="0" smtClean="0"/>
              <a:t>→R</a:t>
            </a:r>
            <a:r>
              <a:rPr lang="en-US" sz="2400" baseline="-25000" dirty="0" smtClean="0"/>
              <a:t>3</a:t>
            </a:r>
            <a:r>
              <a:rPr lang="en-US" sz="2400" dirty="0" smtClean="0"/>
              <a:t> , R</a:t>
            </a:r>
            <a:r>
              <a:rPr lang="en-US" sz="2400" baseline="-25000" dirty="0" smtClean="0"/>
              <a:t>1</a:t>
            </a:r>
            <a:r>
              <a:rPr lang="en-US" sz="2400" dirty="0" smtClean="0"/>
              <a:t>→P</a:t>
            </a:r>
            <a:r>
              <a:rPr lang="en-US" sz="2400" baseline="-25000" dirty="0" smtClean="0"/>
              <a:t>2</a:t>
            </a:r>
            <a:r>
              <a:rPr lang="en-US" sz="2400" dirty="0" smtClean="0"/>
              <a:t> , R</a:t>
            </a:r>
            <a:r>
              <a:rPr lang="en-US" sz="2400" baseline="-25000" dirty="0" smtClean="0"/>
              <a:t>2</a:t>
            </a:r>
            <a:r>
              <a:rPr lang="en-US" sz="2400" dirty="0" smtClean="0"/>
              <a:t>→P</a:t>
            </a:r>
            <a:r>
              <a:rPr lang="en-US" sz="2400" baseline="-25000" dirty="0" smtClean="0"/>
              <a:t>2</a:t>
            </a:r>
            <a:r>
              <a:rPr lang="en-US" sz="2400" dirty="0" smtClean="0"/>
              <a:t> , R</a:t>
            </a:r>
            <a:r>
              <a:rPr lang="en-US" sz="2400" baseline="-25000" dirty="0" smtClean="0"/>
              <a:t>2</a:t>
            </a:r>
            <a:r>
              <a:rPr lang="en-US" sz="2400" dirty="0" smtClean="0"/>
              <a:t>→P</a:t>
            </a:r>
            <a:r>
              <a:rPr lang="en-US" sz="2400" baseline="-25000" dirty="0" smtClean="0"/>
              <a:t>1</a:t>
            </a:r>
            <a:r>
              <a:rPr lang="en-US" sz="2400" dirty="0" smtClean="0"/>
              <a:t> , R</a:t>
            </a:r>
            <a:r>
              <a:rPr lang="en-US" sz="2400" baseline="-25000" dirty="0" smtClean="0"/>
              <a:t>3</a:t>
            </a:r>
            <a:r>
              <a:rPr lang="en-US" sz="2400" dirty="0" smtClean="0"/>
              <a:t>→P</a:t>
            </a:r>
            <a:r>
              <a:rPr lang="en-US" sz="2400" baseline="-25000" dirty="0" smtClean="0"/>
              <a:t>3</a:t>
            </a:r>
            <a:r>
              <a:rPr lang="en-US" sz="2400" dirty="0" smtClean="0"/>
              <a:t>}</a:t>
            </a:r>
          </a:p>
          <a:p>
            <a:endParaRPr lang="en-MY" dirty="0"/>
          </a:p>
        </p:txBody>
      </p:sp>
      <p:sp>
        <p:nvSpPr>
          <p:cNvPr id="4" name="Oval 3"/>
          <p:cNvSpPr/>
          <p:nvPr/>
        </p:nvSpPr>
        <p:spPr>
          <a:xfrm>
            <a:off x="1403648" y="4509120"/>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1</a:t>
            </a:r>
            <a:endParaRPr lang="en-MY" sz="3000" b="1" baseline="-25000" dirty="0">
              <a:solidFill>
                <a:schemeClr val="tx1"/>
              </a:solidFill>
            </a:endParaRPr>
          </a:p>
        </p:txBody>
      </p:sp>
      <p:sp>
        <p:nvSpPr>
          <p:cNvPr id="5" name="Rectangle 4"/>
          <p:cNvSpPr/>
          <p:nvPr/>
        </p:nvSpPr>
        <p:spPr>
          <a:xfrm>
            <a:off x="2843808" y="3789040"/>
            <a:ext cx="576064"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6" name="Oval 5"/>
          <p:cNvSpPr/>
          <p:nvPr/>
        </p:nvSpPr>
        <p:spPr>
          <a:xfrm>
            <a:off x="3923928" y="4509120"/>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2</a:t>
            </a:r>
            <a:endParaRPr lang="en-MY" sz="3000" b="1" baseline="-25000" dirty="0">
              <a:solidFill>
                <a:schemeClr val="tx1"/>
              </a:solidFill>
            </a:endParaRPr>
          </a:p>
        </p:txBody>
      </p:sp>
      <p:sp>
        <p:nvSpPr>
          <p:cNvPr id="7" name="Oval 6"/>
          <p:cNvSpPr/>
          <p:nvPr/>
        </p:nvSpPr>
        <p:spPr>
          <a:xfrm>
            <a:off x="6516216" y="4509120"/>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3</a:t>
            </a:r>
            <a:endParaRPr lang="en-MY" sz="3000" b="1" baseline="-25000" dirty="0">
              <a:solidFill>
                <a:schemeClr val="tx1"/>
              </a:solidFill>
            </a:endParaRPr>
          </a:p>
        </p:txBody>
      </p:sp>
      <p:sp>
        <p:nvSpPr>
          <p:cNvPr id="8" name="Oval 7"/>
          <p:cNvSpPr/>
          <p:nvPr/>
        </p:nvSpPr>
        <p:spPr>
          <a:xfrm>
            <a:off x="2987824" y="4005064"/>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Rectangle 8"/>
          <p:cNvSpPr/>
          <p:nvPr/>
        </p:nvSpPr>
        <p:spPr>
          <a:xfrm>
            <a:off x="5436096" y="3789040"/>
            <a:ext cx="576064"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0" name="Oval 9"/>
          <p:cNvSpPr/>
          <p:nvPr/>
        </p:nvSpPr>
        <p:spPr>
          <a:xfrm>
            <a:off x="5580112" y="4005064"/>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1" name="Rectangle 10"/>
          <p:cNvSpPr/>
          <p:nvPr/>
        </p:nvSpPr>
        <p:spPr>
          <a:xfrm>
            <a:off x="2843808" y="5301208"/>
            <a:ext cx="576064" cy="1080120"/>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2" name="Oval 11"/>
          <p:cNvSpPr/>
          <p:nvPr/>
        </p:nvSpPr>
        <p:spPr>
          <a:xfrm>
            <a:off x="2987824" y="5517232"/>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3" name="Oval 12"/>
          <p:cNvSpPr/>
          <p:nvPr/>
        </p:nvSpPr>
        <p:spPr>
          <a:xfrm>
            <a:off x="2987824" y="5949280"/>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4" name="Rectangle 13"/>
          <p:cNvSpPr/>
          <p:nvPr/>
        </p:nvSpPr>
        <p:spPr>
          <a:xfrm>
            <a:off x="5436096" y="5301208"/>
            <a:ext cx="576064" cy="1296144"/>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5" name="Oval 14"/>
          <p:cNvSpPr/>
          <p:nvPr/>
        </p:nvSpPr>
        <p:spPr>
          <a:xfrm>
            <a:off x="5580112" y="5445224"/>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6" name="Oval 15"/>
          <p:cNvSpPr/>
          <p:nvPr/>
        </p:nvSpPr>
        <p:spPr>
          <a:xfrm>
            <a:off x="5580112" y="5805264"/>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7" name="Oval 16"/>
          <p:cNvSpPr/>
          <p:nvPr/>
        </p:nvSpPr>
        <p:spPr>
          <a:xfrm>
            <a:off x="5580112" y="6165304"/>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cxnSp>
        <p:nvCxnSpPr>
          <p:cNvPr id="19" name="Straight Arrow Connector 18"/>
          <p:cNvCxnSpPr>
            <a:stCxn id="4" idx="7"/>
            <a:endCxn id="5" idx="1"/>
          </p:cNvCxnSpPr>
          <p:nvPr/>
        </p:nvCxnSpPr>
        <p:spPr>
          <a:xfrm rot="5400000" flipH="1" flipV="1">
            <a:off x="2236483" y="4017794"/>
            <a:ext cx="512043" cy="70260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7"/>
            <a:endCxn id="9" idx="1"/>
          </p:cNvCxnSpPr>
          <p:nvPr/>
        </p:nvCxnSpPr>
        <p:spPr>
          <a:xfrm rot="5400000" flipH="1" flipV="1">
            <a:off x="4792767" y="3981790"/>
            <a:ext cx="512043" cy="77461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5"/>
            <a:endCxn id="6" idx="1"/>
          </p:cNvCxnSpPr>
          <p:nvPr/>
        </p:nvCxnSpPr>
        <p:spPr>
          <a:xfrm rot="16200000" flipH="1">
            <a:off x="3454971" y="4029618"/>
            <a:ext cx="374204" cy="8167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5"/>
            <a:endCxn id="7" idx="1"/>
          </p:cNvCxnSpPr>
          <p:nvPr/>
        </p:nvCxnSpPr>
        <p:spPr>
          <a:xfrm rot="16200000" flipH="1">
            <a:off x="6047259" y="4029618"/>
            <a:ext cx="374204" cy="8167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6"/>
            <a:endCxn id="6" idx="3"/>
          </p:cNvCxnSpPr>
          <p:nvPr/>
        </p:nvCxnSpPr>
        <p:spPr>
          <a:xfrm flipV="1">
            <a:off x="3275856" y="5185209"/>
            <a:ext cx="774616" cy="47603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2"/>
            <a:endCxn id="4" idx="5"/>
          </p:cNvCxnSpPr>
          <p:nvPr/>
        </p:nvCxnSpPr>
        <p:spPr>
          <a:xfrm rot="10800000">
            <a:off x="2141200" y="5185210"/>
            <a:ext cx="846624" cy="90808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12160" y="3789040"/>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3</a:t>
            </a:r>
            <a:endParaRPr lang="en-MY" sz="2800" baseline="-25000" dirty="0">
              <a:solidFill>
                <a:schemeClr val="tx1"/>
              </a:solidFill>
            </a:endParaRPr>
          </a:p>
        </p:txBody>
      </p:sp>
      <p:sp>
        <p:nvSpPr>
          <p:cNvPr id="36" name="Rectangle 35"/>
          <p:cNvSpPr/>
          <p:nvPr/>
        </p:nvSpPr>
        <p:spPr>
          <a:xfrm>
            <a:off x="3419872" y="3789040"/>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1</a:t>
            </a:r>
            <a:endParaRPr lang="en-MY" sz="2800" baseline="-25000" dirty="0">
              <a:solidFill>
                <a:schemeClr val="tx1"/>
              </a:solidFill>
            </a:endParaRPr>
          </a:p>
        </p:txBody>
      </p:sp>
      <p:sp>
        <p:nvSpPr>
          <p:cNvPr id="37" name="Rectangle 36"/>
          <p:cNvSpPr/>
          <p:nvPr/>
        </p:nvSpPr>
        <p:spPr>
          <a:xfrm>
            <a:off x="3419872" y="5877272"/>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2</a:t>
            </a:r>
            <a:endParaRPr lang="en-MY" sz="2800" baseline="-25000" dirty="0">
              <a:solidFill>
                <a:schemeClr val="tx1"/>
              </a:solidFill>
            </a:endParaRPr>
          </a:p>
        </p:txBody>
      </p:sp>
      <p:sp>
        <p:nvSpPr>
          <p:cNvPr id="38" name="Rectangle 37"/>
          <p:cNvSpPr/>
          <p:nvPr/>
        </p:nvSpPr>
        <p:spPr>
          <a:xfrm>
            <a:off x="6012160" y="6093296"/>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4</a:t>
            </a:r>
            <a:endParaRPr lang="en-MY" sz="2800" baseline="-25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Resource-Allocation Graph</a:t>
            </a:r>
            <a:endParaRPr lang="en-MY" dirty="0"/>
          </a:p>
        </p:txBody>
      </p:sp>
      <p:sp>
        <p:nvSpPr>
          <p:cNvPr id="3" name="Content Placeholder 2"/>
          <p:cNvSpPr>
            <a:spLocks noGrp="1"/>
          </p:cNvSpPr>
          <p:nvPr>
            <p:ph sz="quarter" idx="1"/>
          </p:nvPr>
        </p:nvSpPr>
        <p:spPr/>
        <p:txBody>
          <a:bodyPr/>
          <a:lstStyle/>
          <a:p>
            <a:r>
              <a:rPr lang="en-US" dirty="0" smtClean="0"/>
              <a:t>With Deadlock:</a:t>
            </a:r>
            <a:endParaRPr lang="en-MY" dirty="0"/>
          </a:p>
        </p:txBody>
      </p:sp>
      <p:sp>
        <p:nvSpPr>
          <p:cNvPr id="4" name="Oval 3"/>
          <p:cNvSpPr/>
          <p:nvPr/>
        </p:nvSpPr>
        <p:spPr>
          <a:xfrm>
            <a:off x="1403648" y="3212976"/>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1</a:t>
            </a:r>
            <a:endParaRPr lang="en-MY" sz="3000" b="1" baseline="-25000" dirty="0">
              <a:solidFill>
                <a:schemeClr val="tx1"/>
              </a:solidFill>
            </a:endParaRPr>
          </a:p>
        </p:txBody>
      </p:sp>
      <p:sp>
        <p:nvSpPr>
          <p:cNvPr id="5" name="Rectangle 4"/>
          <p:cNvSpPr/>
          <p:nvPr/>
        </p:nvSpPr>
        <p:spPr>
          <a:xfrm>
            <a:off x="2843808" y="2492896"/>
            <a:ext cx="576064"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6" name="Oval 5"/>
          <p:cNvSpPr/>
          <p:nvPr/>
        </p:nvSpPr>
        <p:spPr>
          <a:xfrm>
            <a:off x="3923928" y="3212976"/>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2</a:t>
            </a:r>
            <a:endParaRPr lang="en-MY" sz="3000" b="1" baseline="-25000" dirty="0">
              <a:solidFill>
                <a:schemeClr val="tx1"/>
              </a:solidFill>
            </a:endParaRPr>
          </a:p>
        </p:txBody>
      </p:sp>
      <p:sp>
        <p:nvSpPr>
          <p:cNvPr id="7" name="Oval 6"/>
          <p:cNvSpPr/>
          <p:nvPr/>
        </p:nvSpPr>
        <p:spPr>
          <a:xfrm>
            <a:off x="6516216" y="3212976"/>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3</a:t>
            </a:r>
            <a:endParaRPr lang="en-MY" sz="3000" b="1" baseline="-25000" dirty="0">
              <a:solidFill>
                <a:schemeClr val="tx1"/>
              </a:solidFill>
            </a:endParaRPr>
          </a:p>
        </p:txBody>
      </p:sp>
      <p:sp>
        <p:nvSpPr>
          <p:cNvPr id="8" name="Oval 7"/>
          <p:cNvSpPr/>
          <p:nvPr/>
        </p:nvSpPr>
        <p:spPr>
          <a:xfrm>
            <a:off x="2987824" y="2708920"/>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Rectangle 8"/>
          <p:cNvSpPr/>
          <p:nvPr/>
        </p:nvSpPr>
        <p:spPr>
          <a:xfrm>
            <a:off x="5436096" y="2492896"/>
            <a:ext cx="576064" cy="648072"/>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0" name="Oval 9"/>
          <p:cNvSpPr/>
          <p:nvPr/>
        </p:nvSpPr>
        <p:spPr>
          <a:xfrm>
            <a:off x="5580112" y="2708920"/>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1" name="Rectangle 10"/>
          <p:cNvSpPr/>
          <p:nvPr/>
        </p:nvSpPr>
        <p:spPr>
          <a:xfrm>
            <a:off x="2843808" y="4005064"/>
            <a:ext cx="576064" cy="1080120"/>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2" name="Oval 11"/>
          <p:cNvSpPr/>
          <p:nvPr/>
        </p:nvSpPr>
        <p:spPr>
          <a:xfrm>
            <a:off x="2987824" y="4221088"/>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3" name="Oval 12"/>
          <p:cNvSpPr/>
          <p:nvPr/>
        </p:nvSpPr>
        <p:spPr>
          <a:xfrm>
            <a:off x="2987824" y="4653136"/>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cxnSp>
        <p:nvCxnSpPr>
          <p:cNvPr id="18" name="Straight Arrow Connector 17"/>
          <p:cNvCxnSpPr>
            <a:stCxn id="4" idx="7"/>
            <a:endCxn id="5" idx="1"/>
          </p:cNvCxnSpPr>
          <p:nvPr/>
        </p:nvCxnSpPr>
        <p:spPr>
          <a:xfrm rot="5400000" flipH="1" flipV="1">
            <a:off x="2236483" y="2721650"/>
            <a:ext cx="512043" cy="70260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7"/>
            <a:endCxn id="9" idx="1"/>
          </p:cNvCxnSpPr>
          <p:nvPr/>
        </p:nvCxnSpPr>
        <p:spPr>
          <a:xfrm rot="5400000" flipH="1" flipV="1">
            <a:off x="4792767" y="2685646"/>
            <a:ext cx="512043" cy="77461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5"/>
            <a:endCxn id="6" idx="1"/>
          </p:cNvCxnSpPr>
          <p:nvPr/>
        </p:nvCxnSpPr>
        <p:spPr>
          <a:xfrm rot="16200000" flipH="1">
            <a:off x="3454971" y="2733474"/>
            <a:ext cx="374204" cy="8167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5"/>
            <a:endCxn id="7" idx="1"/>
          </p:cNvCxnSpPr>
          <p:nvPr/>
        </p:nvCxnSpPr>
        <p:spPr>
          <a:xfrm rot="16200000" flipH="1">
            <a:off x="6047259" y="2733474"/>
            <a:ext cx="374204" cy="8167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6"/>
            <a:endCxn id="6" idx="3"/>
          </p:cNvCxnSpPr>
          <p:nvPr/>
        </p:nvCxnSpPr>
        <p:spPr>
          <a:xfrm flipV="1">
            <a:off x="3275856" y="3889065"/>
            <a:ext cx="774616" cy="47603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4" idx="5"/>
          </p:cNvCxnSpPr>
          <p:nvPr/>
        </p:nvCxnSpPr>
        <p:spPr>
          <a:xfrm rot="10800000">
            <a:off x="2141200" y="3889066"/>
            <a:ext cx="846624" cy="90808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012160" y="2492896"/>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3</a:t>
            </a:r>
            <a:endParaRPr lang="en-MY" sz="2800" baseline="-25000" dirty="0">
              <a:solidFill>
                <a:schemeClr val="tx1"/>
              </a:solidFill>
            </a:endParaRPr>
          </a:p>
        </p:txBody>
      </p:sp>
      <p:sp>
        <p:nvSpPr>
          <p:cNvPr id="25" name="Rectangle 24"/>
          <p:cNvSpPr/>
          <p:nvPr/>
        </p:nvSpPr>
        <p:spPr>
          <a:xfrm>
            <a:off x="3419872" y="2492896"/>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1</a:t>
            </a:r>
            <a:endParaRPr lang="en-MY" sz="2800" baseline="-25000" dirty="0">
              <a:solidFill>
                <a:schemeClr val="tx1"/>
              </a:solidFill>
            </a:endParaRPr>
          </a:p>
        </p:txBody>
      </p:sp>
      <p:sp>
        <p:nvSpPr>
          <p:cNvPr id="26" name="Rectangle 25"/>
          <p:cNvSpPr/>
          <p:nvPr/>
        </p:nvSpPr>
        <p:spPr>
          <a:xfrm>
            <a:off x="3419872" y="4581128"/>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2</a:t>
            </a:r>
            <a:endParaRPr lang="en-MY" sz="2800" baseline="-25000" dirty="0">
              <a:solidFill>
                <a:schemeClr val="tx1"/>
              </a:solidFill>
            </a:endParaRPr>
          </a:p>
        </p:txBody>
      </p:sp>
      <p:grpSp>
        <p:nvGrpSpPr>
          <p:cNvPr id="30" name="Group 29"/>
          <p:cNvGrpSpPr/>
          <p:nvPr/>
        </p:nvGrpSpPr>
        <p:grpSpPr>
          <a:xfrm>
            <a:off x="5436096" y="4653136"/>
            <a:ext cx="1152128" cy="1296144"/>
            <a:chOff x="5436096" y="4005064"/>
            <a:chExt cx="1152128" cy="1296144"/>
          </a:xfrm>
        </p:grpSpPr>
        <p:sp>
          <p:nvSpPr>
            <p:cNvPr id="14" name="Rectangle 13"/>
            <p:cNvSpPr/>
            <p:nvPr/>
          </p:nvSpPr>
          <p:spPr>
            <a:xfrm>
              <a:off x="5436096" y="4005064"/>
              <a:ext cx="576064" cy="1296144"/>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5" name="Oval 14"/>
            <p:cNvSpPr/>
            <p:nvPr/>
          </p:nvSpPr>
          <p:spPr>
            <a:xfrm>
              <a:off x="5580112" y="4149080"/>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6" name="Oval 15"/>
            <p:cNvSpPr/>
            <p:nvPr/>
          </p:nvSpPr>
          <p:spPr>
            <a:xfrm>
              <a:off x="5580112" y="4509120"/>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7" name="Oval 16"/>
            <p:cNvSpPr/>
            <p:nvPr/>
          </p:nvSpPr>
          <p:spPr>
            <a:xfrm>
              <a:off x="5580112" y="4869160"/>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7" name="Rectangle 26"/>
            <p:cNvSpPr/>
            <p:nvPr/>
          </p:nvSpPr>
          <p:spPr>
            <a:xfrm>
              <a:off x="6012160" y="4797152"/>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4</a:t>
              </a:r>
              <a:endParaRPr lang="en-MY" sz="2800" baseline="-25000" dirty="0">
                <a:solidFill>
                  <a:schemeClr val="tx1"/>
                </a:solidFill>
              </a:endParaRPr>
            </a:p>
          </p:txBody>
        </p:sp>
      </p:grpSp>
      <p:cxnSp>
        <p:nvCxnSpPr>
          <p:cNvPr id="34" name="Straight Arrow Connector 33"/>
          <p:cNvCxnSpPr>
            <a:stCxn id="7" idx="3"/>
            <a:endCxn id="11" idx="3"/>
          </p:cNvCxnSpPr>
          <p:nvPr/>
        </p:nvCxnSpPr>
        <p:spPr>
          <a:xfrm rot="5400000">
            <a:off x="4703287" y="2605650"/>
            <a:ext cx="656059" cy="32228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79512" y="3861048"/>
            <a:ext cx="1584176" cy="504056"/>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tx1"/>
                </a:solidFill>
              </a:rPr>
              <a:t>Waiting…</a:t>
            </a:r>
            <a:endParaRPr lang="en-MY" sz="2400" b="1" dirty="0">
              <a:solidFill>
                <a:schemeClr val="tx1"/>
              </a:solidFill>
            </a:endParaRPr>
          </a:p>
        </p:txBody>
      </p:sp>
      <p:sp>
        <p:nvSpPr>
          <p:cNvPr id="33" name="Rectangle 32"/>
          <p:cNvSpPr/>
          <p:nvPr/>
        </p:nvSpPr>
        <p:spPr>
          <a:xfrm>
            <a:off x="4644008" y="3356992"/>
            <a:ext cx="1584176" cy="504056"/>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tx1"/>
                </a:solidFill>
              </a:rPr>
              <a:t>Waiting…</a:t>
            </a:r>
            <a:endParaRPr lang="en-MY" sz="2400" b="1" dirty="0">
              <a:solidFill>
                <a:schemeClr val="tx1"/>
              </a:solidFill>
            </a:endParaRPr>
          </a:p>
        </p:txBody>
      </p:sp>
      <p:sp>
        <p:nvSpPr>
          <p:cNvPr id="35" name="Rectangle 34"/>
          <p:cNvSpPr/>
          <p:nvPr/>
        </p:nvSpPr>
        <p:spPr>
          <a:xfrm>
            <a:off x="7092280" y="2924944"/>
            <a:ext cx="1584176" cy="504056"/>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tx1"/>
                </a:solidFill>
              </a:rPr>
              <a:t>Waiting…</a:t>
            </a:r>
            <a:endParaRPr lang="en-MY" sz="2400" b="1" dirty="0">
              <a:solidFill>
                <a:schemeClr val="tx1"/>
              </a:solidFill>
            </a:endParaRPr>
          </a:p>
        </p:txBody>
      </p:sp>
      <p:sp>
        <p:nvSpPr>
          <p:cNvPr id="36" name="Rectangle 35"/>
          <p:cNvSpPr/>
          <p:nvPr/>
        </p:nvSpPr>
        <p:spPr>
          <a:xfrm>
            <a:off x="323528" y="6021288"/>
            <a:ext cx="6120680" cy="576064"/>
          </a:xfrm>
          <a:prstGeom prst="rect">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b="1" dirty="0" smtClean="0"/>
              <a:t>P</a:t>
            </a:r>
            <a:r>
              <a:rPr lang="en-US" sz="2800" b="1" baseline="-25000" dirty="0" smtClean="0"/>
              <a:t>1</a:t>
            </a:r>
            <a:r>
              <a:rPr lang="en-US" sz="2800" b="1" dirty="0" smtClean="0"/>
              <a:t> → R</a:t>
            </a:r>
            <a:r>
              <a:rPr lang="en-US" sz="2800" b="1" baseline="-25000" dirty="0" smtClean="0"/>
              <a:t>1</a:t>
            </a:r>
            <a:r>
              <a:rPr lang="en-US" sz="2800" b="1" dirty="0" smtClean="0"/>
              <a:t> → P</a:t>
            </a:r>
            <a:r>
              <a:rPr lang="en-US" sz="2800" b="1" baseline="-25000" dirty="0" smtClean="0"/>
              <a:t>2</a:t>
            </a:r>
            <a:r>
              <a:rPr lang="en-US" sz="2800" b="1" dirty="0" smtClean="0"/>
              <a:t> → R</a:t>
            </a:r>
            <a:r>
              <a:rPr lang="en-US" sz="2800" b="1" baseline="-25000" dirty="0" smtClean="0"/>
              <a:t>3</a:t>
            </a:r>
            <a:r>
              <a:rPr lang="en-US" sz="2800" b="1" dirty="0" smtClean="0"/>
              <a:t> → P</a:t>
            </a:r>
            <a:r>
              <a:rPr lang="en-US" sz="2800" b="1" baseline="-25000" dirty="0" smtClean="0"/>
              <a:t>3</a:t>
            </a:r>
            <a:r>
              <a:rPr lang="en-US" sz="2800" b="1" dirty="0" smtClean="0"/>
              <a:t> → R</a:t>
            </a:r>
            <a:r>
              <a:rPr lang="en-US" sz="2800" b="1" baseline="-25000" dirty="0" smtClean="0"/>
              <a:t>2</a:t>
            </a:r>
            <a:r>
              <a:rPr lang="en-US" sz="2800" b="1" dirty="0" smtClean="0"/>
              <a:t> → P</a:t>
            </a:r>
            <a:r>
              <a:rPr lang="en-US" sz="2800" b="1" baseline="-25000" dirty="0" smtClean="0"/>
              <a:t>1</a:t>
            </a:r>
            <a:r>
              <a:rPr lang="en-US" sz="2800" b="1" dirty="0" smtClean="0"/>
              <a:t> </a:t>
            </a:r>
            <a:endParaRPr lang="en-MY"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Resource-Allocation Graph</a:t>
            </a:r>
            <a:endParaRPr lang="en-MY" dirty="0"/>
          </a:p>
        </p:txBody>
      </p:sp>
      <p:sp>
        <p:nvSpPr>
          <p:cNvPr id="3" name="Content Placeholder 2"/>
          <p:cNvSpPr>
            <a:spLocks noGrp="1"/>
          </p:cNvSpPr>
          <p:nvPr>
            <p:ph sz="quarter" idx="1"/>
          </p:nvPr>
        </p:nvSpPr>
        <p:spPr>
          <a:xfrm>
            <a:off x="683568" y="1447800"/>
            <a:ext cx="8003232" cy="4572000"/>
          </a:xfrm>
        </p:spPr>
        <p:txBody>
          <a:bodyPr>
            <a:normAutofit/>
          </a:bodyPr>
          <a:lstStyle/>
          <a:p>
            <a:pPr algn="just"/>
            <a:r>
              <a:rPr lang="en-US" sz="2500" dirty="0" smtClean="0"/>
              <a:t>In summary, if a resource-allocation graph does not have a cycle, then the system </a:t>
            </a:r>
            <a:r>
              <a:rPr lang="en-US" sz="2500" b="1" u="sng" dirty="0" smtClean="0"/>
              <a:t>is not in a deadlocked state</a:t>
            </a:r>
            <a:r>
              <a:rPr lang="en-US" sz="2500" dirty="0" smtClean="0"/>
              <a:t>.</a:t>
            </a:r>
          </a:p>
          <a:p>
            <a:pPr algn="just"/>
            <a:r>
              <a:rPr lang="en-US" sz="2500" dirty="0" smtClean="0"/>
              <a:t>If there is a cycle, then the system </a:t>
            </a:r>
            <a:r>
              <a:rPr lang="en-US" sz="2500" b="1" u="sng" dirty="0" smtClean="0"/>
              <a:t>may</a:t>
            </a:r>
            <a:r>
              <a:rPr lang="en-US" sz="2500" dirty="0" smtClean="0"/>
              <a:t> or </a:t>
            </a:r>
            <a:r>
              <a:rPr lang="en-US" sz="2500" b="1" u="sng" dirty="0" smtClean="0"/>
              <a:t>may not</a:t>
            </a:r>
            <a:r>
              <a:rPr lang="en-US" sz="2500" dirty="0" smtClean="0"/>
              <a:t> be in the deadlocked state.</a:t>
            </a:r>
            <a:endParaRPr lang="en-MY" sz="2500" dirty="0"/>
          </a:p>
        </p:txBody>
      </p:sp>
      <p:sp>
        <p:nvSpPr>
          <p:cNvPr id="5" name="Oval 4"/>
          <p:cNvSpPr/>
          <p:nvPr/>
        </p:nvSpPr>
        <p:spPr>
          <a:xfrm>
            <a:off x="3635896" y="4437112"/>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1</a:t>
            </a:r>
            <a:endParaRPr lang="en-MY" sz="3000" b="1" baseline="-25000" dirty="0">
              <a:solidFill>
                <a:schemeClr val="tx1"/>
              </a:solidFill>
            </a:endParaRPr>
          </a:p>
        </p:txBody>
      </p:sp>
      <p:sp>
        <p:nvSpPr>
          <p:cNvPr id="12" name="Rectangle 11"/>
          <p:cNvSpPr/>
          <p:nvPr/>
        </p:nvSpPr>
        <p:spPr>
          <a:xfrm>
            <a:off x="5076056" y="5229200"/>
            <a:ext cx="576064" cy="1080120"/>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13" name="Oval 12"/>
          <p:cNvSpPr/>
          <p:nvPr/>
        </p:nvSpPr>
        <p:spPr>
          <a:xfrm>
            <a:off x="5220072" y="5445224"/>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14" name="Oval 13"/>
          <p:cNvSpPr/>
          <p:nvPr/>
        </p:nvSpPr>
        <p:spPr>
          <a:xfrm>
            <a:off x="5220072" y="5877272"/>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cxnSp>
        <p:nvCxnSpPr>
          <p:cNvPr id="19" name="Straight Arrow Connector 18"/>
          <p:cNvCxnSpPr>
            <a:stCxn id="5" idx="7"/>
            <a:endCxn id="29" idx="1"/>
          </p:cNvCxnSpPr>
          <p:nvPr/>
        </p:nvCxnSpPr>
        <p:spPr>
          <a:xfrm rot="5400000" flipH="1" flipV="1">
            <a:off x="4540739" y="4017794"/>
            <a:ext cx="368027" cy="70260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1"/>
            <a:endCxn id="5" idx="5"/>
          </p:cNvCxnSpPr>
          <p:nvPr/>
        </p:nvCxnSpPr>
        <p:spPr>
          <a:xfrm rot="16200000" flipV="1">
            <a:off x="4630749" y="4855900"/>
            <a:ext cx="374204" cy="88880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652120" y="6165304"/>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2</a:t>
            </a:r>
            <a:endParaRPr lang="en-MY" sz="2800" baseline="-25000" dirty="0">
              <a:solidFill>
                <a:schemeClr val="tx1"/>
              </a:solidFill>
            </a:endParaRPr>
          </a:p>
        </p:txBody>
      </p:sp>
      <p:sp>
        <p:nvSpPr>
          <p:cNvPr id="29" name="Rectangle 28"/>
          <p:cNvSpPr/>
          <p:nvPr/>
        </p:nvSpPr>
        <p:spPr>
          <a:xfrm>
            <a:off x="5076056" y="3645024"/>
            <a:ext cx="576064" cy="1080120"/>
          </a:xfrm>
          <a:prstGeom prst="rect">
            <a:avLst/>
          </a:prstGeom>
          <a:solidFill>
            <a:schemeClr val="bg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dirty="0"/>
          </a:p>
        </p:txBody>
      </p:sp>
      <p:sp>
        <p:nvSpPr>
          <p:cNvPr id="30" name="Oval 29"/>
          <p:cNvSpPr/>
          <p:nvPr/>
        </p:nvSpPr>
        <p:spPr>
          <a:xfrm>
            <a:off x="5220072" y="3861048"/>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1" name="Oval 30"/>
          <p:cNvSpPr/>
          <p:nvPr/>
        </p:nvSpPr>
        <p:spPr>
          <a:xfrm>
            <a:off x="5220072" y="4293096"/>
            <a:ext cx="288032"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2" name="Rectangle 31"/>
          <p:cNvSpPr/>
          <p:nvPr/>
        </p:nvSpPr>
        <p:spPr>
          <a:xfrm>
            <a:off x="5652120" y="3284984"/>
            <a:ext cx="57606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a:t>
            </a:r>
            <a:r>
              <a:rPr lang="en-US" sz="2800" baseline="-25000" dirty="0" smtClean="0">
                <a:solidFill>
                  <a:schemeClr val="tx1"/>
                </a:solidFill>
              </a:rPr>
              <a:t>1</a:t>
            </a:r>
            <a:endParaRPr lang="en-MY" sz="2800" baseline="-25000" dirty="0">
              <a:solidFill>
                <a:schemeClr val="tx1"/>
              </a:solidFill>
            </a:endParaRPr>
          </a:p>
        </p:txBody>
      </p:sp>
      <p:sp>
        <p:nvSpPr>
          <p:cNvPr id="33" name="Oval 32"/>
          <p:cNvSpPr/>
          <p:nvPr/>
        </p:nvSpPr>
        <p:spPr>
          <a:xfrm>
            <a:off x="6588224" y="4437112"/>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3</a:t>
            </a:r>
            <a:endParaRPr lang="en-MY" sz="3000" b="1" baseline="-25000" dirty="0">
              <a:solidFill>
                <a:schemeClr val="tx1"/>
              </a:solidFill>
            </a:endParaRPr>
          </a:p>
        </p:txBody>
      </p:sp>
      <p:sp>
        <p:nvSpPr>
          <p:cNvPr id="34" name="Oval 33"/>
          <p:cNvSpPr/>
          <p:nvPr/>
        </p:nvSpPr>
        <p:spPr>
          <a:xfrm>
            <a:off x="6588224" y="3140968"/>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2</a:t>
            </a:r>
            <a:endParaRPr lang="en-MY" sz="3000" b="1" baseline="-25000" dirty="0">
              <a:solidFill>
                <a:schemeClr val="tx1"/>
              </a:solidFill>
            </a:endParaRPr>
          </a:p>
        </p:txBody>
      </p:sp>
      <p:sp>
        <p:nvSpPr>
          <p:cNvPr id="35" name="Oval 34"/>
          <p:cNvSpPr/>
          <p:nvPr/>
        </p:nvSpPr>
        <p:spPr>
          <a:xfrm>
            <a:off x="6588224" y="5733256"/>
            <a:ext cx="864096" cy="7920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rPr>
              <a:t>P</a:t>
            </a:r>
            <a:r>
              <a:rPr lang="en-US" sz="3000" b="1" baseline="-25000" dirty="0" smtClean="0">
                <a:solidFill>
                  <a:schemeClr val="tx1"/>
                </a:solidFill>
              </a:rPr>
              <a:t>4</a:t>
            </a:r>
            <a:endParaRPr lang="en-MY" sz="3000" b="1" baseline="-25000" dirty="0">
              <a:solidFill>
                <a:schemeClr val="tx1"/>
              </a:solidFill>
            </a:endParaRPr>
          </a:p>
        </p:txBody>
      </p:sp>
      <p:cxnSp>
        <p:nvCxnSpPr>
          <p:cNvPr id="40" name="Straight Arrow Connector 39"/>
          <p:cNvCxnSpPr>
            <a:stCxn id="14" idx="6"/>
            <a:endCxn id="35" idx="2"/>
          </p:cNvCxnSpPr>
          <p:nvPr/>
        </p:nvCxnSpPr>
        <p:spPr>
          <a:xfrm>
            <a:off x="5508104" y="6021288"/>
            <a:ext cx="1080120" cy="10801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0" idx="6"/>
            <a:endCxn id="34" idx="3"/>
          </p:cNvCxnSpPr>
          <p:nvPr/>
        </p:nvCxnSpPr>
        <p:spPr>
          <a:xfrm flipV="1">
            <a:off x="5508104" y="3817057"/>
            <a:ext cx="1206664" cy="18800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1" idx="5"/>
            <a:endCxn id="33" idx="2"/>
          </p:cNvCxnSpPr>
          <p:nvPr/>
        </p:nvCxnSpPr>
        <p:spPr>
          <a:xfrm rot="16200000" flipH="1">
            <a:off x="5879969" y="4124900"/>
            <a:ext cx="294209" cy="112230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12" idx="3"/>
          </p:cNvCxnSpPr>
          <p:nvPr/>
        </p:nvCxnSpPr>
        <p:spPr>
          <a:xfrm rot="5400000">
            <a:off x="5855415" y="4909906"/>
            <a:ext cx="656059" cy="106264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339752" y="4077072"/>
            <a:ext cx="1584176" cy="504056"/>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tx1"/>
                </a:solidFill>
              </a:rPr>
              <a:t>Waiting…</a:t>
            </a:r>
            <a:endParaRPr lang="en-MY" sz="2400" b="1" dirty="0">
              <a:solidFill>
                <a:schemeClr val="tx1"/>
              </a:solidFill>
            </a:endParaRPr>
          </a:p>
        </p:txBody>
      </p:sp>
      <p:sp>
        <p:nvSpPr>
          <p:cNvPr id="55" name="Rectangle 54"/>
          <p:cNvSpPr/>
          <p:nvPr/>
        </p:nvSpPr>
        <p:spPr>
          <a:xfrm>
            <a:off x="7236296" y="4221088"/>
            <a:ext cx="1584176" cy="504056"/>
          </a:xfrm>
          <a:prstGeom prst="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tx1"/>
                </a:solidFill>
              </a:rPr>
              <a:t>Waiting…</a:t>
            </a:r>
            <a:endParaRPr lang="en-MY" sz="2400" b="1" dirty="0">
              <a:solidFill>
                <a:schemeClr val="tx1"/>
              </a:solidFill>
            </a:endParaRPr>
          </a:p>
        </p:txBody>
      </p:sp>
      <p:sp>
        <p:nvSpPr>
          <p:cNvPr id="56" name="Rectangle 55"/>
          <p:cNvSpPr/>
          <p:nvPr/>
        </p:nvSpPr>
        <p:spPr>
          <a:xfrm>
            <a:off x="323528" y="5589240"/>
            <a:ext cx="4392488" cy="936104"/>
          </a:xfrm>
          <a:prstGeom prst="rect">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b="1" dirty="0" smtClean="0"/>
              <a:t>P</a:t>
            </a:r>
            <a:r>
              <a:rPr lang="en-US" sz="2800" b="1" baseline="-25000" dirty="0" smtClean="0"/>
              <a:t>1</a:t>
            </a:r>
            <a:r>
              <a:rPr lang="en-US" sz="2800" b="1" dirty="0" smtClean="0"/>
              <a:t> → R</a:t>
            </a:r>
            <a:r>
              <a:rPr lang="en-US" sz="2800" b="1" baseline="-25000" dirty="0" smtClean="0"/>
              <a:t>1</a:t>
            </a:r>
            <a:r>
              <a:rPr lang="en-US" sz="2800" b="1" dirty="0" smtClean="0"/>
              <a:t> → P</a:t>
            </a:r>
            <a:r>
              <a:rPr lang="en-US" sz="2800" b="1" baseline="-25000" dirty="0" smtClean="0"/>
              <a:t>3</a:t>
            </a:r>
            <a:r>
              <a:rPr lang="en-US" sz="2800" b="1" dirty="0" smtClean="0"/>
              <a:t> → R</a:t>
            </a:r>
            <a:r>
              <a:rPr lang="en-US" sz="2800" b="1" baseline="-25000" dirty="0" smtClean="0"/>
              <a:t>2</a:t>
            </a:r>
            <a:r>
              <a:rPr lang="en-US" sz="2800" b="1" dirty="0" smtClean="0"/>
              <a:t> → P</a:t>
            </a:r>
            <a:r>
              <a:rPr lang="en-US" sz="2800" b="1" baseline="-25000" dirty="0" smtClean="0"/>
              <a:t>1</a:t>
            </a:r>
          </a:p>
          <a:p>
            <a:pPr algn="ctr"/>
            <a:r>
              <a:rPr lang="en-US" sz="2800" b="1" dirty="0" smtClean="0"/>
              <a:t>Circular, But No Deadlock </a:t>
            </a:r>
            <a:endParaRPr lang="en-MY" sz="2800" b="1" dirty="0"/>
          </a:p>
        </p:txBody>
      </p:sp>
      <p:sp>
        <p:nvSpPr>
          <p:cNvPr id="57" name="Rectangle 56"/>
          <p:cNvSpPr/>
          <p:nvPr/>
        </p:nvSpPr>
        <p:spPr>
          <a:xfrm>
            <a:off x="7092280" y="2924944"/>
            <a:ext cx="1872208" cy="504056"/>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bg1"/>
                </a:solidFill>
              </a:rPr>
              <a:t>Processing…</a:t>
            </a:r>
            <a:endParaRPr lang="en-MY" sz="2400" b="1" dirty="0">
              <a:solidFill>
                <a:schemeClr val="bg1"/>
              </a:solidFill>
            </a:endParaRPr>
          </a:p>
        </p:txBody>
      </p:sp>
      <p:sp>
        <p:nvSpPr>
          <p:cNvPr id="58" name="Rectangle 57"/>
          <p:cNvSpPr/>
          <p:nvPr/>
        </p:nvSpPr>
        <p:spPr>
          <a:xfrm>
            <a:off x="7092280" y="5517232"/>
            <a:ext cx="1872208" cy="504056"/>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bg1"/>
                </a:solidFill>
              </a:rPr>
              <a:t>Processing…</a:t>
            </a:r>
            <a:endParaRPr lang="en-MY" sz="2400" b="1" dirty="0">
              <a:solidFill>
                <a:schemeClr val="bg1"/>
              </a:solidFill>
            </a:endParaRPr>
          </a:p>
        </p:txBody>
      </p:sp>
      <p:sp>
        <p:nvSpPr>
          <p:cNvPr id="60" name="Rectangle 59"/>
          <p:cNvSpPr/>
          <p:nvPr/>
        </p:nvSpPr>
        <p:spPr>
          <a:xfrm>
            <a:off x="7092280" y="2924944"/>
            <a:ext cx="1872208" cy="504056"/>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bg1"/>
                </a:solidFill>
              </a:rPr>
              <a:t>Done</a:t>
            </a:r>
            <a:endParaRPr lang="en-MY" sz="2400" b="1" dirty="0">
              <a:solidFill>
                <a:schemeClr val="bg1"/>
              </a:solidFill>
            </a:endParaRPr>
          </a:p>
        </p:txBody>
      </p:sp>
      <p:sp>
        <p:nvSpPr>
          <p:cNvPr id="61" name="Rectangle 60"/>
          <p:cNvSpPr/>
          <p:nvPr/>
        </p:nvSpPr>
        <p:spPr>
          <a:xfrm>
            <a:off x="7092280" y="5517232"/>
            <a:ext cx="1872208" cy="504056"/>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bg1"/>
                </a:solidFill>
              </a:rPr>
              <a:t>Done</a:t>
            </a:r>
            <a:endParaRPr lang="en-MY" sz="2400" b="1" dirty="0">
              <a:solidFill>
                <a:schemeClr val="bg1"/>
              </a:solidFill>
            </a:endParaRPr>
          </a:p>
        </p:txBody>
      </p:sp>
      <p:cxnSp>
        <p:nvCxnSpPr>
          <p:cNvPr id="62" name="Straight Arrow Connector 61"/>
          <p:cNvCxnSpPr>
            <a:stCxn id="30" idx="3"/>
            <a:endCxn id="5" idx="7"/>
          </p:cNvCxnSpPr>
          <p:nvPr/>
        </p:nvCxnSpPr>
        <p:spPr>
          <a:xfrm rot="5400000">
            <a:off x="4594745" y="3885603"/>
            <a:ext cx="446212" cy="88880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6"/>
            <a:endCxn id="33" idx="3"/>
          </p:cNvCxnSpPr>
          <p:nvPr/>
        </p:nvCxnSpPr>
        <p:spPr>
          <a:xfrm flipV="1">
            <a:off x="5508104" y="5113201"/>
            <a:ext cx="1206664" cy="90808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95736" y="4077072"/>
            <a:ext cx="1872208" cy="504056"/>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bg1"/>
                </a:solidFill>
              </a:rPr>
              <a:t>Processing…</a:t>
            </a:r>
            <a:endParaRPr lang="en-MY" sz="2400" b="1" dirty="0">
              <a:solidFill>
                <a:schemeClr val="bg1"/>
              </a:solidFill>
            </a:endParaRPr>
          </a:p>
        </p:txBody>
      </p:sp>
      <p:sp>
        <p:nvSpPr>
          <p:cNvPr id="71" name="Rectangle 70"/>
          <p:cNvSpPr/>
          <p:nvPr/>
        </p:nvSpPr>
        <p:spPr>
          <a:xfrm>
            <a:off x="7092280" y="4221088"/>
            <a:ext cx="1872208" cy="504056"/>
          </a:xfrm>
          <a:prstGeom prst="rect">
            <a:avLst/>
          </a:prstGeom>
          <a:solidFill>
            <a:srgbClr val="00206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smtClean="0">
                <a:solidFill>
                  <a:schemeClr val="bg1"/>
                </a:solidFill>
              </a:rPr>
              <a:t>Processing…</a:t>
            </a:r>
            <a:endParaRPr lang="en-MY"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5"/>
                                        </p:tgtEl>
                                      </p:cBhvr>
                                    </p:animEffect>
                                    <p:set>
                                      <p:cBhvr>
                                        <p:cTn id="35" dur="1" fill="hold">
                                          <p:stCondLst>
                                            <p:cond delay="499"/>
                                          </p:stCondLst>
                                        </p:cTn>
                                        <p:tgtEl>
                                          <p:spTgt spid="4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51"/>
                                        </p:tgtEl>
                                      </p:cBhvr>
                                    </p:animEffect>
                                    <p:set>
                                      <p:cBhvr>
                                        <p:cTn id="56" dur="1" fill="hold">
                                          <p:stCondLst>
                                            <p:cond delay="499"/>
                                          </p:stCondLst>
                                        </p:cTn>
                                        <p:tgtEl>
                                          <p:spTgt spid="51"/>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animBg="1"/>
      <p:bldP spid="58" grpId="0" animBg="1"/>
      <p:bldP spid="60" grpId="0" animBg="1"/>
      <p:bldP spid="61" grpId="0" animBg="1"/>
      <p:bldP spid="70" grpId="0" animBg="1"/>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2291" name="Rectangle 2"/>
          <p:cNvSpPr>
            <a:spLocks noGrp="1" noChangeArrowheads="1"/>
          </p:cNvSpPr>
          <p:nvPr>
            <p:ph type="title"/>
          </p:nvPr>
        </p:nvSpPr>
        <p:spPr/>
        <p:txBody>
          <a:bodyPr/>
          <a:lstStyle/>
          <a:p>
            <a:r>
              <a:rPr lang="en-US" altLang="en-US" smtClean="0"/>
              <a:t>Basic Facts: Deadlock</a:t>
            </a:r>
          </a:p>
        </p:txBody>
      </p:sp>
      <p:sp>
        <p:nvSpPr>
          <p:cNvPr id="12292" name="Rectangle 3"/>
          <p:cNvSpPr>
            <a:spLocks noGrp="1" noChangeArrowheads="1"/>
          </p:cNvSpPr>
          <p:nvPr>
            <p:ph type="body" idx="1"/>
          </p:nvPr>
        </p:nvSpPr>
        <p:spPr/>
        <p:txBody>
          <a:bodyPr/>
          <a:lstStyle/>
          <a:p>
            <a:r>
              <a:rPr lang="en-US" altLang="en-US" sz="1800" smtClean="0"/>
              <a:t>If graph contains no cycles </a:t>
            </a:r>
            <a:r>
              <a:rPr lang="en-US" altLang="en-US" sz="1800" smtClean="0">
                <a:sym typeface="Symbol" pitchFamily="18" charset="2"/>
              </a:rPr>
              <a:t> no deadlock.</a:t>
            </a:r>
          </a:p>
          <a:p>
            <a:r>
              <a:rPr lang="en-US" altLang="en-US" sz="1800" smtClean="0">
                <a:sym typeface="Symbol" pitchFamily="18" charset="2"/>
              </a:rPr>
              <a:t>If graph contains a cycle </a:t>
            </a:r>
          </a:p>
          <a:p>
            <a:pPr lvl="1"/>
            <a:r>
              <a:rPr lang="en-US" altLang="en-US" sz="1800" smtClean="0">
                <a:sym typeface="Symbol" pitchFamily="18" charset="2"/>
              </a:rPr>
              <a:t>if only one instance per resource type, then deadlock.</a:t>
            </a:r>
          </a:p>
          <a:p>
            <a:pPr lvl="1"/>
            <a:r>
              <a:rPr lang="en-US" altLang="en-US" sz="1800" smtClean="0">
                <a:sym typeface="Symbol" pitchFamily="18" charset="2"/>
              </a:rPr>
              <a:t>if several instances per resource type, possibility of deadlock.</a:t>
            </a:r>
          </a:p>
        </p:txBody>
      </p:sp>
    </p:spTree>
    <p:extLst>
      <p:ext uri="{BB962C8B-B14F-4D97-AF65-F5344CB8AC3E}">
        <p14:creationId xmlns:p14="http://schemas.microsoft.com/office/powerpoint/2010/main" val="168795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3315" name="Rectangle 2"/>
          <p:cNvSpPr>
            <a:spLocks noGrp="1" noChangeArrowheads="1"/>
          </p:cNvSpPr>
          <p:nvPr>
            <p:ph type="title"/>
          </p:nvPr>
        </p:nvSpPr>
        <p:spPr/>
        <p:txBody>
          <a:bodyPr/>
          <a:lstStyle/>
          <a:p>
            <a:r>
              <a:rPr lang="en-US" altLang="en-US" smtClean="0"/>
              <a:t>Strategy For Deadlock</a:t>
            </a:r>
          </a:p>
        </p:txBody>
      </p:sp>
      <p:sp>
        <p:nvSpPr>
          <p:cNvPr id="49155" name="Rectangle 3"/>
          <p:cNvSpPr>
            <a:spLocks noGrp="1" noChangeArrowheads="1"/>
          </p:cNvSpPr>
          <p:nvPr>
            <p:ph type="body" idx="1"/>
          </p:nvPr>
        </p:nvSpPr>
        <p:spPr>
          <a:xfrm>
            <a:off x="984250" y="1533525"/>
            <a:ext cx="7550150" cy="4114800"/>
          </a:xfrm>
        </p:spPr>
        <p:txBody>
          <a:bodyPr/>
          <a:lstStyle/>
          <a:p>
            <a:pPr algn="just">
              <a:defRPr/>
            </a:pPr>
            <a:r>
              <a:rPr lang="en-US" sz="1800" b="1" u="sng" dirty="0" smtClean="0"/>
              <a:t>HOW TO HANDLE DEADLOCKS – GENERAL STRATEGIES</a:t>
            </a:r>
            <a:endParaRPr lang="en-US" altLang="en-US" sz="1800" u="sng" dirty="0" smtClean="0"/>
          </a:p>
          <a:p>
            <a:pPr marL="0" indent="0" algn="just">
              <a:buFontTx/>
              <a:buNone/>
              <a:defRPr/>
            </a:pPr>
            <a:r>
              <a:rPr lang="en-US" sz="1800" dirty="0" smtClean="0"/>
              <a:t>There are three methods:</a:t>
            </a:r>
          </a:p>
          <a:p>
            <a:pPr algn="just">
              <a:defRPr/>
            </a:pPr>
            <a:r>
              <a:rPr lang="en-US" altLang="en-US" sz="1800" b="1" u="sng" dirty="0" smtClean="0"/>
              <a:t>Ignore</a:t>
            </a:r>
            <a:r>
              <a:rPr lang="en-US" altLang="en-US" sz="1800" dirty="0" smtClean="0"/>
              <a:t> the problem and pretend that deadlocks never occur in the system </a:t>
            </a:r>
            <a:endParaRPr lang="en-US" sz="1800" dirty="0" smtClean="0"/>
          </a:p>
          <a:p>
            <a:pPr algn="just">
              <a:defRPr/>
            </a:pPr>
            <a:r>
              <a:rPr lang="en-US" sz="1800" dirty="0" smtClean="0"/>
              <a:t>Ensure </a:t>
            </a:r>
            <a:r>
              <a:rPr lang="en-US" sz="1800" dirty="0" smtClean="0"/>
              <a:t>deadlock </a:t>
            </a:r>
            <a:r>
              <a:rPr lang="en-US" sz="1800" b="1" u="sng" dirty="0" smtClean="0"/>
              <a:t>never</a:t>
            </a:r>
            <a:r>
              <a:rPr lang="en-US" sz="1800" b="1" dirty="0" smtClean="0"/>
              <a:t> </a:t>
            </a:r>
            <a:r>
              <a:rPr lang="en-US" sz="1800" dirty="0" smtClean="0"/>
              <a:t>occurs using either</a:t>
            </a:r>
          </a:p>
          <a:p>
            <a:pPr lvl="1" algn="just">
              <a:defRPr/>
            </a:pPr>
            <a:r>
              <a:rPr lang="en-US" sz="1800" b="1" dirty="0" smtClean="0">
                <a:ea typeface="+mn-ea"/>
                <a:cs typeface="+mn-cs"/>
              </a:rPr>
              <a:t>Prevention: </a:t>
            </a:r>
            <a:r>
              <a:rPr lang="en-US" sz="1800" dirty="0" smtClean="0">
                <a:ea typeface="+mn-ea"/>
                <a:cs typeface="+mn-cs"/>
              </a:rPr>
              <a:t>Prevent any one of the 4 conditions from happening.</a:t>
            </a:r>
          </a:p>
          <a:p>
            <a:pPr lvl="1" algn="just">
              <a:defRPr/>
            </a:pPr>
            <a:r>
              <a:rPr lang="en-US" sz="1800" b="1" dirty="0" smtClean="0">
                <a:ea typeface="+mn-ea"/>
                <a:cs typeface="+mn-cs"/>
              </a:rPr>
              <a:t>Avoidance: </a:t>
            </a:r>
            <a:r>
              <a:rPr lang="en-US" sz="1800" dirty="0" smtClean="0">
                <a:ea typeface="+mn-ea"/>
                <a:cs typeface="+mn-cs"/>
              </a:rPr>
              <a:t>Allow all deadlock conditions, but calculate cycles about to happen and stop dangerous operations..</a:t>
            </a:r>
          </a:p>
          <a:p>
            <a:pPr algn="just">
              <a:defRPr/>
            </a:pPr>
            <a:r>
              <a:rPr lang="en-US" sz="1800" b="1" u="sng" dirty="0" smtClean="0"/>
              <a:t>Allow</a:t>
            </a:r>
            <a:r>
              <a:rPr lang="en-US" sz="1800" dirty="0" smtClean="0"/>
              <a:t> deadlock to happen. This requires using both:</a:t>
            </a:r>
          </a:p>
          <a:p>
            <a:pPr lvl="1" algn="just">
              <a:defRPr/>
            </a:pPr>
            <a:r>
              <a:rPr lang="en-US" sz="1800" b="1" dirty="0" smtClean="0">
                <a:ea typeface="+mn-ea"/>
                <a:cs typeface="+mn-cs"/>
              </a:rPr>
              <a:t>Detection: </a:t>
            </a:r>
            <a:r>
              <a:rPr lang="en-US" sz="1800" dirty="0" smtClean="0">
                <a:ea typeface="+mn-ea"/>
                <a:cs typeface="+mn-cs"/>
              </a:rPr>
              <a:t>Know a deadlock has occurred.</a:t>
            </a:r>
          </a:p>
          <a:p>
            <a:pPr lvl="1" algn="just">
              <a:defRPr/>
            </a:pPr>
            <a:r>
              <a:rPr lang="en-US" sz="1800" b="1" dirty="0" smtClean="0">
                <a:ea typeface="+mn-ea"/>
                <a:cs typeface="+mn-cs"/>
              </a:rPr>
              <a:t>Recovery: </a:t>
            </a:r>
            <a:r>
              <a:rPr lang="en-US" sz="1800" dirty="0" smtClean="0">
                <a:ea typeface="+mn-ea"/>
                <a:cs typeface="+mn-cs"/>
              </a:rPr>
              <a:t>Regain the </a:t>
            </a:r>
            <a:r>
              <a:rPr lang="en-US" sz="1800" dirty="0" smtClean="0">
                <a:ea typeface="+mn-ea"/>
                <a:cs typeface="+mn-cs"/>
              </a:rPr>
              <a:t>resources.</a:t>
            </a:r>
            <a:endParaRPr lang="en-US" altLang="en-US" sz="1800" dirty="0" smtClean="0"/>
          </a:p>
          <a:p>
            <a:pPr algn="just">
              <a:defRPr/>
            </a:pPr>
            <a:r>
              <a:rPr lang="en-US" altLang="en-US" sz="1800" b="1" u="sng" dirty="0"/>
              <a:t>Ignore</a:t>
            </a:r>
            <a:r>
              <a:rPr lang="en-US" altLang="en-US" sz="1800" dirty="0"/>
              <a:t> the problem and pretend that deadlocks never occur in the system </a:t>
            </a:r>
            <a:endParaRPr lang="en-US" sz="1800" dirty="0"/>
          </a:p>
          <a:p>
            <a:pPr algn="just">
              <a:defRPr/>
            </a:pPr>
            <a:endParaRPr lang="en-US" altLang="en-US" sz="1800" dirty="0" smtClean="0"/>
          </a:p>
        </p:txBody>
      </p:sp>
      <p:pic>
        <p:nvPicPr>
          <p:cNvPr id="13317" name="Picture 30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5142602"/>
            <a:ext cx="25288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259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4339" name="Rectangle 1026"/>
          <p:cNvSpPr>
            <a:spLocks noGrp="1" noChangeArrowheads="1"/>
          </p:cNvSpPr>
          <p:nvPr>
            <p:ph type="title"/>
          </p:nvPr>
        </p:nvSpPr>
        <p:spPr/>
        <p:txBody>
          <a:bodyPr/>
          <a:lstStyle/>
          <a:p>
            <a:r>
              <a:rPr lang="en-US" altLang="en-US" smtClean="0"/>
              <a:t>Deadlock Prevention</a:t>
            </a:r>
          </a:p>
        </p:txBody>
      </p:sp>
      <p:sp>
        <p:nvSpPr>
          <p:cNvPr id="50179" name="Rectangle 1027"/>
          <p:cNvSpPr>
            <a:spLocks noGrp="1" noChangeArrowheads="1"/>
          </p:cNvSpPr>
          <p:nvPr>
            <p:ph type="body" idx="1"/>
          </p:nvPr>
        </p:nvSpPr>
        <p:spPr>
          <a:xfrm>
            <a:off x="736600" y="2133600"/>
            <a:ext cx="7283450" cy="4114800"/>
          </a:xfrm>
        </p:spPr>
        <p:txBody>
          <a:bodyPr/>
          <a:lstStyle/>
          <a:p>
            <a:pPr algn="just">
              <a:defRPr/>
            </a:pPr>
            <a:r>
              <a:rPr lang="en-US" sz="1800" b="1" u="sng" dirty="0" smtClean="0"/>
              <a:t>Mutual exclusion:</a:t>
            </a:r>
          </a:p>
          <a:p>
            <a:pPr marL="0" indent="0" algn="just">
              <a:buFontTx/>
              <a:buNone/>
              <a:defRPr/>
            </a:pPr>
            <a:r>
              <a:rPr lang="en-US" sz="1800" dirty="0" smtClean="0"/>
              <a:t>           a) Automatically holds for printers and other non-</a:t>
            </a:r>
            <a:r>
              <a:rPr lang="en-US" sz="1800" dirty="0" err="1" smtClean="0"/>
              <a:t>sharables</a:t>
            </a:r>
            <a:r>
              <a:rPr lang="en-US" sz="1800" dirty="0" smtClean="0"/>
              <a:t>.</a:t>
            </a:r>
          </a:p>
          <a:p>
            <a:pPr marL="635000" indent="-635000" algn="just">
              <a:buFontTx/>
              <a:buNone/>
              <a:defRPr/>
            </a:pPr>
            <a:r>
              <a:rPr lang="en-US" sz="1800" dirty="0" smtClean="0"/>
              <a:t>           b) Shared entities (read only files) don't need mutual exclusion (and aren’t susceptible to deadlock.)</a:t>
            </a:r>
          </a:p>
          <a:p>
            <a:pPr marL="685800" indent="0" algn="just">
              <a:buFontTx/>
              <a:buNone/>
              <a:defRPr/>
            </a:pPr>
            <a:r>
              <a:rPr lang="en-US" sz="1800" dirty="0" smtClean="0"/>
              <a:t>c) Prevention not possible, since some devices are intrinsically non-sharable.</a:t>
            </a:r>
          </a:p>
          <a:p>
            <a:pPr algn="just">
              <a:defRPr/>
            </a:pPr>
            <a:r>
              <a:rPr lang="en-US" sz="1800" b="1" u="sng" dirty="0" smtClean="0"/>
              <a:t>Hold and wait:</a:t>
            </a:r>
          </a:p>
          <a:p>
            <a:pPr marL="0" indent="0" algn="just">
              <a:buFontTx/>
              <a:buNone/>
              <a:defRPr/>
            </a:pPr>
            <a:r>
              <a:rPr lang="en-US" sz="1800" dirty="0" smtClean="0"/>
              <a:t>          a) Collect all resources before execution.</a:t>
            </a:r>
          </a:p>
          <a:p>
            <a:pPr marL="635000" indent="-635000" algn="just">
              <a:buFontTx/>
              <a:buNone/>
              <a:defRPr/>
            </a:pPr>
            <a:r>
              <a:rPr lang="en-US" sz="1800" dirty="0" smtClean="0"/>
              <a:t>          b) A particular resource can only be requested when no others       are being held. A sequence of resources is always collected beginning with the same one.</a:t>
            </a:r>
          </a:p>
          <a:p>
            <a:pPr marL="635000" indent="-635000" algn="just">
              <a:buFontTx/>
              <a:buNone/>
              <a:defRPr/>
            </a:pPr>
            <a:r>
              <a:rPr lang="en-US" sz="1800" dirty="0" smtClean="0"/>
              <a:t>          c) Utilization is low, starvation possible.</a:t>
            </a:r>
            <a:endParaRPr lang="en-US" altLang="en-US" sz="1800" dirty="0" smtClean="0"/>
          </a:p>
        </p:txBody>
      </p:sp>
      <p:sp>
        <p:nvSpPr>
          <p:cNvPr id="50180" name="Text Box 1028"/>
          <p:cNvSpPr txBox="1">
            <a:spLocks noChangeArrowheads="1"/>
          </p:cNvSpPr>
          <p:nvPr/>
        </p:nvSpPr>
        <p:spPr bwMode="auto">
          <a:xfrm>
            <a:off x="446088" y="1674813"/>
            <a:ext cx="5045075" cy="369887"/>
          </a:xfrm>
          <a:prstGeom prst="rect">
            <a:avLst/>
          </a:prstGeom>
          <a:noFill/>
          <a:ln>
            <a:noFill/>
          </a:ln>
          <a:effectLst/>
          <a:extLst/>
        </p:spPr>
        <p:txBody>
          <a:bodyPr wrap="none" anchor="ctr">
            <a:spAutoFit/>
          </a:bodyPr>
          <a:lstStyle/>
          <a:p>
            <a:pPr>
              <a:spcBef>
                <a:spcPct val="50000"/>
              </a:spcBef>
              <a:defRPr/>
            </a:pPr>
            <a:r>
              <a:rPr lang="en-US" dirty="0">
                <a:latin typeface="+mn-lt"/>
              </a:rPr>
              <a:t>Do not allow one of the four conditions to occur.</a:t>
            </a:r>
          </a:p>
        </p:txBody>
      </p:sp>
    </p:spTree>
    <p:extLst>
      <p:ext uri="{BB962C8B-B14F-4D97-AF65-F5344CB8AC3E}">
        <p14:creationId xmlns:p14="http://schemas.microsoft.com/office/powerpoint/2010/main" val="1153800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sz="quarter" idx="1"/>
          </p:nvPr>
        </p:nvSpPr>
        <p:spPr>
          <a:xfrm>
            <a:off x="323528" y="1628800"/>
            <a:ext cx="8640960" cy="5077544"/>
          </a:xfrm>
        </p:spPr>
        <p:txBody>
          <a:bodyPr>
            <a:normAutofit/>
          </a:bodyPr>
          <a:lstStyle/>
          <a:p>
            <a:pPr algn="just"/>
            <a:r>
              <a:rPr lang="en-US" spc="-10" dirty="0" smtClean="0"/>
              <a:t>Generally, resources in a computer system can be partitioned into several types:</a:t>
            </a:r>
            <a:endParaRPr lang="en-US" dirty="0" smtClean="0"/>
          </a:p>
          <a:p>
            <a:pPr lvl="1" algn="just"/>
            <a:r>
              <a:rPr lang="en-US" dirty="0" smtClean="0"/>
              <a:t>Memory</a:t>
            </a:r>
          </a:p>
          <a:p>
            <a:pPr lvl="1" algn="just"/>
            <a:r>
              <a:rPr lang="en-US" dirty="0" smtClean="0"/>
              <a:t>CPU Cycle</a:t>
            </a:r>
          </a:p>
          <a:p>
            <a:pPr lvl="1" algn="just"/>
            <a:r>
              <a:rPr lang="en-US" dirty="0" smtClean="0"/>
              <a:t>Files</a:t>
            </a:r>
          </a:p>
          <a:p>
            <a:pPr lvl="1" algn="just"/>
            <a:r>
              <a:rPr lang="en-US" dirty="0" smtClean="0"/>
              <a:t>I/O Devices</a:t>
            </a:r>
          </a:p>
          <a:p>
            <a:pPr lvl="2" algn="just"/>
            <a:r>
              <a:rPr lang="en-US" sz="2400" dirty="0" smtClean="0"/>
              <a:t>Printer</a:t>
            </a:r>
          </a:p>
          <a:p>
            <a:pPr lvl="2" algn="just"/>
            <a:r>
              <a:rPr lang="en-US" sz="2400" dirty="0" smtClean="0"/>
              <a:t>DVD Drivers</a:t>
            </a:r>
            <a:endParaRPr lang="en-US" sz="2400" dirty="0"/>
          </a:p>
          <a:p>
            <a:pPr lvl="2" algn="just"/>
            <a:r>
              <a:rPr lang="en-US" sz="2400" dirty="0" smtClean="0"/>
              <a:t>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5363" name="Rectangle 1026"/>
          <p:cNvSpPr>
            <a:spLocks noGrp="1" noChangeArrowheads="1"/>
          </p:cNvSpPr>
          <p:nvPr>
            <p:ph type="title"/>
          </p:nvPr>
        </p:nvSpPr>
        <p:spPr/>
        <p:txBody>
          <a:bodyPr/>
          <a:lstStyle/>
          <a:p>
            <a:r>
              <a:rPr lang="en-US" altLang="en-US" smtClean="0"/>
              <a:t>Deadlock Prevention (Cont.)</a:t>
            </a:r>
          </a:p>
        </p:txBody>
      </p:sp>
      <p:sp>
        <p:nvSpPr>
          <p:cNvPr id="51203" name="Rectangle 1027"/>
          <p:cNvSpPr>
            <a:spLocks noGrp="1" noChangeArrowheads="1"/>
          </p:cNvSpPr>
          <p:nvPr>
            <p:ph type="body" idx="1"/>
          </p:nvPr>
        </p:nvSpPr>
        <p:spPr/>
        <p:txBody>
          <a:bodyPr/>
          <a:lstStyle/>
          <a:p>
            <a:pPr>
              <a:defRPr/>
            </a:pPr>
            <a:r>
              <a:rPr lang="en-US" sz="1800" b="1" u="sng" dirty="0" smtClean="0"/>
              <a:t>No preemption:</a:t>
            </a:r>
          </a:p>
          <a:p>
            <a:pPr marL="749300" indent="-749300" algn="just">
              <a:buFontTx/>
              <a:buNone/>
              <a:defRPr/>
            </a:pPr>
            <a:r>
              <a:rPr lang="en-US" sz="1800" dirty="0" smtClean="0"/>
              <a:t>            a) Release any resource already being held if the process can't get an additional resource.</a:t>
            </a:r>
          </a:p>
          <a:p>
            <a:pPr marL="749300" indent="-749300" algn="just">
              <a:buFontTx/>
              <a:buNone/>
              <a:defRPr/>
            </a:pPr>
            <a:r>
              <a:rPr lang="en-US" sz="1800" dirty="0" smtClean="0"/>
              <a:t>            b) Allow preemption - if a needed resource is held by another process, which is also waiting on some resource, steal it. Otherwise wait.</a:t>
            </a:r>
          </a:p>
          <a:p>
            <a:pPr algn="just">
              <a:defRPr/>
            </a:pPr>
            <a:r>
              <a:rPr lang="en-US" sz="1800" b="1" u="sng" dirty="0" smtClean="0"/>
              <a:t>Circular wait:</a:t>
            </a:r>
          </a:p>
          <a:p>
            <a:pPr marL="685800" indent="0" algn="just">
              <a:buFontTx/>
              <a:buNone/>
              <a:defRPr/>
            </a:pPr>
            <a:r>
              <a:rPr lang="en-US" sz="1800" dirty="0" smtClean="0"/>
              <a:t> a) Number resources and only request in ascending order.</a:t>
            </a:r>
          </a:p>
          <a:p>
            <a:pPr marL="749300" indent="0" algn="just">
              <a:buFontTx/>
              <a:buNone/>
              <a:defRPr/>
            </a:pPr>
            <a:r>
              <a:rPr lang="en-US" sz="1800" dirty="0" smtClean="0"/>
              <a:t>b) EACH of these prevention techniques may cause a decrease in utilization and/or resources. For this reason, prevention isn't necessarily the best technique.</a:t>
            </a:r>
          </a:p>
          <a:p>
            <a:pPr marL="749300" indent="0" algn="just">
              <a:buFontTx/>
              <a:buNone/>
              <a:defRPr/>
            </a:pPr>
            <a:r>
              <a:rPr lang="en-US" sz="1800" dirty="0" smtClean="0"/>
              <a:t>c) Prevention is generally the easiest to implement.</a:t>
            </a:r>
            <a:endParaRPr lang="en-US" altLang="en-US" sz="1800" dirty="0" smtClean="0"/>
          </a:p>
        </p:txBody>
      </p:sp>
    </p:spTree>
    <p:extLst>
      <p:ext uri="{BB962C8B-B14F-4D97-AF65-F5344CB8AC3E}">
        <p14:creationId xmlns:p14="http://schemas.microsoft.com/office/powerpoint/2010/main" val="540322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6387" name="Rectangle 2"/>
          <p:cNvSpPr>
            <a:spLocks noGrp="1" noChangeArrowheads="1"/>
          </p:cNvSpPr>
          <p:nvPr>
            <p:ph type="title"/>
          </p:nvPr>
        </p:nvSpPr>
        <p:spPr/>
        <p:txBody>
          <a:bodyPr/>
          <a:lstStyle/>
          <a:p>
            <a:r>
              <a:rPr lang="en-US" altLang="en-US" smtClean="0"/>
              <a:t>Deadlock Avoidance</a:t>
            </a:r>
          </a:p>
        </p:txBody>
      </p:sp>
      <p:sp>
        <p:nvSpPr>
          <p:cNvPr id="52227" name="Rectangle 3"/>
          <p:cNvSpPr>
            <a:spLocks noGrp="1" noChangeArrowheads="1"/>
          </p:cNvSpPr>
          <p:nvPr>
            <p:ph type="body" idx="1"/>
          </p:nvPr>
        </p:nvSpPr>
        <p:spPr>
          <a:xfrm>
            <a:off x="1219200" y="1981200"/>
            <a:ext cx="7029450" cy="4114800"/>
          </a:xfrm>
        </p:spPr>
        <p:txBody>
          <a:bodyPr/>
          <a:lstStyle/>
          <a:p>
            <a:pPr>
              <a:defRPr/>
            </a:pPr>
            <a:r>
              <a:rPr lang="en-US" sz="1800" dirty="0" smtClean="0"/>
              <a:t>Possible states are:</a:t>
            </a:r>
          </a:p>
          <a:p>
            <a:pPr lvl="1">
              <a:defRPr/>
            </a:pPr>
            <a:r>
              <a:rPr lang="en-US" sz="1800" b="1" dirty="0" smtClean="0">
                <a:ea typeface="+mn-ea"/>
                <a:cs typeface="+mn-cs"/>
              </a:rPr>
              <a:t>Deadlock </a:t>
            </a:r>
            <a:r>
              <a:rPr lang="en-US" sz="1800" dirty="0" smtClean="0">
                <a:ea typeface="+mn-ea"/>
                <a:cs typeface="+mn-cs"/>
              </a:rPr>
              <a:t>No forward progress can be made.</a:t>
            </a:r>
          </a:p>
          <a:p>
            <a:pPr lvl="1">
              <a:defRPr/>
            </a:pPr>
            <a:r>
              <a:rPr lang="en-US" sz="1800" b="1" dirty="0" smtClean="0">
                <a:ea typeface="+mn-ea"/>
                <a:cs typeface="+mn-cs"/>
              </a:rPr>
              <a:t>Unsafe state </a:t>
            </a:r>
            <a:r>
              <a:rPr lang="en-US" sz="1800" dirty="0" smtClean="0">
                <a:ea typeface="+mn-ea"/>
                <a:cs typeface="+mn-cs"/>
              </a:rPr>
              <a:t>A state that </a:t>
            </a:r>
            <a:r>
              <a:rPr lang="en-US" sz="1800" b="1" dirty="0" smtClean="0">
                <a:ea typeface="+mn-ea"/>
                <a:cs typeface="+mn-cs"/>
              </a:rPr>
              <a:t>may </a:t>
            </a:r>
            <a:r>
              <a:rPr lang="en-US" sz="1800" dirty="0" smtClean="0">
                <a:ea typeface="+mn-ea"/>
                <a:cs typeface="+mn-cs"/>
              </a:rPr>
              <a:t>allow deadlock.</a:t>
            </a:r>
          </a:p>
          <a:p>
            <a:pPr lvl="1">
              <a:defRPr/>
            </a:pPr>
            <a:r>
              <a:rPr lang="en-US" sz="1800" b="1" dirty="0" smtClean="0">
                <a:ea typeface="+mn-ea"/>
                <a:cs typeface="+mn-cs"/>
              </a:rPr>
              <a:t>Safe state </a:t>
            </a:r>
            <a:r>
              <a:rPr lang="en-US" sz="1800" dirty="0" smtClean="0">
                <a:ea typeface="+mn-ea"/>
                <a:cs typeface="+mn-cs"/>
              </a:rPr>
              <a:t>A state is safe if a sequence of processes exist such that there are enough resources for the first to finish, and as each finishes and releases its resources there are enough for the next to finish.</a:t>
            </a:r>
          </a:p>
          <a:p>
            <a:pPr>
              <a:defRPr/>
            </a:pPr>
            <a:r>
              <a:rPr lang="en-US" sz="1800" dirty="0" smtClean="0"/>
              <a:t>The rule is simple: If a request allocation would cause an unsafe state, do not honor that request.</a:t>
            </a:r>
          </a:p>
          <a:p>
            <a:pPr marL="0" indent="0">
              <a:buFontTx/>
              <a:buNone/>
              <a:defRPr/>
            </a:pPr>
            <a:r>
              <a:rPr lang="en-US" sz="1800" b="1" dirty="0" smtClean="0"/>
              <a:t>NOTE:</a:t>
            </a:r>
            <a:endParaRPr lang="en-US" sz="1800" dirty="0" smtClean="0"/>
          </a:p>
          <a:p>
            <a:pPr>
              <a:defRPr/>
            </a:pPr>
            <a:r>
              <a:rPr lang="en-US" sz="1800" dirty="0" smtClean="0"/>
              <a:t>A safe state is not a deadlocked state. Conversely, a deadlocked state is an unsafe state. Not all unsafe states are deadlocks. </a:t>
            </a:r>
          </a:p>
          <a:p>
            <a:pPr>
              <a:defRPr/>
            </a:pPr>
            <a:r>
              <a:rPr lang="en-US" sz="1800" dirty="0" smtClean="0"/>
              <a:t>An unsafe state may lead to a deadlock. </a:t>
            </a:r>
          </a:p>
          <a:p>
            <a:pPr>
              <a:defRPr/>
            </a:pPr>
            <a:endParaRPr lang="en-US" altLang="en-US" sz="1800" dirty="0" smtClean="0"/>
          </a:p>
        </p:txBody>
      </p:sp>
      <p:sp>
        <p:nvSpPr>
          <p:cNvPr id="16389" name="Text Box 4"/>
          <p:cNvSpPr txBox="1">
            <a:spLocks noChangeArrowheads="1"/>
          </p:cNvSpPr>
          <p:nvPr/>
        </p:nvSpPr>
        <p:spPr bwMode="auto">
          <a:xfrm>
            <a:off x="990600" y="1292225"/>
            <a:ext cx="74707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just">
              <a:spcBef>
                <a:spcPct val="0"/>
              </a:spcBef>
              <a:buSzTx/>
              <a:buFontTx/>
              <a:buNone/>
            </a:pPr>
            <a:r>
              <a:rPr lang="en-US" altLang="en-US" sz="1800"/>
              <a:t>If we have prior knowledge of how resources will be requested, it's possible to determine if we are entering an "unsafe" state.</a:t>
            </a:r>
          </a:p>
        </p:txBody>
      </p:sp>
    </p:spTree>
    <p:extLst>
      <p:ext uri="{BB962C8B-B14F-4D97-AF65-F5344CB8AC3E}">
        <p14:creationId xmlns:p14="http://schemas.microsoft.com/office/powerpoint/2010/main" val="2956341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7411" name="Rectangle 2"/>
          <p:cNvSpPr>
            <a:spLocks noGrp="1" noChangeArrowheads="1"/>
          </p:cNvSpPr>
          <p:nvPr>
            <p:ph type="title"/>
          </p:nvPr>
        </p:nvSpPr>
        <p:spPr/>
        <p:txBody>
          <a:bodyPr>
            <a:normAutofit fontScale="90000"/>
          </a:bodyPr>
          <a:lstStyle/>
          <a:p>
            <a:r>
              <a:rPr lang="en-US" altLang="en-US" smtClean="0"/>
              <a:t>Safe, unsafe , deadlock state spaces</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l="10608" t="1381" r="10387" b="829"/>
          <a:stretch>
            <a:fillRect/>
          </a:stretch>
        </p:blipFill>
        <p:spPr bwMode="auto">
          <a:xfrm>
            <a:off x="2552700" y="1409700"/>
            <a:ext cx="45402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4443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18435" name="Rectangle 2"/>
          <p:cNvSpPr>
            <a:spLocks noGrp="1" noChangeArrowheads="1"/>
          </p:cNvSpPr>
          <p:nvPr>
            <p:ph type="title"/>
          </p:nvPr>
        </p:nvSpPr>
        <p:spPr/>
        <p:txBody>
          <a:bodyPr/>
          <a:lstStyle/>
          <a:p>
            <a:r>
              <a:rPr lang="en-US" altLang="en-US" smtClean="0"/>
              <a:t>Basic Facts: Deadlock Avoidance</a:t>
            </a:r>
          </a:p>
        </p:txBody>
      </p:sp>
      <p:sp>
        <p:nvSpPr>
          <p:cNvPr id="18436" name="Rectangle 3"/>
          <p:cNvSpPr>
            <a:spLocks noGrp="1" noChangeArrowheads="1"/>
          </p:cNvSpPr>
          <p:nvPr>
            <p:ph type="body" idx="1"/>
          </p:nvPr>
        </p:nvSpPr>
        <p:spPr/>
        <p:txBody>
          <a:bodyPr/>
          <a:lstStyle/>
          <a:p>
            <a:r>
              <a:rPr lang="en-US" altLang="en-US" sz="1800" smtClean="0"/>
              <a:t>If a system is in safe state </a:t>
            </a:r>
            <a:r>
              <a:rPr lang="en-US" altLang="en-US" sz="1800" smtClean="0">
                <a:sym typeface="Symbol" pitchFamily="18" charset="2"/>
              </a:rPr>
              <a:t> no deadlocks.</a:t>
            </a:r>
          </a:p>
          <a:p>
            <a:r>
              <a:rPr lang="en-US" altLang="en-US" sz="1800" smtClean="0">
                <a:sym typeface="Symbol" pitchFamily="18" charset="2"/>
              </a:rPr>
              <a:t>If a system is in unsafe state  possibility of deadlock.</a:t>
            </a:r>
          </a:p>
          <a:p>
            <a:r>
              <a:rPr lang="en-US" altLang="en-US" sz="1800" smtClean="0">
                <a:sym typeface="Symbol" pitchFamily="18" charset="2"/>
              </a:rPr>
              <a:t>Avoidance  ensure that a system will never enter an unsafe state. </a:t>
            </a:r>
          </a:p>
        </p:txBody>
      </p:sp>
    </p:spTree>
    <p:extLst>
      <p:ext uri="{BB962C8B-B14F-4D97-AF65-F5344CB8AC3E}">
        <p14:creationId xmlns:p14="http://schemas.microsoft.com/office/powerpoint/2010/main" val="1966844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Example: Deadlock Avoidance</a:t>
            </a:r>
          </a:p>
        </p:txBody>
      </p:sp>
      <p:sp>
        <p:nvSpPr>
          <p:cNvPr id="1945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pic>
        <p:nvPicPr>
          <p:cNvPr id="1946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7750" y="1860550"/>
            <a:ext cx="7029450" cy="3841750"/>
          </a:xfrm>
          <a:noFill/>
        </p:spPr>
      </p:pic>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600" y="3362325"/>
            <a:ext cx="459263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937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0483" name="Rectangle 2"/>
          <p:cNvSpPr>
            <a:spLocks noGrp="1" noChangeArrowheads="1"/>
          </p:cNvSpPr>
          <p:nvPr>
            <p:ph type="title"/>
          </p:nvPr>
        </p:nvSpPr>
        <p:spPr/>
        <p:txBody>
          <a:bodyPr/>
          <a:lstStyle/>
          <a:p>
            <a:r>
              <a:rPr lang="en-US" altLang="en-US" smtClean="0"/>
              <a:t>Banker’s Algorithm</a:t>
            </a:r>
          </a:p>
        </p:txBody>
      </p:sp>
      <p:sp>
        <p:nvSpPr>
          <p:cNvPr id="20484" name="Rectangle 3"/>
          <p:cNvSpPr>
            <a:spLocks noGrp="1" noChangeArrowheads="1"/>
          </p:cNvSpPr>
          <p:nvPr>
            <p:ph type="body" idx="1"/>
          </p:nvPr>
        </p:nvSpPr>
        <p:spPr/>
        <p:txBody>
          <a:bodyPr/>
          <a:lstStyle/>
          <a:p>
            <a:r>
              <a:rPr lang="en-US" altLang="en-US" sz="1800" smtClean="0"/>
              <a:t>Always keep so many resources that satisfy the needs of at least one process. </a:t>
            </a:r>
          </a:p>
          <a:p>
            <a:r>
              <a:rPr lang="en-US" altLang="en-US" sz="1800" smtClean="0"/>
              <a:t>Multiple instances.</a:t>
            </a:r>
          </a:p>
          <a:p>
            <a:r>
              <a:rPr lang="en-US" altLang="en-US" sz="1800" smtClean="0"/>
              <a:t>A new process must </a:t>
            </a:r>
            <a:r>
              <a:rPr lang="en-US" altLang="en-US" sz="1800" b="1" smtClean="0"/>
              <a:t>declare </a:t>
            </a:r>
            <a:r>
              <a:rPr lang="en-US" altLang="en-US" sz="1800" smtClean="0"/>
              <a:t>the </a:t>
            </a:r>
            <a:r>
              <a:rPr lang="en-US" altLang="en-US" sz="1800" b="1" smtClean="0"/>
              <a:t>maximum number of instances </a:t>
            </a:r>
            <a:r>
              <a:rPr lang="en-US" altLang="en-US" sz="1800" smtClean="0"/>
              <a:t>of each resource type that it may need. </a:t>
            </a:r>
          </a:p>
          <a:p>
            <a:r>
              <a:rPr lang="en-US" altLang="en-US" sz="1800" smtClean="0"/>
              <a:t>This number </a:t>
            </a:r>
            <a:r>
              <a:rPr lang="en-US" altLang="en-US" sz="1800" b="1" smtClean="0"/>
              <a:t>may not exceed </a:t>
            </a:r>
            <a:r>
              <a:rPr lang="en-US" altLang="en-US" sz="1800" smtClean="0"/>
              <a:t>the </a:t>
            </a:r>
            <a:r>
              <a:rPr lang="en-US" altLang="en-US" sz="1800" b="1" smtClean="0"/>
              <a:t>total number of resources </a:t>
            </a:r>
            <a:r>
              <a:rPr lang="en-US" altLang="en-US" sz="1800" smtClean="0"/>
              <a:t>in the system </a:t>
            </a:r>
          </a:p>
          <a:p>
            <a:r>
              <a:rPr lang="en-US" altLang="en-US" sz="1800" smtClean="0"/>
              <a:t>System </a:t>
            </a:r>
            <a:r>
              <a:rPr lang="en-US" altLang="en-US" sz="1800" b="1" smtClean="0"/>
              <a:t>grants request </a:t>
            </a:r>
            <a:r>
              <a:rPr lang="en-US" altLang="en-US" sz="1800" smtClean="0"/>
              <a:t>only </a:t>
            </a:r>
            <a:r>
              <a:rPr lang="en-US" altLang="en-US" sz="1800" b="1" smtClean="0"/>
              <a:t>if </a:t>
            </a:r>
            <a:r>
              <a:rPr lang="en-US" altLang="en-US" sz="1800" smtClean="0"/>
              <a:t>the request will </a:t>
            </a:r>
            <a:r>
              <a:rPr lang="en-US" altLang="en-US" sz="1800" b="1" smtClean="0"/>
              <a:t>result into a safe state. </a:t>
            </a:r>
            <a:endParaRPr lang="en-US" altLang="en-US" sz="1800" smtClean="0"/>
          </a:p>
        </p:txBody>
      </p:sp>
    </p:spTree>
    <p:extLst>
      <p:ext uri="{BB962C8B-B14F-4D97-AF65-F5344CB8AC3E}">
        <p14:creationId xmlns:p14="http://schemas.microsoft.com/office/powerpoint/2010/main" val="940249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1507" name="Rectangle 2"/>
          <p:cNvSpPr>
            <a:spLocks noGrp="1" noChangeArrowheads="1"/>
          </p:cNvSpPr>
          <p:nvPr>
            <p:ph type="title"/>
          </p:nvPr>
        </p:nvSpPr>
        <p:spPr>
          <a:xfrm>
            <a:off x="685800" y="1052736"/>
            <a:ext cx="7924800" cy="457200"/>
          </a:xfrm>
        </p:spPr>
        <p:txBody>
          <a:bodyPr>
            <a:normAutofit fontScale="90000"/>
          </a:bodyPr>
          <a:lstStyle/>
          <a:p>
            <a:r>
              <a:rPr lang="en-US" altLang="en-US" dirty="0" smtClean="0"/>
              <a:t>Data Structures for the Banker’s Algorithm </a:t>
            </a:r>
          </a:p>
        </p:txBody>
      </p:sp>
      <p:sp>
        <p:nvSpPr>
          <p:cNvPr id="21508" name="Rectangle 3"/>
          <p:cNvSpPr>
            <a:spLocks noGrp="1" noChangeArrowheads="1"/>
          </p:cNvSpPr>
          <p:nvPr>
            <p:ph type="body" idx="1"/>
          </p:nvPr>
        </p:nvSpPr>
        <p:spPr>
          <a:xfrm>
            <a:off x="1047750" y="1881188"/>
            <a:ext cx="7029450" cy="4114800"/>
          </a:xfrm>
        </p:spPr>
        <p:txBody>
          <a:bodyPr/>
          <a:lstStyle/>
          <a:p>
            <a:r>
              <a:rPr lang="en-US" altLang="en-US" sz="1800" i="1" smtClean="0"/>
              <a:t>Available:</a:t>
            </a:r>
            <a:r>
              <a:rPr lang="en-US" altLang="en-US" sz="1800" smtClean="0"/>
              <a:t>  Vector of length </a:t>
            </a:r>
            <a:r>
              <a:rPr lang="en-US" altLang="en-US" sz="1800" i="1" smtClean="0"/>
              <a:t>m</a:t>
            </a:r>
            <a:r>
              <a:rPr lang="en-US" altLang="en-US" sz="1800" smtClean="0"/>
              <a:t>. If available [</a:t>
            </a:r>
            <a:r>
              <a:rPr lang="en-US" altLang="en-US" sz="1800" i="1" smtClean="0"/>
              <a:t>j</a:t>
            </a:r>
            <a:r>
              <a:rPr lang="en-US" altLang="en-US" sz="1800" smtClean="0"/>
              <a:t>] = </a:t>
            </a:r>
            <a:r>
              <a:rPr lang="en-US" altLang="en-US" sz="1800" i="1" smtClean="0"/>
              <a:t>k</a:t>
            </a:r>
            <a:r>
              <a:rPr lang="en-US" altLang="en-US" sz="1800" smtClean="0"/>
              <a:t>, there are</a:t>
            </a:r>
            <a:r>
              <a:rPr lang="en-US" altLang="en-US" sz="1800" i="1" smtClean="0"/>
              <a:t> k</a:t>
            </a:r>
            <a:r>
              <a:rPr lang="en-US" altLang="en-US" sz="1800" smtClean="0"/>
              <a:t> instances of resource type </a:t>
            </a:r>
            <a:r>
              <a:rPr lang="en-US" altLang="en-US" sz="1800" i="1" smtClean="0"/>
              <a:t>R</a:t>
            </a:r>
            <a:r>
              <a:rPr lang="en-US" altLang="en-US" sz="1800" i="1" baseline="-25000" smtClean="0"/>
              <a:t>j</a:t>
            </a:r>
            <a:r>
              <a:rPr lang="en-US" altLang="en-US" sz="1800" baseline="-25000" smtClean="0"/>
              <a:t> </a:t>
            </a:r>
            <a:r>
              <a:rPr lang="en-US" altLang="en-US" sz="1800" smtClean="0"/>
              <a:t>available.</a:t>
            </a:r>
          </a:p>
          <a:p>
            <a:r>
              <a:rPr lang="en-US" altLang="en-US" sz="1800" i="1" smtClean="0"/>
              <a:t>Max: n x m</a:t>
            </a:r>
            <a:r>
              <a:rPr lang="en-US" altLang="en-US" sz="1800" smtClean="0"/>
              <a:t> matrix.  If </a:t>
            </a:r>
            <a:r>
              <a:rPr lang="en-US" altLang="en-US" sz="1800" i="1" smtClean="0"/>
              <a:t>Max </a:t>
            </a:r>
            <a:r>
              <a:rPr lang="en-US" altLang="en-US" sz="1800" smtClean="0"/>
              <a:t>[</a:t>
            </a:r>
            <a:r>
              <a:rPr lang="en-US" altLang="en-US" sz="1800" i="1" smtClean="0"/>
              <a:t>i,j</a:t>
            </a:r>
            <a:r>
              <a:rPr lang="en-US" altLang="en-US" sz="1800" smtClean="0"/>
              <a:t>] = </a:t>
            </a:r>
            <a:r>
              <a:rPr lang="en-US" altLang="en-US" sz="1800" i="1" smtClean="0"/>
              <a:t>k</a:t>
            </a:r>
            <a:r>
              <a:rPr lang="en-US" altLang="en-US" sz="1800" smtClean="0"/>
              <a:t>, then process </a:t>
            </a:r>
            <a:r>
              <a:rPr lang="en-US" altLang="en-US" sz="1800" i="1" smtClean="0"/>
              <a:t>P</a:t>
            </a:r>
            <a:r>
              <a:rPr lang="en-US" altLang="en-US" sz="1800" i="1" baseline="-25000" smtClean="0"/>
              <a:t>i</a:t>
            </a:r>
            <a:r>
              <a:rPr lang="en-US" altLang="en-US" sz="1800" i="1" smtClean="0"/>
              <a:t> </a:t>
            </a:r>
            <a:r>
              <a:rPr lang="en-US" altLang="en-US" sz="1800" smtClean="0"/>
              <a:t>may request at most</a:t>
            </a:r>
            <a:r>
              <a:rPr lang="en-US" altLang="en-US" sz="1800" i="1" smtClean="0"/>
              <a:t> k </a:t>
            </a:r>
            <a:r>
              <a:rPr lang="en-US" altLang="en-US" sz="1800" smtClean="0"/>
              <a:t>instances of resource type </a:t>
            </a:r>
            <a:r>
              <a:rPr lang="en-US" altLang="en-US" sz="1800" i="1" smtClean="0"/>
              <a:t>R</a:t>
            </a:r>
            <a:r>
              <a:rPr lang="en-US" altLang="en-US" sz="1800" i="1" baseline="-25000" smtClean="0"/>
              <a:t>j</a:t>
            </a:r>
            <a:r>
              <a:rPr lang="en-US" altLang="en-US" sz="1800" smtClean="0"/>
              <a:t>.</a:t>
            </a:r>
          </a:p>
          <a:p>
            <a:r>
              <a:rPr lang="en-US" altLang="en-US" sz="1800" i="1" smtClean="0"/>
              <a:t>Allocation:  n x m</a:t>
            </a:r>
            <a:r>
              <a:rPr lang="en-US" altLang="en-US" sz="1800" smtClean="0"/>
              <a:t> matrix.  If Allocation[</a:t>
            </a:r>
            <a:r>
              <a:rPr lang="en-US" altLang="en-US" sz="1800" i="1" smtClean="0"/>
              <a:t>i,j</a:t>
            </a:r>
            <a:r>
              <a:rPr lang="en-US" altLang="en-US" sz="1800" smtClean="0"/>
              <a:t>] = </a:t>
            </a:r>
            <a:r>
              <a:rPr lang="en-US" altLang="en-US" sz="1800" i="1" smtClean="0"/>
              <a:t>k</a:t>
            </a:r>
            <a:r>
              <a:rPr lang="en-US" altLang="en-US" sz="1800" smtClean="0"/>
              <a:t> then</a:t>
            </a:r>
            <a:r>
              <a:rPr lang="en-US" altLang="en-US" sz="1800" i="1" smtClean="0"/>
              <a:t> P</a:t>
            </a:r>
            <a:r>
              <a:rPr lang="en-US" altLang="en-US" sz="1800" i="1" baseline="-25000" smtClean="0"/>
              <a:t>i</a:t>
            </a:r>
            <a:r>
              <a:rPr lang="en-US" altLang="en-US" sz="1800" smtClean="0"/>
              <a:t> is currently allocated </a:t>
            </a:r>
            <a:r>
              <a:rPr lang="en-US" altLang="en-US" sz="1800" i="1" smtClean="0"/>
              <a:t>k</a:t>
            </a:r>
            <a:r>
              <a:rPr lang="en-US" altLang="en-US" sz="1800" smtClean="0"/>
              <a:t> instances of </a:t>
            </a:r>
            <a:r>
              <a:rPr lang="en-US" altLang="en-US" sz="1800" i="1" smtClean="0"/>
              <a:t>R</a:t>
            </a:r>
            <a:r>
              <a:rPr lang="en-US" altLang="en-US" sz="1800" i="1" baseline="-25000" smtClean="0"/>
              <a:t>j.</a:t>
            </a:r>
            <a:endParaRPr lang="en-US" altLang="en-US" sz="1800" baseline="-25000" smtClean="0"/>
          </a:p>
          <a:p>
            <a:r>
              <a:rPr lang="en-US" altLang="en-US" sz="1800" i="1" smtClean="0"/>
              <a:t>Need:  n x m</a:t>
            </a:r>
            <a:r>
              <a:rPr lang="en-US" altLang="en-US" sz="1800" smtClean="0"/>
              <a:t> matrix. If </a:t>
            </a:r>
            <a:r>
              <a:rPr lang="en-US" altLang="en-US" sz="1800" i="1" smtClean="0"/>
              <a:t>Need</a:t>
            </a:r>
            <a:r>
              <a:rPr lang="en-US" altLang="en-US" sz="1800" smtClean="0"/>
              <a:t>[</a:t>
            </a:r>
            <a:r>
              <a:rPr lang="en-US" altLang="en-US" sz="1800" i="1" smtClean="0"/>
              <a:t>i,j</a:t>
            </a:r>
            <a:r>
              <a:rPr lang="en-US" altLang="en-US" sz="1800" smtClean="0"/>
              <a:t>] =</a:t>
            </a:r>
            <a:r>
              <a:rPr lang="en-US" altLang="en-US" sz="1800" i="1" smtClean="0"/>
              <a:t> k</a:t>
            </a:r>
            <a:r>
              <a:rPr lang="en-US" altLang="en-US" sz="1800" smtClean="0"/>
              <a:t>, then</a:t>
            </a:r>
            <a:r>
              <a:rPr lang="en-US" altLang="en-US" sz="1800" i="1" smtClean="0"/>
              <a:t> P</a:t>
            </a:r>
            <a:r>
              <a:rPr lang="en-US" altLang="en-US" sz="1800" i="1" baseline="-25000" smtClean="0"/>
              <a:t>i</a:t>
            </a:r>
            <a:r>
              <a:rPr lang="en-US" altLang="en-US" sz="1800" smtClean="0"/>
              <a:t> may need </a:t>
            </a:r>
            <a:r>
              <a:rPr lang="en-US" altLang="en-US" sz="1800" i="1" smtClean="0"/>
              <a:t>k</a:t>
            </a:r>
            <a:r>
              <a:rPr lang="en-US" altLang="en-US" sz="1800" smtClean="0"/>
              <a:t> more instances of </a:t>
            </a:r>
            <a:r>
              <a:rPr lang="en-US" altLang="en-US" sz="1800" i="1" smtClean="0"/>
              <a:t>R</a:t>
            </a:r>
            <a:r>
              <a:rPr lang="en-US" altLang="en-US" sz="1800" i="1" baseline="-25000" smtClean="0"/>
              <a:t>j</a:t>
            </a:r>
            <a:r>
              <a:rPr lang="en-US" altLang="en-US" sz="1800" baseline="-25000" smtClean="0"/>
              <a:t> </a:t>
            </a:r>
            <a:r>
              <a:rPr lang="en-US" altLang="en-US" sz="1800" smtClean="0"/>
              <a:t>to complete its task.</a:t>
            </a:r>
          </a:p>
          <a:p>
            <a:pPr lvl="2">
              <a:buFont typeface="Monotype Sorts" pitchFamily="2" charset="2"/>
              <a:buNone/>
            </a:pPr>
            <a:r>
              <a:rPr lang="en-US" altLang="en-US" sz="1800" smtClean="0"/>
              <a:t/>
            </a:r>
            <a:br>
              <a:rPr lang="en-US" altLang="en-US" sz="1800" smtClean="0"/>
            </a:br>
            <a:r>
              <a:rPr lang="en-US" altLang="en-US" sz="1800" i="1" smtClean="0"/>
              <a:t>Need</a:t>
            </a:r>
            <a:r>
              <a:rPr lang="en-US" altLang="en-US" sz="1800" smtClean="0"/>
              <a:t> [</a:t>
            </a:r>
            <a:r>
              <a:rPr lang="en-US" altLang="en-US" sz="1800" i="1" smtClean="0"/>
              <a:t>i,j]</a:t>
            </a:r>
            <a:r>
              <a:rPr lang="en-US" altLang="en-US" sz="1800" smtClean="0"/>
              <a:t> = </a:t>
            </a:r>
            <a:r>
              <a:rPr lang="en-US" altLang="en-US" sz="1800" i="1" smtClean="0"/>
              <a:t>Max</a:t>
            </a:r>
            <a:r>
              <a:rPr lang="en-US" altLang="en-US" sz="1800" smtClean="0"/>
              <a:t>[</a:t>
            </a:r>
            <a:r>
              <a:rPr lang="en-US" altLang="en-US" sz="1800" i="1" smtClean="0"/>
              <a:t>i,j</a:t>
            </a:r>
            <a:r>
              <a:rPr lang="en-US" altLang="en-US" sz="1800" smtClean="0"/>
              <a:t>] – </a:t>
            </a:r>
            <a:r>
              <a:rPr lang="en-US" altLang="en-US" sz="1800" i="1" smtClean="0"/>
              <a:t>Allocation</a:t>
            </a:r>
            <a:r>
              <a:rPr lang="en-US" altLang="en-US" sz="1800" smtClean="0"/>
              <a:t> [</a:t>
            </a:r>
            <a:r>
              <a:rPr lang="en-US" altLang="en-US" sz="1800" i="1" smtClean="0"/>
              <a:t>i,j</a:t>
            </a:r>
            <a:r>
              <a:rPr lang="en-US" altLang="en-US" sz="1800" smtClean="0"/>
              <a:t>].</a:t>
            </a:r>
          </a:p>
        </p:txBody>
      </p:sp>
      <p:sp>
        <p:nvSpPr>
          <p:cNvPr id="21509" name="Text Box 4"/>
          <p:cNvSpPr txBox="1">
            <a:spLocks noChangeArrowheads="1"/>
          </p:cNvSpPr>
          <p:nvPr/>
        </p:nvSpPr>
        <p:spPr bwMode="auto">
          <a:xfrm>
            <a:off x="762000" y="1376363"/>
            <a:ext cx="694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buSzTx/>
              <a:buFontTx/>
              <a:buNone/>
            </a:pPr>
            <a:r>
              <a:rPr lang="en-US" altLang="en-US" sz="1800"/>
              <a:t>Let </a:t>
            </a:r>
            <a:r>
              <a:rPr lang="en-US" altLang="en-US" sz="1800" i="1"/>
              <a:t>n</a:t>
            </a:r>
            <a:r>
              <a:rPr lang="en-US" altLang="en-US" sz="1800"/>
              <a:t> = number of processes, and </a:t>
            </a:r>
            <a:r>
              <a:rPr lang="en-US" altLang="en-US" sz="1800" i="1"/>
              <a:t>m </a:t>
            </a:r>
            <a:r>
              <a:rPr lang="en-US" altLang="en-US" sz="1800"/>
              <a:t>= number of resources types. </a:t>
            </a:r>
          </a:p>
        </p:txBody>
      </p:sp>
    </p:spTree>
    <p:extLst>
      <p:ext uri="{BB962C8B-B14F-4D97-AF65-F5344CB8AC3E}">
        <p14:creationId xmlns:p14="http://schemas.microsoft.com/office/powerpoint/2010/main" val="3367684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2531" name="Rectangle 2"/>
          <p:cNvSpPr>
            <a:spLocks noGrp="1" noChangeArrowheads="1"/>
          </p:cNvSpPr>
          <p:nvPr>
            <p:ph type="title"/>
          </p:nvPr>
        </p:nvSpPr>
        <p:spPr>
          <a:xfrm>
            <a:off x="685800" y="883568"/>
            <a:ext cx="7924800" cy="457200"/>
          </a:xfrm>
        </p:spPr>
        <p:txBody>
          <a:bodyPr>
            <a:normAutofit fontScale="90000"/>
          </a:bodyPr>
          <a:lstStyle/>
          <a:p>
            <a:r>
              <a:rPr lang="en-US" altLang="en-US" dirty="0" smtClean="0"/>
              <a:t>Resource-Request Algorithm for Process </a:t>
            </a:r>
            <a:r>
              <a:rPr lang="en-US" altLang="en-US" i="1" dirty="0" smtClean="0"/>
              <a:t>P</a:t>
            </a:r>
            <a:r>
              <a:rPr lang="en-US" altLang="en-US" i="1" baseline="-25000" dirty="0" smtClean="0"/>
              <a:t>i</a:t>
            </a:r>
            <a:endParaRPr lang="en-US" altLang="en-US" dirty="0" smtClean="0"/>
          </a:p>
        </p:txBody>
      </p:sp>
      <p:sp>
        <p:nvSpPr>
          <p:cNvPr id="22532" name="Rectangle 3"/>
          <p:cNvSpPr>
            <a:spLocks noGrp="1" noChangeArrowheads="1"/>
          </p:cNvSpPr>
          <p:nvPr>
            <p:ph type="body" idx="1"/>
          </p:nvPr>
        </p:nvSpPr>
        <p:spPr/>
        <p:txBody>
          <a:bodyPr/>
          <a:lstStyle/>
          <a:p>
            <a:pPr>
              <a:buFontTx/>
              <a:buNone/>
            </a:pPr>
            <a:r>
              <a:rPr lang="en-US" altLang="en-US" sz="1800" i="1" smtClean="0"/>
              <a:t>   Request</a:t>
            </a:r>
            <a:r>
              <a:rPr lang="en-US" altLang="en-US" sz="1800" i="1" baseline="-25000" smtClean="0"/>
              <a:t>i</a:t>
            </a:r>
            <a:r>
              <a:rPr lang="en-US" altLang="en-US" sz="1800" smtClean="0"/>
              <a:t> = request vector for process </a:t>
            </a:r>
            <a:r>
              <a:rPr lang="en-US" altLang="en-US" sz="1800" i="1" smtClean="0"/>
              <a:t>P</a:t>
            </a:r>
            <a:r>
              <a:rPr lang="en-US" altLang="en-US" sz="1800" i="1" baseline="-25000" smtClean="0"/>
              <a:t>i</a:t>
            </a:r>
            <a:r>
              <a:rPr lang="en-US" altLang="en-US" sz="1800" smtClean="0"/>
              <a:t>.  If </a:t>
            </a:r>
            <a:r>
              <a:rPr lang="en-US" altLang="en-US" sz="1800" i="1" smtClean="0"/>
              <a:t>Request</a:t>
            </a:r>
            <a:r>
              <a:rPr lang="en-US" altLang="en-US" sz="1800" i="1" baseline="-25000" smtClean="0"/>
              <a:t>i</a:t>
            </a:r>
            <a:r>
              <a:rPr lang="en-US" altLang="en-US" sz="1800" baseline="-25000" smtClean="0"/>
              <a:t> </a:t>
            </a:r>
            <a:r>
              <a:rPr lang="en-US" altLang="en-US" sz="1800" smtClean="0"/>
              <a:t>[</a:t>
            </a:r>
            <a:r>
              <a:rPr lang="en-US" altLang="en-US" sz="1800" i="1" smtClean="0"/>
              <a:t>j</a:t>
            </a:r>
            <a:r>
              <a:rPr lang="en-US" altLang="en-US" sz="1800" smtClean="0"/>
              <a:t>] = </a:t>
            </a:r>
            <a:r>
              <a:rPr lang="en-US" altLang="en-US" sz="1800" i="1" smtClean="0"/>
              <a:t>k</a:t>
            </a:r>
            <a:r>
              <a:rPr lang="en-US" altLang="en-US" sz="1800" smtClean="0"/>
              <a:t> then process </a:t>
            </a:r>
            <a:r>
              <a:rPr lang="en-US" altLang="en-US" sz="1800" i="1" smtClean="0"/>
              <a:t>P</a:t>
            </a:r>
            <a:r>
              <a:rPr lang="en-US" altLang="en-US" sz="1800" i="1" baseline="-25000" smtClean="0"/>
              <a:t>i</a:t>
            </a:r>
            <a:r>
              <a:rPr lang="en-US" altLang="en-US" sz="1800" smtClean="0"/>
              <a:t> wants </a:t>
            </a:r>
            <a:r>
              <a:rPr lang="en-US" altLang="en-US" sz="1800" i="1" smtClean="0"/>
              <a:t>k</a:t>
            </a:r>
            <a:r>
              <a:rPr lang="en-US" altLang="en-US" sz="1800" smtClean="0"/>
              <a:t> instances of resource type </a:t>
            </a:r>
            <a:r>
              <a:rPr lang="en-US" altLang="en-US" sz="1800" i="1" smtClean="0"/>
              <a:t>R</a:t>
            </a:r>
            <a:r>
              <a:rPr lang="en-US" altLang="en-US" sz="1800" i="1" baseline="-25000" smtClean="0"/>
              <a:t>j</a:t>
            </a:r>
            <a:r>
              <a:rPr lang="en-US" altLang="en-US" sz="1800" baseline="-25000" smtClean="0"/>
              <a:t>.</a:t>
            </a:r>
          </a:p>
          <a:p>
            <a:pPr lvl="1">
              <a:buFontTx/>
              <a:buNone/>
            </a:pPr>
            <a:r>
              <a:rPr lang="en-US" altLang="en-US" sz="1800" smtClean="0"/>
              <a:t>1.	If </a:t>
            </a:r>
            <a:r>
              <a:rPr lang="en-US" altLang="en-US" sz="1800" i="1" smtClean="0"/>
              <a:t>Request</a:t>
            </a:r>
            <a:r>
              <a:rPr lang="en-US" altLang="en-US" sz="1800" i="1" baseline="-25000" smtClean="0"/>
              <a:t>i</a:t>
            </a:r>
            <a:r>
              <a:rPr lang="en-US" altLang="en-US" sz="1800" i="1" smtClean="0"/>
              <a:t> </a:t>
            </a:r>
            <a:r>
              <a:rPr lang="en-US" altLang="en-US" sz="1800" smtClean="0">
                <a:sym typeface="Symbol" pitchFamily="18" charset="2"/>
              </a:rPr>
              <a:t> </a:t>
            </a:r>
            <a:r>
              <a:rPr lang="en-US" altLang="en-US" sz="1800" i="1" smtClean="0">
                <a:sym typeface="Symbol" pitchFamily="18" charset="2"/>
              </a:rPr>
              <a:t>Need</a:t>
            </a:r>
            <a:r>
              <a:rPr lang="en-US" altLang="en-US" sz="1800" i="1" baseline="-25000" smtClean="0">
                <a:sym typeface="Symbol" pitchFamily="18" charset="2"/>
              </a:rPr>
              <a:t>i</a:t>
            </a:r>
            <a:r>
              <a:rPr lang="en-US" altLang="en-US" sz="1800" i="1" smtClean="0">
                <a:sym typeface="Symbol" pitchFamily="18" charset="2"/>
              </a:rPr>
              <a:t> </a:t>
            </a:r>
            <a:r>
              <a:rPr lang="en-US" altLang="en-US" sz="1800" smtClean="0">
                <a:sym typeface="Symbol" pitchFamily="18" charset="2"/>
              </a:rPr>
              <a:t>go to step 2.  Otherwise, raise error condition, since process has exceeded its maximum claim.</a:t>
            </a:r>
          </a:p>
          <a:p>
            <a:pPr lvl="1">
              <a:buFontTx/>
              <a:buNone/>
            </a:pPr>
            <a:r>
              <a:rPr lang="en-US" altLang="en-US" sz="1800" smtClean="0">
                <a:sym typeface="Symbol" pitchFamily="18" charset="2"/>
              </a:rPr>
              <a:t>2.	If </a:t>
            </a:r>
            <a:r>
              <a:rPr lang="en-US" altLang="en-US" sz="1800" i="1" smtClean="0"/>
              <a:t>Request</a:t>
            </a:r>
            <a:r>
              <a:rPr lang="en-US" altLang="en-US" sz="1800" i="1" baseline="-25000" smtClean="0"/>
              <a:t>i</a:t>
            </a:r>
            <a:r>
              <a:rPr lang="en-US" altLang="en-US" sz="1800" smtClean="0"/>
              <a:t> </a:t>
            </a:r>
            <a:r>
              <a:rPr lang="en-US" altLang="en-US" sz="1800" smtClean="0">
                <a:sym typeface="Symbol" pitchFamily="18" charset="2"/>
              </a:rPr>
              <a:t> </a:t>
            </a:r>
            <a:r>
              <a:rPr lang="en-US" altLang="en-US" sz="1800" i="1" smtClean="0">
                <a:sym typeface="Symbol" pitchFamily="18" charset="2"/>
              </a:rPr>
              <a:t>Available</a:t>
            </a:r>
            <a:r>
              <a:rPr lang="en-US" altLang="en-US" sz="1800" smtClean="0">
                <a:sym typeface="Symbol" pitchFamily="18" charset="2"/>
              </a:rPr>
              <a:t>, go to step 3.  Otherwise </a:t>
            </a:r>
            <a:r>
              <a:rPr lang="en-US" altLang="en-US" sz="1800" i="1" smtClean="0">
                <a:sym typeface="Symbol" pitchFamily="18" charset="2"/>
              </a:rPr>
              <a:t>P</a:t>
            </a:r>
            <a:r>
              <a:rPr lang="en-US" altLang="en-US" sz="1800" i="1" baseline="-25000" smtClean="0">
                <a:sym typeface="Symbol" pitchFamily="18" charset="2"/>
              </a:rPr>
              <a:t>i</a:t>
            </a:r>
            <a:r>
              <a:rPr lang="en-US" altLang="en-US" sz="1800" smtClean="0">
                <a:sym typeface="Symbol" pitchFamily="18" charset="2"/>
              </a:rPr>
              <a:t>  must wait, since resources are not available.</a:t>
            </a:r>
          </a:p>
          <a:p>
            <a:pPr lvl="1">
              <a:buFontTx/>
              <a:buNone/>
            </a:pPr>
            <a:r>
              <a:rPr lang="en-US" altLang="en-US" sz="1800" smtClean="0">
                <a:sym typeface="Symbol" pitchFamily="18" charset="2"/>
              </a:rPr>
              <a:t>3.	Pretend to allocate requested resources to </a:t>
            </a:r>
            <a:r>
              <a:rPr lang="en-US" altLang="en-US" sz="1800" i="1" smtClean="0">
                <a:sym typeface="Symbol" pitchFamily="18" charset="2"/>
              </a:rPr>
              <a:t>P</a:t>
            </a:r>
            <a:r>
              <a:rPr lang="en-US" altLang="en-US" sz="1800" i="1" baseline="-25000" smtClean="0">
                <a:sym typeface="Symbol" pitchFamily="18" charset="2"/>
              </a:rPr>
              <a:t>i</a:t>
            </a:r>
            <a:r>
              <a:rPr lang="en-US" altLang="en-US" sz="1800" smtClean="0">
                <a:sym typeface="Symbol" pitchFamily="18" charset="2"/>
              </a:rPr>
              <a:t> by modifying the state as follows:</a:t>
            </a:r>
          </a:p>
          <a:p>
            <a:pPr lvl="3">
              <a:buFontTx/>
              <a:buNone/>
            </a:pPr>
            <a:r>
              <a:rPr lang="en-US" altLang="en-US" sz="1800" smtClean="0">
                <a:sym typeface="Symbol" pitchFamily="18" charset="2"/>
              </a:rPr>
              <a:t>		</a:t>
            </a:r>
            <a:r>
              <a:rPr lang="en-US" altLang="en-US" sz="1800" i="1" smtClean="0">
                <a:sym typeface="Symbol" pitchFamily="18" charset="2"/>
              </a:rPr>
              <a:t>Available</a:t>
            </a:r>
            <a:r>
              <a:rPr lang="en-US" altLang="en-US" sz="1800" smtClean="0">
                <a:sym typeface="Symbol" pitchFamily="18" charset="2"/>
              </a:rPr>
              <a:t> := </a:t>
            </a:r>
            <a:r>
              <a:rPr lang="en-US" altLang="en-US" sz="1800" i="1" smtClean="0">
                <a:sym typeface="Symbol" pitchFamily="18" charset="2"/>
              </a:rPr>
              <a:t>Available </a:t>
            </a:r>
            <a:r>
              <a:rPr lang="en-US" altLang="en-US" sz="1800" smtClean="0">
                <a:sym typeface="Symbol" pitchFamily="18" charset="2"/>
              </a:rPr>
              <a:t>- </a:t>
            </a:r>
            <a:r>
              <a:rPr lang="en-US" altLang="en-US" sz="1800" i="1" smtClean="0">
                <a:sym typeface="Symbol" pitchFamily="18" charset="2"/>
              </a:rPr>
              <a:t>Request</a:t>
            </a:r>
            <a:r>
              <a:rPr lang="en-US" altLang="en-US" sz="1800" i="1" baseline="-25000" smtClean="0">
                <a:sym typeface="Symbol" pitchFamily="18" charset="2"/>
              </a:rPr>
              <a:t>i</a:t>
            </a:r>
            <a:r>
              <a:rPr lang="en-US" altLang="en-US" sz="1800" i="1" smtClean="0">
                <a:sym typeface="Symbol" pitchFamily="18" charset="2"/>
              </a:rPr>
              <a:t>;</a:t>
            </a:r>
          </a:p>
          <a:p>
            <a:pPr lvl="3">
              <a:buFontTx/>
              <a:buNone/>
            </a:pPr>
            <a:r>
              <a:rPr lang="en-US" altLang="en-US" sz="1800" smtClean="0">
                <a:sym typeface="Symbol" pitchFamily="18" charset="2"/>
              </a:rPr>
              <a:t>		</a:t>
            </a:r>
            <a:r>
              <a:rPr lang="en-US" altLang="en-US" sz="1800" i="1" smtClean="0">
                <a:sym typeface="Symbol" pitchFamily="18" charset="2"/>
              </a:rPr>
              <a:t>Allocation</a:t>
            </a:r>
            <a:r>
              <a:rPr lang="en-US" altLang="en-US" sz="1800" i="1" baseline="-25000" smtClean="0">
                <a:sym typeface="Symbol" pitchFamily="18" charset="2"/>
              </a:rPr>
              <a:t>i</a:t>
            </a:r>
            <a:r>
              <a:rPr lang="en-US" altLang="en-US" sz="1800" baseline="-25000" smtClean="0">
                <a:sym typeface="Symbol" pitchFamily="18" charset="2"/>
              </a:rPr>
              <a:t> </a:t>
            </a:r>
            <a:r>
              <a:rPr lang="en-US" altLang="en-US" sz="1800" smtClean="0">
                <a:sym typeface="Symbol" pitchFamily="18" charset="2"/>
              </a:rPr>
              <a:t>:= </a:t>
            </a:r>
            <a:r>
              <a:rPr lang="en-US" altLang="en-US" sz="1800" i="1" smtClean="0">
                <a:sym typeface="Symbol" pitchFamily="18" charset="2"/>
              </a:rPr>
              <a:t>Allocation</a:t>
            </a:r>
            <a:r>
              <a:rPr lang="en-US" altLang="en-US" sz="1800" i="1" baseline="-25000" smtClean="0">
                <a:sym typeface="Symbol" pitchFamily="18" charset="2"/>
              </a:rPr>
              <a:t>i</a:t>
            </a:r>
            <a:r>
              <a:rPr lang="en-US" altLang="en-US" sz="1800" smtClean="0">
                <a:sym typeface="Symbol" pitchFamily="18" charset="2"/>
              </a:rPr>
              <a:t> + </a:t>
            </a:r>
            <a:r>
              <a:rPr lang="en-US" altLang="en-US" sz="1800" i="1" smtClean="0">
                <a:sym typeface="Symbol" pitchFamily="18" charset="2"/>
              </a:rPr>
              <a:t>Request</a:t>
            </a:r>
            <a:r>
              <a:rPr lang="en-US" altLang="en-US" sz="1800" i="1" baseline="-25000" smtClean="0">
                <a:sym typeface="Symbol" pitchFamily="18" charset="2"/>
              </a:rPr>
              <a:t>i</a:t>
            </a:r>
            <a:r>
              <a:rPr lang="en-US" altLang="en-US" sz="1800" smtClean="0">
                <a:sym typeface="Symbol" pitchFamily="18" charset="2"/>
              </a:rPr>
              <a:t>;</a:t>
            </a:r>
          </a:p>
          <a:p>
            <a:pPr lvl="3">
              <a:buFontTx/>
              <a:buNone/>
            </a:pPr>
            <a:r>
              <a:rPr lang="en-US" altLang="en-US" sz="1800" smtClean="0">
                <a:sym typeface="Symbol" pitchFamily="18" charset="2"/>
              </a:rPr>
              <a:t>		</a:t>
            </a:r>
            <a:r>
              <a:rPr lang="en-US" altLang="en-US" sz="1800" i="1" smtClean="0">
                <a:sym typeface="Symbol" pitchFamily="18" charset="2"/>
              </a:rPr>
              <a:t>Need</a:t>
            </a:r>
            <a:r>
              <a:rPr lang="en-US" altLang="en-US" sz="1800" i="1" baseline="-25000" smtClean="0">
                <a:sym typeface="Symbol" pitchFamily="18" charset="2"/>
              </a:rPr>
              <a:t>i</a:t>
            </a:r>
            <a:r>
              <a:rPr lang="en-US" altLang="en-US" sz="1800" i="1" smtClean="0">
                <a:sym typeface="Symbol" pitchFamily="18" charset="2"/>
              </a:rPr>
              <a:t> </a:t>
            </a:r>
            <a:r>
              <a:rPr lang="en-US" altLang="en-US" sz="1800" smtClean="0">
                <a:sym typeface="Symbol" pitchFamily="18" charset="2"/>
              </a:rPr>
              <a:t>:=</a:t>
            </a:r>
            <a:r>
              <a:rPr lang="en-US" altLang="en-US" sz="1800" i="1" smtClean="0">
                <a:sym typeface="Symbol" pitchFamily="18" charset="2"/>
              </a:rPr>
              <a:t> Need</a:t>
            </a:r>
            <a:r>
              <a:rPr lang="en-US" altLang="en-US" sz="1800" i="1" baseline="-25000" smtClean="0">
                <a:sym typeface="Symbol" pitchFamily="18" charset="2"/>
              </a:rPr>
              <a:t>i</a:t>
            </a:r>
            <a:r>
              <a:rPr lang="en-US" altLang="en-US" sz="1800" smtClean="0">
                <a:sym typeface="Symbol" pitchFamily="18" charset="2"/>
              </a:rPr>
              <a:t> – </a:t>
            </a:r>
            <a:r>
              <a:rPr lang="en-US" altLang="en-US" sz="1800" i="1" smtClean="0">
                <a:sym typeface="Symbol" pitchFamily="18" charset="2"/>
              </a:rPr>
              <a:t>Request</a:t>
            </a:r>
            <a:r>
              <a:rPr lang="en-US" altLang="en-US" sz="1800" i="1" baseline="-25000" smtClean="0">
                <a:sym typeface="Symbol" pitchFamily="18" charset="2"/>
              </a:rPr>
              <a:t>i;;</a:t>
            </a:r>
          </a:p>
          <a:p>
            <a:pPr lvl="2">
              <a:buSzPct val="125000"/>
              <a:buFontTx/>
              <a:buChar char="•"/>
            </a:pPr>
            <a:r>
              <a:rPr lang="en-US" altLang="en-US" sz="1800" i="1" smtClean="0">
                <a:sym typeface="Symbol" pitchFamily="18" charset="2"/>
              </a:rPr>
              <a:t>If safe  the resources are allocated to P</a:t>
            </a:r>
            <a:r>
              <a:rPr lang="en-US" altLang="en-US" sz="1800" i="1" baseline="-25000" smtClean="0">
                <a:sym typeface="Symbol" pitchFamily="18" charset="2"/>
              </a:rPr>
              <a:t>i</a:t>
            </a:r>
            <a:r>
              <a:rPr lang="en-US" altLang="en-US" sz="1800" i="1" smtClean="0">
                <a:sym typeface="Symbol" pitchFamily="18" charset="2"/>
              </a:rPr>
              <a:t>. </a:t>
            </a:r>
          </a:p>
          <a:p>
            <a:pPr lvl="2">
              <a:buSzPct val="125000"/>
              <a:buFontTx/>
              <a:buChar char="•"/>
            </a:pPr>
            <a:r>
              <a:rPr lang="en-US" altLang="en-US" sz="1800" i="1" smtClean="0">
                <a:sym typeface="Symbol" pitchFamily="18" charset="2"/>
              </a:rPr>
              <a:t>If unsafe  P</a:t>
            </a:r>
            <a:r>
              <a:rPr lang="en-US" altLang="en-US" sz="1800" baseline="-25000" smtClean="0">
                <a:sym typeface="Symbol" pitchFamily="18" charset="2"/>
              </a:rPr>
              <a:t>i</a:t>
            </a:r>
            <a:r>
              <a:rPr lang="en-US" altLang="en-US" sz="1800" i="1" smtClean="0">
                <a:sym typeface="Symbol" pitchFamily="18" charset="2"/>
              </a:rPr>
              <a:t> must wait, and the old resource-allocation state is restored</a:t>
            </a:r>
            <a:endParaRPr lang="en-US" altLang="en-US" sz="1800" baseline="-25000" smtClean="0">
              <a:sym typeface="Symbol" pitchFamily="18" charset="2"/>
            </a:endParaRPr>
          </a:p>
        </p:txBody>
      </p:sp>
    </p:spTree>
    <p:extLst>
      <p:ext uri="{BB962C8B-B14F-4D97-AF65-F5344CB8AC3E}">
        <p14:creationId xmlns:p14="http://schemas.microsoft.com/office/powerpoint/2010/main" val="2484710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Deadlock Avoidance</a:t>
            </a:r>
          </a:p>
        </p:txBody>
      </p:sp>
      <p:sp>
        <p:nvSpPr>
          <p:cNvPr id="3" name="Content Placeholder 2"/>
          <p:cNvSpPr>
            <a:spLocks noGrp="1"/>
          </p:cNvSpPr>
          <p:nvPr>
            <p:ph idx="1"/>
          </p:nvPr>
        </p:nvSpPr>
        <p:spPr/>
        <p:txBody>
          <a:bodyPr/>
          <a:lstStyle/>
          <a:p>
            <a:pPr>
              <a:defRPr/>
            </a:pPr>
            <a:r>
              <a:rPr lang="en-US" sz="1800" dirty="0" smtClean="0"/>
              <a:t>A method used to determine if a particular state is safe. It's safe if there exists a sequence of processes such that for all the processes, there’s a way to avoid deadlock:</a:t>
            </a:r>
          </a:p>
          <a:p>
            <a:pPr>
              <a:defRPr/>
            </a:pPr>
            <a:r>
              <a:rPr lang="en-US" sz="1800" dirty="0" smtClean="0"/>
              <a:t>The algorithm uses these variables:</a:t>
            </a:r>
          </a:p>
          <a:p>
            <a:pPr lvl="1">
              <a:defRPr/>
            </a:pPr>
            <a:r>
              <a:rPr lang="en-US" sz="1800" b="1" dirty="0" smtClean="0">
                <a:ea typeface="+mn-ea"/>
                <a:cs typeface="+mn-cs"/>
              </a:rPr>
              <a:t>Need[I</a:t>
            </a:r>
            <a:r>
              <a:rPr lang="en-US" sz="1800" dirty="0" smtClean="0">
                <a:ea typeface="+mn-ea"/>
                <a:cs typeface="+mn-cs"/>
              </a:rPr>
              <a:t>] – the remaining resource needs of each process.</a:t>
            </a:r>
          </a:p>
          <a:p>
            <a:pPr lvl="1">
              <a:defRPr/>
            </a:pPr>
            <a:r>
              <a:rPr lang="en-US" sz="1800" b="1" dirty="0" smtClean="0">
                <a:ea typeface="+mn-ea"/>
                <a:cs typeface="+mn-cs"/>
              </a:rPr>
              <a:t>Work </a:t>
            </a:r>
            <a:r>
              <a:rPr lang="en-US" sz="1800" dirty="0" smtClean="0">
                <a:ea typeface="+mn-ea"/>
                <a:cs typeface="+mn-cs"/>
              </a:rPr>
              <a:t>- Temporary variable – how many of the resource are currently available.</a:t>
            </a:r>
          </a:p>
          <a:p>
            <a:pPr lvl="1">
              <a:defRPr/>
            </a:pPr>
            <a:r>
              <a:rPr lang="en-US" sz="1800" b="1" dirty="0" smtClean="0">
                <a:ea typeface="+mn-ea"/>
                <a:cs typeface="+mn-cs"/>
              </a:rPr>
              <a:t>Finish[I] </a:t>
            </a:r>
            <a:r>
              <a:rPr lang="en-US" sz="1800" dirty="0" smtClean="0">
                <a:ea typeface="+mn-ea"/>
                <a:cs typeface="+mn-cs"/>
              </a:rPr>
              <a:t>– flag for each process showing we’ve analyzed that process or not.</a:t>
            </a:r>
          </a:p>
          <a:p>
            <a:pPr lvl="1">
              <a:defRPr/>
            </a:pPr>
            <a:r>
              <a:rPr lang="en-US" sz="1800" dirty="0" smtClean="0">
                <a:ea typeface="+mn-ea"/>
                <a:cs typeface="+mn-cs"/>
              </a:rPr>
              <a:t>need &lt;= available + allocated[0] + .. + allocated[I-1] </a:t>
            </a:r>
            <a:r>
              <a:rPr lang="en-US" sz="1800" b="1" dirty="0" smtClean="0">
                <a:ea typeface="+mn-ea"/>
                <a:cs typeface="+mn-cs"/>
              </a:rPr>
              <a:t>&lt;- Sign of success</a:t>
            </a:r>
          </a:p>
          <a:p>
            <a:pPr>
              <a:defRPr/>
            </a:pPr>
            <a:r>
              <a:rPr lang="en-US" sz="1800" dirty="0" smtClean="0"/>
              <a:t>Let </a:t>
            </a:r>
            <a:r>
              <a:rPr lang="en-US" sz="1800" b="1" dirty="0" smtClean="0"/>
              <a:t>work </a:t>
            </a:r>
            <a:r>
              <a:rPr lang="en-US" sz="1800" dirty="0" smtClean="0"/>
              <a:t>and </a:t>
            </a:r>
            <a:r>
              <a:rPr lang="en-US" sz="1800" b="1" dirty="0" smtClean="0"/>
              <a:t>finish </a:t>
            </a:r>
            <a:r>
              <a:rPr lang="en-US" sz="1800" dirty="0" smtClean="0"/>
              <a:t>be vectors of length </a:t>
            </a:r>
            <a:r>
              <a:rPr lang="en-US" sz="1800" b="1" dirty="0" smtClean="0"/>
              <a:t>m </a:t>
            </a:r>
            <a:r>
              <a:rPr lang="en-US" sz="1800" dirty="0" smtClean="0"/>
              <a:t>and </a:t>
            </a:r>
            <a:r>
              <a:rPr lang="en-US" sz="1800" b="1" dirty="0" smtClean="0"/>
              <a:t>n </a:t>
            </a:r>
            <a:r>
              <a:rPr lang="en-US" sz="1800" dirty="0" smtClean="0"/>
              <a:t>respectively.</a:t>
            </a:r>
          </a:p>
        </p:txBody>
      </p:sp>
      <p:sp>
        <p:nvSpPr>
          <p:cNvPr id="2355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3557" name="Rectangle 4"/>
          <p:cNvSpPr>
            <a:spLocks noChangeArrowheads="1"/>
          </p:cNvSpPr>
          <p:nvPr/>
        </p:nvSpPr>
        <p:spPr bwMode="auto">
          <a:xfrm>
            <a:off x="728663" y="1196752"/>
            <a:ext cx="2022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800" b="1" u="sng" dirty="0"/>
              <a:t>Safety Algorithm</a:t>
            </a:r>
            <a:endParaRPr lang="en-US" altLang="en-US" sz="1800" u="sng" dirty="0"/>
          </a:p>
        </p:txBody>
      </p:sp>
    </p:spTree>
    <p:extLst>
      <p:ext uri="{BB962C8B-B14F-4D97-AF65-F5344CB8AC3E}">
        <p14:creationId xmlns:p14="http://schemas.microsoft.com/office/powerpoint/2010/main" val="3793214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Deadlock Avoidance</a:t>
            </a:r>
          </a:p>
        </p:txBody>
      </p:sp>
      <p:sp>
        <p:nvSpPr>
          <p:cNvPr id="2457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pic>
        <p:nvPicPr>
          <p:cNvPr id="2458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547"/>
          <a:stretch>
            <a:fillRect/>
          </a:stretch>
        </p:blipFill>
        <p:spPr>
          <a:xfrm>
            <a:off x="1106488" y="1473200"/>
            <a:ext cx="6937375" cy="4010025"/>
          </a:xfrm>
          <a:noFill/>
        </p:spPr>
      </p:pic>
    </p:spTree>
    <p:extLst>
      <p:ext uri="{BB962C8B-B14F-4D97-AF65-F5344CB8AC3E}">
        <p14:creationId xmlns:p14="http://schemas.microsoft.com/office/powerpoint/2010/main" val="326279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sz="quarter" idx="1"/>
          </p:nvPr>
        </p:nvSpPr>
        <p:spPr>
          <a:xfrm>
            <a:off x="467544" y="1628800"/>
            <a:ext cx="8219256" cy="4572000"/>
          </a:xfrm>
        </p:spPr>
        <p:txBody>
          <a:bodyPr/>
          <a:lstStyle/>
          <a:p>
            <a:pPr algn="just"/>
            <a:r>
              <a:rPr lang="en-US" dirty="0" smtClean="0"/>
              <a:t>A process must requests for resources before using them and it has to release the resources after using them.</a:t>
            </a:r>
          </a:p>
          <a:p>
            <a:pPr algn="just"/>
            <a:endParaRPr lang="en-US" dirty="0" smtClean="0"/>
          </a:p>
          <a:p>
            <a:pPr algn="just"/>
            <a:r>
              <a:rPr lang="en-US" dirty="0" smtClean="0"/>
              <a:t>A process may request as many resources as it required to carry out its designated task.</a:t>
            </a:r>
          </a:p>
          <a:p>
            <a:pPr lvl="1" algn="just"/>
            <a:r>
              <a:rPr lang="en-US" dirty="0" smtClean="0"/>
              <a:t>But may not exceed the total number of resources available in the system.</a:t>
            </a:r>
          </a:p>
          <a:p>
            <a:pPr lvl="1" algn="just"/>
            <a:endParaRPr lang="en-US" dirty="0" smtClean="0"/>
          </a:p>
          <a:p>
            <a:pPr algn="just"/>
            <a:endParaRPr lang="en-US" dirty="0" smtClean="0"/>
          </a:p>
        </p:txBody>
      </p:sp>
      <p:sp>
        <p:nvSpPr>
          <p:cNvPr id="4" name="Rectangle 3"/>
          <p:cNvSpPr/>
          <p:nvPr/>
        </p:nvSpPr>
        <p:spPr>
          <a:xfrm>
            <a:off x="683568" y="4941168"/>
            <a:ext cx="2016224" cy="720080"/>
          </a:xfrm>
          <a:prstGeom prst="rect">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Request</a:t>
            </a:r>
            <a:endParaRPr lang="en-MY" sz="2400" b="1" dirty="0"/>
          </a:p>
        </p:txBody>
      </p:sp>
      <p:sp>
        <p:nvSpPr>
          <p:cNvPr id="5" name="Rectangle 4"/>
          <p:cNvSpPr/>
          <p:nvPr/>
        </p:nvSpPr>
        <p:spPr>
          <a:xfrm>
            <a:off x="3635896" y="4941168"/>
            <a:ext cx="2016224" cy="720080"/>
          </a:xfrm>
          <a:prstGeom prst="rect">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Use</a:t>
            </a:r>
            <a:endParaRPr lang="en-MY" sz="2400" b="1" dirty="0"/>
          </a:p>
        </p:txBody>
      </p:sp>
      <p:sp>
        <p:nvSpPr>
          <p:cNvPr id="6" name="Rectangle 5"/>
          <p:cNvSpPr/>
          <p:nvPr/>
        </p:nvSpPr>
        <p:spPr>
          <a:xfrm>
            <a:off x="6588224" y="4941168"/>
            <a:ext cx="2016224" cy="720080"/>
          </a:xfrm>
          <a:prstGeom prst="rect">
            <a:avLst/>
          </a:prstGeom>
          <a:solidFill>
            <a:srgbClr val="00206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Release</a:t>
            </a:r>
            <a:endParaRPr lang="en-MY" sz="2400" b="1" dirty="0"/>
          </a:p>
        </p:txBody>
      </p:sp>
      <p:sp>
        <p:nvSpPr>
          <p:cNvPr id="7" name="Right Arrow 6"/>
          <p:cNvSpPr/>
          <p:nvPr/>
        </p:nvSpPr>
        <p:spPr>
          <a:xfrm>
            <a:off x="2771800" y="5085184"/>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8" name="Right Arrow 7"/>
          <p:cNvSpPr/>
          <p:nvPr/>
        </p:nvSpPr>
        <p:spPr>
          <a:xfrm>
            <a:off x="5724128" y="5085184"/>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5603" name="Rectangle 2"/>
          <p:cNvSpPr>
            <a:spLocks noGrp="1" noChangeArrowheads="1"/>
          </p:cNvSpPr>
          <p:nvPr>
            <p:ph type="title"/>
          </p:nvPr>
        </p:nvSpPr>
        <p:spPr/>
        <p:txBody>
          <a:bodyPr/>
          <a:lstStyle/>
          <a:p>
            <a:r>
              <a:rPr lang="en-US" altLang="en-US" smtClean="0"/>
              <a:t>Example of Banker’s Algorithm</a:t>
            </a:r>
          </a:p>
        </p:txBody>
      </p:sp>
      <p:sp>
        <p:nvSpPr>
          <p:cNvPr id="25604" name="Rectangle 3"/>
          <p:cNvSpPr>
            <a:spLocks noGrp="1" noChangeArrowheads="1"/>
          </p:cNvSpPr>
          <p:nvPr>
            <p:ph type="body" idx="1"/>
          </p:nvPr>
        </p:nvSpPr>
        <p:spPr/>
        <p:txBody>
          <a:bodyPr/>
          <a:lstStyle/>
          <a:p>
            <a:pPr>
              <a:tabLst>
                <a:tab pos="1371600" algn="l"/>
                <a:tab pos="2395538" algn="ctr"/>
                <a:tab pos="3594100" algn="ctr"/>
                <a:tab pos="4805363" algn="ctr"/>
              </a:tabLst>
            </a:pPr>
            <a:r>
              <a:rPr lang="en-US" altLang="en-US" sz="1800" smtClean="0"/>
              <a:t>5 processes </a:t>
            </a:r>
            <a:r>
              <a:rPr lang="en-US" altLang="en-US" sz="1800" i="1" smtClean="0"/>
              <a:t>P</a:t>
            </a:r>
            <a:r>
              <a:rPr lang="en-US" altLang="en-US" sz="1800" baseline="-25000" smtClean="0"/>
              <a:t>0 </a:t>
            </a:r>
            <a:r>
              <a:rPr lang="en-US" altLang="en-US" sz="1800" smtClean="0"/>
              <a:t>through </a:t>
            </a:r>
            <a:r>
              <a:rPr lang="en-US" altLang="en-US" sz="1800" i="1" smtClean="0"/>
              <a:t>P</a:t>
            </a:r>
            <a:r>
              <a:rPr lang="en-US" altLang="en-US" sz="1800" baseline="-25000" smtClean="0"/>
              <a:t>4</a:t>
            </a:r>
            <a:r>
              <a:rPr lang="en-US" altLang="en-US" sz="1800" smtClean="0"/>
              <a:t>; 3 resource types </a:t>
            </a:r>
            <a:r>
              <a:rPr lang="en-US" altLang="en-US" sz="1800" i="1" smtClean="0"/>
              <a:t>A</a:t>
            </a:r>
            <a:r>
              <a:rPr lang="en-US" altLang="en-US" sz="1800" smtClean="0"/>
              <a:t> (10 instances), </a:t>
            </a:r>
            <a:br>
              <a:rPr lang="en-US" altLang="en-US" sz="1800" smtClean="0"/>
            </a:br>
            <a:r>
              <a:rPr lang="en-US" altLang="en-US" sz="1800" i="1" smtClean="0"/>
              <a:t>B</a:t>
            </a:r>
            <a:r>
              <a:rPr lang="en-US" altLang="en-US" sz="1800" smtClean="0"/>
              <a:t> (5instances), and </a:t>
            </a:r>
            <a:r>
              <a:rPr lang="en-US" altLang="en-US" sz="1800" i="1" smtClean="0"/>
              <a:t>C</a:t>
            </a:r>
            <a:r>
              <a:rPr lang="en-US" altLang="en-US" sz="1800" smtClean="0"/>
              <a:t> (7 instances).</a:t>
            </a:r>
          </a:p>
          <a:p>
            <a:pPr>
              <a:tabLst>
                <a:tab pos="1371600" algn="l"/>
                <a:tab pos="2395538" algn="ctr"/>
                <a:tab pos="3594100" algn="ctr"/>
                <a:tab pos="4805363" algn="ctr"/>
              </a:tabLst>
            </a:pPr>
            <a:r>
              <a:rPr lang="en-US" altLang="en-US" sz="1800" smtClean="0"/>
              <a:t>Snapshot at time </a:t>
            </a:r>
            <a:r>
              <a:rPr lang="en-US" altLang="en-US" sz="1800" i="1" smtClean="0"/>
              <a:t>T</a:t>
            </a:r>
            <a:r>
              <a:rPr lang="en-US" altLang="en-US" sz="1800" baseline="-25000" smtClean="0"/>
              <a:t>0</a:t>
            </a:r>
            <a:r>
              <a:rPr lang="en-US" altLang="en-US" sz="1800" smtClean="0"/>
              <a:t>:</a:t>
            </a:r>
          </a:p>
          <a:p>
            <a:pPr>
              <a:buFontTx/>
              <a:buNone/>
              <a:tabLst>
                <a:tab pos="1371600" algn="l"/>
                <a:tab pos="2395538" algn="ctr"/>
                <a:tab pos="3594100" algn="ctr"/>
                <a:tab pos="4805363" algn="ctr"/>
              </a:tabLst>
            </a:pPr>
            <a:r>
              <a:rPr lang="en-US" altLang="en-US" sz="1800" smtClean="0"/>
              <a:t>			</a:t>
            </a:r>
            <a:r>
              <a:rPr lang="en-US" altLang="en-US" sz="1800" i="1" u="sng" smtClean="0"/>
              <a:t>Allocation</a:t>
            </a:r>
            <a:r>
              <a:rPr lang="en-US" altLang="en-US" sz="1800" i="1" smtClean="0"/>
              <a:t>	</a:t>
            </a:r>
            <a:r>
              <a:rPr lang="en-US" altLang="en-US" sz="1800" i="1" u="sng" smtClean="0"/>
              <a:t>Max</a:t>
            </a:r>
            <a:r>
              <a:rPr lang="en-US" altLang="en-US" sz="1800" i="1" smtClean="0"/>
              <a:t>	</a:t>
            </a:r>
            <a:r>
              <a:rPr lang="en-US" altLang="en-US" sz="1800" i="1" u="sng" smtClean="0"/>
              <a:t>Available</a:t>
            </a:r>
            <a:endParaRPr lang="en-US" altLang="en-US" sz="1800" i="1" smtClean="0"/>
          </a:p>
          <a:p>
            <a:pPr>
              <a:buFontTx/>
              <a:buNone/>
              <a:tabLst>
                <a:tab pos="1371600" algn="l"/>
                <a:tab pos="2395538" algn="ctr"/>
                <a:tab pos="3594100" algn="ctr"/>
                <a:tab pos="4805363" algn="ctr"/>
              </a:tabLst>
            </a:pPr>
            <a:r>
              <a:rPr lang="en-US" altLang="en-US" sz="1800" i="1" smtClean="0"/>
              <a:t>			A B C	A B C 	A B C</a:t>
            </a:r>
          </a:p>
          <a:p>
            <a:pPr>
              <a:buFontTx/>
              <a:buNone/>
              <a:tabLst>
                <a:tab pos="1371600" algn="l"/>
                <a:tab pos="2395538" algn="ctr"/>
                <a:tab pos="3594100" algn="ctr"/>
                <a:tab pos="4805363" algn="ctr"/>
              </a:tabLst>
            </a:pPr>
            <a:r>
              <a:rPr lang="en-US" altLang="en-US" sz="1800" smtClean="0"/>
              <a:t>		</a:t>
            </a:r>
            <a:r>
              <a:rPr lang="en-US" altLang="en-US" sz="1800" i="1" smtClean="0"/>
              <a:t>P</a:t>
            </a:r>
            <a:r>
              <a:rPr lang="en-US" altLang="en-US" sz="1800" baseline="-25000" smtClean="0"/>
              <a:t>0	</a:t>
            </a:r>
            <a:r>
              <a:rPr lang="en-US" altLang="en-US" sz="1800" smtClean="0"/>
              <a:t>0 1 0	7 5 3 	3 3 2</a:t>
            </a:r>
          </a:p>
          <a:p>
            <a:pPr>
              <a:buFontTx/>
              <a:buNone/>
              <a:tabLst>
                <a:tab pos="1371600" algn="l"/>
                <a:tab pos="2395538" algn="ctr"/>
                <a:tab pos="3594100" algn="ctr"/>
                <a:tab pos="4805363" algn="ctr"/>
              </a:tabLst>
            </a:pPr>
            <a:r>
              <a:rPr lang="en-US" altLang="en-US" sz="1800" smtClean="0"/>
              <a:t>		 </a:t>
            </a:r>
            <a:r>
              <a:rPr lang="en-US" altLang="en-US" sz="1800" i="1" smtClean="0"/>
              <a:t>P</a:t>
            </a:r>
            <a:r>
              <a:rPr lang="en-US" altLang="en-US" sz="1800" baseline="-25000" smtClean="0"/>
              <a:t>1	</a:t>
            </a:r>
            <a:r>
              <a:rPr lang="en-US" altLang="en-US" sz="1800" smtClean="0"/>
              <a:t>2 0 0 	3 2 2  </a:t>
            </a:r>
          </a:p>
          <a:p>
            <a:pPr>
              <a:buFontTx/>
              <a:buNone/>
              <a:tabLst>
                <a:tab pos="1371600" algn="l"/>
                <a:tab pos="2395538" algn="ctr"/>
                <a:tab pos="3594100" algn="ctr"/>
                <a:tab pos="4805363" algn="ctr"/>
              </a:tabLst>
            </a:pPr>
            <a:r>
              <a:rPr lang="en-US" altLang="en-US" sz="1800" smtClean="0"/>
              <a:t>		 </a:t>
            </a:r>
            <a:r>
              <a:rPr lang="en-US" altLang="en-US" sz="1800" i="1" smtClean="0"/>
              <a:t>P</a:t>
            </a:r>
            <a:r>
              <a:rPr lang="en-US" altLang="en-US" sz="1800" baseline="-25000" smtClean="0"/>
              <a:t>2</a:t>
            </a:r>
            <a:r>
              <a:rPr lang="en-US" altLang="en-US" sz="1800" smtClean="0"/>
              <a:t>	3 0 2 	9 0 2</a:t>
            </a:r>
          </a:p>
          <a:p>
            <a:pPr>
              <a:buFontTx/>
              <a:buNone/>
              <a:tabLst>
                <a:tab pos="1371600" algn="l"/>
                <a:tab pos="2395538" algn="ctr"/>
                <a:tab pos="3594100" algn="ctr"/>
                <a:tab pos="4805363" algn="ctr"/>
              </a:tabLst>
            </a:pPr>
            <a:r>
              <a:rPr lang="en-US" altLang="en-US" sz="1800" smtClean="0"/>
              <a:t>		 </a:t>
            </a:r>
            <a:r>
              <a:rPr lang="en-US" altLang="en-US" sz="1800" i="1" smtClean="0"/>
              <a:t>P</a:t>
            </a:r>
            <a:r>
              <a:rPr lang="en-US" altLang="en-US" sz="1800" baseline="-25000" smtClean="0"/>
              <a:t>3</a:t>
            </a:r>
            <a:r>
              <a:rPr lang="en-US" altLang="en-US" sz="1800" smtClean="0"/>
              <a:t>	2 1 1 	2 2 2</a:t>
            </a:r>
          </a:p>
          <a:p>
            <a:pPr>
              <a:buFontTx/>
              <a:buNone/>
              <a:tabLst>
                <a:tab pos="1371600" algn="l"/>
                <a:tab pos="2395538" algn="ctr"/>
                <a:tab pos="3594100" algn="ctr"/>
                <a:tab pos="4805363" algn="ctr"/>
              </a:tabLst>
            </a:pPr>
            <a:r>
              <a:rPr lang="en-US" altLang="en-US" sz="1800" smtClean="0"/>
              <a:t>		 </a:t>
            </a:r>
            <a:r>
              <a:rPr lang="en-US" altLang="en-US" sz="1800" i="1" smtClean="0"/>
              <a:t>P</a:t>
            </a:r>
            <a:r>
              <a:rPr lang="en-US" altLang="en-US" sz="1800" baseline="-25000" smtClean="0"/>
              <a:t>4</a:t>
            </a:r>
            <a:r>
              <a:rPr lang="en-US" altLang="en-US" sz="1800" smtClean="0"/>
              <a:t>	0 0 2	4 3 3  	</a:t>
            </a:r>
          </a:p>
          <a:p>
            <a:pPr>
              <a:buFontTx/>
              <a:buNone/>
              <a:tabLst>
                <a:tab pos="1371600" algn="l"/>
                <a:tab pos="2395538" algn="ctr"/>
                <a:tab pos="3594100" algn="ctr"/>
                <a:tab pos="4805363" algn="ctr"/>
              </a:tabLst>
            </a:pPr>
            <a:r>
              <a:rPr lang="en-US" altLang="en-US" sz="1800" smtClean="0"/>
              <a:t>	</a:t>
            </a:r>
          </a:p>
        </p:txBody>
      </p:sp>
      <p:pic>
        <p:nvPicPr>
          <p:cNvPr id="25605" name="Picture 1024"/>
          <p:cNvPicPr>
            <a:picLocks noChangeAspect="1" noChangeArrowheads="1"/>
          </p:cNvPicPr>
          <p:nvPr/>
        </p:nvPicPr>
        <p:blipFill>
          <a:blip r:embed="rId2">
            <a:extLst>
              <a:ext uri="{28A0092B-C50C-407E-A947-70E740481C1C}">
                <a14:useLocalDpi xmlns:a14="http://schemas.microsoft.com/office/drawing/2010/main" val="0"/>
              </a:ext>
            </a:extLst>
          </a:blip>
          <a:srcRect l="63078" t="33179" r="24538" b="34721"/>
          <a:stretch>
            <a:fillRect/>
          </a:stretch>
        </p:blipFill>
        <p:spPr bwMode="auto">
          <a:xfrm>
            <a:off x="5372100" y="2870200"/>
            <a:ext cx="13589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1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6627" name="Rectangle 2"/>
          <p:cNvSpPr>
            <a:spLocks noGrp="1" noChangeArrowheads="1"/>
          </p:cNvSpPr>
          <p:nvPr>
            <p:ph type="title"/>
          </p:nvPr>
        </p:nvSpPr>
        <p:spPr/>
        <p:txBody>
          <a:bodyPr/>
          <a:lstStyle/>
          <a:p>
            <a:r>
              <a:rPr lang="en-US" altLang="en-US" smtClean="0"/>
              <a:t>Example (Cont.)</a:t>
            </a:r>
          </a:p>
        </p:txBody>
      </p:sp>
      <p:sp>
        <p:nvSpPr>
          <p:cNvPr id="26628" name="Rectangle 3"/>
          <p:cNvSpPr>
            <a:spLocks noGrp="1" noChangeArrowheads="1"/>
          </p:cNvSpPr>
          <p:nvPr>
            <p:ph type="body" idx="1"/>
          </p:nvPr>
        </p:nvSpPr>
        <p:spPr>
          <a:xfrm>
            <a:off x="1047750" y="1724025"/>
            <a:ext cx="7462838" cy="4114800"/>
          </a:xfrm>
        </p:spPr>
        <p:txBody>
          <a:bodyPr/>
          <a:lstStyle/>
          <a:p>
            <a:pPr>
              <a:tabLst>
                <a:tab pos="2452688" algn="l"/>
                <a:tab pos="3492500" algn="ctr"/>
              </a:tabLst>
            </a:pPr>
            <a:r>
              <a:rPr lang="en-US" altLang="en-US" sz="1800" smtClean="0"/>
              <a:t>The content of the matrix. Need is defined to be Max – Allocation.</a:t>
            </a:r>
          </a:p>
          <a:p>
            <a:pPr>
              <a:buFontTx/>
              <a:buNone/>
              <a:tabLst>
                <a:tab pos="2452688" algn="l"/>
                <a:tab pos="3492500" algn="ctr"/>
              </a:tabLst>
            </a:pPr>
            <a:r>
              <a:rPr lang="en-US" altLang="en-US" sz="1800" smtClean="0"/>
              <a:t>			</a:t>
            </a:r>
            <a:r>
              <a:rPr lang="en-US" altLang="en-US" sz="1800" i="1" u="sng" smtClean="0"/>
              <a:t>Need</a:t>
            </a:r>
            <a:endParaRPr lang="en-US" altLang="en-US" sz="1800" u="sng" smtClean="0"/>
          </a:p>
          <a:p>
            <a:pPr>
              <a:buFontTx/>
              <a:buNone/>
              <a:tabLst>
                <a:tab pos="2452688" algn="l"/>
                <a:tab pos="3492500" algn="ctr"/>
              </a:tabLst>
            </a:pPr>
            <a:r>
              <a:rPr lang="en-US" altLang="en-US" sz="1800" smtClean="0"/>
              <a:t>			</a:t>
            </a:r>
            <a:r>
              <a:rPr lang="en-US" altLang="en-US" sz="1800" i="1" smtClean="0"/>
              <a:t>A B C</a:t>
            </a:r>
          </a:p>
          <a:p>
            <a:pPr>
              <a:buFontTx/>
              <a:buNone/>
              <a:tabLst>
                <a:tab pos="2452688" algn="l"/>
                <a:tab pos="3492500" algn="ctr"/>
              </a:tabLst>
            </a:pPr>
            <a:r>
              <a:rPr lang="en-US" altLang="en-US" sz="1800" smtClean="0"/>
              <a:t>		 </a:t>
            </a:r>
            <a:r>
              <a:rPr lang="en-US" altLang="en-US" sz="1800" i="1" smtClean="0"/>
              <a:t>P</a:t>
            </a:r>
            <a:r>
              <a:rPr lang="en-US" altLang="en-US" sz="1800" baseline="-25000" smtClean="0"/>
              <a:t>0	</a:t>
            </a:r>
            <a:r>
              <a:rPr lang="en-US" altLang="en-US" sz="1800" smtClean="0"/>
              <a:t>7 4 3 </a:t>
            </a:r>
          </a:p>
          <a:p>
            <a:pPr>
              <a:buFontTx/>
              <a:buNone/>
              <a:tabLst>
                <a:tab pos="2452688" algn="l"/>
                <a:tab pos="3492500" algn="ctr"/>
              </a:tabLst>
            </a:pPr>
            <a:r>
              <a:rPr lang="en-US" altLang="en-US" sz="1800" smtClean="0"/>
              <a:t>		 </a:t>
            </a:r>
            <a:r>
              <a:rPr lang="en-US" altLang="en-US" sz="1800" i="1" smtClean="0"/>
              <a:t>P</a:t>
            </a:r>
            <a:r>
              <a:rPr lang="en-US" altLang="en-US" sz="1800" baseline="-25000" smtClean="0"/>
              <a:t>1	</a:t>
            </a:r>
            <a:r>
              <a:rPr lang="en-US" altLang="en-US" sz="1800" smtClean="0"/>
              <a:t>1 2 2 </a:t>
            </a:r>
          </a:p>
          <a:p>
            <a:pPr>
              <a:buFontTx/>
              <a:buNone/>
              <a:tabLst>
                <a:tab pos="2452688" algn="l"/>
                <a:tab pos="3492500" algn="ctr"/>
              </a:tabLst>
            </a:pPr>
            <a:r>
              <a:rPr lang="en-US" altLang="en-US" sz="1800" smtClean="0"/>
              <a:t>		 </a:t>
            </a:r>
            <a:r>
              <a:rPr lang="en-US" altLang="en-US" sz="1800" i="1" smtClean="0"/>
              <a:t>P</a:t>
            </a:r>
            <a:r>
              <a:rPr lang="en-US" altLang="en-US" sz="1800" baseline="-25000" smtClean="0"/>
              <a:t>2</a:t>
            </a:r>
            <a:r>
              <a:rPr lang="en-US" altLang="en-US" sz="1800" smtClean="0"/>
              <a:t>	6 0 0 </a:t>
            </a:r>
          </a:p>
          <a:p>
            <a:pPr>
              <a:buFontTx/>
              <a:buNone/>
              <a:tabLst>
                <a:tab pos="2452688" algn="l"/>
                <a:tab pos="3492500" algn="ctr"/>
              </a:tabLst>
            </a:pPr>
            <a:r>
              <a:rPr lang="en-US" altLang="en-US" sz="1800" smtClean="0"/>
              <a:t>		 </a:t>
            </a:r>
            <a:r>
              <a:rPr lang="en-US" altLang="en-US" sz="1800" i="1" smtClean="0"/>
              <a:t>P</a:t>
            </a:r>
            <a:r>
              <a:rPr lang="en-US" altLang="en-US" sz="1800" baseline="-25000" smtClean="0"/>
              <a:t>3</a:t>
            </a:r>
            <a:r>
              <a:rPr lang="en-US" altLang="en-US" sz="1800" smtClean="0"/>
              <a:t>	0 1 1</a:t>
            </a:r>
          </a:p>
          <a:p>
            <a:pPr>
              <a:buFontTx/>
              <a:buNone/>
              <a:tabLst>
                <a:tab pos="2452688" algn="l"/>
                <a:tab pos="3492500" algn="ctr"/>
              </a:tabLst>
            </a:pPr>
            <a:r>
              <a:rPr lang="en-US" altLang="en-US" sz="1800" smtClean="0"/>
              <a:t>		 </a:t>
            </a:r>
            <a:r>
              <a:rPr lang="en-US" altLang="en-US" sz="1800" i="1" smtClean="0"/>
              <a:t>P</a:t>
            </a:r>
            <a:r>
              <a:rPr lang="en-US" altLang="en-US" sz="1800" baseline="-25000" smtClean="0"/>
              <a:t>4</a:t>
            </a:r>
            <a:r>
              <a:rPr lang="en-US" altLang="en-US" sz="1800" smtClean="0"/>
              <a:t>	4 3 1 </a:t>
            </a:r>
          </a:p>
          <a:p>
            <a:pPr>
              <a:tabLst>
                <a:tab pos="2452688" algn="l"/>
                <a:tab pos="3492500" algn="ctr"/>
              </a:tabLst>
            </a:pPr>
            <a:r>
              <a:rPr lang="en-US" altLang="en-US" sz="1800" smtClean="0"/>
              <a:t>The system is in a safe state since the sequence &lt; </a:t>
            </a:r>
            <a:r>
              <a:rPr lang="en-US" altLang="en-US" sz="1800" i="1" smtClean="0"/>
              <a:t>P</a:t>
            </a:r>
            <a:r>
              <a:rPr lang="en-US" altLang="en-US" sz="1800" baseline="-25000" smtClean="0"/>
              <a:t>1</a:t>
            </a:r>
            <a:r>
              <a:rPr lang="en-US" altLang="en-US" sz="1800" smtClean="0"/>
              <a:t>, </a:t>
            </a:r>
            <a:r>
              <a:rPr lang="en-US" altLang="en-US" sz="1800" i="1" smtClean="0"/>
              <a:t>P</a:t>
            </a:r>
            <a:r>
              <a:rPr lang="en-US" altLang="en-US" sz="1800" baseline="-25000" smtClean="0"/>
              <a:t>3</a:t>
            </a:r>
            <a:r>
              <a:rPr lang="en-US" altLang="en-US" sz="1800" smtClean="0"/>
              <a:t>, </a:t>
            </a:r>
            <a:r>
              <a:rPr lang="en-US" altLang="en-US" sz="1800" i="1" smtClean="0"/>
              <a:t>P</a:t>
            </a:r>
            <a:r>
              <a:rPr lang="en-US" altLang="en-US" sz="1800" baseline="-25000" smtClean="0"/>
              <a:t>4</a:t>
            </a:r>
            <a:r>
              <a:rPr lang="en-US" altLang="en-US" sz="1800" smtClean="0"/>
              <a:t>, </a:t>
            </a:r>
            <a:r>
              <a:rPr lang="en-US" altLang="en-US" sz="1800" i="1" smtClean="0"/>
              <a:t>P</a:t>
            </a:r>
            <a:r>
              <a:rPr lang="en-US" altLang="en-US" sz="1800" baseline="-25000" smtClean="0"/>
              <a:t>2</a:t>
            </a:r>
            <a:r>
              <a:rPr lang="en-US" altLang="en-US" sz="1800" smtClean="0"/>
              <a:t>, </a:t>
            </a:r>
            <a:r>
              <a:rPr lang="en-US" altLang="en-US" sz="1800" i="1" smtClean="0"/>
              <a:t>P</a:t>
            </a:r>
            <a:r>
              <a:rPr lang="en-US" altLang="en-US" sz="1800" baseline="-25000" smtClean="0"/>
              <a:t>0</a:t>
            </a:r>
            <a:r>
              <a:rPr lang="en-US" altLang="en-US" sz="1800" smtClean="0"/>
              <a:t>&gt; satisfies safety criteria. </a:t>
            </a:r>
            <a:endParaRPr lang="en-US" altLang="en-US" sz="1800" baseline="-25000" smtClean="0"/>
          </a:p>
        </p:txBody>
      </p:sp>
    </p:spTree>
    <p:extLst>
      <p:ext uri="{BB962C8B-B14F-4D97-AF65-F5344CB8AC3E}">
        <p14:creationId xmlns:p14="http://schemas.microsoft.com/office/powerpoint/2010/main" val="1367310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7651" name="Rectangle 2"/>
          <p:cNvSpPr>
            <a:spLocks noGrp="1" noChangeArrowheads="1"/>
          </p:cNvSpPr>
          <p:nvPr>
            <p:ph type="title"/>
          </p:nvPr>
        </p:nvSpPr>
        <p:spPr/>
        <p:txBody>
          <a:bodyPr>
            <a:normAutofit fontScale="90000"/>
          </a:bodyPr>
          <a:lstStyle/>
          <a:p>
            <a:r>
              <a:rPr lang="en-US" altLang="en-US" smtClean="0"/>
              <a:t>Example (Cont.):  </a:t>
            </a:r>
            <a:r>
              <a:rPr lang="en-US" altLang="en-US" i="1" smtClean="0"/>
              <a:t>P</a:t>
            </a:r>
            <a:r>
              <a:rPr lang="en-US" altLang="en-US" baseline="-25000" smtClean="0"/>
              <a:t>1</a:t>
            </a:r>
            <a:r>
              <a:rPr lang="en-US" altLang="en-US" smtClean="0"/>
              <a:t> request (1,0,2)</a:t>
            </a:r>
          </a:p>
        </p:txBody>
      </p:sp>
      <p:sp>
        <p:nvSpPr>
          <p:cNvPr id="27652" name="Rectangle 3"/>
          <p:cNvSpPr>
            <a:spLocks noGrp="1" noChangeArrowheads="1"/>
          </p:cNvSpPr>
          <p:nvPr>
            <p:ph type="body" idx="1"/>
          </p:nvPr>
        </p:nvSpPr>
        <p:spPr>
          <a:xfrm>
            <a:off x="1066800" y="1447800"/>
            <a:ext cx="7404100" cy="4114800"/>
          </a:xfrm>
        </p:spPr>
        <p:txBody>
          <a:bodyPr>
            <a:normAutofit lnSpcReduction="10000"/>
          </a:bodyPr>
          <a:lstStyle/>
          <a:p>
            <a:pPr>
              <a:tabLst>
                <a:tab pos="1544638" algn="l"/>
                <a:tab pos="2452688" algn="ctr"/>
                <a:tab pos="3767138" algn="ctr"/>
                <a:tab pos="5022850" algn="ctr"/>
              </a:tabLst>
            </a:pPr>
            <a:r>
              <a:rPr lang="en-US" altLang="en-US" sz="1800" smtClean="0"/>
              <a:t>Check that Request </a:t>
            </a:r>
            <a:r>
              <a:rPr lang="en-US" altLang="en-US" sz="1800" smtClean="0">
                <a:sym typeface="Symbol" pitchFamily="18" charset="2"/>
              </a:rPr>
              <a:t> Available (that is, (1,0,2)  (3,3,2)  </a:t>
            </a:r>
            <a:r>
              <a:rPr lang="en-US" altLang="en-US" sz="1800" i="1" smtClean="0">
                <a:sym typeface="Symbol" pitchFamily="18" charset="2"/>
              </a:rPr>
              <a:t>true.</a:t>
            </a:r>
          </a:p>
          <a:p>
            <a:pPr>
              <a:buFontTx/>
              <a:buNone/>
              <a:tabLst>
                <a:tab pos="1544638" algn="l"/>
                <a:tab pos="2452688" algn="ctr"/>
                <a:tab pos="3767138" algn="ctr"/>
                <a:tab pos="5022850" algn="ctr"/>
              </a:tabLst>
            </a:pPr>
            <a:r>
              <a:rPr lang="en-US" altLang="en-US" sz="1800" i="1" smtClean="0"/>
              <a:t>			</a:t>
            </a:r>
            <a:r>
              <a:rPr lang="en-US" altLang="en-US" sz="1800" i="1" u="sng" smtClean="0"/>
              <a:t>Allocation</a:t>
            </a:r>
            <a:r>
              <a:rPr lang="en-US" altLang="en-US" sz="1800" i="1" smtClean="0"/>
              <a:t>	</a:t>
            </a:r>
            <a:r>
              <a:rPr lang="en-US" altLang="en-US" sz="1800" i="1" u="sng" smtClean="0"/>
              <a:t>Need</a:t>
            </a:r>
            <a:r>
              <a:rPr lang="en-US" altLang="en-US" sz="1800" i="1" smtClean="0"/>
              <a:t>	</a:t>
            </a:r>
            <a:r>
              <a:rPr lang="en-US" altLang="en-US" sz="1800" i="1" u="sng" smtClean="0"/>
              <a:t>Available</a:t>
            </a:r>
            <a:endParaRPr lang="en-US" altLang="en-US" sz="1800" i="1" smtClean="0"/>
          </a:p>
          <a:p>
            <a:pPr>
              <a:buFontTx/>
              <a:buNone/>
              <a:tabLst>
                <a:tab pos="1544638" algn="l"/>
                <a:tab pos="2452688" algn="ctr"/>
                <a:tab pos="3767138" algn="ctr"/>
                <a:tab pos="5022850" algn="ctr"/>
              </a:tabLst>
            </a:pPr>
            <a:r>
              <a:rPr lang="en-US" altLang="en-US" sz="1800" i="1" smtClean="0"/>
              <a:t>			A B C	A B C	A B C </a:t>
            </a:r>
          </a:p>
          <a:p>
            <a:pPr>
              <a:buFontTx/>
              <a:buNone/>
              <a:tabLst>
                <a:tab pos="1544638" algn="l"/>
                <a:tab pos="2452688" algn="ctr"/>
                <a:tab pos="3767138" algn="ctr"/>
                <a:tab pos="5022850" algn="ctr"/>
              </a:tabLst>
            </a:pPr>
            <a:r>
              <a:rPr lang="en-US" altLang="en-US" sz="1800" smtClean="0"/>
              <a:t>		</a:t>
            </a:r>
            <a:r>
              <a:rPr lang="en-US" altLang="en-US" sz="1800" i="1" smtClean="0"/>
              <a:t>P</a:t>
            </a:r>
            <a:r>
              <a:rPr lang="en-US" altLang="en-US" sz="1800" baseline="-25000" smtClean="0"/>
              <a:t>0</a:t>
            </a:r>
            <a:r>
              <a:rPr lang="en-US" altLang="en-US" sz="1800" smtClean="0"/>
              <a:t>	0 1 0 	7 4 3 	2 3 0</a:t>
            </a:r>
          </a:p>
          <a:p>
            <a:pPr>
              <a:buFontTx/>
              <a:buNone/>
              <a:tabLst>
                <a:tab pos="1544638" algn="l"/>
                <a:tab pos="2452688" algn="ctr"/>
                <a:tab pos="3767138" algn="ctr"/>
                <a:tab pos="5022850" algn="ctr"/>
              </a:tabLst>
            </a:pPr>
            <a:r>
              <a:rPr lang="en-US" altLang="en-US" sz="1800" smtClean="0"/>
              <a:t>		</a:t>
            </a:r>
            <a:r>
              <a:rPr lang="en-US" altLang="en-US" sz="1800" i="1" smtClean="0"/>
              <a:t>P</a:t>
            </a:r>
            <a:r>
              <a:rPr lang="en-US" altLang="en-US" sz="1800" baseline="-25000" smtClean="0"/>
              <a:t>1</a:t>
            </a:r>
            <a:r>
              <a:rPr lang="en-US" altLang="en-US" sz="1800" smtClean="0"/>
              <a:t>	3 0 2	0 2 0 	</a:t>
            </a:r>
          </a:p>
          <a:p>
            <a:pPr>
              <a:buFontTx/>
              <a:buNone/>
              <a:tabLst>
                <a:tab pos="1544638" algn="l"/>
                <a:tab pos="2452688" algn="ctr"/>
                <a:tab pos="3767138" algn="ctr"/>
                <a:tab pos="5022850" algn="ctr"/>
              </a:tabLst>
            </a:pPr>
            <a:r>
              <a:rPr lang="en-US" altLang="en-US" sz="1800" smtClean="0"/>
              <a:t>		</a:t>
            </a:r>
            <a:r>
              <a:rPr lang="en-US" altLang="en-US" sz="1800" i="1" smtClean="0"/>
              <a:t>P</a:t>
            </a:r>
            <a:r>
              <a:rPr lang="en-US" altLang="en-US" sz="1800" baseline="-25000" smtClean="0"/>
              <a:t>2</a:t>
            </a:r>
            <a:r>
              <a:rPr lang="en-US" altLang="en-US" sz="1800" smtClean="0"/>
              <a:t>	3 0 1 	6 0 0 </a:t>
            </a:r>
          </a:p>
          <a:p>
            <a:pPr>
              <a:buFontTx/>
              <a:buNone/>
              <a:tabLst>
                <a:tab pos="1544638" algn="l"/>
                <a:tab pos="2452688" algn="ctr"/>
                <a:tab pos="3767138" algn="ctr"/>
                <a:tab pos="5022850" algn="ctr"/>
              </a:tabLst>
            </a:pPr>
            <a:r>
              <a:rPr lang="en-US" altLang="en-US" sz="1800" smtClean="0"/>
              <a:t>		</a:t>
            </a:r>
            <a:r>
              <a:rPr lang="en-US" altLang="en-US" sz="1800" i="1" smtClean="0"/>
              <a:t>P</a:t>
            </a:r>
            <a:r>
              <a:rPr lang="en-US" altLang="en-US" sz="1800" baseline="-25000" smtClean="0"/>
              <a:t>3</a:t>
            </a:r>
            <a:r>
              <a:rPr lang="en-US" altLang="en-US" sz="1800" smtClean="0"/>
              <a:t>	2 1 1 	0 1 1</a:t>
            </a:r>
          </a:p>
          <a:p>
            <a:pPr>
              <a:buFontTx/>
              <a:buNone/>
              <a:tabLst>
                <a:tab pos="1544638" algn="l"/>
                <a:tab pos="2452688" algn="ctr"/>
                <a:tab pos="3767138" algn="ctr"/>
                <a:tab pos="5022850" algn="ctr"/>
              </a:tabLst>
            </a:pPr>
            <a:r>
              <a:rPr lang="en-US" altLang="en-US" sz="1800" smtClean="0"/>
              <a:t>		</a:t>
            </a:r>
            <a:r>
              <a:rPr lang="en-US" altLang="en-US" sz="1800" i="1" smtClean="0"/>
              <a:t>P</a:t>
            </a:r>
            <a:r>
              <a:rPr lang="en-US" altLang="en-US" sz="1800" baseline="-25000" smtClean="0"/>
              <a:t>4</a:t>
            </a:r>
            <a:r>
              <a:rPr lang="en-US" altLang="en-US" sz="1800" smtClean="0"/>
              <a:t>	0 0 2 	4 3 1 </a:t>
            </a:r>
          </a:p>
          <a:p>
            <a:pPr>
              <a:tabLst>
                <a:tab pos="1544638" algn="l"/>
                <a:tab pos="2452688" algn="ctr"/>
                <a:tab pos="3767138" algn="ctr"/>
                <a:tab pos="5022850" algn="ctr"/>
              </a:tabLst>
            </a:pPr>
            <a:r>
              <a:rPr lang="en-US" altLang="en-US" sz="1800" smtClean="0"/>
              <a:t>Executing safety algorithm shows that sequence &lt;</a:t>
            </a:r>
            <a:r>
              <a:rPr lang="en-US" altLang="en-US" sz="1800" i="1" smtClean="0"/>
              <a:t>P</a:t>
            </a:r>
            <a:r>
              <a:rPr lang="en-US" altLang="en-US" sz="1800" baseline="-25000" smtClean="0"/>
              <a:t>1</a:t>
            </a:r>
            <a:r>
              <a:rPr lang="en-US" altLang="en-US" sz="1800" smtClean="0"/>
              <a:t>, </a:t>
            </a:r>
            <a:r>
              <a:rPr lang="en-US" altLang="en-US" sz="1800" i="1" smtClean="0"/>
              <a:t>P</a:t>
            </a:r>
            <a:r>
              <a:rPr lang="en-US" altLang="en-US" sz="1800" baseline="-25000" smtClean="0"/>
              <a:t>3</a:t>
            </a:r>
            <a:r>
              <a:rPr lang="en-US" altLang="en-US" sz="1800" smtClean="0"/>
              <a:t>, </a:t>
            </a:r>
            <a:r>
              <a:rPr lang="en-US" altLang="en-US" sz="1800" i="1" smtClean="0"/>
              <a:t>P</a:t>
            </a:r>
            <a:r>
              <a:rPr lang="en-US" altLang="en-US" sz="1800" baseline="-25000" smtClean="0"/>
              <a:t>4</a:t>
            </a:r>
            <a:r>
              <a:rPr lang="en-US" altLang="en-US" sz="1800" smtClean="0"/>
              <a:t>, </a:t>
            </a:r>
            <a:r>
              <a:rPr lang="en-US" altLang="en-US" sz="1800" i="1" smtClean="0"/>
              <a:t>P</a:t>
            </a:r>
            <a:r>
              <a:rPr lang="en-US" altLang="en-US" sz="1800" baseline="-25000" smtClean="0"/>
              <a:t>0</a:t>
            </a:r>
            <a:r>
              <a:rPr lang="en-US" altLang="en-US" sz="1800" smtClean="0"/>
              <a:t>, </a:t>
            </a:r>
            <a:r>
              <a:rPr lang="en-US" altLang="en-US" sz="1800" i="1" smtClean="0"/>
              <a:t>P</a:t>
            </a:r>
            <a:r>
              <a:rPr lang="en-US" altLang="en-US" sz="1800" baseline="-25000" smtClean="0"/>
              <a:t>2</a:t>
            </a:r>
            <a:r>
              <a:rPr lang="en-US" altLang="en-US" sz="1800" smtClean="0"/>
              <a:t>&gt; satisfies safety requirement. </a:t>
            </a:r>
          </a:p>
          <a:p>
            <a:pPr>
              <a:tabLst>
                <a:tab pos="1544638" algn="l"/>
                <a:tab pos="2452688" algn="ctr"/>
                <a:tab pos="3767138" algn="ctr"/>
                <a:tab pos="5022850" algn="ctr"/>
              </a:tabLst>
            </a:pPr>
            <a:r>
              <a:rPr lang="en-US" altLang="en-US" sz="1800" smtClean="0"/>
              <a:t>Can request for (3,3,0) by </a:t>
            </a:r>
            <a:r>
              <a:rPr lang="en-US" altLang="en-US" sz="1800" i="1" smtClean="0"/>
              <a:t>P</a:t>
            </a:r>
            <a:r>
              <a:rPr lang="en-US" altLang="en-US" sz="1800" baseline="-25000" smtClean="0"/>
              <a:t>4</a:t>
            </a:r>
            <a:r>
              <a:rPr lang="en-US" altLang="en-US" sz="1800" smtClean="0"/>
              <a:t> be granted?</a:t>
            </a:r>
          </a:p>
          <a:p>
            <a:pPr>
              <a:tabLst>
                <a:tab pos="1544638" algn="l"/>
                <a:tab pos="2452688" algn="ctr"/>
                <a:tab pos="3767138" algn="ctr"/>
                <a:tab pos="5022850" algn="ctr"/>
              </a:tabLst>
            </a:pPr>
            <a:r>
              <a:rPr lang="en-US" altLang="en-US" sz="1800" smtClean="0"/>
              <a:t>Can request for (0,2,0) by </a:t>
            </a:r>
            <a:r>
              <a:rPr lang="en-US" altLang="en-US" sz="1800" i="1" smtClean="0"/>
              <a:t>P</a:t>
            </a:r>
            <a:r>
              <a:rPr lang="en-US" altLang="en-US" sz="1800" baseline="-25000" smtClean="0"/>
              <a:t>0 </a:t>
            </a:r>
            <a:r>
              <a:rPr lang="en-US" altLang="en-US" sz="1800" smtClean="0"/>
              <a:t>be granted?</a:t>
            </a:r>
            <a:endParaRPr lang="en-US" altLang="en-US" sz="1800" baseline="-25000" smtClean="0"/>
          </a:p>
          <a:p>
            <a:pPr>
              <a:tabLst>
                <a:tab pos="1544638" algn="l"/>
                <a:tab pos="2452688" algn="ctr"/>
                <a:tab pos="3767138" algn="ctr"/>
                <a:tab pos="5022850" algn="ctr"/>
              </a:tabLst>
            </a:pPr>
            <a:endParaRPr lang="en-US" altLang="en-US" sz="1800" smtClean="0"/>
          </a:p>
        </p:txBody>
      </p:sp>
    </p:spTree>
    <p:extLst>
      <p:ext uri="{BB962C8B-B14F-4D97-AF65-F5344CB8AC3E}">
        <p14:creationId xmlns:p14="http://schemas.microsoft.com/office/powerpoint/2010/main" val="2013214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8675" name="Rectangle 2"/>
          <p:cNvSpPr>
            <a:spLocks noGrp="1" noChangeArrowheads="1"/>
          </p:cNvSpPr>
          <p:nvPr>
            <p:ph type="title"/>
          </p:nvPr>
        </p:nvSpPr>
        <p:spPr/>
        <p:txBody>
          <a:bodyPr/>
          <a:lstStyle/>
          <a:p>
            <a:r>
              <a:rPr lang="en-US" altLang="en-US" smtClean="0"/>
              <a:t>Deadlock Detection</a:t>
            </a:r>
          </a:p>
        </p:txBody>
      </p:sp>
      <p:sp>
        <p:nvSpPr>
          <p:cNvPr id="28676" name="Rectangle 3"/>
          <p:cNvSpPr>
            <a:spLocks noGrp="1" noChangeArrowheads="1"/>
          </p:cNvSpPr>
          <p:nvPr>
            <p:ph type="body" idx="1"/>
          </p:nvPr>
        </p:nvSpPr>
        <p:spPr/>
        <p:txBody>
          <a:bodyPr/>
          <a:lstStyle/>
          <a:p>
            <a:r>
              <a:rPr lang="en-US" altLang="en-US" sz="1800" smtClean="0"/>
              <a:t>Allow system to enter deadlock state </a:t>
            </a:r>
          </a:p>
          <a:p>
            <a:r>
              <a:rPr lang="en-US" altLang="en-US" sz="1800" smtClean="0"/>
              <a:t>Detection algorithm</a:t>
            </a:r>
          </a:p>
          <a:p>
            <a:r>
              <a:rPr lang="en-US" altLang="en-US" sz="1800" smtClean="0"/>
              <a:t>Recovery scheme</a:t>
            </a:r>
          </a:p>
        </p:txBody>
      </p:sp>
    </p:spTree>
    <p:extLst>
      <p:ext uri="{BB962C8B-B14F-4D97-AF65-F5344CB8AC3E}">
        <p14:creationId xmlns:p14="http://schemas.microsoft.com/office/powerpoint/2010/main" val="987980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29699" name="Rectangle 2"/>
          <p:cNvSpPr>
            <a:spLocks noGrp="1" noChangeArrowheads="1"/>
          </p:cNvSpPr>
          <p:nvPr>
            <p:ph type="title"/>
          </p:nvPr>
        </p:nvSpPr>
        <p:spPr/>
        <p:txBody>
          <a:bodyPr/>
          <a:lstStyle/>
          <a:p>
            <a:r>
              <a:rPr lang="en-US" altLang="en-US" smtClean="0"/>
              <a:t>Detection Algorithm</a:t>
            </a:r>
          </a:p>
        </p:txBody>
      </p:sp>
      <p:sp>
        <p:nvSpPr>
          <p:cNvPr id="29700" name="Rectangle 3"/>
          <p:cNvSpPr>
            <a:spLocks noGrp="1" noChangeArrowheads="1"/>
          </p:cNvSpPr>
          <p:nvPr>
            <p:ph type="body" idx="1"/>
          </p:nvPr>
        </p:nvSpPr>
        <p:spPr/>
        <p:txBody>
          <a:bodyPr/>
          <a:lstStyle/>
          <a:p>
            <a:pPr>
              <a:buFontTx/>
              <a:buNone/>
            </a:pPr>
            <a:r>
              <a:rPr lang="en-US" altLang="en-US" sz="1800" smtClean="0"/>
              <a:t>1.	Let </a:t>
            </a:r>
            <a:r>
              <a:rPr lang="en-US" altLang="en-US" sz="1800" i="1" smtClean="0"/>
              <a:t>Work</a:t>
            </a:r>
            <a:r>
              <a:rPr lang="en-US" altLang="en-US" sz="1800" smtClean="0"/>
              <a:t> and </a:t>
            </a:r>
            <a:r>
              <a:rPr lang="en-US" altLang="en-US" sz="1800" i="1" smtClean="0"/>
              <a:t>Finish</a:t>
            </a:r>
            <a:r>
              <a:rPr lang="en-US" altLang="en-US" sz="1800" smtClean="0"/>
              <a:t> be vectors of length </a:t>
            </a:r>
            <a:r>
              <a:rPr lang="en-US" altLang="en-US" sz="1800" i="1" smtClean="0"/>
              <a:t>m</a:t>
            </a:r>
            <a:r>
              <a:rPr lang="en-US" altLang="en-US" sz="1800" smtClean="0"/>
              <a:t> and </a:t>
            </a:r>
            <a:r>
              <a:rPr lang="en-US" altLang="en-US" sz="1800" i="1" smtClean="0"/>
              <a:t>n</a:t>
            </a:r>
            <a:r>
              <a:rPr lang="en-US" altLang="en-US" sz="1800" smtClean="0"/>
              <a:t>, respectively Initialize:</a:t>
            </a:r>
          </a:p>
          <a:p>
            <a:pPr marL="850900" lvl="1" indent="-393700">
              <a:buFontTx/>
              <a:buNone/>
            </a:pPr>
            <a:r>
              <a:rPr lang="en-US" altLang="en-US" sz="1800" smtClean="0"/>
              <a:t>(a) </a:t>
            </a:r>
            <a:r>
              <a:rPr lang="en-US" altLang="en-US" sz="1800" i="1" smtClean="0"/>
              <a:t>Work</a:t>
            </a:r>
            <a:r>
              <a:rPr lang="en-US" altLang="en-US" sz="1800" smtClean="0"/>
              <a:t> :- </a:t>
            </a:r>
            <a:r>
              <a:rPr lang="en-US" altLang="en-US" sz="1800" i="1" smtClean="0"/>
              <a:t>Available</a:t>
            </a:r>
            <a:endParaRPr lang="en-US" altLang="en-US" sz="1800" smtClean="0"/>
          </a:p>
          <a:p>
            <a:pPr marL="850900" lvl="1" indent="-393700">
              <a:buFontTx/>
              <a:buNone/>
            </a:pPr>
            <a:r>
              <a:rPr lang="en-US" altLang="en-US" sz="1800" smtClean="0"/>
              <a:t>(b)	For </a:t>
            </a:r>
            <a:r>
              <a:rPr lang="en-US" altLang="en-US" sz="1800" i="1" smtClean="0"/>
              <a:t>i</a:t>
            </a:r>
            <a:r>
              <a:rPr lang="en-US" altLang="en-US" sz="1800" smtClean="0"/>
              <a:t> = 1,2, …,</a:t>
            </a:r>
            <a:r>
              <a:rPr lang="en-US" altLang="en-US" sz="1800" i="1" smtClean="0"/>
              <a:t> n</a:t>
            </a:r>
            <a:r>
              <a:rPr lang="en-US" altLang="en-US" sz="1800" smtClean="0"/>
              <a:t>, if </a:t>
            </a:r>
            <a:r>
              <a:rPr lang="en-US" altLang="en-US" sz="1800" i="1" smtClean="0"/>
              <a:t>Allocation</a:t>
            </a:r>
            <a:r>
              <a:rPr lang="en-US" altLang="en-US" sz="1800" i="1" baseline="-25000" smtClean="0"/>
              <a:t>i</a:t>
            </a:r>
            <a:r>
              <a:rPr lang="en-US" altLang="en-US" sz="1800" smtClean="0"/>
              <a:t> </a:t>
            </a:r>
            <a:r>
              <a:rPr lang="en-US" altLang="en-US" sz="1800" smtClean="0">
                <a:sym typeface="Symbol" pitchFamily="18" charset="2"/>
              </a:rPr>
              <a:t> 0, then </a:t>
            </a:r>
            <a:br>
              <a:rPr lang="en-US" altLang="en-US" sz="1800" smtClean="0">
                <a:sym typeface="Symbol" pitchFamily="18" charset="2"/>
              </a:rPr>
            </a:br>
            <a:r>
              <a:rPr lang="en-US" altLang="en-US" sz="1800" i="1" smtClean="0">
                <a:sym typeface="Symbol" pitchFamily="18" charset="2"/>
              </a:rPr>
              <a:t>Finish</a:t>
            </a:r>
            <a:r>
              <a:rPr lang="en-US" altLang="en-US" sz="1800" smtClean="0">
                <a:sym typeface="Symbol" pitchFamily="18" charset="2"/>
              </a:rPr>
              <a:t>[i] := false;otherwise, </a:t>
            </a:r>
            <a:r>
              <a:rPr lang="en-US" altLang="en-US" sz="1800" i="1" smtClean="0">
                <a:sym typeface="Symbol" pitchFamily="18" charset="2"/>
              </a:rPr>
              <a:t>Finish</a:t>
            </a:r>
            <a:r>
              <a:rPr lang="en-US" altLang="en-US" sz="1800" smtClean="0">
                <a:sym typeface="Symbol" pitchFamily="18" charset="2"/>
              </a:rPr>
              <a:t>[i] := </a:t>
            </a:r>
            <a:r>
              <a:rPr lang="en-US" altLang="en-US" sz="1800" i="1" smtClean="0">
                <a:sym typeface="Symbol" pitchFamily="18" charset="2"/>
              </a:rPr>
              <a:t>true</a:t>
            </a:r>
            <a:r>
              <a:rPr lang="en-US" altLang="en-US" sz="1800" smtClean="0">
                <a:sym typeface="Symbol" pitchFamily="18" charset="2"/>
              </a:rPr>
              <a:t>.</a:t>
            </a:r>
          </a:p>
          <a:p>
            <a:pPr>
              <a:buFontTx/>
              <a:buNone/>
            </a:pPr>
            <a:r>
              <a:rPr lang="en-US" altLang="en-US" sz="1800" smtClean="0"/>
              <a:t>2.	Find an index </a:t>
            </a:r>
            <a:r>
              <a:rPr lang="en-US" altLang="en-US" sz="1800" i="1" smtClean="0"/>
              <a:t>i </a:t>
            </a:r>
            <a:r>
              <a:rPr lang="en-US" altLang="en-US" sz="1800" smtClean="0"/>
              <a:t>such that both:</a:t>
            </a:r>
          </a:p>
          <a:p>
            <a:pPr marL="850900" lvl="1" indent="-393700">
              <a:buFontTx/>
              <a:buNone/>
            </a:pPr>
            <a:r>
              <a:rPr lang="en-US" altLang="en-US" sz="1800" smtClean="0"/>
              <a:t>(a)	</a:t>
            </a:r>
            <a:r>
              <a:rPr lang="en-US" altLang="en-US" sz="1800" i="1" smtClean="0"/>
              <a:t>Finish</a:t>
            </a:r>
            <a:r>
              <a:rPr lang="en-US" altLang="en-US" sz="1800" smtClean="0"/>
              <a:t>[</a:t>
            </a:r>
            <a:r>
              <a:rPr lang="en-US" altLang="en-US" sz="1800" i="1" smtClean="0"/>
              <a:t>i</a:t>
            </a:r>
            <a:r>
              <a:rPr lang="en-US" altLang="en-US" sz="1800" smtClean="0"/>
              <a:t>] = </a:t>
            </a:r>
            <a:r>
              <a:rPr lang="en-US" altLang="en-US" sz="1800" i="1" smtClean="0"/>
              <a:t>false</a:t>
            </a:r>
            <a:endParaRPr lang="en-US" altLang="en-US" sz="1800" smtClean="0"/>
          </a:p>
          <a:p>
            <a:pPr marL="850900" lvl="1" indent="-393700">
              <a:buFontTx/>
              <a:buNone/>
            </a:pPr>
            <a:r>
              <a:rPr lang="en-US" altLang="en-US" sz="1800" smtClean="0"/>
              <a:t>(b)	</a:t>
            </a:r>
            <a:r>
              <a:rPr lang="en-US" altLang="en-US" sz="1800" i="1" smtClean="0"/>
              <a:t>Request</a:t>
            </a:r>
            <a:r>
              <a:rPr lang="en-US" altLang="en-US" sz="1800" i="1" baseline="-25000" smtClean="0"/>
              <a:t>i</a:t>
            </a:r>
            <a:r>
              <a:rPr lang="en-US" altLang="en-US" sz="1800" smtClean="0"/>
              <a:t> </a:t>
            </a:r>
            <a:r>
              <a:rPr lang="en-US" altLang="en-US" sz="1800" smtClean="0">
                <a:sym typeface="Symbol" pitchFamily="18" charset="2"/>
              </a:rPr>
              <a:t> </a:t>
            </a:r>
            <a:r>
              <a:rPr lang="en-US" altLang="en-US" sz="1800" i="1" smtClean="0">
                <a:sym typeface="Symbol" pitchFamily="18" charset="2"/>
              </a:rPr>
              <a:t>Work</a:t>
            </a:r>
            <a:endParaRPr lang="en-US" altLang="en-US" sz="1800" smtClean="0">
              <a:sym typeface="Symbol" pitchFamily="18" charset="2"/>
            </a:endParaRPr>
          </a:p>
          <a:p>
            <a:pPr marL="850900" lvl="1" indent="-393700">
              <a:buFontTx/>
              <a:buNone/>
            </a:pPr>
            <a:r>
              <a:rPr lang="en-US" altLang="en-US" sz="1800" smtClean="0">
                <a:sym typeface="Symbol" pitchFamily="18" charset="2"/>
              </a:rPr>
              <a:t>If no such </a:t>
            </a:r>
            <a:r>
              <a:rPr lang="en-US" altLang="en-US" sz="1800" i="1" smtClean="0">
                <a:sym typeface="Symbol" pitchFamily="18" charset="2"/>
              </a:rPr>
              <a:t>i</a:t>
            </a:r>
            <a:r>
              <a:rPr lang="en-US" altLang="en-US" sz="1800" smtClean="0">
                <a:sym typeface="Symbol" pitchFamily="18" charset="2"/>
              </a:rPr>
              <a:t> exists, go to step 4. </a:t>
            </a:r>
            <a:endParaRPr lang="en-US" altLang="en-US" sz="1800" smtClean="0"/>
          </a:p>
        </p:txBody>
      </p:sp>
    </p:spTree>
    <p:extLst>
      <p:ext uri="{BB962C8B-B14F-4D97-AF65-F5344CB8AC3E}">
        <p14:creationId xmlns:p14="http://schemas.microsoft.com/office/powerpoint/2010/main" val="11648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30723" name="Rectangle 2"/>
          <p:cNvSpPr>
            <a:spLocks noGrp="1" noChangeArrowheads="1"/>
          </p:cNvSpPr>
          <p:nvPr>
            <p:ph type="title"/>
          </p:nvPr>
        </p:nvSpPr>
        <p:spPr/>
        <p:txBody>
          <a:bodyPr/>
          <a:lstStyle/>
          <a:p>
            <a:r>
              <a:rPr lang="en-US" altLang="en-US" smtClean="0"/>
              <a:t>Detection Algorithm (Cont.)</a:t>
            </a:r>
          </a:p>
        </p:txBody>
      </p:sp>
      <p:sp>
        <p:nvSpPr>
          <p:cNvPr id="30724" name="Rectangle 3"/>
          <p:cNvSpPr>
            <a:spLocks noGrp="1" noChangeArrowheads="1"/>
          </p:cNvSpPr>
          <p:nvPr>
            <p:ph type="body" idx="1"/>
          </p:nvPr>
        </p:nvSpPr>
        <p:spPr>
          <a:xfrm>
            <a:off x="1047750" y="1724025"/>
            <a:ext cx="7029450" cy="2085975"/>
          </a:xfrm>
        </p:spPr>
        <p:txBody>
          <a:bodyPr/>
          <a:lstStyle/>
          <a:p>
            <a:pPr>
              <a:buFontTx/>
              <a:buNone/>
            </a:pPr>
            <a:r>
              <a:rPr lang="en-US" altLang="en-US" sz="1800" smtClean="0"/>
              <a:t>3.	</a:t>
            </a:r>
            <a:r>
              <a:rPr lang="en-US" altLang="en-US" sz="1800" i="1" smtClean="0"/>
              <a:t>Work</a:t>
            </a:r>
            <a:r>
              <a:rPr lang="en-US" altLang="en-US" sz="1800" smtClean="0"/>
              <a:t> := </a:t>
            </a:r>
            <a:r>
              <a:rPr lang="en-US" altLang="en-US" sz="1800" i="1" smtClean="0"/>
              <a:t>Work</a:t>
            </a:r>
            <a:r>
              <a:rPr lang="en-US" altLang="en-US" sz="1800" smtClean="0"/>
              <a:t> + </a:t>
            </a:r>
            <a:r>
              <a:rPr lang="en-US" altLang="en-US" sz="1800" i="1" smtClean="0"/>
              <a:t>Allocation</a:t>
            </a:r>
            <a:r>
              <a:rPr lang="en-US" altLang="en-US" sz="1800" i="1" baseline="-25000" smtClean="0"/>
              <a:t>i</a:t>
            </a:r>
            <a:r>
              <a:rPr lang="en-US" altLang="en-US" sz="1800" smtClean="0"/>
              <a:t/>
            </a:r>
            <a:br>
              <a:rPr lang="en-US" altLang="en-US" sz="1800" smtClean="0"/>
            </a:br>
            <a:r>
              <a:rPr lang="en-US" altLang="en-US" sz="1800" i="1" smtClean="0"/>
              <a:t>Finish</a:t>
            </a:r>
            <a:r>
              <a:rPr lang="en-US" altLang="en-US" sz="1800" smtClean="0"/>
              <a:t>[</a:t>
            </a:r>
            <a:r>
              <a:rPr lang="en-US" altLang="en-US" sz="1800" i="1" smtClean="0"/>
              <a:t>i</a:t>
            </a:r>
            <a:r>
              <a:rPr lang="en-US" altLang="en-US" sz="1800" smtClean="0"/>
              <a:t>] := </a:t>
            </a:r>
            <a:r>
              <a:rPr lang="en-US" altLang="en-US" sz="1800" i="1" smtClean="0"/>
              <a:t>true</a:t>
            </a:r>
            <a:r>
              <a:rPr lang="en-US" altLang="en-US" sz="1800" smtClean="0"/>
              <a:t/>
            </a:r>
            <a:br>
              <a:rPr lang="en-US" altLang="en-US" sz="1800" smtClean="0"/>
            </a:br>
            <a:r>
              <a:rPr lang="en-US" altLang="en-US" sz="1800" smtClean="0"/>
              <a:t>go to step 2.</a:t>
            </a:r>
          </a:p>
          <a:p>
            <a:pPr>
              <a:buFontTx/>
              <a:buNone/>
            </a:pPr>
            <a:r>
              <a:rPr lang="en-US" altLang="en-US" sz="1800" smtClean="0"/>
              <a:t>4.	If </a:t>
            </a:r>
            <a:r>
              <a:rPr lang="en-US" altLang="en-US" sz="1800" i="1" smtClean="0"/>
              <a:t>Finish</a:t>
            </a:r>
            <a:r>
              <a:rPr lang="en-US" altLang="en-US" sz="1800" smtClean="0"/>
              <a:t>[</a:t>
            </a:r>
            <a:r>
              <a:rPr lang="en-US" altLang="en-US" sz="1800" i="1" smtClean="0"/>
              <a:t>i</a:t>
            </a:r>
            <a:r>
              <a:rPr lang="en-US" altLang="en-US" sz="1800" smtClean="0"/>
              <a:t>] = false, for some </a:t>
            </a:r>
            <a:r>
              <a:rPr lang="en-US" altLang="en-US" sz="1800" i="1" smtClean="0"/>
              <a:t>i</a:t>
            </a:r>
            <a:r>
              <a:rPr lang="en-US" altLang="en-US" sz="1800" smtClean="0"/>
              <a:t>, 1 </a:t>
            </a:r>
            <a:r>
              <a:rPr lang="en-US" altLang="en-US" sz="1800" smtClean="0">
                <a:sym typeface="Symbol" pitchFamily="18" charset="2"/>
              </a:rPr>
              <a:t> </a:t>
            </a:r>
            <a:r>
              <a:rPr lang="en-US" altLang="en-US" sz="1800" i="1" smtClean="0">
                <a:sym typeface="Symbol" pitchFamily="18" charset="2"/>
              </a:rPr>
              <a:t>i</a:t>
            </a:r>
            <a:r>
              <a:rPr lang="en-US" altLang="en-US" sz="1800" smtClean="0">
                <a:sym typeface="Symbol" pitchFamily="18" charset="2"/>
              </a:rPr>
              <a:t>   </a:t>
            </a:r>
            <a:r>
              <a:rPr lang="en-US" altLang="en-US" sz="1800" i="1" smtClean="0">
                <a:sym typeface="Symbol" pitchFamily="18" charset="2"/>
              </a:rPr>
              <a:t>n</a:t>
            </a:r>
            <a:r>
              <a:rPr lang="en-US" altLang="en-US" sz="1800" smtClean="0">
                <a:sym typeface="Symbol" pitchFamily="18" charset="2"/>
              </a:rPr>
              <a:t>, then the system is in deadlock state. Moreover, if </a:t>
            </a:r>
            <a:r>
              <a:rPr lang="en-US" altLang="en-US" sz="1800" i="1" smtClean="0">
                <a:sym typeface="Symbol" pitchFamily="18" charset="2"/>
              </a:rPr>
              <a:t>Finish</a:t>
            </a:r>
            <a:r>
              <a:rPr lang="en-US" altLang="en-US" sz="1800" smtClean="0">
                <a:sym typeface="Symbol" pitchFamily="18" charset="2"/>
              </a:rPr>
              <a:t>[</a:t>
            </a:r>
            <a:r>
              <a:rPr lang="en-US" altLang="en-US" sz="1800" i="1" smtClean="0">
                <a:sym typeface="Symbol" pitchFamily="18" charset="2"/>
              </a:rPr>
              <a:t>i</a:t>
            </a:r>
            <a:r>
              <a:rPr lang="en-US" altLang="en-US" sz="1800" smtClean="0">
                <a:sym typeface="Symbol" pitchFamily="18" charset="2"/>
              </a:rPr>
              <a:t>] = </a:t>
            </a:r>
            <a:r>
              <a:rPr lang="en-US" altLang="en-US" sz="1800" i="1" smtClean="0">
                <a:sym typeface="Symbol" pitchFamily="18" charset="2"/>
              </a:rPr>
              <a:t>false</a:t>
            </a:r>
            <a:r>
              <a:rPr lang="en-US" altLang="en-US" sz="1800" smtClean="0">
                <a:sym typeface="Symbol" pitchFamily="18" charset="2"/>
              </a:rPr>
              <a:t>, then </a:t>
            </a:r>
            <a:r>
              <a:rPr lang="en-US" altLang="en-US" sz="1800" i="1" smtClean="0">
                <a:sym typeface="Symbol" pitchFamily="18" charset="2"/>
              </a:rPr>
              <a:t>P</a:t>
            </a:r>
            <a:r>
              <a:rPr lang="en-US" altLang="en-US" sz="1800" i="1" baseline="-25000" smtClean="0">
                <a:sym typeface="Symbol" pitchFamily="18" charset="2"/>
              </a:rPr>
              <a:t>i</a:t>
            </a:r>
            <a:r>
              <a:rPr lang="en-US" altLang="en-US" sz="1800" smtClean="0">
                <a:sym typeface="Symbol" pitchFamily="18" charset="2"/>
              </a:rPr>
              <a:t> is deadlocked.</a:t>
            </a:r>
          </a:p>
          <a:p>
            <a:pPr>
              <a:buFontTx/>
              <a:buNone/>
            </a:pPr>
            <a:r>
              <a:rPr lang="en-US" altLang="en-US" sz="1800" smtClean="0">
                <a:sym typeface="Symbol" pitchFamily="18" charset="2"/>
              </a:rPr>
              <a:t>	</a:t>
            </a:r>
            <a:endParaRPr lang="en-US" altLang="en-US" sz="1800" smtClean="0"/>
          </a:p>
        </p:txBody>
      </p:sp>
      <p:sp>
        <p:nvSpPr>
          <p:cNvPr id="30725" name="Text Box 4"/>
          <p:cNvSpPr txBox="1">
            <a:spLocks noChangeArrowheads="1"/>
          </p:cNvSpPr>
          <p:nvPr/>
        </p:nvSpPr>
        <p:spPr bwMode="auto">
          <a:xfrm>
            <a:off x="990600" y="3735388"/>
            <a:ext cx="692308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spcBef>
                <a:spcPct val="0"/>
              </a:spcBef>
              <a:buSzTx/>
              <a:buFontTx/>
              <a:buNone/>
            </a:pPr>
            <a:r>
              <a:rPr lang="en-US" altLang="en-US" sz="1800">
                <a:sym typeface="Symbol" pitchFamily="18" charset="2"/>
              </a:rPr>
              <a:t>Algorithm requires an order of </a:t>
            </a:r>
            <a:r>
              <a:rPr lang="en-US" altLang="en-US" sz="1800" i="1">
                <a:sym typeface="Symbol" pitchFamily="18" charset="2"/>
              </a:rPr>
              <a:t>m x n</a:t>
            </a:r>
            <a:r>
              <a:rPr lang="en-US" altLang="en-US" sz="1800" baseline="30000">
                <a:sym typeface="Symbol" pitchFamily="18" charset="2"/>
              </a:rPr>
              <a:t>2</a:t>
            </a:r>
            <a:r>
              <a:rPr lang="en-US" altLang="en-US" sz="1800">
                <a:sym typeface="Symbol" pitchFamily="18" charset="2"/>
              </a:rPr>
              <a:t> operations to detect whether </a:t>
            </a:r>
          </a:p>
          <a:p>
            <a:pPr>
              <a:spcBef>
                <a:spcPct val="0"/>
              </a:spcBef>
              <a:buSzTx/>
              <a:buFontTx/>
              <a:buNone/>
            </a:pPr>
            <a:r>
              <a:rPr lang="en-US" altLang="en-US" sz="1800">
                <a:sym typeface="Symbol" pitchFamily="18" charset="2"/>
              </a:rPr>
              <a:t>the system is in deadlocked state. </a:t>
            </a:r>
            <a:endParaRPr lang="en-US" altLang="en-US" sz="1800"/>
          </a:p>
          <a:p>
            <a:pPr>
              <a:buSzTx/>
              <a:buFontTx/>
              <a:buNone/>
            </a:pPr>
            <a:endParaRPr lang="en-US" altLang="en-US" sz="1800"/>
          </a:p>
        </p:txBody>
      </p:sp>
    </p:spTree>
    <p:extLst>
      <p:ext uri="{BB962C8B-B14F-4D97-AF65-F5344CB8AC3E}">
        <p14:creationId xmlns:p14="http://schemas.microsoft.com/office/powerpoint/2010/main" val="283987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31747" name="Rectangle 2"/>
          <p:cNvSpPr>
            <a:spLocks noGrp="1" noChangeArrowheads="1"/>
          </p:cNvSpPr>
          <p:nvPr>
            <p:ph type="title"/>
          </p:nvPr>
        </p:nvSpPr>
        <p:spPr/>
        <p:txBody>
          <a:bodyPr/>
          <a:lstStyle/>
          <a:p>
            <a:r>
              <a:rPr lang="en-US" altLang="en-US" smtClean="0"/>
              <a:t>Example of Detection Algorithm</a:t>
            </a:r>
          </a:p>
        </p:txBody>
      </p:sp>
      <p:sp>
        <p:nvSpPr>
          <p:cNvPr id="31748" name="Rectangle 3"/>
          <p:cNvSpPr>
            <a:spLocks noGrp="1" noChangeArrowheads="1"/>
          </p:cNvSpPr>
          <p:nvPr>
            <p:ph type="body" idx="1"/>
          </p:nvPr>
        </p:nvSpPr>
        <p:spPr/>
        <p:txBody>
          <a:bodyPr/>
          <a:lstStyle/>
          <a:p>
            <a:pPr>
              <a:tabLst>
                <a:tab pos="1428750" algn="l"/>
                <a:tab pos="2338388" algn="ctr"/>
                <a:tab pos="3594100" algn="ctr"/>
                <a:tab pos="4921250" algn="ctr"/>
              </a:tabLst>
            </a:pPr>
            <a:r>
              <a:rPr lang="en-US" altLang="en-US" sz="1800" smtClean="0"/>
              <a:t>Five processes </a:t>
            </a:r>
            <a:r>
              <a:rPr lang="en-US" altLang="en-US" sz="1800" i="1" smtClean="0"/>
              <a:t>P</a:t>
            </a:r>
            <a:r>
              <a:rPr lang="en-US" altLang="en-US" sz="1800" baseline="-25000" smtClean="0"/>
              <a:t>0</a:t>
            </a:r>
            <a:r>
              <a:rPr lang="en-US" altLang="en-US" sz="1800" smtClean="0"/>
              <a:t> through </a:t>
            </a:r>
            <a:r>
              <a:rPr lang="en-US" altLang="en-US" sz="1800" i="1" smtClean="0"/>
              <a:t>P</a:t>
            </a:r>
            <a:r>
              <a:rPr lang="en-US" altLang="en-US" sz="1800" baseline="-25000" smtClean="0"/>
              <a:t>4</a:t>
            </a:r>
            <a:r>
              <a:rPr lang="en-US" altLang="en-US" sz="1800" smtClean="0"/>
              <a:t>;</a:t>
            </a:r>
            <a:r>
              <a:rPr lang="en-US" altLang="en-US" sz="1800" baseline="-25000" smtClean="0"/>
              <a:t> </a:t>
            </a:r>
            <a:r>
              <a:rPr lang="en-US" altLang="en-US" sz="1800" smtClean="0"/>
              <a:t>three resource types </a:t>
            </a:r>
            <a:br>
              <a:rPr lang="en-US" altLang="en-US" sz="1800" smtClean="0"/>
            </a:br>
            <a:r>
              <a:rPr lang="en-US" altLang="en-US" sz="1800" smtClean="0"/>
              <a:t>A (7 instances), </a:t>
            </a:r>
            <a:r>
              <a:rPr lang="en-US" altLang="en-US" sz="1800" i="1" smtClean="0"/>
              <a:t>B </a:t>
            </a:r>
            <a:r>
              <a:rPr lang="en-US" altLang="en-US" sz="1800" smtClean="0"/>
              <a:t>(2 instances), and </a:t>
            </a:r>
            <a:r>
              <a:rPr lang="en-US" altLang="en-US" sz="1800" i="1" smtClean="0"/>
              <a:t>C</a:t>
            </a:r>
            <a:r>
              <a:rPr lang="en-US" altLang="en-US" sz="1800" smtClean="0"/>
              <a:t> (6 instances).</a:t>
            </a:r>
          </a:p>
          <a:p>
            <a:pPr>
              <a:tabLst>
                <a:tab pos="1428750" algn="l"/>
                <a:tab pos="2338388" algn="ctr"/>
                <a:tab pos="3594100" algn="ctr"/>
                <a:tab pos="4921250" algn="ctr"/>
              </a:tabLst>
            </a:pPr>
            <a:r>
              <a:rPr lang="en-US" altLang="en-US" sz="1800" smtClean="0"/>
              <a:t>Snapshot at time </a:t>
            </a:r>
            <a:r>
              <a:rPr lang="en-US" altLang="en-US" sz="1800" i="1" smtClean="0"/>
              <a:t>T</a:t>
            </a:r>
            <a:r>
              <a:rPr lang="en-US" altLang="en-US" sz="1800" baseline="-25000" smtClean="0"/>
              <a:t>0</a:t>
            </a:r>
            <a:r>
              <a:rPr lang="en-US" altLang="en-US" sz="1800" smtClean="0"/>
              <a:t>:</a:t>
            </a:r>
          </a:p>
          <a:p>
            <a:pPr>
              <a:buFontTx/>
              <a:buNone/>
              <a:tabLst>
                <a:tab pos="1428750" algn="l"/>
                <a:tab pos="2338388" algn="ctr"/>
                <a:tab pos="3594100" algn="ctr"/>
                <a:tab pos="4921250" algn="ctr"/>
              </a:tabLst>
            </a:pPr>
            <a:r>
              <a:rPr lang="en-US" altLang="en-US" sz="1800" smtClean="0"/>
              <a:t>			</a:t>
            </a:r>
            <a:r>
              <a:rPr lang="en-US" altLang="en-US" sz="1800" i="1" u="sng" smtClean="0"/>
              <a:t>Allocation	Request	Available</a:t>
            </a:r>
            <a:endParaRPr lang="en-US" altLang="en-US" sz="1800" i="1" smtClean="0"/>
          </a:p>
          <a:p>
            <a:pPr>
              <a:buFontTx/>
              <a:buNone/>
              <a:tabLst>
                <a:tab pos="1428750" algn="l"/>
                <a:tab pos="2338388" algn="ctr"/>
                <a:tab pos="3594100" algn="ctr"/>
                <a:tab pos="4921250" algn="ctr"/>
              </a:tabLst>
            </a:pPr>
            <a:r>
              <a:rPr lang="en-US" altLang="en-US" sz="1800" smtClean="0"/>
              <a:t>			</a:t>
            </a:r>
            <a:r>
              <a:rPr lang="en-US" altLang="en-US" sz="1800" i="1" smtClean="0"/>
              <a:t>A B C 	A B C 	A B C</a:t>
            </a:r>
          </a:p>
          <a:p>
            <a:pPr>
              <a:buFontTx/>
              <a:buNone/>
              <a:tabLst>
                <a:tab pos="1428750" algn="l"/>
                <a:tab pos="2338388" algn="ctr"/>
                <a:tab pos="3594100" algn="ctr"/>
                <a:tab pos="4921250" algn="ctr"/>
              </a:tabLst>
            </a:pPr>
            <a:r>
              <a:rPr lang="en-US" altLang="en-US" sz="1800" smtClean="0"/>
              <a:t>		</a:t>
            </a:r>
            <a:r>
              <a:rPr lang="en-US" altLang="en-US" sz="1800" i="1" smtClean="0"/>
              <a:t>P</a:t>
            </a:r>
            <a:r>
              <a:rPr lang="en-US" altLang="en-US" sz="1800" baseline="-25000" smtClean="0"/>
              <a:t>0</a:t>
            </a:r>
            <a:r>
              <a:rPr lang="en-US" altLang="en-US" sz="1800" smtClean="0"/>
              <a:t>	0 1 0 	0 0 0 	0 0 0</a:t>
            </a:r>
          </a:p>
          <a:p>
            <a:pPr>
              <a:buFontTx/>
              <a:buNone/>
              <a:tabLst>
                <a:tab pos="1428750" algn="l"/>
                <a:tab pos="2338388" algn="ctr"/>
                <a:tab pos="3594100" algn="ctr"/>
                <a:tab pos="4921250" algn="ctr"/>
              </a:tabLst>
            </a:pPr>
            <a:r>
              <a:rPr lang="en-US" altLang="en-US" sz="1800" smtClean="0"/>
              <a:t>		</a:t>
            </a:r>
            <a:r>
              <a:rPr lang="en-US" altLang="en-US" sz="1800" i="1" smtClean="0"/>
              <a:t>P</a:t>
            </a:r>
            <a:r>
              <a:rPr lang="en-US" altLang="en-US" sz="1800" baseline="-25000" smtClean="0"/>
              <a:t>1</a:t>
            </a:r>
            <a:r>
              <a:rPr lang="en-US" altLang="en-US" sz="1800" smtClean="0"/>
              <a:t>	2 0 0 	2 0 2</a:t>
            </a:r>
          </a:p>
          <a:p>
            <a:pPr>
              <a:buFontTx/>
              <a:buNone/>
              <a:tabLst>
                <a:tab pos="1428750" algn="l"/>
                <a:tab pos="2338388" algn="ctr"/>
                <a:tab pos="3594100" algn="ctr"/>
                <a:tab pos="4921250" algn="ctr"/>
              </a:tabLst>
            </a:pPr>
            <a:r>
              <a:rPr lang="en-US" altLang="en-US" sz="1800" smtClean="0"/>
              <a:t>		</a:t>
            </a:r>
            <a:r>
              <a:rPr lang="en-US" altLang="en-US" sz="1800" i="1" smtClean="0"/>
              <a:t>P</a:t>
            </a:r>
            <a:r>
              <a:rPr lang="en-US" altLang="en-US" sz="1800" baseline="-25000" smtClean="0"/>
              <a:t>2</a:t>
            </a:r>
            <a:r>
              <a:rPr lang="en-US" altLang="en-US" sz="1800" smtClean="0"/>
              <a:t>	3 0 3	0 0 0 </a:t>
            </a:r>
          </a:p>
          <a:p>
            <a:pPr>
              <a:buFontTx/>
              <a:buNone/>
              <a:tabLst>
                <a:tab pos="1428750" algn="l"/>
                <a:tab pos="2338388" algn="ctr"/>
                <a:tab pos="3594100" algn="ctr"/>
                <a:tab pos="4921250" algn="ctr"/>
              </a:tabLst>
            </a:pPr>
            <a:r>
              <a:rPr lang="en-US" altLang="en-US" sz="1800" smtClean="0"/>
              <a:t>		</a:t>
            </a:r>
            <a:r>
              <a:rPr lang="en-US" altLang="en-US" sz="1800" i="1" smtClean="0"/>
              <a:t>P</a:t>
            </a:r>
            <a:r>
              <a:rPr lang="en-US" altLang="en-US" sz="1800" baseline="-25000" smtClean="0"/>
              <a:t>3</a:t>
            </a:r>
            <a:r>
              <a:rPr lang="en-US" altLang="en-US" sz="1800" smtClean="0"/>
              <a:t>	2 1 1 	1 0 0 </a:t>
            </a:r>
          </a:p>
          <a:p>
            <a:pPr>
              <a:buFontTx/>
              <a:buNone/>
              <a:tabLst>
                <a:tab pos="1428750" algn="l"/>
                <a:tab pos="2338388" algn="ctr"/>
                <a:tab pos="3594100" algn="ctr"/>
                <a:tab pos="4921250" algn="ctr"/>
              </a:tabLst>
            </a:pPr>
            <a:r>
              <a:rPr lang="en-US" altLang="en-US" sz="1800" smtClean="0"/>
              <a:t>		</a:t>
            </a:r>
            <a:r>
              <a:rPr lang="en-US" altLang="en-US" sz="1800" i="1" smtClean="0"/>
              <a:t>P</a:t>
            </a:r>
            <a:r>
              <a:rPr lang="en-US" altLang="en-US" sz="1800" baseline="-25000" smtClean="0"/>
              <a:t>4</a:t>
            </a:r>
            <a:r>
              <a:rPr lang="en-US" altLang="en-US" sz="1800" smtClean="0"/>
              <a:t>	0 0 2 	0 0 2</a:t>
            </a:r>
          </a:p>
          <a:p>
            <a:pPr>
              <a:tabLst>
                <a:tab pos="1428750" algn="l"/>
                <a:tab pos="2338388" algn="ctr"/>
                <a:tab pos="3594100" algn="ctr"/>
                <a:tab pos="4921250" algn="ctr"/>
              </a:tabLst>
            </a:pPr>
            <a:r>
              <a:rPr lang="en-US" altLang="en-US" sz="1800" smtClean="0"/>
              <a:t>Sequence &lt;</a:t>
            </a:r>
            <a:r>
              <a:rPr lang="en-US" altLang="en-US" sz="1800" i="1" smtClean="0"/>
              <a:t>P</a:t>
            </a:r>
            <a:r>
              <a:rPr lang="en-US" altLang="en-US" sz="1800" baseline="-25000" smtClean="0"/>
              <a:t>0</a:t>
            </a:r>
            <a:r>
              <a:rPr lang="en-US" altLang="en-US" sz="1800" smtClean="0"/>
              <a:t>, </a:t>
            </a:r>
            <a:r>
              <a:rPr lang="en-US" altLang="en-US" sz="1800" i="1" smtClean="0"/>
              <a:t>P</a:t>
            </a:r>
            <a:r>
              <a:rPr lang="en-US" altLang="en-US" sz="1800" baseline="-25000" smtClean="0"/>
              <a:t>2</a:t>
            </a:r>
            <a:r>
              <a:rPr lang="en-US" altLang="en-US" sz="1800" smtClean="0"/>
              <a:t>, </a:t>
            </a:r>
            <a:r>
              <a:rPr lang="en-US" altLang="en-US" sz="1800" i="1" smtClean="0"/>
              <a:t>P</a:t>
            </a:r>
            <a:r>
              <a:rPr lang="en-US" altLang="en-US" sz="1800" baseline="-25000" smtClean="0"/>
              <a:t>3</a:t>
            </a:r>
            <a:r>
              <a:rPr lang="en-US" altLang="en-US" sz="1800" smtClean="0"/>
              <a:t>, </a:t>
            </a:r>
            <a:r>
              <a:rPr lang="en-US" altLang="en-US" sz="1800" i="1" smtClean="0"/>
              <a:t>P</a:t>
            </a:r>
            <a:r>
              <a:rPr lang="en-US" altLang="en-US" sz="1800" baseline="-25000" smtClean="0"/>
              <a:t>1</a:t>
            </a:r>
            <a:r>
              <a:rPr lang="en-US" altLang="en-US" sz="1800" smtClean="0"/>
              <a:t>, </a:t>
            </a:r>
            <a:r>
              <a:rPr lang="en-US" altLang="en-US" sz="1800" i="1" smtClean="0"/>
              <a:t>P</a:t>
            </a:r>
            <a:r>
              <a:rPr lang="en-US" altLang="en-US" sz="1800" baseline="-25000" smtClean="0"/>
              <a:t>4</a:t>
            </a:r>
            <a:r>
              <a:rPr lang="en-US" altLang="en-US" sz="1800" smtClean="0"/>
              <a:t>&gt; will result in </a:t>
            </a:r>
            <a:r>
              <a:rPr lang="en-US" altLang="en-US" sz="1800" i="1" smtClean="0"/>
              <a:t>Finish</a:t>
            </a:r>
            <a:r>
              <a:rPr lang="en-US" altLang="en-US" sz="1800" smtClean="0"/>
              <a:t>[</a:t>
            </a:r>
            <a:r>
              <a:rPr lang="en-US" altLang="en-US" sz="1800" i="1" smtClean="0"/>
              <a:t>i</a:t>
            </a:r>
            <a:r>
              <a:rPr lang="en-US" altLang="en-US" sz="1800" smtClean="0"/>
              <a:t>] = true for all </a:t>
            </a:r>
            <a:r>
              <a:rPr lang="en-US" altLang="en-US" sz="1800" i="1" smtClean="0"/>
              <a:t>i</a:t>
            </a:r>
            <a:r>
              <a:rPr lang="en-US" altLang="en-US" sz="1800" smtClean="0"/>
              <a:t>. </a:t>
            </a:r>
          </a:p>
          <a:p>
            <a:pPr>
              <a:buFontTx/>
              <a:buNone/>
              <a:tabLst>
                <a:tab pos="1428750" algn="l"/>
                <a:tab pos="2338388" algn="ctr"/>
                <a:tab pos="3594100" algn="ctr"/>
                <a:tab pos="4921250" algn="ctr"/>
              </a:tabLst>
            </a:pPr>
            <a:endParaRPr lang="en-US" altLang="en-US" sz="1800" smtClean="0"/>
          </a:p>
        </p:txBody>
      </p:sp>
    </p:spTree>
    <p:extLst>
      <p:ext uri="{BB962C8B-B14F-4D97-AF65-F5344CB8AC3E}">
        <p14:creationId xmlns:p14="http://schemas.microsoft.com/office/powerpoint/2010/main" val="40675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32771" name="Rectangle 2"/>
          <p:cNvSpPr>
            <a:spLocks noGrp="1" noChangeArrowheads="1"/>
          </p:cNvSpPr>
          <p:nvPr>
            <p:ph type="title"/>
          </p:nvPr>
        </p:nvSpPr>
        <p:spPr/>
        <p:txBody>
          <a:bodyPr/>
          <a:lstStyle/>
          <a:p>
            <a:r>
              <a:rPr lang="en-US" altLang="en-US" smtClean="0"/>
              <a:t>Example (Cont.)</a:t>
            </a:r>
          </a:p>
        </p:txBody>
      </p:sp>
      <p:sp>
        <p:nvSpPr>
          <p:cNvPr id="32772" name="Rectangle 3"/>
          <p:cNvSpPr>
            <a:spLocks noGrp="1" noChangeArrowheads="1"/>
          </p:cNvSpPr>
          <p:nvPr>
            <p:ph type="body" idx="1"/>
          </p:nvPr>
        </p:nvSpPr>
        <p:spPr/>
        <p:txBody>
          <a:bodyPr/>
          <a:lstStyle/>
          <a:p>
            <a:pPr>
              <a:tabLst>
                <a:tab pos="2800350" algn="l"/>
                <a:tab pos="3708400" algn="ctr"/>
              </a:tabLst>
            </a:pPr>
            <a:r>
              <a:rPr lang="en-US" altLang="en-US" sz="1800" i="1" smtClean="0"/>
              <a:t>P</a:t>
            </a:r>
            <a:r>
              <a:rPr lang="en-US" altLang="en-US" sz="1800" baseline="-25000" smtClean="0"/>
              <a:t>2</a:t>
            </a:r>
            <a:r>
              <a:rPr lang="en-US" altLang="en-US" sz="1800" smtClean="0"/>
              <a:t> requests an additional instance of type</a:t>
            </a:r>
            <a:r>
              <a:rPr lang="en-US" altLang="en-US" sz="1800" i="1" smtClean="0"/>
              <a:t> C</a:t>
            </a:r>
            <a:r>
              <a:rPr lang="en-US" altLang="en-US" sz="1800" smtClean="0"/>
              <a:t>.</a:t>
            </a:r>
          </a:p>
          <a:p>
            <a:pPr>
              <a:buFontTx/>
              <a:buNone/>
              <a:tabLst>
                <a:tab pos="2800350" algn="l"/>
                <a:tab pos="3708400" algn="ctr"/>
              </a:tabLst>
            </a:pPr>
            <a:r>
              <a:rPr lang="en-US" altLang="en-US" sz="1800" smtClean="0"/>
              <a:t>			</a:t>
            </a:r>
            <a:r>
              <a:rPr lang="en-US" altLang="en-US" sz="1800" i="1" u="sng" smtClean="0"/>
              <a:t>Request</a:t>
            </a:r>
            <a:endParaRPr lang="en-US" altLang="en-US" sz="1800" i="1" smtClean="0"/>
          </a:p>
          <a:p>
            <a:pPr>
              <a:buFontTx/>
              <a:buNone/>
              <a:tabLst>
                <a:tab pos="2800350" algn="l"/>
                <a:tab pos="3708400" algn="ctr"/>
              </a:tabLst>
            </a:pPr>
            <a:r>
              <a:rPr lang="en-US" altLang="en-US" sz="1800" i="1" smtClean="0"/>
              <a:t>			A B C</a:t>
            </a:r>
          </a:p>
          <a:p>
            <a:pPr>
              <a:buFontTx/>
              <a:buNone/>
              <a:tabLst>
                <a:tab pos="2800350" algn="l"/>
                <a:tab pos="3708400" algn="ctr"/>
              </a:tabLst>
            </a:pPr>
            <a:r>
              <a:rPr lang="en-US" altLang="en-US" sz="1800" smtClean="0"/>
              <a:t>		 </a:t>
            </a:r>
            <a:r>
              <a:rPr lang="en-US" altLang="en-US" sz="1800" i="1" smtClean="0"/>
              <a:t>P</a:t>
            </a:r>
            <a:r>
              <a:rPr lang="en-US" altLang="en-US" sz="1800" baseline="-25000" smtClean="0"/>
              <a:t>0</a:t>
            </a:r>
            <a:r>
              <a:rPr lang="en-US" altLang="en-US" sz="1800" smtClean="0"/>
              <a:t>	0 0 0</a:t>
            </a:r>
          </a:p>
          <a:p>
            <a:pPr>
              <a:buFontTx/>
              <a:buNone/>
              <a:tabLst>
                <a:tab pos="2800350" algn="l"/>
                <a:tab pos="3708400" algn="ctr"/>
              </a:tabLst>
            </a:pPr>
            <a:r>
              <a:rPr lang="en-US" altLang="en-US" sz="1800" smtClean="0"/>
              <a:t>		 </a:t>
            </a:r>
            <a:r>
              <a:rPr lang="en-US" altLang="en-US" sz="1800" i="1" smtClean="0"/>
              <a:t>P</a:t>
            </a:r>
            <a:r>
              <a:rPr lang="en-US" altLang="en-US" sz="1800" baseline="-25000" smtClean="0"/>
              <a:t>1</a:t>
            </a:r>
            <a:r>
              <a:rPr lang="en-US" altLang="en-US" sz="1800" smtClean="0"/>
              <a:t>	2 0 1</a:t>
            </a:r>
          </a:p>
          <a:p>
            <a:pPr>
              <a:buFontTx/>
              <a:buNone/>
              <a:tabLst>
                <a:tab pos="2800350" algn="l"/>
                <a:tab pos="3708400" algn="ctr"/>
              </a:tabLst>
            </a:pPr>
            <a:r>
              <a:rPr lang="en-US" altLang="en-US" sz="1800" smtClean="0"/>
              <a:t>		</a:t>
            </a:r>
            <a:r>
              <a:rPr lang="en-US" altLang="en-US" sz="1800" i="1" smtClean="0"/>
              <a:t>P</a:t>
            </a:r>
            <a:r>
              <a:rPr lang="en-US" altLang="en-US" sz="1800" baseline="-25000" smtClean="0"/>
              <a:t>2</a:t>
            </a:r>
            <a:r>
              <a:rPr lang="en-US" altLang="en-US" sz="1800" smtClean="0"/>
              <a:t>	0 0 1</a:t>
            </a:r>
          </a:p>
          <a:p>
            <a:pPr>
              <a:buFontTx/>
              <a:buNone/>
              <a:tabLst>
                <a:tab pos="2800350" algn="l"/>
                <a:tab pos="3708400" algn="ctr"/>
              </a:tabLst>
            </a:pPr>
            <a:r>
              <a:rPr lang="en-US" altLang="en-US" sz="1800" smtClean="0"/>
              <a:t>		</a:t>
            </a:r>
            <a:r>
              <a:rPr lang="en-US" altLang="en-US" sz="1800" i="1" smtClean="0"/>
              <a:t>P</a:t>
            </a:r>
            <a:r>
              <a:rPr lang="en-US" altLang="en-US" sz="1800" baseline="-25000" smtClean="0"/>
              <a:t>3</a:t>
            </a:r>
            <a:r>
              <a:rPr lang="en-US" altLang="en-US" sz="1800" smtClean="0"/>
              <a:t>	1 0 0 </a:t>
            </a:r>
          </a:p>
          <a:p>
            <a:pPr>
              <a:buFontTx/>
              <a:buNone/>
              <a:tabLst>
                <a:tab pos="2800350" algn="l"/>
                <a:tab pos="3708400" algn="ctr"/>
              </a:tabLst>
            </a:pPr>
            <a:r>
              <a:rPr lang="en-US" altLang="en-US" sz="1800" smtClean="0"/>
              <a:t>		</a:t>
            </a:r>
            <a:r>
              <a:rPr lang="en-US" altLang="en-US" sz="1800" i="1" smtClean="0"/>
              <a:t>P</a:t>
            </a:r>
            <a:r>
              <a:rPr lang="en-US" altLang="en-US" sz="1800" baseline="-25000" smtClean="0"/>
              <a:t>4</a:t>
            </a:r>
            <a:r>
              <a:rPr lang="en-US" altLang="en-US" sz="1800" smtClean="0"/>
              <a:t>	0 0 2</a:t>
            </a:r>
          </a:p>
          <a:p>
            <a:pPr>
              <a:tabLst>
                <a:tab pos="2800350" algn="l"/>
                <a:tab pos="3708400" algn="ctr"/>
              </a:tabLst>
            </a:pPr>
            <a:r>
              <a:rPr lang="en-US" altLang="en-US" sz="1800" smtClean="0"/>
              <a:t>State of system?</a:t>
            </a:r>
          </a:p>
          <a:p>
            <a:pPr lvl="1">
              <a:tabLst>
                <a:tab pos="2800350" algn="l"/>
                <a:tab pos="3708400" algn="ctr"/>
              </a:tabLst>
            </a:pPr>
            <a:r>
              <a:rPr lang="en-US" altLang="en-US" sz="1800" smtClean="0"/>
              <a:t>Can reclaim resources held by process </a:t>
            </a:r>
            <a:r>
              <a:rPr lang="en-US" altLang="en-US" sz="1800" i="1" smtClean="0"/>
              <a:t>P</a:t>
            </a:r>
            <a:r>
              <a:rPr lang="en-US" altLang="en-US" sz="1800" baseline="-25000" smtClean="0"/>
              <a:t>0</a:t>
            </a:r>
            <a:r>
              <a:rPr lang="en-US" altLang="en-US" sz="1800" smtClean="0"/>
              <a:t>, but insufficient resources to fulfill other processes; requests.</a:t>
            </a:r>
          </a:p>
          <a:p>
            <a:pPr lvl="1">
              <a:tabLst>
                <a:tab pos="2800350" algn="l"/>
                <a:tab pos="3708400" algn="ctr"/>
              </a:tabLst>
            </a:pPr>
            <a:r>
              <a:rPr lang="en-US" altLang="en-US" sz="1800" smtClean="0"/>
              <a:t>Deadlock exists, consisting of processes </a:t>
            </a:r>
            <a:r>
              <a:rPr lang="en-US" altLang="en-US" sz="1800" i="1" smtClean="0"/>
              <a:t>P</a:t>
            </a:r>
            <a:r>
              <a:rPr lang="en-US" altLang="en-US" sz="1800" baseline="-25000" smtClean="0"/>
              <a:t>1</a:t>
            </a:r>
            <a:r>
              <a:rPr lang="en-US" altLang="en-US" sz="1800" smtClean="0"/>
              <a:t>, </a:t>
            </a:r>
            <a:r>
              <a:rPr lang="en-US" altLang="en-US" sz="1800" baseline="-25000" smtClean="0"/>
              <a:t> </a:t>
            </a:r>
            <a:r>
              <a:rPr lang="en-US" altLang="en-US" sz="1800" i="1" smtClean="0"/>
              <a:t>P</a:t>
            </a:r>
            <a:r>
              <a:rPr lang="en-US" altLang="en-US" sz="1800" baseline="-25000" smtClean="0"/>
              <a:t>2</a:t>
            </a:r>
            <a:r>
              <a:rPr lang="en-US" altLang="en-US" sz="1800" smtClean="0"/>
              <a:t>, </a:t>
            </a:r>
            <a:r>
              <a:rPr lang="en-US" altLang="en-US" sz="1800" i="1" smtClean="0"/>
              <a:t>P</a:t>
            </a:r>
            <a:r>
              <a:rPr lang="en-US" altLang="en-US" sz="1800" baseline="-25000" smtClean="0"/>
              <a:t>3</a:t>
            </a:r>
            <a:r>
              <a:rPr lang="en-US" altLang="en-US" sz="1800" smtClean="0"/>
              <a:t>, and </a:t>
            </a:r>
            <a:r>
              <a:rPr lang="en-US" altLang="en-US" sz="1800" i="1" smtClean="0"/>
              <a:t>P</a:t>
            </a:r>
            <a:r>
              <a:rPr lang="en-US" altLang="en-US" sz="1800" baseline="-25000" smtClean="0"/>
              <a:t>4</a:t>
            </a:r>
            <a:r>
              <a:rPr lang="en-US" altLang="en-US" sz="1800" smtClean="0"/>
              <a:t>.</a:t>
            </a:r>
          </a:p>
        </p:txBody>
      </p:sp>
    </p:spTree>
    <p:extLst>
      <p:ext uri="{BB962C8B-B14F-4D97-AF65-F5344CB8AC3E}">
        <p14:creationId xmlns:p14="http://schemas.microsoft.com/office/powerpoint/2010/main" val="3914072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33795" name="Rectangle 2"/>
          <p:cNvSpPr>
            <a:spLocks noGrp="1" noChangeArrowheads="1"/>
          </p:cNvSpPr>
          <p:nvPr>
            <p:ph type="title"/>
          </p:nvPr>
        </p:nvSpPr>
        <p:spPr/>
        <p:txBody>
          <a:bodyPr/>
          <a:lstStyle/>
          <a:p>
            <a:r>
              <a:rPr lang="en-US" altLang="en-US" smtClean="0"/>
              <a:t>Detection-Algorithm Usage</a:t>
            </a:r>
          </a:p>
        </p:txBody>
      </p:sp>
      <p:sp>
        <p:nvSpPr>
          <p:cNvPr id="33796" name="Rectangle 3"/>
          <p:cNvSpPr>
            <a:spLocks noGrp="1" noChangeArrowheads="1"/>
          </p:cNvSpPr>
          <p:nvPr>
            <p:ph type="body" idx="1"/>
          </p:nvPr>
        </p:nvSpPr>
        <p:spPr/>
        <p:txBody>
          <a:bodyPr/>
          <a:lstStyle/>
          <a:p>
            <a:r>
              <a:rPr lang="en-US" altLang="en-US" sz="1800" smtClean="0"/>
              <a:t>When, and how often, to invoke depends on:</a:t>
            </a:r>
          </a:p>
          <a:p>
            <a:pPr lvl="1"/>
            <a:r>
              <a:rPr lang="en-US" altLang="en-US" sz="1800" smtClean="0"/>
              <a:t>How often a deadlock is likely to occur?</a:t>
            </a:r>
          </a:p>
          <a:p>
            <a:pPr lvl="1"/>
            <a:r>
              <a:rPr lang="en-US" altLang="en-US" sz="1800" smtClean="0"/>
              <a:t>How many processes will need to be rolled back?</a:t>
            </a:r>
          </a:p>
          <a:p>
            <a:pPr lvl="2"/>
            <a:r>
              <a:rPr lang="en-US" altLang="en-US" sz="1800" smtClean="0"/>
              <a:t>one for each disjoint cycle</a:t>
            </a:r>
          </a:p>
          <a:p>
            <a:r>
              <a:rPr lang="en-US" altLang="en-US" sz="1800" smtClean="0"/>
              <a:t>If detection algorithm is invoked arbitrarily, there may be many cycles in the resource graph and so we would not be able to tell which of the many deadlocked processes “caused” the deadlock.</a:t>
            </a:r>
          </a:p>
        </p:txBody>
      </p:sp>
    </p:spTree>
    <p:extLst>
      <p:ext uri="{BB962C8B-B14F-4D97-AF65-F5344CB8AC3E}">
        <p14:creationId xmlns:p14="http://schemas.microsoft.com/office/powerpoint/2010/main" val="2654247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34819" name="Rectangle 2"/>
          <p:cNvSpPr>
            <a:spLocks noGrp="1" noChangeArrowheads="1"/>
          </p:cNvSpPr>
          <p:nvPr>
            <p:ph type="title"/>
          </p:nvPr>
        </p:nvSpPr>
        <p:spPr>
          <a:xfrm>
            <a:off x="381000" y="495300"/>
            <a:ext cx="8534400" cy="457200"/>
          </a:xfrm>
        </p:spPr>
        <p:txBody>
          <a:bodyPr>
            <a:normAutofit fontScale="90000"/>
          </a:bodyPr>
          <a:lstStyle/>
          <a:p>
            <a:r>
              <a:rPr lang="en-US" altLang="en-US" sz="2700" smtClean="0"/>
              <a:t>Recovery from Deadlock:  Process Termination</a:t>
            </a:r>
          </a:p>
        </p:txBody>
      </p:sp>
      <p:sp>
        <p:nvSpPr>
          <p:cNvPr id="34820" name="Rectangle 3"/>
          <p:cNvSpPr>
            <a:spLocks noGrp="1" noChangeArrowheads="1"/>
          </p:cNvSpPr>
          <p:nvPr>
            <p:ph type="body" idx="1"/>
          </p:nvPr>
        </p:nvSpPr>
        <p:spPr/>
        <p:txBody>
          <a:bodyPr/>
          <a:lstStyle/>
          <a:p>
            <a:r>
              <a:rPr lang="en-US" altLang="en-US" sz="1800" b="1" smtClean="0"/>
              <a:t>Abort all </a:t>
            </a:r>
            <a:r>
              <a:rPr lang="en-US" altLang="en-US" sz="1800" smtClean="0"/>
              <a:t>deadlocked processes. </a:t>
            </a:r>
          </a:p>
          <a:p>
            <a:pPr lvl="1"/>
            <a:r>
              <a:rPr lang="en-US" altLang="en-US" sz="1800" smtClean="0"/>
              <a:t>Running for some time -&gt; Resource/Time </a:t>
            </a:r>
          </a:p>
          <a:p>
            <a:pPr lvl="1"/>
            <a:r>
              <a:rPr lang="en-US" altLang="en-US" sz="1800" smtClean="0"/>
              <a:t>Results of partial computations -&gt; Lost </a:t>
            </a:r>
          </a:p>
          <a:p>
            <a:pPr lvl="1"/>
            <a:r>
              <a:rPr lang="en-US" altLang="en-US" sz="1800" smtClean="0"/>
              <a:t>Re-compute later -&gt; Resource/Time </a:t>
            </a:r>
          </a:p>
          <a:p>
            <a:r>
              <a:rPr lang="en-US" altLang="en-US" sz="1800" b="1" smtClean="0"/>
              <a:t>Abort one </a:t>
            </a:r>
            <a:r>
              <a:rPr lang="en-US" altLang="en-US" sz="1800" smtClean="0"/>
              <a:t>process at a time until the deadlock cycle is eliminated. </a:t>
            </a:r>
          </a:p>
          <a:p>
            <a:pPr lvl="1"/>
            <a:r>
              <a:rPr lang="en-US" altLang="en-US" sz="1800" smtClean="0"/>
              <a:t>Considerable overhead </a:t>
            </a:r>
          </a:p>
          <a:p>
            <a:pPr lvl="1"/>
            <a:r>
              <a:rPr lang="en-US" altLang="en-US" sz="1800" smtClean="0"/>
              <a:t>What if process is updating a file ? </a:t>
            </a:r>
          </a:p>
          <a:p>
            <a:pPr lvl="1"/>
            <a:r>
              <a:rPr lang="en-US" altLang="en-US" sz="1800" smtClean="0"/>
              <a:t>Deadlock-detection algorithm must be invoked to check the possibility of reoccurring deadlock. </a:t>
            </a:r>
          </a:p>
        </p:txBody>
      </p:sp>
    </p:spTree>
    <p:extLst>
      <p:ext uri="{BB962C8B-B14F-4D97-AF65-F5344CB8AC3E}">
        <p14:creationId xmlns:p14="http://schemas.microsoft.com/office/powerpoint/2010/main" val="183267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sz="quarter" idx="1"/>
          </p:nvPr>
        </p:nvSpPr>
        <p:spPr>
          <a:xfrm>
            <a:off x="914400" y="1628800"/>
            <a:ext cx="7772400" cy="5040560"/>
          </a:xfrm>
        </p:spPr>
        <p:txBody>
          <a:bodyPr>
            <a:normAutofit/>
          </a:bodyPr>
          <a:lstStyle/>
          <a:p>
            <a:pPr algn="just"/>
            <a:r>
              <a:rPr lang="en-US" sz="2400" dirty="0" smtClean="0"/>
              <a:t>A process often requests for resources (printer, </a:t>
            </a:r>
            <a:r>
              <a:rPr lang="en-US" sz="2400" dirty="0" err="1" smtClean="0"/>
              <a:t>harddisk</a:t>
            </a:r>
            <a:r>
              <a:rPr lang="en-US" sz="2400" dirty="0" smtClean="0"/>
              <a:t>, </a:t>
            </a:r>
            <a:r>
              <a:rPr lang="en-US" sz="2400" dirty="0" err="1" smtClean="0"/>
              <a:t>etc</a:t>
            </a:r>
            <a:r>
              <a:rPr lang="en-US" sz="2400" dirty="0" smtClean="0"/>
              <a:t>); if the resources are </a:t>
            </a:r>
            <a:r>
              <a:rPr lang="en-US" sz="2400" spc="-10" dirty="0" smtClean="0"/>
              <a:t>not available at that time, the process enters the </a:t>
            </a:r>
            <a:r>
              <a:rPr lang="en-US" sz="2400" b="1" u="sng" spc="-10" dirty="0" smtClean="0"/>
              <a:t>waiting state</a:t>
            </a:r>
            <a:r>
              <a:rPr lang="en-US" sz="2400" dirty="0" smtClean="0"/>
              <a:t>.</a:t>
            </a:r>
          </a:p>
          <a:p>
            <a:pPr marL="0" indent="0" algn="just">
              <a:buNone/>
            </a:pPr>
            <a:endParaRPr lang="en-US" sz="2400" dirty="0" smtClean="0"/>
          </a:p>
          <a:p>
            <a:pPr algn="just"/>
            <a:r>
              <a:rPr lang="en-US" sz="2400" dirty="0" smtClean="0"/>
              <a:t>Sometimes, a waiting process is never able to change state, because the resources it has requested are held by </a:t>
            </a:r>
            <a:r>
              <a:rPr lang="en-US" sz="2400" b="1" u="sng" dirty="0" smtClean="0"/>
              <a:t>another waiting process</a:t>
            </a:r>
            <a:r>
              <a:rPr lang="en-US" sz="2400" dirty="0" smtClean="0"/>
              <a:t>.</a:t>
            </a:r>
          </a:p>
          <a:p>
            <a:pPr marL="0" indent="0" algn="just">
              <a:buNone/>
            </a:pPr>
            <a:endParaRPr lang="en-US" dirty="0" smtClean="0"/>
          </a:p>
          <a:p>
            <a:pPr algn="just"/>
            <a:endParaRPr lang="en-MY"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914400" y="773832"/>
            <a:ext cx="7772400" cy="1143000"/>
          </a:xfrm>
        </p:spPr>
        <p:txBody>
          <a:bodyPr>
            <a:normAutofit fontScale="90000"/>
          </a:bodyPr>
          <a:lstStyle/>
          <a:p>
            <a:r>
              <a:rPr lang="en-US" altLang="en-US" b="0" dirty="0" smtClean="0"/>
              <a:t/>
            </a:r>
            <a:br>
              <a:rPr lang="en-US" altLang="en-US" b="0" dirty="0" smtClean="0"/>
            </a:br>
            <a:r>
              <a:rPr lang="en-US" altLang="en-US" dirty="0" smtClean="0"/>
              <a:t>Considerations for process termination </a:t>
            </a:r>
            <a:r>
              <a:rPr lang="en-US" altLang="en-US" b="0" dirty="0" smtClean="0"/>
              <a:t/>
            </a:r>
            <a:br>
              <a:rPr lang="en-US" altLang="en-US" b="0" dirty="0" smtClean="0"/>
            </a:br>
            <a:endParaRPr lang="en-US" altLang="en-US" dirty="0" smtClean="0"/>
          </a:p>
        </p:txBody>
      </p:sp>
      <p:sp>
        <p:nvSpPr>
          <p:cNvPr id="3" name="Content Placeholder 2"/>
          <p:cNvSpPr>
            <a:spLocks noGrp="1"/>
          </p:cNvSpPr>
          <p:nvPr>
            <p:ph idx="1"/>
          </p:nvPr>
        </p:nvSpPr>
        <p:spPr/>
        <p:txBody>
          <a:bodyPr/>
          <a:lstStyle/>
          <a:p>
            <a:pPr marL="0" indent="0" algn="just">
              <a:buFontTx/>
              <a:buNone/>
              <a:defRPr/>
            </a:pPr>
            <a:r>
              <a:rPr lang="en-US" altLang="en-US" sz="1800" dirty="0" smtClean="0"/>
              <a:t>In which order should we choose to abort?</a:t>
            </a:r>
          </a:p>
          <a:p>
            <a:pPr marL="0" indent="0" algn="just">
              <a:buFontTx/>
              <a:buNone/>
              <a:defRPr/>
            </a:pPr>
            <a:r>
              <a:rPr lang="en-US" sz="1800" dirty="0" smtClean="0"/>
              <a:t>1</a:t>
            </a:r>
            <a:r>
              <a:rPr lang="en-US" sz="1800" dirty="0"/>
              <a:t>. </a:t>
            </a:r>
            <a:r>
              <a:rPr lang="en-US" sz="1800" b="1" dirty="0"/>
              <a:t>Priority </a:t>
            </a:r>
            <a:r>
              <a:rPr lang="en-US" sz="1800" dirty="0"/>
              <a:t>of the process </a:t>
            </a:r>
            <a:endParaRPr lang="en-US" sz="1800" dirty="0" smtClean="0"/>
          </a:p>
          <a:p>
            <a:pPr marL="0" indent="0" algn="just">
              <a:buFontTx/>
              <a:buNone/>
              <a:defRPr/>
            </a:pPr>
            <a:r>
              <a:rPr lang="en-US" sz="1800" dirty="0" smtClean="0"/>
              <a:t>2</a:t>
            </a:r>
            <a:r>
              <a:rPr lang="en-US" sz="1800" dirty="0"/>
              <a:t>. </a:t>
            </a:r>
            <a:r>
              <a:rPr lang="en-US" sz="1800" b="1" dirty="0"/>
              <a:t>How long the process has computed </a:t>
            </a:r>
            <a:r>
              <a:rPr lang="en-US" sz="1800" dirty="0"/>
              <a:t>and how much longer the process will compute before completing its designated task </a:t>
            </a:r>
            <a:endParaRPr lang="en-US" sz="1800" dirty="0" smtClean="0"/>
          </a:p>
          <a:p>
            <a:pPr marL="0" indent="0" algn="just">
              <a:buFontTx/>
              <a:buNone/>
              <a:defRPr/>
            </a:pPr>
            <a:r>
              <a:rPr lang="en-US" sz="1800" dirty="0" smtClean="0"/>
              <a:t>3</a:t>
            </a:r>
            <a:r>
              <a:rPr lang="en-US" sz="1800" dirty="0"/>
              <a:t>. </a:t>
            </a:r>
            <a:r>
              <a:rPr lang="en-US" sz="1800" b="1" dirty="0"/>
              <a:t>How many and what types of resources </a:t>
            </a:r>
            <a:r>
              <a:rPr lang="en-US" sz="1800" dirty="0"/>
              <a:t>the process has used (whether the resources are simple to preempt) </a:t>
            </a:r>
            <a:endParaRPr lang="en-US" sz="1800" dirty="0" smtClean="0"/>
          </a:p>
          <a:p>
            <a:pPr marL="0" indent="0" algn="just">
              <a:buFontTx/>
              <a:buNone/>
              <a:defRPr/>
            </a:pPr>
            <a:r>
              <a:rPr lang="en-US" sz="1800" dirty="0" smtClean="0"/>
              <a:t>4. </a:t>
            </a:r>
            <a:r>
              <a:rPr lang="en-US" sz="1800" b="1" dirty="0"/>
              <a:t>How many more resources </a:t>
            </a:r>
            <a:r>
              <a:rPr lang="en-US" sz="1800" dirty="0"/>
              <a:t>the process needs in order to complete </a:t>
            </a:r>
            <a:endParaRPr lang="en-US" sz="1800" dirty="0" smtClean="0"/>
          </a:p>
          <a:p>
            <a:pPr marL="0" indent="0" algn="just">
              <a:buFontTx/>
              <a:buNone/>
              <a:defRPr/>
            </a:pPr>
            <a:r>
              <a:rPr lang="en-US" sz="1800" dirty="0" smtClean="0"/>
              <a:t>5</a:t>
            </a:r>
            <a:r>
              <a:rPr lang="en-US" sz="1800" dirty="0"/>
              <a:t>. </a:t>
            </a:r>
            <a:r>
              <a:rPr lang="en-US" sz="1800" b="1" dirty="0"/>
              <a:t>How many processes will need to be terminated </a:t>
            </a:r>
            <a:endParaRPr lang="en-US" sz="1800" b="1" dirty="0" smtClean="0"/>
          </a:p>
          <a:p>
            <a:pPr marL="0" indent="0" algn="just">
              <a:buFontTx/>
              <a:buNone/>
              <a:defRPr/>
            </a:pPr>
            <a:r>
              <a:rPr lang="en-US" sz="1800" dirty="0" smtClean="0"/>
              <a:t>6</a:t>
            </a:r>
            <a:r>
              <a:rPr lang="en-US" sz="1800" dirty="0"/>
              <a:t>. Whether the process is </a:t>
            </a:r>
            <a:r>
              <a:rPr lang="en-US" sz="1800" b="1" dirty="0"/>
              <a:t>interactive </a:t>
            </a:r>
            <a:r>
              <a:rPr lang="en-US" sz="1800" dirty="0"/>
              <a:t>or </a:t>
            </a:r>
            <a:r>
              <a:rPr lang="en-US" sz="1800" b="1" dirty="0"/>
              <a:t>batch </a:t>
            </a:r>
            <a:endParaRPr lang="en-US" sz="1800" dirty="0"/>
          </a:p>
          <a:p>
            <a:pPr algn="just">
              <a:defRPr/>
            </a:pPr>
            <a:endParaRPr lang="en-US" sz="1800" dirty="0"/>
          </a:p>
        </p:txBody>
      </p:sp>
      <p:sp>
        <p:nvSpPr>
          <p:cNvPr id="3584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Tree>
    <p:extLst>
      <p:ext uri="{BB962C8B-B14F-4D97-AF65-F5344CB8AC3E}">
        <p14:creationId xmlns:p14="http://schemas.microsoft.com/office/powerpoint/2010/main" val="1654077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50000"/>
              </a:spcBef>
              <a:buSzPct val="140000"/>
              <a:buChar char="•"/>
              <a:defRPr sz="3200">
                <a:solidFill>
                  <a:schemeClr val="tx1"/>
                </a:solidFill>
                <a:latin typeface="Helvetica" pitchFamily="34" charset="0"/>
              </a:defRPr>
            </a:lvl1pPr>
            <a:lvl2pPr marL="742950" indent="-285750" algn="l">
              <a:spcBef>
                <a:spcPct val="20000"/>
              </a:spcBef>
              <a:buChar char="–"/>
              <a:defRPr sz="2800">
                <a:solidFill>
                  <a:schemeClr val="tx1"/>
                </a:solidFill>
                <a:latin typeface="Helvetica" pitchFamily="34" charset="0"/>
              </a:defRPr>
            </a:lvl2pPr>
            <a:lvl3pPr marL="1143000" indent="-228600" algn="l">
              <a:spcBef>
                <a:spcPct val="20000"/>
              </a:spcBef>
              <a:buSzPct val="85000"/>
              <a:buFont typeface="Monotype Sorts" pitchFamily="2" charset="2"/>
              <a:buChar char="T"/>
              <a:defRPr sz="2400">
                <a:solidFill>
                  <a:schemeClr val="tx1"/>
                </a:solidFill>
                <a:latin typeface="Helvetica" pitchFamily="34" charset="0"/>
              </a:defRPr>
            </a:lvl3pPr>
            <a:lvl4pPr marL="1600200" indent="-228600" algn="l">
              <a:spcBef>
                <a:spcPct val="20000"/>
              </a:spcBef>
              <a:buChar char="–"/>
              <a:defRPr sz="2000">
                <a:solidFill>
                  <a:schemeClr val="tx1"/>
                </a:solidFill>
                <a:latin typeface="Helvetica" pitchFamily="34" charset="0"/>
              </a:defRPr>
            </a:lvl4pPr>
            <a:lvl5pPr marL="2057400" indent="-228600" algn="l">
              <a:spcBef>
                <a:spcPct val="20000"/>
              </a:spcBef>
              <a:buChar char="»"/>
              <a:defRPr sz="2000">
                <a:solidFill>
                  <a:schemeClr val="tx1"/>
                </a:solidFill>
                <a:latin typeface="Helvetica" pitchFamily="34" charset="0"/>
              </a:defRPr>
            </a:lvl5pPr>
            <a:lvl6pPr marL="2514600" indent="-228600" eaLnBrk="0" fontAlgn="base" hangingPunct="0">
              <a:spcBef>
                <a:spcPct val="20000"/>
              </a:spcBef>
              <a:spcAft>
                <a:spcPct val="0"/>
              </a:spcAft>
              <a:buChar char="»"/>
              <a:defRPr sz="2000">
                <a:solidFill>
                  <a:schemeClr val="tx1"/>
                </a:solidFill>
                <a:latin typeface="Helvetica" pitchFamily="34" charset="0"/>
              </a:defRPr>
            </a:lvl6pPr>
            <a:lvl7pPr marL="2971800" indent="-228600" eaLnBrk="0" fontAlgn="base" hangingPunct="0">
              <a:spcBef>
                <a:spcPct val="20000"/>
              </a:spcBef>
              <a:spcAft>
                <a:spcPct val="0"/>
              </a:spcAft>
              <a:buChar char="»"/>
              <a:defRPr sz="2000">
                <a:solidFill>
                  <a:schemeClr val="tx1"/>
                </a:solidFill>
                <a:latin typeface="Helvetica" pitchFamily="34" charset="0"/>
              </a:defRPr>
            </a:lvl7pPr>
            <a:lvl8pPr marL="3429000" indent="-228600" eaLnBrk="0" fontAlgn="base" hangingPunct="0">
              <a:spcBef>
                <a:spcPct val="20000"/>
              </a:spcBef>
              <a:spcAft>
                <a:spcPct val="0"/>
              </a:spcAft>
              <a:buChar char="»"/>
              <a:defRPr sz="2000">
                <a:solidFill>
                  <a:schemeClr val="tx1"/>
                </a:solidFill>
                <a:latin typeface="Helvetica" pitchFamily="34" charset="0"/>
              </a:defRPr>
            </a:lvl8pPr>
            <a:lvl9pPr marL="3886200" indent="-228600" eaLnBrk="0" fontAlgn="base" hangingPunct="0">
              <a:spcBef>
                <a:spcPct val="20000"/>
              </a:spcBef>
              <a:spcAft>
                <a:spcPct val="0"/>
              </a:spcAft>
              <a:buChar char="»"/>
              <a:defRPr sz="2000">
                <a:solidFill>
                  <a:schemeClr val="tx1"/>
                </a:solidFill>
                <a:latin typeface="Helvetica" pitchFamily="34" charset="0"/>
              </a:defRPr>
            </a:lvl9pPr>
          </a:lstStyle>
          <a:p>
            <a:pPr algn="ctr">
              <a:spcBef>
                <a:spcPct val="0"/>
              </a:spcBef>
              <a:buSzTx/>
              <a:buFontTx/>
              <a:buNone/>
            </a:pPr>
            <a:r>
              <a:rPr lang="en-US" altLang="en-US" sz="1000" smtClean="0"/>
              <a:t>Operating System Concepts</a:t>
            </a:r>
          </a:p>
        </p:txBody>
      </p:sp>
      <p:sp>
        <p:nvSpPr>
          <p:cNvPr id="36867" name="Rectangle 2"/>
          <p:cNvSpPr>
            <a:spLocks noGrp="1" noChangeArrowheads="1"/>
          </p:cNvSpPr>
          <p:nvPr>
            <p:ph type="title"/>
          </p:nvPr>
        </p:nvSpPr>
        <p:spPr>
          <a:xfrm>
            <a:off x="381000" y="495300"/>
            <a:ext cx="8534400" cy="457200"/>
          </a:xfrm>
        </p:spPr>
        <p:txBody>
          <a:bodyPr>
            <a:normAutofit fontScale="90000"/>
          </a:bodyPr>
          <a:lstStyle/>
          <a:p>
            <a:r>
              <a:rPr lang="en-US" altLang="en-US" sz="2600" smtClean="0"/>
              <a:t>Recovery from Deadlock:  Resource Preemption</a:t>
            </a:r>
          </a:p>
        </p:txBody>
      </p:sp>
      <p:sp>
        <p:nvSpPr>
          <p:cNvPr id="36868" name="Rectangle 3"/>
          <p:cNvSpPr>
            <a:spLocks noGrp="1" noChangeArrowheads="1"/>
          </p:cNvSpPr>
          <p:nvPr>
            <p:ph type="body" idx="1"/>
          </p:nvPr>
        </p:nvSpPr>
        <p:spPr/>
        <p:txBody>
          <a:bodyPr/>
          <a:lstStyle/>
          <a:p>
            <a:r>
              <a:rPr lang="en-US" altLang="en-US" sz="1800" b="1" smtClean="0"/>
              <a:t>Selecting a victim </a:t>
            </a:r>
            <a:endParaRPr lang="en-US" altLang="en-US" sz="1800" smtClean="0"/>
          </a:p>
          <a:p>
            <a:pPr lvl="1"/>
            <a:r>
              <a:rPr lang="en-US" altLang="en-US" sz="1800" smtClean="0"/>
              <a:t>Determine the order of preemption to minimize cost </a:t>
            </a:r>
          </a:p>
          <a:p>
            <a:r>
              <a:rPr lang="en-US" altLang="en-US" sz="1800" b="1" smtClean="0"/>
              <a:t>Rollback </a:t>
            </a:r>
            <a:endParaRPr lang="en-US" altLang="en-US" sz="1800" smtClean="0"/>
          </a:p>
          <a:p>
            <a:pPr lvl="1"/>
            <a:r>
              <a:rPr lang="en-US" altLang="en-US" sz="1800" smtClean="0"/>
              <a:t>Safe state rollback </a:t>
            </a:r>
          </a:p>
          <a:p>
            <a:pPr lvl="1"/>
            <a:r>
              <a:rPr lang="en-US" altLang="en-US" sz="1800" smtClean="0"/>
              <a:t>Restart it from that state </a:t>
            </a:r>
          </a:p>
          <a:p>
            <a:pPr lvl="1"/>
            <a:r>
              <a:rPr lang="en-US" altLang="en-US" sz="1800" smtClean="0"/>
              <a:t>Difficult to determine what a safe state is </a:t>
            </a:r>
          </a:p>
          <a:p>
            <a:pPr lvl="1"/>
            <a:r>
              <a:rPr lang="en-US" altLang="en-US" sz="1800" smtClean="0"/>
              <a:t>Keep information about the state of all running processes? </a:t>
            </a:r>
          </a:p>
          <a:p>
            <a:r>
              <a:rPr lang="en-US" altLang="en-US" sz="1800" b="1" smtClean="0"/>
              <a:t>Starvation </a:t>
            </a:r>
            <a:endParaRPr lang="en-US" altLang="en-US" sz="1800" smtClean="0"/>
          </a:p>
          <a:p>
            <a:pPr lvl="1"/>
            <a:r>
              <a:rPr lang="en-US" altLang="en-US" sz="1800" smtClean="0"/>
              <a:t>How to ensure that resources will not always be preempted from the same process? </a:t>
            </a:r>
          </a:p>
          <a:p>
            <a:endParaRPr lang="en-US" altLang="en-US" sz="1800" smtClean="0"/>
          </a:p>
        </p:txBody>
      </p:sp>
    </p:spTree>
    <p:extLst>
      <p:ext uri="{BB962C8B-B14F-4D97-AF65-F5344CB8AC3E}">
        <p14:creationId xmlns:p14="http://schemas.microsoft.com/office/powerpoint/2010/main" val="3799177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endParaRPr lang="en-MY" dirty="0"/>
          </a:p>
        </p:txBody>
      </p:sp>
      <p:sp>
        <p:nvSpPr>
          <p:cNvPr id="3" name="Content Placeholder 2"/>
          <p:cNvSpPr>
            <a:spLocks noGrp="1"/>
          </p:cNvSpPr>
          <p:nvPr>
            <p:ph sz="quarter" idx="1"/>
          </p:nvPr>
        </p:nvSpPr>
        <p:spPr>
          <a:xfrm>
            <a:off x="683568" y="1447800"/>
            <a:ext cx="8003232" cy="5149552"/>
          </a:xfrm>
        </p:spPr>
        <p:txBody>
          <a:bodyPr>
            <a:normAutofit lnSpcReduction="10000"/>
          </a:bodyPr>
          <a:lstStyle/>
          <a:p>
            <a:pPr algn="just"/>
            <a:r>
              <a:rPr lang="en-US" sz="2400" dirty="0" smtClean="0"/>
              <a:t>For a deadlock to occur, the four necessary conditions must hold (mutual exclusion, hold &amp; wait, no preemption, circular wait).</a:t>
            </a:r>
          </a:p>
          <a:p>
            <a:pPr algn="just"/>
            <a:r>
              <a:rPr lang="en-US" sz="2400" dirty="0" smtClean="0"/>
              <a:t>Basic idea is to ensure that </a:t>
            </a:r>
            <a:r>
              <a:rPr lang="en-US" sz="2400" u="sng" dirty="0" smtClean="0"/>
              <a:t>at least one of the four necessary conditions cannot hold</a:t>
            </a:r>
            <a:r>
              <a:rPr lang="en-US" sz="2400" dirty="0" smtClean="0"/>
              <a:t>.</a:t>
            </a:r>
          </a:p>
          <a:p>
            <a:pPr algn="just"/>
            <a:endParaRPr lang="en-US" sz="2400" dirty="0" smtClean="0"/>
          </a:p>
          <a:p>
            <a:pPr marL="457200" indent="-457200" algn="just">
              <a:buClrTx/>
              <a:buSzPct val="100000"/>
              <a:buFont typeface="+mj-lt"/>
              <a:buAutoNum type="arabicParenR"/>
            </a:pPr>
            <a:r>
              <a:rPr lang="en-US" sz="2400" dirty="0" smtClean="0"/>
              <a:t>Mutual Exclusion</a:t>
            </a:r>
          </a:p>
          <a:p>
            <a:pPr marL="730250" lvl="1" indent="-284163" algn="just">
              <a:buClrTx/>
              <a:buSzPct val="100000"/>
            </a:pPr>
            <a:r>
              <a:rPr lang="en-US" sz="2200" dirty="0" smtClean="0"/>
              <a:t>The resource can be accessed by only one process at a time.</a:t>
            </a:r>
          </a:p>
          <a:p>
            <a:pPr marL="730250" lvl="1" indent="-284163" algn="just">
              <a:buClrTx/>
              <a:buSzPct val="100000"/>
            </a:pPr>
            <a:r>
              <a:rPr lang="en-US" sz="2200" dirty="0" smtClean="0"/>
              <a:t>Non-sharable Resources:</a:t>
            </a:r>
          </a:p>
          <a:p>
            <a:pPr marL="1004570" lvl="2" indent="-284163" algn="just">
              <a:buClrTx/>
              <a:buSzPct val="100000"/>
            </a:pPr>
            <a:r>
              <a:rPr lang="en-US" dirty="0" smtClean="0"/>
              <a:t>Cannot prevent deadlocks by denying mutual exclusion.</a:t>
            </a:r>
          </a:p>
          <a:p>
            <a:pPr marL="1004570" lvl="2" indent="-284163" algn="just">
              <a:buClrTx/>
              <a:buSzPct val="100000"/>
            </a:pPr>
            <a:r>
              <a:rPr lang="en-US" dirty="0" smtClean="0"/>
              <a:t>E.g. Printer</a:t>
            </a:r>
          </a:p>
          <a:p>
            <a:pPr marL="730250" lvl="1" indent="-284163" algn="just">
              <a:buClrTx/>
              <a:buSzPct val="100000"/>
            </a:pPr>
            <a:r>
              <a:rPr lang="en-US" sz="2200" dirty="0" smtClean="0"/>
              <a:t>Sharable Resources:</a:t>
            </a:r>
          </a:p>
          <a:p>
            <a:pPr marL="1004570" lvl="2" indent="-284163" algn="just">
              <a:buClrTx/>
              <a:buSzPct val="100000"/>
            </a:pPr>
            <a:r>
              <a:rPr lang="en-US" dirty="0" smtClean="0"/>
              <a:t>Mutually exclusive access to sharable resources is not required.</a:t>
            </a:r>
          </a:p>
          <a:p>
            <a:pPr marL="1004570" lvl="2" indent="-284163" algn="just">
              <a:buClrTx/>
              <a:buSzPct val="100000"/>
            </a:pPr>
            <a:r>
              <a:rPr lang="en-US" dirty="0" smtClean="0"/>
              <a:t>E.g. Read-Only Files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A attempts to print a file and write the file to a DVD.</a:t>
            </a:r>
          </a:p>
          <a:p>
            <a:r>
              <a:rPr lang="en-US" dirty="0" smtClean="0"/>
              <a:t>B attempts to print a file in a DVD.</a:t>
            </a:r>
            <a:endParaRPr lang="en-US" dirty="0"/>
          </a:p>
        </p:txBody>
      </p:sp>
      <p:pic>
        <p:nvPicPr>
          <p:cNvPr id="4" name="Picture 3" descr="printer.png"/>
          <p:cNvPicPr>
            <a:picLocks noChangeAspect="1"/>
          </p:cNvPicPr>
          <p:nvPr/>
        </p:nvPicPr>
        <p:blipFill>
          <a:blip r:embed="rId3" cstate="print"/>
          <a:stretch>
            <a:fillRect/>
          </a:stretch>
        </p:blipFill>
        <p:spPr>
          <a:xfrm>
            <a:off x="1043608" y="2924944"/>
            <a:ext cx="1872208" cy="1872208"/>
          </a:xfrm>
          <a:prstGeom prst="rect">
            <a:avLst/>
          </a:prstGeom>
        </p:spPr>
      </p:pic>
      <p:pic>
        <p:nvPicPr>
          <p:cNvPr id="5" name="Picture 4" descr="images.jpg"/>
          <p:cNvPicPr>
            <a:picLocks noChangeAspect="1"/>
          </p:cNvPicPr>
          <p:nvPr/>
        </p:nvPicPr>
        <p:blipFill>
          <a:blip r:embed="rId4" cstate="print"/>
          <a:stretch>
            <a:fillRect/>
          </a:stretch>
        </p:blipFill>
        <p:spPr>
          <a:xfrm>
            <a:off x="6372200" y="3212976"/>
            <a:ext cx="1800200" cy="1639069"/>
          </a:xfrm>
          <a:prstGeom prst="rect">
            <a:avLst/>
          </a:prstGeom>
        </p:spPr>
      </p:pic>
      <p:sp>
        <p:nvSpPr>
          <p:cNvPr id="6" name="Rectangle 5"/>
          <p:cNvSpPr/>
          <p:nvPr/>
        </p:nvSpPr>
        <p:spPr>
          <a:xfrm>
            <a:off x="899592" y="4869160"/>
            <a:ext cx="2016224" cy="67545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Process A</a:t>
            </a:r>
            <a:endParaRPr lang="en-MY" sz="3200" b="1" baseline="-25000" dirty="0"/>
          </a:p>
        </p:txBody>
      </p:sp>
      <p:sp>
        <p:nvSpPr>
          <p:cNvPr id="7" name="Rectangle 6"/>
          <p:cNvSpPr/>
          <p:nvPr/>
        </p:nvSpPr>
        <p:spPr>
          <a:xfrm>
            <a:off x="6300192" y="4869160"/>
            <a:ext cx="2016224" cy="67545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Process B</a:t>
            </a:r>
            <a:endParaRPr lang="en-MY" sz="3200" b="1" baseline="-25000" dirty="0"/>
          </a:p>
        </p:txBody>
      </p:sp>
      <p:sp>
        <p:nvSpPr>
          <p:cNvPr id="8" name="Down Arrow 7"/>
          <p:cNvSpPr/>
          <p:nvPr/>
        </p:nvSpPr>
        <p:spPr>
          <a:xfrm rot="16200000">
            <a:off x="4247964" y="2168860"/>
            <a:ext cx="792088" cy="2880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MY" sz="2000" dirty="0" smtClean="0"/>
              <a:t>Waiting for DVD Drive</a:t>
            </a:r>
            <a:endParaRPr lang="en-MY" sz="2000" dirty="0"/>
          </a:p>
        </p:txBody>
      </p:sp>
      <p:sp>
        <p:nvSpPr>
          <p:cNvPr id="9" name="Down Arrow 8"/>
          <p:cNvSpPr/>
          <p:nvPr/>
        </p:nvSpPr>
        <p:spPr>
          <a:xfrm rot="5400000">
            <a:off x="4247964" y="3104964"/>
            <a:ext cx="792088" cy="2880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MY" sz="2000" dirty="0" smtClean="0"/>
              <a:t>Waiting for Printer</a:t>
            </a:r>
            <a:endParaRPr lang="en-MY" sz="2000" dirty="0"/>
          </a:p>
        </p:txBody>
      </p:sp>
    </p:spTree>
    <p:extLst>
      <p:ext uri="{BB962C8B-B14F-4D97-AF65-F5344CB8AC3E}">
        <p14:creationId xmlns:p14="http://schemas.microsoft.com/office/powerpoint/2010/main" val="928230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sz="quarter" idx="1"/>
          </p:nvPr>
        </p:nvSpPr>
        <p:spPr>
          <a:xfrm>
            <a:off x="914400" y="1628800"/>
            <a:ext cx="7772400" cy="4391000"/>
          </a:xfrm>
        </p:spPr>
        <p:txBody>
          <a:bodyPr>
            <a:normAutofit/>
          </a:bodyPr>
          <a:lstStyle/>
          <a:p>
            <a:pPr algn="just"/>
            <a:r>
              <a:rPr lang="en-US" sz="2400" dirty="0"/>
              <a:t>This situation is called </a:t>
            </a:r>
            <a:r>
              <a:rPr lang="en-US" sz="2400" b="1" u="sng" dirty="0">
                <a:solidFill>
                  <a:srgbClr val="000000"/>
                </a:solidFill>
              </a:rPr>
              <a:t>deadlock</a:t>
            </a:r>
            <a:r>
              <a:rPr lang="en-US" sz="2400" dirty="0" smtClean="0"/>
              <a:t>.</a:t>
            </a:r>
          </a:p>
          <a:p>
            <a:pPr algn="just"/>
            <a:endParaRPr lang="en-US" sz="2400" dirty="0"/>
          </a:p>
          <a:p>
            <a:pPr algn="just"/>
            <a:r>
              <a:rPr lang="en-US" sz="2400" dirty="0" smtClean="0"/>
              <a:t>A set of processes is in a </a:t>
            </a:r>
            <a:r>
              <a:rPr lang="en-US" sz="2400" b="1" u="sng" dirty="0" smtClean="0"/>
              <a:t>deadlocked state</a:t>
            </a:r>
            <a:r>
              <a:rPr lang="en-US" sz="2400" dirty="0" smtClean="0"/>
              <a:t> when every process in the set is waiting for an event that can be caused only by another process in the set.</a:t>
            </a:r>
            <a:endParaRPr lang="en-MY"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MY" dirty="0"/>
          </a:p>
        </p:txBody>
      </p:sp>
      <p:sp>
        <p:nvSpPr>
          <p:cNvPr id="3" name="Content Placeholder 2"/>
          <p:cNvSpPr>
            <a:spLocks noGrp="1"/>
          </p:cNvSpPr>
          <p:nvPr>
            <p:ph sz="quarter" idx="1"/>
          </p:nvPr>
        </p:nvSpPr>
        <p:spPr>
          <a:xfrm>
            <a:off x="323528" y="1772816"/>
            <a:ext cx="8496944" cy="4896544"/>
          </a:xfrm>
        </p:spPr>
        <p:txBody>
          <a:bodyPr>
            <a:normAutofit fontScale="92500" lnSpcReduction="10000"/>
          </a:bodyPr>
          <a:lstStyle/>
          <a:p>
            <a:pPr algn="just"/>
            <a:r>
              <a:rPr lang="en-US" sz="2700" dirty="0" smtClean="0"/>
              <a:t>In a deadlock situation, processes </a:t>
            </a:r>
            <a:r>
              <a:rPr lang="en-US" sz="2700" u="sng" dirty="0" smtClean="0"/>
              <a:t>never</a:t>
            </a:r>
            <a:r>
              <a:rPr lang="en-US" sz="2700" dirty="0" smtClean="0"/>
              <a:t> finish executing, and system resources are tied up, preventing other processes from starting.</a:t>
            </a:r>
          </a:p>
          <a:p>
            <a:pPr algn="just"/>
            <a:endParaRPr lang="en-US" sz="2700" dirty="0" smtClean="0"/>
          </a:p>
          <a:p>
            <a:pPr algn="just"/>
            <a:r>
              <a:rPr lang="en-US" sz="2700" dirty="0" smtClean="0"/>
              <a:t>Resulted in </a:t>
            </a:r>
            <a:r>
              <a:rPr lang="en-US" sz="2700" u="sng" dirty="0" smtClean="0"/>
              <a:t>deterioration of the system’s performance</a:t>
            </a:r>
            <a:r>
              <a:rPr lang="en-US" sz="2700" dirty="0" smtClean="0"/>
              <a:t>, because resources are being held by processes that </a:t>
            </a:r>
            <a:r>
              <a:rPr lang="en-US" sz="2700" u="sng" dirty="0" smtClean="0"/>
              <a:t>cannot run</a:t>
            </a:r>
            <a:r>
              <a:rPr lang="en-US" sz="2700" dirty="0" smtClean="0"/>
              <a:t>.</a:t>
            </a:r>
          </a:p>
          <a:p>
            <a:pPr algn="just"/>
            <a:endParaRPr lang="en-US" sz="2700" dirty="0" smtClean="0"/>
          </a:p>
          <a:p>
            <a:pPr algn="just"/>
            <a:r>
              <a:rPr lang="en-US" sz="2700" dirty="0" smtClean="0"/>
              <a:t>As more and more processes make requests for resources, they will eventually enter a deadlocked state.</a:t>
            </a:r>
          </a:p>
          <a:p>
            <a:pPr algn="just"/>
            <a:endParaRPr lang="en-US" sz="2700" dirty="0" smtClean="0"/>
          </a:p>
          <a:p>
            <a:pPr algn="just"/>
            <a:r>
              <a:rPr lang="en-US" sz="2700" dirty="0"/>
              <a:t>T</a:t>
            </a:r>
            <a:r>
              <a:rPr lang="en-US" sz="2700" dirty="0" smtClean="0"/>
              <a:t>he system will stop functioning and will need to be restarted manually.</a:t>
            </a:r>
            <a:endParaRPr lang="en-MY" sz="2700" dirty="0" smtClean="0"/>
          </a:p>
          <a:p>
            <a:endParaRPr lang="en-MY"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MY" dirty="0"/>
          </a:p>
        </p:txBody>
      </p:sp>
      <p:sp>
        <p:nvSpPr>
          <p:cNvPr id="3" name="Content Placeholder 2"/>
          <p:cNvSpPr>
            <a:spLocks noGrp="1"/>
          </p:cNvSpPr>
          <p:nvPr>
            <p:ph sz="quarter" idx="1"/>
          </p:nvPr>
        </p:nvSpPr>
        <p:spPr>
          <a:xfrm>
            <a:off x="611560" y="1772816"/>
            <a:ext cx="8075240" cy="4246984"/>
          </a:xfrm>
        </p:spPr>
        <p:txBody>
          <a:bodyPr/>
          <a:lstStyle/>
          <a:p>
            <a:pPr marL="274320" lvl="1" indent="-274320">
              <a:spcBef>
                <a:spcPts val="580"/>
              </a:spcBef>
              <a:buClr>
                <a:schemeClr val="accent1"/>
              </a:buClr>
            </a:pPr>
            <a:r>
              <a:rPr lang="en-US" dirty="0" smtClean="0"/>
              <a:t>Concept of deadlock.</a:t>
            </a:r>
            <a:endParaRPr lang="en-US" dirty="0"/>
          </a:p>
          <a:p>
            <a:pPr marL="0" indent="0">
              <a:buNone/>
            </a:pPr>
            <a:endParaRPr lang="en-US" sz="2400" dirty="0" smtClean="0"/>
          </a:p>
          <a:p>
            <a:r>
              <a:rPr lang="en-US" sz="2400" dirty="0" smtClean="0"/>
              <a:t>Describe methods that can be used to prevent or deal with deadlocks.</a:t>
            </a:r>
          </a:p>
          <a:p>
            <a:pPr marL="0" indent="0">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Resources</a:t>
            </a:r>
            <a:endParaRPr lang="en-MY" dirty="0"/>
          </a:p>
        </p:txBody>
      </p:sp>
      <p:sp>
        <p:nvSpPr>
          <p:cNvPr id="3" name="Content Placeholder 2"/>
          <p:cNvSpPr>
            <a:spLocks noGrp="1"/>
          </p:cNvSpPr>
          <p:nvPr>
            <p:ph sz="quarter" idx="1"/>
          </p:nvPr>
        </p:nvSpPr>
        <p:spPr>
          <a:xfrm>
            <a:off x="755576" y="1556792"/>
            <a:ext cx="7931224" cy="5040560"/>
          </a:xfrm>
        </p:spPr>
        <p:txBody>
          <a:bodyPr>
            <a:normAutofit/>
          </a:bodyPr>
          <a:lstStyle/>
          <a:p>
            <a:pPr algn="just"/>
            <a:r>
              <a:rPr lang="en-US" dirty="0" smtClean="0"/>
              <a:t>Operating system also serves as the resource allocator.</a:t>
            </a:r>
          </a:p>
          <a:p>
            <a:pPr lvl="1" algn="just"/>
            <a:r>
              <a:rPr lang="en-US" dirty="0" smtClean="0"/>
              <a:t>Ensure resources requested by a process will be allocated to the process eventually.</a:t>
            </a:r>
          </a:p>
          <a:p>
            <a:pPr marL="0" indent="0" algn="just">
              <a:buNone/>
            </a:pPr>
            <a:endParaRPr lang="en-US" dirty="0" smtClean="0"/>
          </a:p>
          <a:p>
            <a:pPr algn="just"/>
            <a:r>
              <a:rPr lang="en-US" dirty="0" smtClean="0"/>
              <a:t>A system table is used to record whether each resource is free or has been allocated to a process, as well as which process that the resource has been allocated.</a:t>
            </a:r>
          </a:p>
          <a:p>
            <a:pPr algn="just"/>
            <a:endParaRPr lang="en-US" dirty="0" smtClean="0"/>
          </a:p>
          <a:p>
            <a:pPr algn="just"/>
            <a:r>
              <a:rPr lang="en-US" dirty="0" smtClean="0"/>
              <a:t>If a process requests for a resource that is currently allocated to another process, it can be added to </a:t>
            </a:r>
            <a:r>
              <a:rPr lang="en-US" u="sng" dirty="0" smtClean="0"/>
              <a:t>a queue of processes waiting for this resource</a:t>
            </a:r>
            <a:r>
              <a:rPr lang="en-US" dirty="0" smtClean="0"/>
              <a:t>.</a:t>
            </a:r>
            <a:endParaRPr lang="en-MY"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noFill/>
        <a:ln w="28575" cmpd="sng"/>
        <a:effectLst/>
      </a:spPr>
      <a:bodyPr lIns="0" tIns="0" rIns="0" bIns="0" rtlCol="0" anchor="ctr"/>
      <a:lstStyle>
        <a:defPPr algn="ctr">
          <a:defRPr sz="2000"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3131</TotalTime>
  <Words>2348</Words>
  <Application>Microsoft Office PowerPoint</Application>
  <PresentationFormat>On-screen Show (4:3)</PresentationFormat>
  <Paragraphs>382</Paragraphs>
  <Slides>42</Slides>
  <Notes>16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Equity</vt:lpstr>
      <vt:lpstr>Deadlock</vt:lpstr>
      <vt:lpstr>Introduction</vt:lpstr>
      <vt:lpstr>Introduction</vt:lpstr>
      <vt:lpstr>Introduction</vt:lpstr>
      <vt:lpstr>Introduction</vt:lpstr>
      <vt:lpstr>Introduction</vt:lpstr>
      <vt:lpstr>Introduction</vt:lpstr>
      <vt:lpstr>Objectives</vt:lpstr>
      <vt:lpstr>Managing Resources</vt:lpstr>
      <vt:lpstr>Deadlock</vt:lpstr>
      <vt:lpstr>Four Conditions</vt:lpstr>
      <vt:lpstr>Four Conditions</vt:lpstr>
      <vt:lpstr>Resource-Allocation Graph</vt:lpstr>
      <vt:lpstr>Resource-Allocation Graph</vt:lpstr>
      <vt:lpstr>Resource-Allocation Graph</vt:lpstr>
      <vt:lpstr>Resource-Allocation Graph</vt:lpstr>
      <vt:lpstr>Basic Facts: Deadlock</vt:lpstr>
      <vt:lpstr>Strategy For Deadlock</vt:lpstr>
      <vt:lpstr>Deadlock Prevention</vt:lpstr>
      <vt:lpstr>Deadlock Prevention (Cont.)</vt:lpstr>
      <vt:lpstr>Deadlock Avoidance</vt:lpstr>
      <vt:lpstr>Safe, unsafe , deadlock state spaces</vt:lpstr>
      <vt:lpstr>Basic Facts: Deadlock Avoidance</vt:lpstr>
      <vt:lpstr>Example: Deadlock Avoidance</vt:lpstr>
      <vt:lpstr>Banker’s Algorithm</vt:lpstr>
      <vt:lpstr>Data Structures for the Banker’s Algorithm </vt:lpstr>
      <vt:lpstr>Resource-Request Algorithm for Process Pi</vt:lpstr>
      <vt:lpstr>Deadlock Avoidance</vt:lpstr>
      <vt:lpstr>Deadlock Avoidance</vt:lpstr>
      <vt:lpstr>Example of Banker’s Algorithm</vt:lpstr>
      <vt:lpstr>Example (Cont.)</vt:lpstr>
      <vt:lpstr>Example (Cont.):  P1 request (1,0,2)</vt:lpstr>
      <vt:lpstr>Deadlock Detection</vt:lpstr>
      <vt:lpstr>Detection Algorithm</vt:lpstr>
      <vt:lpstr>Detection Algorithm (Cont.)</vt:lpstr>
      <vt:lpstr>Example of Detection Algorithm</vt:lpstr>
      <vt:lpstr>Example (Cont.)</vt:lpstr>
      <vt:lpstr>Detection-Algorithm Usage</vt:lpstr>
      <vt:lpstr>Recovery from Deadlock:  Process Termination</vt:lpstr>
      <vt:lpstr> Considerations for process termination  </vt:lpstr>
      <vt:lpstr>Recovery from Deadlock:  Resource Preemption</vt:lpstr>
      <vt:lpstr>Deadlock Prevention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Admin</dc:creator>
  <cp:lastModifiedBy>Mansoor Ebrahim Shaikh Esmail</cp:lastModifiedBy>
  <cp:revision>363</cp:revision>
  <dcterms:created xsi:type="dcterms:W3CDTF">2012-05-17T00:51:16Z</dcterms:created>
  <dcterms:modified xsi:type="dcterms:W3CDTF">2017-11-21T03:51:18Z</dcterms:modified>
</cp:coreProperties>
</file>