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320" r:id="rId3"/>
    <p:sldId id="257" r:id="rId4"/>
    <p:sldId id="260" r:id="rId5"/>
    <p:sldId id="265" r:id="rId6"/>
    <p:sldId id="325" r:id="rId7"/>
    <p:sldId id="326" r:id="rId8"/>
    <p:sldId id="327" r:id="rId9"/>
    <p:sldId id="328" r:id="rId10"/>
    <p:sldId id="329" r:id="rId11"/>
    <p:sldId id="331" r:id="rId12"/>
    <p:sldId id="266" r:id="rId13"/>
    <p:sldId id="280" r:id="rId14"/>
    <p:sldId id="322" r:id="rId15"/>
    <p:sldId id="267" r:id="rId16"/>
    <p:sldId id="323" r:id="rId17"/>
    <p:sldId id="332" r:id="rId18"/>
    <p:sldId id="333" r:id="rId19"/>
    <p:sldId id="268" r:id="rId20"/>
    <p:sldId id="324" r:id="rId21"/>
    <p:sldId id="269" r:id="rId22"/>
    <p:sldId id="270" r:id="rId23"/>
    <p:sldId id="289" r:id="rId24"/>
    <p:sldId id="271" r:id="rId25"/>
    <p:sldId id="272" r:id="rId26"/>
    <p:sldId id="277" r:id="rId27"/>
    <p:sldId id="291" r:id="rId28"/>
    <p:sldId id="276" r:id="rId29"/>
    <p:sldId id="292" r:id="rId30"/>
    <p:sldId id="273" r:id="rId31"/>
    <p:sldId id="295" r:id="rId32"/>
    <p:sldId id="278" r:id="rId33"/>
    <p:sldId id="279" r:id="rId34"/>
    <p:sldId id="281" r:id="rId35"/>
    <p:sldId id="282" r:id="rId36"/>
    <p:sldId id="296" r:id="rId37"/>
    <p:sldId id="297" r:id="rId38"/>
    <p:sldId id="293" r:id="rId39"/>
    <p:sldId id="274" r:id="rId40"/>
    <p:sldId id="334" r:id="rId41"/>
    <p:sldId id="335" r:id="rId42"/>
    <p:sldId id="283" r:id="rId43"/>
    <p:sldId id="285" r:id="rId44"/>
    <p:sldId id="298" r:id="rId45"/>
    <p:sldId id="286" r:id="rId46"/>
    <p:sldId id="287" r:id="rId47"/>
    <p:sldId id="299" r:id="rId48"/>
    <p:sldId id="336" r:id="rId49"/>
    <p:sldId id="337" r:id="rId50"/>
    <p:sldId id="340" r:id="rId51"/>
    <p:sldId id="275" r:id="rId52"/>
    <p:sldId id="288" r:id="rId53"/>
    <p:sldId id="341" r:id="rId54"/>
    <p:sldId id="342" r:id="rId55"/>
    <p:sldId id="34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0" autoAdjust="0"/>
    <p:restoredTop sz="81528" autoAdjust="0"/>
  </p:normalViewPr>
  <p:slideViewPr>
    <p:cSldViewPr>
      <p:cViewPr>
        <p:scale>
          <a:sx n="60" d="100"/>
          <a:sy n="60" d="100"/>
        </p:scale>
        <p:origin x="-18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0790-F7D5-4317-9849-D2AF2BCB37E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122F-90B4-4A98-AB2A-26B35944C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8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8663" indent="-279400" defTabSz="912813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20775" indent="-223838" defTabSz="912813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70038" indent="-223838" defTabSz="912813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17713" indent="-223838" defTabSz="912813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749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321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893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465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A64027C-14E1-40CE-AD5D-EAE7DE06F475}" type="slidenum">
              <a:rPr lang="en-US" altLang="en-US" smtClean="0">
                <a:ea typeface="MS PGothic" pitchFamily="34" charset="-128"/>
              </a:rPr>
              <a:pPr/>
              <a:t>17</a:t>
            </a:fld>
            <a:endParaRPr lang="en-US" altLang="en-US" smtClean="0">
              <a:ea typeface="MS PGothic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8663" indent="-279400" defTabSz="912813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20775" indent="-223838" defTabSz="912813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70038" indent="-223838" defTabSz="912813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17713" indent="-223838" defTabSz="912813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749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321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893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465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1650F411-0F13-4B39-BFA2-A151F6D7AC06}" type="slidenum">
              <a:rPr lang="en-US" altLang="en-US" smtClean="0">
                <a:ea typeface="MS PGothic" pitchFamily="34" charset="-128"/>
              </a:rPr>
              <a:pPr/>
              <a:t>7</a:t>
            </a:fld>
            <a:endParaRPr lang="en-US" altLang="en-US" smtClean="0">
              <a:ea typeface="MS PGothic" pitchFamily="34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8663" indent="-279400" defTabSz="912813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20775" indent="-223838" defTabSz="912813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70038" indent="-223838" defTabSz="912813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17713" indent="-223838" defTabSz="912813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749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321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893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465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73094413-7D85-4613-9348-C4D8437B8D94}" type="slidenum">
              <a:rPr lang="en-US" altLang="en-US" smtClean="0">
                <a:ea typeface="MS PGothic" pitchFamily="34" charset="-128"/>
              </a:rPr>
              <a:pPr/>
              <a:t>8</a:t>
            </a:fld>
            <a:endParaRPr lang="en-US" altLang="en-US" smtClean="0">
              <a:ea typeface="MS PGothic" pitchFamily="34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8663" indent="-279400" defTabSz="912813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20775" indent="-223838" defTabSz="912813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70038" indent="-223838" defTabSz="912813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17713" indent="-223838" defTabSz="912813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749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321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893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465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8BE23E1-8909-4C4A-83CE-23F903058378}" type="slidenum">
              <a:rPr lang="en-US" altLang="en-US" smtClean="0">
                <a:ea typeface="MS PGothic" pitchFamily="34" charset="-128"/>
              </a:rPr>
              <a:pPr/>
              <a:t>9</a:t>
            </a:fld>
            <a:endParaRPr lang="en-US" altLang="en-US" smtClean="0">
              <a:ea typeface="MS PGothic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8663" indent="-279400" defTabSz="912813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20775" indent="-223838" defTabSz="912813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70038" indent="-223838" defTabSz="912813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17713" indent="-223838" defTabSz="912813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749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321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893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46513" indent="-223838" algn="ctr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2930308-7315-46D6-B0B9-EA43D6A51C68}" type="slidenum">
              <a:rPr lang="en-US" altLang="en-US" smtClean="0">
                <a:ea typeface="MS PGothic" pitchFamily="34" charset="-128"/>
              </a:rPr>
              <a:pPr/>
              <a:t>11</a:t>
            </a:fld>
            <a:endParaRPr lang="en-US" altLang="en-US" smtClean="0">
              <a:ea typeface="MS PGothic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122F-90B4-4A98-AB2A-26B35944CEB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Memory Management &amp; Virtual Memory</a:t>
            </a:r>
            <a:endParaRPr lang="en-MY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Address Translation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process of converting the logical address generated by the CPU in to physical address in order to access the main memory. </a:t>
            </a:r>
          </a:p>
          <a:p>
            <a:endParaRPr lang="en-US" alt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851025" y="2840038"/>
            <a:ext cx="5976938" cy="2874962"/>
            <a:chOff x="1851025" y="2840038"/>
            <a:chExt cx="5976938" cy="2874962"/>
          </a:xfrm>
        </p:grpSpPr>
        <p:cxnSp>
          <p:nvCxnSpPr>
            <p:cNvPr id="8210" name="Straight Arrow Connector 39"/>
            <p:cNvCxnSpPr>
              <a:cxnSpLocks noChangeShapeType="1"/>
            </p:cNvCxnSpPr>
            <p:nvPr/>
          </p:nvCxnSpPr>
          <p:spPr bwMode="auto">
            <a:xfrm flipV="1">
              <a:off x="6956425" y="5248275"/>
              <a:ext cx="0" cy="46672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prstDash val="lg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" name="Group 1"/>
            <p:cNvGrpSpPr/>
            <p:nvPr/>
          </p:nvGrpSpPr>
          <p:grpSpPr>
            <a:xfrm>
              <a:off x="1851025" y="2840038"/>
              <a:ext cx="5976938" cy="2874962"/>
              <a:chOff x="1851025" y="2566988"/>
              <a:chExt cx="5976938" cy="2874962"/>
            </a:xfrm>
          </p:grpSpPr>
          <p:sp>
            <p:nvSpPr>
              <p:cNvPr id="8197" name="Rectangle 4"/>
              <p:cNvSpPr>
                <a:spLocks noChangeArrowheads="1"/>
              </p:cNvSpPr>
              <p:nvPr/>
            </p:nvSpPr>
            <p:spPr bwMode="auto">
              <a:xfrm>
                <a:off x="1851025" y="3613150"/>
                <a:ext cx="1260475" cy="10922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spcBef>
                    <a:spcPct val="50000"/>
                  </a:spcBef>
                  <a:buSzPct val="140000"/>
                  <a:buChar char="•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SzPct val="85000"/>
                  <a:buFont typeface="Monotype Sorts" pitchFamily="2" charset="2"/>
                  <a:buChar char="T"/>
                  <a:defRPr i="1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/>
                  <a:t>CPU</a:t>
                </a:r>
              </a:p>
            </p:txBody>
          </p:sp>
          <p:sp>
            <p:nvSpPr>
              <p:cNvPr id="8198" name="Rectangle 5"/>
              <p:cNvSpPr>
                <a:spLocks noChangeArrowheads="1"/>
              </p:cNvSpPr>
              <p:nvPr/>
            </p:nvSpPr>
            <p:spPr bwMode="auto">
              <a:xfrm>
                <a:off x="4244975" y="3613150"/>
                <a:ext cx="1260475" cy="10922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spcBef>
                    <a:spcPct val="50000"/>
                  </a:spcBef>
                  <a:buSzPct val="140000"/>
                  <a:buChar char="•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SzPct val="85000"/>
                  <a:buFont typeface="Monotype Sorts" pitchFamily="2" charset="2"/>
                  <a:buChar char="T"/>
                  <a:defRPr i="1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dirty="0"/>
                  <a:t>Main 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dirty="0"/>
                  <a:t>Memory</a:t>
                </a:r>
              </a:p>
            </p:txBody>
          </p:sp>
          <p:sp>
            <p:nvSpPr>
              <p:cNvPr id="8199" name="Rectangle 6"/>
              <p:cNvSpPr>
                <a:spLocks noChangeArrowheads="1"/>
              </p:cNvSpPr>
              <p:nvPr/>
            </p:nvSpPr>
            <p:spPr bwMode="auto">
              <a:xfrm>
                <a:off x="6048375" y="3343275"/>
                <a:ext cx="1779588" cy="163195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spcBef>
                    <a:spcPct val="50000"/>
                  </a:spcBef>
                  <a:buSzPct val="140000"/>
                  <a:buChar char="•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SzPct val="85000"/>
                  <a:buFont typeface="Monotype Sorts" pitchFamily="2" charset="2"/>
                  <a:buChar char="T"/>
                  <a:defRPr i="1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/>
                  <a:t>Secondary </a:t>
                </a:r>
              </a:p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/>
                  <a:t>Memory</a:t>
                </a:r>
              </a:p>
            </p:txBody>
          </p:sp>
          <p:cxnSp>
            <p:nvCxnSpPr>
              <p:cNvPr id="8200" name="Straight Arrow Connector 8"/>
              <p:cNvCxnSpPr>
                <a:cxnSpLocks noChangeShapeType="1"/>
                <a:endCxn id="8199" idx="1"/>
              </p:cNvCxnSpPr>
              <p:nvPr/>
            </p:nvCxnSpPr>
            <p:spPr bwMode="auto">
              <a:xfrm>
                <a:off x="5505450" y="4159250"/>
                <a:ext cx="542925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01" name="Straight Arrow Connector 10"/>
              <p:cNvCxnSpPr>
                <a:cxnSpLocks noChangeShapeType="1"/>
                <a:stCxn id="8197" idx="3"/>
              </p:cNvCxnSpPr>
              <p:nvPr/>
            </p:nvCxnSpPr>
            <p:spPr bwMode="auto">
              <a:xfrm flipV="1">
                <a:off x="3111500" y="4159250"/>
                <a:ext cx="1133475" cy="0"/>
              </a:xfrm>
              <a:prstGeom prst="straightConnector1">
                <a:avLst/>
              </a:prstGeom>
              <a:noFill/>
              <a:ln w="9525" algn="ctr">
                <a:solidFill>
                  <a:srgbClr val="FF0000"/>
                </a:solidFill>
                <a:prstDash val="lgDash"/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02" name="Straight Arrow Connector 14"/>
              <p:cNvCxnSpPr>
                <a:cxnSpLocks noChangeShapeType="1"/>
              </p:cNvCxnSpPr>
              <p:nvPr/>
            </p:nvCxnSpPr>
            <p:spPr bwMode="auto">
              <a:xfrm flipV="1">
                <a:off x="2481263" y="2843213"/>
                <a:ext cx="0" cy="76993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03" name="Straight Arrow Connector 15"/>
              <p:cNvCxnSpPr>
                <a:cxnSpLocks noChangeShapeType="1"/>
              </p:cNvCxnSpPr>
              <p:nvPr/>
            </p:nvCxnSpPr>
            <p:spPr bwMode="auto">
              <a:xfrm>
                <a:off x="2481263" y="2843213"/>
                <a:ext cx="90170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04" name="Straight Arrow Connector 17"/>
              <p:cNvCxnSpPr>
                <a:cxnSpLocks noChangeShapeType="1"/>
              </p:cNvCxnSpPr>
              <p:nvPr/>
            </p:nvCxnSpPr>
            <p:spPr bwMode="auto">
              <a:xfrm>
                <a:off x="4887913" y="2843213"/>
                <a:ext cx="0" cy="76041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05" name="TextBox 20"/>
              <p:cNvSpPr txBox="1">
                <a:spLocks noChangeArrowheads="1"/>
              </p:cNvSpPr>
              <p:nvPr/>
            </p:nvSpPr>
            <p:spPr bwMode="auto">
              <a:xfrm>
                <a:off x="1968500" y="2576513"/>
                <a:ext cx="1265238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50000"/>
                  </a:spcBef>
                  <a:buSzPct val="140000"/>
                  <a:buChar char="•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SzPct val="85000"/>
                  <a:buFont typeface="Monotype Sorts" pitchFamily="2" charset="2"/>
                  <a:buChar char="T"/>
                  <a:defRPr i="1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200"/>
                  <a:t>Logical Address</a:t>
                </a:r>
              </a:p>
            </p:txBody>
          </p:sp>
          <p:sp>
            <p:nvSpPr>
              <p:cNvPr id="8206" name="TextBox 21"/>
              <p:cNvSpPr txBox="1">
                <a:spLocks noChangeArrowheads="1"/>
              </p:cNvSpPr>
              <p:nvPr/>
            </p:nvSpPr>
            <p:spPr bwMode="auto">
              <a:xfrm>
                <a:off x="4152900" y="2566988"/>
                <a:ext cx="135255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50000"/>
                  </a:spcBef>
                  <a:buSzPct val="140000"/>
                  <a:buChar char="•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SzPct val="85000"/>
                  <a:buFont typeface="Monotype Sorts" pitchFamily="2" charset="2"/>
                  <a:buChar char="T"/>
                  <a:defRPr i="1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200"/>
                  <a:t>Physical Address</a:t>
                </a:r>
              </a:p>
            </p:txBody>
          </p:sp>
          <p:cxnSp>
            <p:nvCxnSpPr>
              <p:cNvPr id="8207" name="Straight Arrow Connector 22"/>
              <p:cNvCxnSpPr>
                <a:cxnSpLocks noChangeShapeType="1"/>
              </p:cNvCxnSpPr>
              <p:nvPr/>
            </p:nvCxnSpPr>
            <p:spPr bwMode="auto">
              <a:xfrm>
                <a:off x="3975100" y="2852738"/>
                <a:ext cx="90170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08" name="Rectangle 26"/>
              <p:cNvSpPr>
                <a:spLocks noChangeArrowheads="1"/>
              </p:cNvSpPr>
              <p:nvPr/>
            </p:nvSpPr>
            <p:spPr bwMode="auto">
              <a:xfrm>
                <a:off x="3382963" y="2652713"/>
                <a:ext cx="649287" cy="382587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spcBef>
                    <a:spcPct val="50000"/>
                  </a:spcBef>
                  <a:buSzPct val="140000"/>
                  <a:buChar char="•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 algn="l">
                  <a:spcBef>
                    <a:spcPct val="20000"/>
                  </a:spcBef>
                  <a:buSzPct val="85000"/>
                  <a:buFont typeface="Monotype Sorts" pitchFamily="2" charset="2"/>
                  <a:buChar char="T"/>
                  <a:defRPr i="1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000"/>
                  <a:t>Translator</a:t>
                </a:r>
              </a:p>
            </p:txBody>
          </p:sp>
          <p:cxnSp>
            <p:nvCxnSpPr>
              <p:cNvPr id="8209" name="Straight Arrow Connector 37"/>
              <p:cNvCxnSpPr>
                <a:cxnSpLocks noChangeShapeType="1"/>
              </p:cNvCxnSpPr>
              <p:nvPr/>
            </p:nvCxnSpPr>
            <p:spPr bwMode="auto">
              <a:xfrm flipV="1">
                <a:off x="2486025" y="4705350"/>
                <a:ext cx="0" cy="736600"/>
              </a:xfrm>
              <a:prstGeom prst="straightConnector1">
                <a:avLst/>
              </a:prstGeom>
              <a:noFill/>
              <a:ln w="9525" algn="ctr">
                <a:solidFill>
                  <a:srgbClr val="FF0000"/>
                </a:solidFill>
                <a:prstDash val="lg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11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2481263" y="5441950"/>
                <a:ext cx="4475162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16060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381000"/>
            <a:ext cx="8223250" cy="5715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Dynamic relocation using a relocation register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1778000"/>
            <a:ext cx="47371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9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Generally, main memory is shared among a number of processes.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 is a need to swap active processes in and out of main memory to maximize processor utilization by providing a large pool of ready processes to execute.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process can be swapped temporarily out of memory to a backing store (usually on </a:t>
            </a:r>
            <a:r>
              <a:rPr lang="en-US" dirty="0" err="1" smtClean="0"/>
              <a:t>harddisk</a:t>
            </a:r>
            <a:r>
              <a:rPr lang="en-US" dirty="0" smtClean="0"/>
              <a:t>), and then brought back into memory for continued execution.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sz="2400" dirty="0" smtClean="0"/>
              <a:t>Once a program is swapped out to disk, it may not be placed in the same main memory region as before.</a:t>
            </a:r>
          </a:p>
          <a:p>
            <a:pPr algn="just"/>
            <a:r>
              <a:rPr lang="en-US" sz="2400" dirty="0" smtClean="0"/>
              <a:t>In this case, the process will need to be relocated.</a:t>
            </a:r>
            <a:endParaRPr lang="en-MY" sz="2400" dirty="0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752600"/>
            <a:ext cx="438943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133600"/>
            <a:ext cx="1219200" cy="1447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1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990600" y="38862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581400" y="2133600"/>
            <a:ext cx="1219200" cy="2743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553200" y="1752600"/>
            <a:ext cx="1752600" cy="4419600"/>
            <a:chOff x="6477000" y="1371600"/>
            <a:chExt cx="1752600" cy="3200400"/>
          </a:xfrm>
        </p:grpSpPr>
        <p:sp>
          <p:nvSpPr>
            <p:cNvPr id="14" name="Oval 13"/>
            <p:cNvSpPr/>
            <p:nvPr/>
          </p:nvSpPr>
          <p:spPr>
            <a:xfrm>
              <a:off x="6477000" y="1371600"/>
              <a:ext cx="1752600" cy="457200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5" name="Straight Connector 14"/>
            <p:cNvCxnSpPr>
              <a:stCxn id="14" idx="2"/>
            </p:cNvCxnSpPr>
            <p:nvPr/>
          </p:nvCxnSpPr>
          <p:spPr>
            <a:xfrm rot="10800000" flipV="1">
              <a:off x="6477000" y="1600200"/>
              <a:ext cx="0" cy="2743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 flipV="1">
              <a:off x="8229600" y="1600200"/>
              <a:ext cx="0" cy="2743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477000" y="4114800"/>
              <a:ext cx="1752600" cy="457200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990600" y="5105400"/>
            <a:ext cx="1219200" cy="12954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3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581400" y="2133600"/>
            <a:ext cx="1219200" cy="1447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1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581400" y="35814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6858000" y="26670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3581400" y="3581400"/>
            <a:ext cx="1219200" cy="12954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3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858000" y="3810000"/>
            <a:ext cx="1219200" cy="1447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1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581400" y="21336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6400800" y="6172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Backing Store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2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2" grpId="1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Each process should be protected against unwanted interference by other processes.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Programs in one process is not allowed to reference memory locations in another process for reading or writing purposes without permission.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Hence, </a:t>
            </a:r>
            <a:r>
              <a:rPr lang="en-US" u="sng" dirty="0" smtClean="0"/>
              <a:t>all memory reference</a:t>
            </a:r>
            <a:r>
              <a:rPr lang="en-US" dirty="0" smtClean="0"/>
              <a:t>s generated by a process </a:t>
            </a:r>
            <a:r>
              <a:rPr lang="en-US" u="sng" dirty="0" smtClean="0"/>
              <a:t>must be checked at run time</a:t>
            </a:r>
            <a:r>
              <a:rPr lang="en-US" dirty="0" smtClean="0"/>
              <a:t> to ensure that they refer only to the memory space allocated to that process.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2133600"/>
            <a:ext cx="1219200" cy="2743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35814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581400" y="3581400"/>
            <a:ext cx="1219200" cy="12954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3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581400" y="21336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124200" y="2895600"/>
            <a:ext cx="457200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24200" y="2895600"/>
            <a:ext cx="0" cy="8382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3733800"/>
            <a:ext cx="4572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971800" y="3124200"/>
            <a:ext cx="381000" cy="381000"/>
            <a:chOff x="5638800" y="3352800"/>
            <a:chExt cx="381000" cy="381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638800" y="3352800"/>
              <a:ext cx="381000" cy="38100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638800" y="3352800"/>
              <a:ext cx="381000" cy="38100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53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12750"/>
            <a:ext cx="8442325" cy="5762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Hardware Support for Relocation and Limit Registers</a:t>
            </a:r>
          </a:p>
        </p:txBody>
      </p:sp>
      <p:pic>
        <p:nvPicPr>
          <p:cNvPr id="921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804988"/>
            <a:ext cx="584517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9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08050" y="400050"/>
            <a:ext cx="7745413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Hardware Address Protection</a:t>
            </a:r>
          </a:p>
        </p:txBody>
      </p:sp>
      <p:pic>
        <p:nvPicPr>
          <p:cNvPr id="11267" name="Content Placeholder 4" descr="8.0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90" b="-12790"/>
          <a:stretch>
            <a:fillRect/>
          </a:stretch>
        </p:blipFill>
        <p:spPr>
          <a:xfrm>
            <a:off x="1365250" y="1781175"/>
            <a:ext cx="6324600" cy="3482975"/>
          </a:xfrm>
        </p:spPr>
      </p:pic>
    </p:spTree>
    <p:extLst>
      <p:ext uri="{BB962C8B-B14F-4D97-AF65-F5344CB8AC3E}">
        <p14:creationId xmlns:p14="http://schemas.microsoft.com/office/powerpoint/2010/main" val="45679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/>
          <a:lstStyle/>
          <a:p>
            <a:pPr algn="just"/>
            <a:r>
              <a:rPr lang="en-US" dirty="0" smtClean="0"/>
              <a:t>But at the same time, any protection mechanism must have the </a:t>
            </a:r>
            <a:r>
              <a:rPr lang="en-US" u="sng" dirty="0" smtClean="0"/>
              <a:t>flexibility</a:t>
            </a:r>
            <a:r>
              <a:rPr lang="en-US" dirty="0" smtClean="0"/>
              <a:t> to allow </a:t>
            </a:r>
            <a:r>
              <a:rPr lang="en-US" u="sng" dirty="0" smtClean="0"/>
              <a:t>several processes</a:t>
            </a:r>
            <a:r>
              <a:rPr lang="en-US" dirty="0" smtClean="0"/>
              <a:t> to access the same portion of main memory.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Because processes that are cooperating on some tasks may need to share access to the same data structure.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Hence, memory management needs to allow </a:t>
            </a:r>
            <a:r>
              <a:rPr lang="en-US" u="sng" dirty="0" smtClean="0"/>
              <a:t>controlled access</a:t>
            </a:r>
            <a:r>
              <a:rPr lang="en-US" dirty="0" smtClean="0"/>
              <a:t> (with proper </a:t>
            </a:r>
            <a:r>
              <a:rPr lang="en-US" dirty="0" err="1" smtClean="0"/>
              <a:t>synchronisation</a:t>
            </a:r>
            <a:r>
              <a:rPr lang="en-US" dirty="0" smtClean="0"/>
              <a:t>) to shared areas of memory </a:t>
            </a:r>
            <a:r>
              <a:rPr lang="en-US" u="sng" dirty="0" smtClean="0"/>
              <a:t>without compromising essential protection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Memory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68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2133600"/>
            <a:ext cx="1219200" cy="2743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35814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81400" y="3581400"/>
            <a:ext cx="1219200" cy="12954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3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581400" y="21336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124200" y="2895600"/>
            <a:ext cx="457200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24200" y="2895600"/>
            <a:ext cx="0" cy="83820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24200" y="3733800"/>
            <a:ext cx="45720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81400" y="3581400"/>
            <a:ext cx="1219200" cy="3048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Shared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0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Memory is usually organized as a linear, one-dimensional address space, but </a:t>
            </a:r>
            <a:r>
              <a:rPr lang="en-US" dirty="0"/>
              <a:t>t</a:t>
            </a:r>
            <a:r>
              <a:rPr lang="en-US" dirty="0" smtClean="0"/>
              <a:t>his does not correspond to the way in which programs are typically constructed – modules.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Hope that operating system and computer hardware can effectively deal with the user programs and data in the form of modules.</a:t>
            </a:r>
          </a:p>
          <a:p>
            <a:pPr lvl="1" algn="just"/>
            <a:r>
              <a:rPr lang="en-US" dirty="0" smtClean="0"/>
              <a:t>Modules can be written and compiled independently</a:t>
            </a:r>
            <a:r>
              <a:rPr lang="en-US" spc="-40" dirty="0" smtClean="0"/>
              <a:t>.</a:t>
            </a:r>
          </a:p>
          <a:p>
            <a:pPr lvl="1" algn="just"/>
            <a:r>
              <a:rPr lang="en-US" spc="-40" dirty="0" smtClean="0"/>
              <a:t>Share the modules.</a:t>
            </a:r>
          </a:p>
          <a:p>
            <a:pPr algn="just"/>
            <a:endParaRPr lang="en-US" spc="-40" dirty="0" smtClean="0"/>
          </a:p>
          <a:p>
            <a:pPr algn="just"/>
            <a:r>
              <a:rPr lang="en-US" spc="-40" dirty="0" smtClean="0"/>
              <a:t>Later: Segmentation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pPr algn="just"/>
            <a:r>
              <a:rPr lang="en-US" dirty="0" smtClean="0"/>
              <a:t>Computer memory is organized into at least two levels, referred to as main memory and secondary memory.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Main Memory: </a:t>
            </a:r>
            <a:r>
              <a:rPr lang="en-US" u="sng" dirty="0" smtClean="0"/>
              <a:t>Fast</a:t>
            </a:r>
            <a:r>
              <a:rPr lang="en-US" dirty="0" smtClean="0"/>
              <a:t> but more expensive.</a:t>
            </a:r>
          </a:p>
          <a:p>
            <a:pPr marL="0" indent="0" algn="just">
              <a:buNone/>
            </a:pPr>
            <a:r>
              <a:rPr lang="en-US" dirty="0" smtClean="0"/>
              <a:t>   Secondary: </a:t>
            </a:r>
            <a:r>
              <a:rPr lang="en-US" u="sng" dirty="0" smtClean="0"/>
              <a:t>Slower</a:t>
            </a:r>
            <a:r>
              <a:rPr lang="en-US" dirty="0" smtClean="0"/>
              <a:t> but cheaper.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Have to organize the flow of information between the main and secondary is a major system concern.</a:t>
            </a:r>
          </a:p>
          <a:p>
            <a:pPr lvl="1" algn="just"/>
            <a:r>
              <a:rPr lang="en-US" dirty="0" smtClean="0"/>
              <a:t>They operating at different speed.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352800" y="457200"/>
            <a:ext cx="2057400" cy="32766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arddisk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4419600"/>
            <a:ext cx="1848737" cy="14401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3581400"/>
            <a:ext cx="6858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P0</a:t>
            </a:r>
            <a:endParaRPr lang="en-MY" sz="2800" dirty="0"/>
          </a:p>
        </p:txBody>
      </p:sp>
      <p:sp>
        <p:nvSpPr>
          <p:cNvPr id="6" name="Rectangle 5"/>
          <p:cNvSpPr/>
          <p:nvPr/>
        </p:nvSpPr>
        <p:spPr>
          <a:xfrm>
            <a:off x="1143000" y="3581400"/>
            <a:ext cx="6858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MY" sz="2800" dirty="0"/>
          </a:p>
        </p:txBody>
      </p:sp>
      <p:sp>
        <p:nvSpPr>
          <p:cNvPr id="7" name="Rectangle 6"/>
          <p:cNvSpPr/>
          <p:nvPr/>
        </p:nvSpPr>
        <p:spPr>
          <a:xfrm>
            <a:off x="381000" y="3581400"/>
            <a:ext cx="6858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MY" sz="2800" dirty="0"/>
          </a:p>
        </p:txBody>
      </p:sp>
      <p:pic>
        <p:nvPicPr>
          <p:cNvPr id="8" name="Picture 7" descr="RA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0400" y="3810000"/>
            <a:ext cx="2190750" cy="2114550"/>
          </a:xfrm>
          <a:prstGeom prst="rect">
            <a:avLst/>
          </a:prstGeom>
        </p:spPr>
      </p:pic>
      <p:pic>
        <p:nvPicPr>
          <p:cNvPr id="9" name="Picture 8" descr="cpu-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800" y="4038600"/>
            <a:ext cx="2438400" cy="24384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514600" y="47244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 10"/>
          <p:cNvSpPr/>
          <p:nvPr/>
        </p:nvSpPr>
        <p:spPr>
          <a:xfrm>
            <a:off x="381000" y="5943600"/>
            <a:ext cx="2057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Disk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Input Queue</a:t>
            </a:r>
            <a:endParaRPr lang="en-MY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5943600"/>
            <a:ext cx="2057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Main Memory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Ready Queue</a:t>
            </a:r>
            <a:endParaRPr lang="en-MY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9400" y="4800600"/>
            <a:ext cx="2057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CPU</a:t>
            </a:r>
            <a:endParaRPr lang="en-MY" sz="24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638800" y="48006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6.47549E-6 L 7.77778E-6 -0.44241 L 0.29601 -0.44241 " pathEditMode="relative" ptsTypes="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39593E-6 L -2.5E-6 -0.25393 L 0.29722 -0.33926 " pathEditMode="relative" ptsTypes="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75301E-6 L -2.77778E-7 -0.43871 L 0.4 -0.12789 " pathEditMode="relative" ptsTypes="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8001000" cy="4572000"/>
          </a:xfrm>
        </p:spPr>
        <p:txBody>
          <a:bodyPr>
            <a:normAutofit/>
          </a:bodyPr>
          <a:lstStyle/>
          <a:p>
            <a:r>
              <a:rPr lang="en-US" altLang="en-US" dirty="0"/>
              <a:t>Main memory must support both OS and user processes</a:t>
            </a:r>
          </a:p>
          <a:p>
            <a:r>
              <a:rPr lang="en-US" altLang="en-US" dirty="0"/>
              <a:t>Limited resource, must allocate efficiently</a:t>
            </a:r>
          </a:p>
          <a:p>
            <a:r>
              <a:rPr lang="en-US" altLang="en-US" dirty="0"/>
              <a:t>Two methods</a:t>
            </a:r>
          </a:p>
          <a:p>
            <a:pPr lvl="1"/>
            <a:r>
              <a:rPr lang="en-US" altLang="en-US" dirty="0"/>
              <a:t>Contiguous allocation is one early </a:t>
            </a:r>
            <a:r>
              <a:rPr lang="en-US" altLang="en-US" dirty="0" smtClean="0"/>
              <a:t>method</a:t>
            </a:r>
          </a:p>
          <a:p>
            <a:pPr lvl="2" algn="just"/>
            <a:r>
              <a:rPr lang="en-US" dirty="0"/>
              <a:t>Fixed Partitioning</a:t>
            </a:r>
          </a:p>
          <a:p>
            <a:pPr lvl="2" algn="just"/>
            <a:r>
              <a:rPr lang="en-US" dirty="0"/>
              <a:t>Dynamic Partitioning</a:t>
            </a:r>
          </a:p>
          <a:p>
            <a:pPr lvl="1"/>
            <a:r>
              <a:rPr lang="en-US" altLang="en-US" dirty="0" smtClean="0"/>
              <a:t>Non-Contiguous </a:t>
            </a:r>
            <a:r>
              <a:rPr lang="en-US" altLang="en-US" dirty="0"/>
              <a:t>allocation</a:t>
            </a:r>
          </a:p>
          <a:p>
            <a:pPr lvl="2" algn="just"/>
            <a:r>
              <a:rPr lang="en-US" dirty="0" smtClean="0"/>
              <a:t>Paging</a:t>
            </a:r>
          </a:p>
          <a:p>
            <a:pPr lvl="2" algn="just"/>
            <a:r>
              <a:rPr lang="en-US" dirty="0" smtClean="0"/>
              <a:t>Segmentation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676400"/>
            <a:ext cx="5943600" cy="4953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Simplest, divide the memory into fixed and equal-size partitions.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Any process whose size is less than or equal to the partition size can be loaded into the partition.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For example, a process whose length is less than 2 Mbytes will still occupy an 8Mbytes partition.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81000"/>
            <a:ext cx="175260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8001000" cy="4953000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/>
              <a:t>Disadvantages:</a:t>
            </a:r>
          </a:p>
          <a:p>
            <a:pPr lvl="1" algn="just"/>
            <a:endParaRPr lang="en-US" sz="2500" dirty="0" smtClean="0"/>
          </a:p>
          <a:p>
            <a:pPr lvl="1" algn="just"/>
            <a:r>
              <a:rPr lang="en-US" sz="2500" dirty="0" smtClean="0"/>
              <a:t>A program may be too big to fit into a partition.</a:t>
            </a:r>
          </a:p>
          <a:p>
            <a:pPr lvl="1" algn="just"/>
            <a:endParaRPr lang="en-US" sz="2500" dirty="0" smtClean="0"/>
          </a:p>
          <a:p>
            <a:pPr lvl="1" algn="just"/>
            <a:r>
              <a:rPr lang="en-US" sz="2500" dirty="0" smtClean="0"/>
              <a:t>Utilization is inefficient.</a:t>
            </a:r>
          </a:p>
          <a:p>
            <a:pPr lvl="2" algn="just"/>
            <a:r>
              <a:rPr lang="en-US" sz="2300" dirty="0" smtClean="0"/>
              <a:t>Any program, no matter how small, will occupy the entire partition.</a:t>
            </a:r>
          </a:p>
          <a:p>
            <a:pPr lvl="2" algn="just"/>
            <a:r>
              <a:rPr lang="en-US" sz="2300" dirty="0" smtClean="0"/>
              <a:t>Wasted space internal to a partition due to the fact that the block of data loaded is smaller than the partition, is known as </a:t>
            </a:r>
            <a:r>
              <a:rPr lang="en-US" sz="2300" u="sng" dirty="0" smtClean="0"/>
              <a:t>internal fragmentation.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Partitioning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57200"/>
            <a:ext cx="17526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0" y="3505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 M</a:t>
            </a:r>
            <a:endParaRPr lang="en-MY" sz="2400" dirty="0"/>
          </a:p>
        </p:txBody>
      </p:sp>
      <p:sp>
        <p:nvSpPr>
          <p:cNvPr id="7" name="Left Brace 6"/>
          <p:cNvSpPr/>
          <p:nvPr/>
        </p:nvSpPr>
        <p:spPr>
          <a:xfrm>
            <a:off x="6400800" y="3886200"/>
            <a:ext cx="762000" cy="3048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4343400" y="3810000"/>
            <a:ext cx="2057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Internal Fragmentation</a:t>
            </a:r>
            <a:endParaRPr lang="en-MY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45 -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6324600" cy="4572000"/>
          </a:xfrm>
        </p:spPr>
        <p:txBody>
          <a:bodyPr/>
          <a:lstStyle/>
          <a:p>
            <a:r>
              <a:rPr lang="en-US" spc="-20" dirty="0" smtClean="0"/>
              <a:t>Can be improved by using </a:t>
            </a:r>
            <a:r>
              <a:rPr lang="en-US" u="sng" spc="-20" dirty="0" smtClean="0"/>
              <a:t>fixed</a:t>
            </a:r>
            <a:r>
              <a:rPr lang="en-US" spc="-20" dirty="0" smtClean="0"/>
              <a:t>, but </a:t>
            </a:r>
            <a:r>
              <a:rPr lang="en-US" u="sng" spc="-20" dirty="0" smtClean="0"/>
              <a:t>unequal</a:t>
            </a:r>
            <a:r>
              <a:rPr lang="en-US" dirty="0" smtClean="0"/>
              <a:t> size partitions.</a:t>
            </a:r>
          </a:p>
          <a:p>
            <a:pPr algn="just"/>
            <a:r>
              <a:rPr lang="en-US" dirty="0" smtClean="0"/>
              <a:t>Assign the process to the </a:t>
            </a:r>
            <a:r>
              <a:rPr lang="en-US" u="sng" dirty="0" smtClean="0"/>
              <a:t>smallest</a:t>
            </a:r>
            <a:r>
              <a:rPr lang="en-US" dirty="0" smtClean="0"/>
              <a:t> partition which it will fit.</a:t>
            </a:r>
          </a:p>
          <a:p>
            <a:pPr algn="just"/>
            <a:r>
              <a:rPr lang="en-US" dirty="0" smtClean="0"/>
              <a:t>But need to know in advance, the amount of memory that a process will require.</a:t>
            </a:r>
          </a:p>
          <a:p>
            <a:pPr lvl="1" algn="just"/>
            <a:r>
              <a:rPr lang="en-US" dirty="0" smtClean="0"/>
              <a:t>For example:</a:t>
            </a:r>
          </a:p>
          <a:p>
            <a:pPr lvl="1" algn="just"/>
            <a:r>
              <a:rPr lang="en-US" dirty="0" smtClean="0"/>
              <a:t>3M Process → 4M Partition</a:t>
            </a:r>
          </a:p>
          <a:p>
            <a:pPr lvl="1" algn="just"/>
            <a:r>
              <a:rPr lang="en-US" dirty="0" smtClean="0"/>
              <a:t>9M Process → 12M Partition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381000"/>
            <a:ext cx="169545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/>
            <a:r>
              <a:rPr lang="en-US" strike="sngStrike" dirty="0" smtClean="0"/>
              <a:t>Fixed Partitioning</a:t>
            </a:r>
          </a:p>
          <a:p>
            <a:pPr lvl="1" algn="just"/>
            <a:r>
              <a:rPr lang="en-US" dirty="0" smtClean="0"/>
              <a:t>Dynamic Partitioning</a:t>
            </a:r>
          </a:p>
          <a:p>
            <a:pPr lvl="1" algn="just"/>
            <a:r>
              <a:rPr lang="en-US" dirty="0" smtClean="0"/>
              <a:t>Paging</a:t>
            </a:r>
          </a:p>
          <a:p>
            <a:pPr lvl="1" algn="just"/>
            <a:r>
              <a:rPr lang="en-US" dirty="0" smtClean="0"/>
              <a:t>Segmentation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Program </a:t>
            </a:r>
            <a:r>
              <a:rPr lang="en-US" b="1" u="sng" dirty="0" smtClean="0"/>
              <a:t>must be brought (from disk) into memory</a:t>
            </a:r>
            <a:r>
              <a:rPr lang="en-US" dirty="0" smtClean="0"/>
              <a:t> and placed within a process </a:t>
            </a:r>
            <a:r>
              <a:rPr lang="en-US" b="1" u="sng" dirty="0" smtClean="0"/>
              <a:t>for it to run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Main memory and registers are the only storage that a CPU can access directly.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Partitions are of variable length and number.</a:t>
            </a:r>
          </a:p>
          <a:p>
            <a:pPr algn="just"/>
            <a:r>
              <a:rPr lang="en-US" sz="2400" dirty="0" smtClean="0"/>
              <a:t>When a process is brought into main memory, it is allocated exactly as how much memory as it requires and no more.</a:t>
            </a:r>
          </a:p>
          <a:p>
            <a:pPr algn="just"/>
            <a:r>
              <a:rPr lang="en-US" sz="2400" dirty="0" smtClean="0"/>
              <a:t>For example: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19200" y="3581400"/>
            <a:ext cx="1219200" cy="2667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3581400"/>
            <a:ext cx="1219200" cy="1295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3581400"/>
            <a:ext cx="1219200" cy="76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3581400"/>
            <a:ext cx="1219200" cy="1066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67600" y="3581400"/>
            <a:ext cx="1219200" cy="457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62484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95600" y="48768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19600" y="43434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43600" y="46482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67600" y="40386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1219200" cy="1447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1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4384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28600" y="3886200"/>
            <a:ext cx="1219200" cy="12954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3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8600" y="5715000"/>
            <a:ext cx="1219200" cy="4572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Process 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8288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33528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52578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61722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3800" y="838200"/>
            <a:ext cx="1219200" cy="434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81400" y="5181600"/>
            <a:ext cx="1524000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64M</a:t>
            </a:r>
          </a:p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33800" y="838200"/>
            <a:ext cx="1219200" cy="457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– 8M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48400" y="5867400"/>
            <a:ext cx="2133600" cy="5334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Remain: 56 M</a:t>
            </a:r>
            <a:endParaRPr lang="en-US" sz="2400" b="1" dirty="0"/>
          </a:p>
        </p:txBody>
      </p:sp>
      <p:sp>
        <p:nvSpPr>
          <p:cNvPr id="21" name="Right Brace 20"/>
          <p:cNvSpPr/>
          <p:nvPr/>
        </p:nvSpPr>
        <p:spPr>
          <a:xfrm>
            <a:off x="5029200" y="838200"/>
            <a:ext cx="228600" cy="457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Rectangle 21"/>
          <p:cNvSpPr/>
          <p:nvPr/>
        </p:nvSpPr>
        <p:spPr>
          <a:xfrm>
            <a:off x="5181600" y="914400"/>
            <a:ext cx="914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8M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3733800" y="1295400"/>
            <a:ext cx="1219200" cy="1447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1</a:t>
            </a:r>
            <a:endParaRPr lang="en-US" sz="2000" dirty="0"/>
          </a:p>
        </p:txBody>
      </p:sp>
      <p:sp>
        <p:nvSpPr>
          <p:cNvPr id="19" name="Right Brace 18"/>
          <p:cNvSpPr/>
          <p:nvPr/>
        </p:nvSpPr>
        <p:spPr>
          <a:xfrm>
            <a:off x="5029200" y="1295400"/>
            <a:ext cx="228600" cy="1447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/>
          <p:cNvSpPr/>
          <p:nvPr/>
        </p:nvSpPr>
        <p:spPr>
          <a:xfrm>
            <a:off x="5181600" y="1828800"/>
            <a:ext cx="914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20M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6248400" y="5867400"/>
            <a:ext cx="2133600" cy="5334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Remain: 36 M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3733800" y="27432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sp>
        <p:nvSpPr>
          <p:cNvPr id="28" name="Right Brace 27"/>
          <p:cNvSpPr/>
          <p:nvPr/>
        </p:nvSpPr>
        <p:spPr>
          <a:xfrm>
            <a:off x="5029200" y="2743200"/>
            <a:ext cx="228600" cy="914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Rectangle 28"/>
          <p:cNvSpPr/>
          <p:nvPr/>
        </p:nvSpPr>
        <p:spPr>
          <a:xfrm>
            <a:off x="5181600" y="3048000"/>
            <a:ext cx="914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14M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248400" y="5867400"/>
            <a:ext cx="2133600" cy="5334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Remain: 22 M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>
          <a:xfrm>
            <a:off x="3733800" y="3657600"/>
            <a:ext cx="1219200" cy="12954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3</a:t>
            </a:r>
            <a:endParaRPr lang="en-US" sz="2000" dirty="0"/>
          </a:p>
        </p:txBody>
      </p:sp>
      <p:sp>
        <p:nvSpPr>
          <p:cNvPr id="32" name="Right Brace 31"/>
          <p:cNvSpPr/>
          <p:nvPr/>
        </p:nvSpPr>
        <p:spPr>
          <a:xfrm>
            <a:off x="5029200" y="3657600"/>
            <a:ext cx="228600" cy="1295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Rectangle 32"/>
          <p:cNvSpPr/>
          <p:nvPr/>
        </p:nvSpPr>
        <p:spPr>
          <a:xfrm>
            <a:off x="5181600" y="4114800"/>
            <a:ext cx="914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18M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6248400" y="5867400"/>
            <a:ext cx="2133600" cy="5334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Remain: 4 M</a:t>
            </a:r>
            <a:endParaRPr lang="en-US" sz="24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2133600" y="2895600"/>
            <a:ext cx="1371600" cy="6096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Waiting</a:t>
            </a:r>
            <a:endParaRPr lang="en-MY" sz="20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133600" y="1676400"/>
            <a:ext cx="1371600" cy="6096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Ready</a:t>
            </a:r>
            <a:endParaRPr lang="en-MY" sz="20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133600" y="4038600"/>
            <a:ext cx="1371600" cy="6096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Ready</a:t>
            </a:r>
            <a:endParaRPr lang="en-MY" sz="2000" b="1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629400" y="838200"/>
            <a:ext cx="1752600" cy="4419600"/>
            <a:chOff x="6477000" y="1371600"/>
            <a:chExt cx="1752600" cy="3200400"/>
          </a:xfrm>
        </p:grpSpPr>
        <p:sp>
          <p:nvSpPr>
            <p:cNvPr id="40" name="Oval 39"/>
            <p:cNvSpPr/>
            <p:nvPr/>
          </p:nvSpPr>
          <p:spPr>
            <a:xfrm>
              <a:off x="6477000" y="1371600"/>
              <a:ext cx="1752600" cy="457200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42" name="Straight Connector 41"/>
            <p:cNvCxnSpPr>
              <a:stCxn id="40" idx="2"/>
            </p:cNvCxnSpPr>
            <p:nvPr/>
          </p:nvCxnSpPr>
          <p:spPr>
            <a:xfrm rot="10800000" flipV="1">
              <a:off x="6477000" y="1600200"/>
              <a:ext cx="0" cy="2743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0800000" flipV="1">
              <a:off x="8229600" y="1600200"/>
              <a:ext cx="0" cy="2743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6477000" y="4114800"/>
              <a:ext cx="1752600" cy="457200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33800" y="2743200"/>
            <a:ext cx="1219200" cy="4572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Process 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7" name="Right Brace 46"/>
          <p:cNvSpPr/>
          <p:nvPr/>
        </p:nvSpPr>
        <p:spPr>
          <a:xfrm>
            <a:off x="5029200" y="2743200"/>
            <a:ext cx="228600" cy="457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Rectangle 47"/>
          <p:cNvSpPr/>
          <p:nvPr/>
        </p:nvSpPr>
        <p:spPr>
          <a:xfrm>
            <a:off x="5181600" y="2819400"/>
            <a:ext cx="914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8M</a:t>
            </a:r>
            <a:endParaRPr lang="en-US" sz="2400" dirty="0"/>
          </a:p>
        </p:txBody>
      </p:sp>
      <p:sp>
        <p:nvSpPr>
          <p:cNvPr id="49" name="Rounded Rectangle 48"/>
          <p:cNvSpPr/>
          <p:nvPr/>
        </p:nvSpPr>
        <p:spPr>
          <a:xfrm>
            <a:off x="2133600" y="2895600"/>
            <a:ext cx="1371600" cy="6096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Ready</a:t>
            </a:r>
            <a:endParaRPr lang="en-MY" sz="20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133600" y="1676400"/>
            <a:ext cx="1371600" cy="6096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Waiting</a:t>
            </a:r>
            <a:endParaRPr lang="en-MY" sz="2000" b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781800" y="2895600"/>
            <a:ext cx="1371600" cy="6096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Ready</a:t>
            </a:r>
            <a:endParaRPr lang="en-MY" sz="20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58000" y="35814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sp>
        <p:nvSpPr>
          <p:cNvPr id="53" name="Rounded Rectangle 52"/>
          <p:cNvSpPr/>
          <p:nvPr/>
        </p:nvSpPr>
        <p:spPr>
          <a:xfrm>
            <a:off x="2133600" y="1676400"/>
            <a:ext cx="1371600" cy="609600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Ready</a:t>
            </a:r>
            <a:endParaRPr lang="en-MY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29400" y="304800"/>
            <a:ext cx="1752600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Backing Store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83237E-6 L 0.34167 0.1220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0" y="610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931 0.04023 " pathEditMode="relative" ptsTypes="AA">
                                      <p:cBhvr>
                                        <p:cTn id="1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90751E-6 L -0.34167 -0.33295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0" y="-1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1" grpId="0" animBg="1"/>
      <p:bldP spid="22" grpId="0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4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/>
      <p:bldP spid="29" grpId="1"/>
      <p:bldP spid="30" grpId="0" animBg="1"/>
      <p:bldP spid="31" grpId="0" animBg="1"/>
      <p:bldP spid="32" grpId="0" animBg="1"/>
      <p:bldP spid="33" grpId="0"/>
      <p:bldP spid="34" grpId="0" animBg="1"/>
      <p:bldP spid="37" grpId="0" animBg="1"/>
      <p:bldP spid="38" grpId="0" animBg="1"/>
      <p:bldP spid="39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52400"/>
            <a:ext cx="6248400" cy="653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7086600" y="3962401"/>
            <a:ext cx="12954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086600" y="3962401"/>
            <a:ext cx="1295400" cy="1371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86600" y="3962401"/>
            <a:ext cx="1295400" cy="2362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620000" y="3429001"/>
            <a:ext cx="1524000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Fragmentation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381000"/>
            <a:ext cx="1219200" cy="1295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2133600"/>
            <a:ext cx="1219200" cy="76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3352800"/>
            <a:ext cx="1219200" cy="1066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4876800"/>
            <a:ext cx="1219200" cy="457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" y="16764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" y="28956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" y="44196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8600" y="53340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8M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7772400" y="2590800"/>
            <a:ext cx="4572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20000" y="2057400"/>
            <a:ext cx="1524000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Enough</a:t>
            </a:r>
          </a:p>
          <a:p>
            <a:pPr algn="ctr"/>
            <a:r>
              <a:rPr lang="en-US" dirty="0" smtClean="0"/>
              <a:t>(Process 4)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1333500" y="5067300"/>
            <a:ext cx="7620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2400" y="5715000"/>
            <a:ext cx="1524000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Swap Out</a:t>
            </a:r>
          </a:p>
          <a:p>
            <a:pPr algn="ctr"/>
            <a:r>
              <a:rPr lang="en-US" dirty="0" smtClean="0"/>
              <a:t>(Process 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</a:t>
            </a:r>
            <a:r>
              <a:rPr lang="en-US" dirty="0" smtClean="0"/>
              <a:t>Partitioning - Compaction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External fragmentation can be resolved by using a technique, called </a:t>
            </a:r>
            <a:r>
              <a:rPr lang="en-US" u="sng" dirty="0" smtClean="0"/>
              <a:t>compaction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From time to time, the operating systems will shifts the processes to make them contiguous.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74390" t="50152" b="4361"/>
          <a:stretch>
            <a:fillRect/>
          </a:stretch>
        </p:blipFill>
        <p:spPr bwMode="auto">
          <a:xfrm>
            <a:off x="2743200" y="3352800"/>
            <a:ext cx="1600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352800"/>
            <a:ext cx="14668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4572000" y="46482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8001000" cy="4572000"/>
          </a:xfrm>
        </p:spPr>
        <p:txBody>
          <a:bodyPr/>
          <a:lstStyle/>
          <a:p>
            <a:pPr algn="just"/>
            <a:r>
              <a:rPr lang="en-US" sz="2500" dirty="0" smtClean="0"/>
              <a:t>Compaction is </a:t>
            </a:r>
            <a:r>
              <a:rPr lang="en-US" sz="2500" u="sng" dirty="0" smtClean="0"/>
              <a:t>time consuming</a:t>
            </a:r>
            <a:r>
              <a:rPr lang="en-US" sz="2500" dirty="0" smtClean="0"/>
              <a:t>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Operating system must be smart in deciding how to assign processes to memory.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Three placement algorithms that might be considered are:</a:t>
            </a:r>
          </a:p>
          <a:p>
            <a:pPr lvl="1" algn="just"/>
            <a:r>
              <a:rPr lang="en-US" dirty="0" smtClean="0"/>
              <a:t>First Fit</a:t>
            </a:r>
          </a:p>
          <a:p>
            <a:pPr lvl="1" algn="just"/>
            <a:r>
              <a:rPr lang="en-US" dirty="0" smtClean="0"/>
              <a:t>Best Fit</a:t>
            </a:r>
          </a:p>
          <a:p>
            <a:pPr lvl="1" algn="just"/>
            <a:r>
              <a:rPr lang="en-US" dirty="0" smtClean="0"/>
              <a:t>Worst 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r>
              <a:rPr lang="en-US" sz="2400" dirty="0" smtClean="0"/>
              <a:t>First Fit:</a:t>
            </a:r>
          </a:p>
          <a:p>
            <a:pPr lvl="1"/>
            <a:r>
              <a:rPr lang="en-US" sz="2200" dirty="0" smtClean="0"/>
              <a:t>Allocate the first hole that is big enough.</a:t>
            </a:r>
          </a:p>
          <a:p>
            <a:pPr lvl="1"/>
            <a:r>
              <a:rPr lang="en-US" sz="2200" dirty="0" smtClean="0"/>
              <a:t>Searching can start either at the beginning or at location where the previous first fit search ended.</a:t>
            </a:r>
          </a:p>
          <a:p>
            <a:pPr lvl="1"/>
            <a:r>
              <a:rPr lang="en-US" sz="2200" dirty="0" smtClean="0"/>
              <a:t>Stop searching as long as the hole is large enough.</a:t>
            </a:r>
          </a:p>
          <a:p>
            <a:r>
              <a:rPr lang="en-US" sz="2400" dirty="0" smtClean="0"/>
              <a:t>Best Fit:</a:t>
            </a:r>
          </a:p>
          <a:p>
            <a:pPr lvl="1"/>
            <a:r>
              <a:rPr lang="en-US" sz="2200" dirty="0" smtClean="0"/>
              <a:t>Allocate the smallest hole that is big enough.</a:t>
            </a:r>
          </a:p>
          <a:p>
            <a:pPr lvl="1"/>
            <a:r>
              <a:rPr lang="en-US" sz="2200" dirty="0" smtClean="0"/>
              <a:t>Need to search through the entire list.</a:t>
            </a:r>
          </a:p>
          <a:p>
            <a:r>
              <a:rPr lang="en-US" dirty="0" smtClean="0"/>
              <a:t>Worst Fit:</a:t>
            </a:r>
          </a:p>
          <a:p>
            <a:pPr lvl="1"/>
            <a:r>
              <a:rPr lang="en-US" sz="2200" dirty="0" smtClean="0"/>
              <a:t>Allocate the largest hole.</a:t>
            </a:r>
          </a:p>
          <a:p>
            <a:pPr lvl="1"/>
            <a:r>
              <a:rPr lang="en-US" sz="2200" dirty="0" smtClean="0"/>
              <a:t>Need to search through the entire list as well.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381000"/>
            <a:ext cx="1219200" cy="5638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828800" y="838200"/>
            <a:ext cx="1219200" cy="990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828800" y="26670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828800" y="4191000"/>
            <a:ext cx="12192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3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04800" y="5562600"/>
            <a:ext cx="1219200" cy="4572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Process 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0400" y="20574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12M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60198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8M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676400" y="6096000"/>
            <a:ext cx="1524000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64M</a:t>
            </a:r>
          </a:p>
          <a:p>
            <a:pPr algn="ctr"/>
            <a:r>
              <a:rPr lang="en-US" sz="2000" b="1" dirty="0" smtClean="0"/>
              <a:t>First Fit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1828800" y="381000"/>
            <a:ext cx="1219200" cy="457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OS – 8M</a:t>
            </a:r>
            <a:endParaRPr lang="en-US" sz="2000" dirty="0"/>
          </a:p>
        </p:txBody>
      </p:sp>
      <p:sp>
        <p:nvSpPr>
          <p:cNvPr id="23" name="Right Brace 22"/>
          <p:cNvSpPr/>
          <p:nvPr/>
        </p:nvSpPr>
        <p:spPr>
          <a:xfrm>
            <a:off x="3124200" y="1828800"/>
            <a:ext cx="381000" cy="838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sz="2000"/>
          </a:p>
        </p:txBody>
      </p:sp>
      <p:sp>
        <p:nvSpPr>
          <p:cNvPr id="24" name="Rectangle 23"/>
          <p:cNvSpPr/>
          <p:nvPr/>
        </p:nvSpPr>
        <p:spPr>
          <a:xfrm>
            <a:off x="3200400" y="37338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10M</a:t>
            </a:r>
            <a:endParaRPr lang="en-US" sz="2000" dirty="0"/>
          </a:p>
        </p:txBody>
      </p:sp>
      <p:sp>
        <p:nvSpPr>
          <p:cNvPr id="25" name="Right Brace 24"/>
          <p:cNvSpPr/>
          <p:nvPr/>
        </p:nvSpPr>
        <p:spPr>
          <a:xfrm>
            <a:off x="3124200" y="3581400"/>
            <a:ext cx="381000" cy="609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sz="2000"/>
          </a:p>
        </p:txBody>
      </p:sp>
      <p:sp>
        <p:nvSpPr>
          <p:cNvPr id="27" name="Rectangle 26"/>
          <p:cNvSpPr/>
          <p:nvPr/>
        </p:nvSpPr>
        <p:spPr>
          <a:xfrm>
            <a:off x="3200400" y="52578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20M</a:t>
            </a:r>
            <a:endParaRPr lang="en-US" sz="2000" dirty="0"/>
          </a:p>
        </p:txBody>
      </p:sp>
      <p:sp>
        <p:nvSpPr>
          <p:cNvPr id="28" name="Right Brace 27"/>
          <p:cNvSpPr/>
          <p:nvPr/>
        </p:nvSpPr>
        <p:spPr>
          <a:xfrm>
            <a:off x="3124200" y="4800600"/>
            <a:ext cx="381000" cy="1219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sz="2000"/>
          </a:p>
        </p:txBody>
      </p:sp>
      <p:sp>
        <p:nvSpPr>
          <p:cNvPr id="31" name="Right Arrow 30"/>
          <p:cNvSpPr/>
          <p:nvPr/>
        </p:nvSpPr>
        <p:spPr>
          <a:xfrm>
            <a:off x="990600" y="2286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Rectangle 31"/>
          <p:cNvSpPr/>
          <p:nvPr/>
        </p:nvSpPr>
        <p:spPr>
          <a:xfrm>
            <a:off x="1828800" y="1828800"/>
            <a:ext cx="1219200" cy="4572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Process 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96000" y="381000"/>
            <a:ext cx="1219200" cy="5638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6096000" y="838200"/>
            <a:ext cx="1219200" cy="990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1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6096000" y="26670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6096000" y="4191000"/>
            <a:ext cx="12192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3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7467600" y="20574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12M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6096000" y="381000"/>
            <a:ext cx="1219200" cy="457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OS – 8M</a:t>
            </a:r>
            <a:endParaRPr lang="en-US" sz="2000" dirty="0"/>
          </a:p>
        </p:txBody>
      </p:sp>
      <p:sp>
        <p:nvSpPr>
          <p:cNvPr id="39" name="Right Brace 38"/>
          <p:cNvSpPr/>
          <p:nvPr/>
        </p:nvSpPr>
        <p:spPr>
          <a:xfrm>
            <a:off x="7391400" y="1828800"/>
            <a:ext cx="381000" cy="838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sz="2000"/>
          </a:p>
        </p:txBody>
      </p:sp>
      <p:sp>
        <p:nvSpPr>
          <p:cNvPr id="40" name="Rectangle 39"/>
          <p:cNvSpPr/>
          <p:nvPr/>
        </p:nvSpPr>
        <p:spPr>
          <a:xfrm>
            <a:off x="7467600" y="37338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10M</a:t>
            </a:r>
            <a:endParaRPr lang="en-US" sz="2000" dirty="0"/>
          </a:p>
        </p:txBody>
      </p:sp>
      <p:sp>
        <p:nvSpPr>
          <p:cNvPr id="41" name="Right Brace 40"/>
          <p:cNvSpPr/>
          <p:nvPr/>
        </p:nvSpPr>
        <p:spPr>
          <a:xfrm>
            <a:off x="7391400" y="3581400"/>
            <a:ext cx="381000" cy="609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sz="2000"/>
          </a:p>
        </p:txBody>
      </p:sp>
      <p:sp>
        <p:nvSpPr>
          <p:cNvPr id="42" name="Rectangle 41"/>
          <p:cNvSpPr/>
          <p:nvPr/>
        </p:nvSpPr>
        <p:spPr>
          <a:xfrm>
            <a:off x="7467600" y="52578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20M</a:t>
            </a:r>
            <a:endParaRPr lang="en-US" sz="2000" dirty="0"/>
          </a:p>
        </p:txBody>
      </p:sp>
      <p:sp>
        <p:nvSpPr>
          <p:cNvPr id="43" name="Right Brace 42"/>
          <p:cNvSpPr/>
          <p:nvPr/>
        </p:nvSpPr>
        <p:spPr>
          <a:xfrm>
            <a:off x="7391400" y="4800600"/>
            <a:ext cx="381000" cy="1219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sz="2000"/>
          </a:p>
        </p:txBody>
      </p:sp>
      <p:sp>
        <p:nvSpPr>
          <p:cNvPr id="45" name="Right Arrow 44"/>
          <p:cNvSpPr/>
          <p:nvPr/>
        </p:nvSpPr>
        <p:spPr>
          <a:xfrm>
            <a:off x="5257800" y="2286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6" name="Rectangle 45"/>
          <p:cNvSpPr/>
          <p:nvPr/>
        </p:nvSpPr>
        <p:spPr>
          <a:xfrm>
            <a:off x="5943600" y="6096000"/>
            <a:ext cx="1524000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64M</a:t>
            </a:r>
          </a:p>
          <a:p>
            <a:pPr algn="ctr"/>
            <a:r>
              <a:rPr lang="en-US" sz="2000" b="1" dirty="0" smtClean="0"/>
              <a:t>Best Fit</a:t>
            </a:r>
            <a:endParaRPr lang="en-US" sz="2000" b="1" dirty="0"/>
          </a:p>
        </p:txBody>
      </p:sp>
      <p:sp>
        <p:nvSpPr>
          <p:cNvPr id="47" name="Rectangle 46"/>
          <p:cNvSpPr/>
          <p:nvPr/>
        </p:nvSpPr>
        <p:spPr>
          <a:xfrm>
            <a:off x="6096000" y="3581400"/>
            <a:ext cx="1219200" cy="4572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Process 4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32948E-6 L -3.33333E-6 0.2330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4624E-7 L 3.33333E-6 0.81017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5" grpId="0" animBg="1"/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304800"/>
            <a:ext cx="1219200" cy="5638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038600" y="762000"/>
            <a:ext cx="1219200" cy="9906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038600" y="2590800"/>
            <a:ext cx="1219200" cy="9144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038600" y="4114800"/>
            <a:ext cx="1219200" cy="6096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Process 3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410200" y="19812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12M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038600" y="304800"/>
            <a:ext cx="1219200" cy="457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OS – 8M</a:t>
            </a:r>
            <a:endParaRPr lang="en-US" sz="2000" dirty="0"/>
          </a:p>
        </p:txBody>
      </p:sp>
      <p:sp>
        <p:nvSpPr>
          <p:cNvPr id="10" name="Right Brace 9"/>
          <p:cNvSpPr/>
          <p:nvPr/>
        </p:nvSpPr>
        <p:spPr>
          <a:xfrm>
            <a:off x="5334000" y="1752600"/>
            <a:ext cx="381000" cy="838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sz="2000"/>
          </a:p>
        </p:txBody>
      </p:sp>
      <p:sp>
        <p:nvSpPr>
          <p:cNvPr id="11" name="Rectangle 10"/>
          <p:cNvSpPr/>
          <p:nvPr/>
        </p:nvSpPr>
        <p:spPr>
          <a:xfrm>
            <a:off x="5410200" y="36576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10M</a:t>
            </a:r>
            <a:endParaRPr lang="en-US" sz="2000" dirty="0"/>
          </a:p>
        </p:txBody>
      </p:sp>
      <p:sp>
        <p:nvSpPr>
          <p:cNvPr id="12" name="Right Brace 11"/>
          <p:cNvSpPr/>
          <p:nvPr/>
        </p:nvSpPr>
        <p:spPr>
          <a:xfrm>
            <a:off x="5334000" y="3505200"/>
            <a:ext cx="381000" cy="609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sz="2000"/>
          </a:p>
        </p:txBody>
      </p:sp>
      <p:sp>
        <p:nvSpPr>
          <p:cNvPr id="13" name="Rectangle 12"/>
          <p:cNvSpPr/>
          <p:nvPr/>
        </p:nvSpPr>
        <p:spPr>
          <a:xfrm>
            <a:off x="5410200" y="5181600"/>
            <a:ext cx="12192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20M</a:t>
            </a:r>
            <a:endParaRPr lang="en-US" sz="2000" dirty="0"/>
          </a:p>
        </p:txBody>
      </p:sp>
      <p:sp>
        <p:nvSpPr>
          <p:cNvPr id="14" name="Right Brace 13"/>
          <p:cNvSpPr/>
          <p:nvPr/>
        </p:nvSpPr>
        <p:spPr>
          <a:xfrm>
            <a:off x="5334000" y="4724400"/>
            <a:ext cx="381000" cy="1219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sz="2000"/>
          </a:p>
        </p:txBody>
      </p:sp>
      <p:sp>
        <p:nvSpPr>
          <p:cNvPr id="15" name="Right Arrow 14"/>
          <p:cNvSpPr/>
          <p:nvPr/>
        </p:nvSpPr>
        <p:spPr>
          <a:xfrm>
            <a:off x="3200400" y="1524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3886200" y="6019800"/>
            <a:ext cx="1524000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64M</a:t>
            </a:r>
          </a:p>
          <a:p>
            <a:pPr algn="ctr"/>
            <a:r>
              <a:rPr lang="en-US" sz="2000" b="1" dirty="0" smtClean="0"/>
              <a:t>Worst Fit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4038600" y="4724400"/>
            <a:ext cx="1219200" cy="4572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Process 4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4624E-7 L 3.33333E-6 0.8101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/>
            <a:r>
              <a:rPr lang="en-US" strike="sngStrike" dirty="0" smtClean="0"/>
              <a:t>Fixed Partitioning</a:t>
            </a:r>
          </a:p>
          <a:p>
            <a:pPr lvl="1" algn="just"/>
            <a:r>
              <a:rPr lang="en-US" strike="sngStrike" dirty="0" smtClean="0"/>
              <a:t>Dynamic Partitioning</a:t>
            </a:r>
          </a:p>
          <a:p>
            <a:pPr lvl="1" algn="just"/>
            <a:r>
              <a:rPr lang="en-US" dirty="0" smtClean="0"/>
              <a:t>Paging</a:t>
            </a:r>
          </a:p>
          <a:p>
            <a:pPr lvl="1" algn="just"/>
            <a:r>
              <a:rPr lang="en-US" dirty="0" smtClean="0"/>
              <a:t>Segmentation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pPr algn="just"/>
            <a:r>
              <a:rPr lang="en-US" sz="2400" dirty="0" smtClean="0"/>
              <a:t>Overcome the internal and external fragmentation problems in the unequal fixed-size and dynamic partitioning method respectively.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 this case, main memory is partitioned into equal fixed-size chunks that are relatively small, known as </a:t>
            </a:r>
            <a:r>
              <a:rPr lang="en-US" sz="2400" u="sng" dirty="0" smtClean="0"/>
              <a:t>frames</a:t>
            </a:r>
            <a:r>
              <a:rPr lang="en-US" sz="2400" dirty="0" smtClean="0"/>
              <a:t> (or page frames).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process is also divided into small fixed-size chunks of the same size, known as </a:t>
            </a:r>
            <a:r>
              <a:rPr lang="en-US" sz="2400" u="sng" dirty="0" smtClean="0"/>
              <a:t>pages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924800" cy="4572000"/>
          </a:xfrm>
        </p:spPr>
        <p:txBody>
          <a:bodyPr/>
          <a:lstStyle/>
          <a:p>
            <a:r>
              <a:rPr lang="en-US" dirty="0" smtClean="0"/>
              <a:t>A program resides on a disk as an executable file.</a:t>
            </a:r>
          </a:p>
          <a:p>
            <a:r>
              <a:rPr lang="en-US" dirty="0" smtClean="0"/>
              <a:t>The processes on the disk that are waiting to be brought into memory for execution form the </a:t>
            </a:r>
            <a:r>
              <a:rPr lang="en-US" b="1" dirty="0" smtClean="0">
                <a:solidFill>
                  <a:srgbClr val="FF0000"/>
                </a:solidFill>
              </a:rPr>
              <a:t>input queue</a:t>
            </a:r>
            <a:r>
              <a:rPr lang="en-US" dirty="0" smtClean="0"/>
              <a:t>.</a:t>
            </a:r>
            <a:endParaRPr lang="en-MY" dirty="0"/>
          </a:p>
        </p:txBody>
      </p:sp>
      <p:pic>
        <p:nvPicPr>
          <p:cNvPr id="4" name="Picture 3" descr="Harddisk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4419600"/>
            <a:ext cx="1848737" cy="14401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3581400"/>
            <a:ext cx="6858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P0</a:t>
            </a:r>
            <a:endParaRPr lang="en-MY" sz="2800" dirty="0"/>
          </a:p>
        </p:txBody>
      </p:sp>
      <p:sp>
        <p:nvSpPr>
          <p:cNvPr id="6" name="Rectangle 5"/>
          <p:cNvSpPr/>
          <p:nvPr/>
        </p:nvSpPr>
        <p:spPr>
          <a:xfrm>
            <a:off x="1143000" y="3581400"/>
            <a:ext cx="6858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MY" sz="2800" dirty="0"/>
          </a:p>
        </p:txBody>
      </p:sp>
      <p:sp>
        <p:nvSpPr>
          <p:cNvPr id="7" name="Rectangle 6"/>
          <p:cNvSpPr/>
          <p:nvPr/>
        </p:nvSpPr>
        <p:spPr>
          <a:xfrm>
            <a:off x="381000" y="3581400"/>
            <a:ext cx="685800" cy="6096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MY" sz="2800" dirty="0"/>
          </a:p>
        </p:txBody>
      </p:sp>
      <p:pic>
        <p:nvPicPr>
          <p:cNvPr id="8" name="Picture 7" descr="RA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0400" y="3733800"/>
            <a:ext cx="2190750" cy="2190750"/>
          </a:xfrm>
          <a:prstGeom prst="rect">
            <a:avLst/>
          </a:prstGeom>
        </p:spPr>
      </p:pic>
      <p:pic>
        <p:nvPicPr>
          <p:cNvPr id="9" name="Picture 8" descr="cpu-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800" y="4038600"/>
            <a:ext cx="2438400" cy="24384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514600" y="47244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 10"/>
          <p:cNvSpPr/>
          <p:nvPr/>
        </p:nvSpPr>
        <p:spPr>
          <a:xfrm>
            <a:off x="381000" y="5943600"/>
            <a:ext cx="2057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Disk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Input Queue</a:t>
            </a:r>
            <a:endParaRPr lang="en-MY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5943600"/>
            <a:ext cx="2057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Main Memory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Ready Queue</a:t>
            </a:r>
            <a:endParaRPr lang="en-MY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9400" y="4800600"/>
            <a:ext cx="20574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CPU</a:t>
            </a:r>
            <a:endParaRPr lang="en-MY" sz="24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638800" y="48006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Paging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414463"/>
            <a:ext cx="7561263" cy="47212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The </a:t>
            </a:r>
            <a:r>
              <a:rPr lang="en-US" altLang="en-US" dirty="0" smtClean="0"/>
              <a:t>OS keeps track of all free frames</a:t>
            </a:r>
          </a:p>
          <a:p>
            <a:pPr lvl="1"/>
            <a:r>
              <a:rPr lang="en-US" altLang="en-US" dirty="0" smtClean="0"/>
              <a:t>Frame size = Page size  (power of 2, usually 512 - 8k bytes)</a:t>
            </a:r>
          </a:p>
          <a:p>
            <a:pPr lvl="1"/>
            <a:r>
              <a:rPr lang="en-US" altLang="en-US" dirty="0" smtClean="0"/>
              <a:t>To run a program of size n pages, need to find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free frames and load program </a:t>
            </a:r>
          </a:p>
          <a:p>
            <a:pPr lvl="1"/>
            <a:r>
              <a:rPr lang="en-US" altLang="en-US" dirty="0" smtClean="0"/>
              <a:t>Internal fragmentation (average of 50% of one page per process)</a:t>
            </a:r>
          </a:p>
          <a:p>
            <a:r>
              <a:rPr lang="en-US" altLang="en-US" dirty="0" smtClean="0"/>
              <a:t>Logical addresses must be mapped to physical addresses</a:t>
            </a:r>
          </a:p>
          <a:p>
            <a:pPr lvl="1"/>
            <a:r>
              <a:rPr lang="en-US" altLang="en-US" dirty="0" smtClean="0"/>
              <a:t>Set up a page table to note which frame holds each page</a:t>
            </a:r>
          </a:p>
          <a:p>
            <a:r>
              <a:rPr lang="en-US" altLang="en-US" dirty="0" smtClean="0"/>
              <a:t>Logical Address generated by CPU is divided into:</a:t>
            </a:r>
          </a:p>
          <a:p>
            <a:pPr lvl="1"/>
            <a:r>
              <a:rPr lang="en-US" altLang="en-US" i="1" dirty="0" smtClean="0"/>
              <a:t>Page number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(p)</a:t>
            </a:r>
            <a:r>
              <a:rPr lang="en-US" altLang="en-US" dirty="0" smtClean="0"/>
              <a:t> – used as an index into a </a:t>
            </a:r>
            <a:r>
              <a:rPr lang="en-US" altLang="en-US" i="1" dirty="0" smtClean="0"/>
              <a:t>page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table</a:t>
            </a:r>
            <a:r>
              <a:rPr lang="en-US" altLang="en-US" dirty="0" smtClean="0"/>
              <a:t> which contains base address of each page in physical memory</a:t>
            </a:r>
          </a:p>
          <a:p>
            <a:pPr lvl="1"/>
            <a:r>
              <a:rPr lang="en-US" altLang="en-US" i="1" dirty="0" smtClean="0"/>
              <a:t>Page offset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(d)</a:t>
            </a:r>
            <a:r>
              <a:rPr lang="en-US" altLang="en-US" dirty="0" smtClean="0"/>
              <a:t> – combined with base address to define the physical memory address that is sent to the memory unit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2244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Paging Example 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0" t="800" r="7520" b="999"/>
          <a:stretch>
            <a:fillRect/>
          </a:stretch>
        </p:blipFill>
        <p:spPr bwMode="auto">
          <a:xfrm>
            <a:off x="1781175" y="1392238"/>
            <a:ext cx="5324475" cy="494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166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752600"/>
            <a:ext cx="1219200" cy="4572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1752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63246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17526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3600" y="2057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20574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362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00200" y="23622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33600" y="2667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6670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33600" y="2971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00200" y="29718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133600" y="3276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00200" y="32766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3581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00200" y="35814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133600" y="3886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00200" y="38862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33600" y="4191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00200" y="41910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4495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00200" y="44958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133600" y="4800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00200" y="48006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133600" y="5105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00200" y="51054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133600" y="5410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600200" y="54102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133600" y="5715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600200" y="57150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133600" y="6019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600200" y="60198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14800" y="1752600"/>
            <a:ext cx="1219200" cy="12192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5562600" y="20574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248400" y="1752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248400" y="2057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248400" y="2362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48400" y="2667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A.3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096000" y="29718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7239000" y="1905000"/>
            <a:ext cx="8382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7239000" y="2209800"/>
            <a:ext cx="8382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239000" y="2438400"/>
            <a:ext cx="8382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239000" y="2438400"/>
            <a:ext cx="8382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001000" y="2286000"/>
            <a:ext cx="762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048000" y="4953000"/>
            <a:ext cx="5715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81400" y="4800600"/>
            <a:ext cx="914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9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1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9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1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6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8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526E-6 L -0.45 3.3526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89017E-7 L -0.45 2.89017E-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77457E-6 L -0.45 -2.77457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16185E-6 L -0.45 4.16185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9" grpId="0" animBg="1"/>
      <p:bldP spid="40" grpId="0" animBg="1"/>
      <p:bldP spid="41" grpId="0" animBg="1"/>
      <p:bldP spid="42" grpId="0" animBg="1"/>
      <p:bldP spid="5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(Example)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752600"/>
            <a:ext cx="1219200" cy="411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1752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63246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17526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3600" y="2057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20574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362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00200" y="23622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33600" y="2667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6670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33600" y="2971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00200" y="29718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133600" y="3276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00200" y="32766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3581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00200" y="35814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133600" y="3886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00200" y="38862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33600" y="4191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600200" y="41910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4495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00200" y="44958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133600" y="4800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00200" y="48006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133600" y="5105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00200" y="51054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133600" y="5410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600200" y="54102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133600" y="5715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600200" y="57150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133600" y="6019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600200" y="60198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191000" y="1752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191000" y="2057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91000" y="2362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191000" y="2667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A.3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038600" y="29718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096000" y="1752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B.0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096000" y="2057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096000" y="2362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43600" y="26670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191000" y="3810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191000" y="4114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C.1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191000" y="4419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C.2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191000" y="4724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038600" y="50292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096000" y="3810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D.0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096000" y="4114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D.1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096000" y="4419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D.2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096000" y="4724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D.3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943600" y="53340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D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096000" y="5029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D.4</a:t>
            </a:r>
            <a:endParaRPr lang="en-US" dirty="0"/>
          </a:p>
        </p:txBody>
      </p:sp>
      <p:sp>
        <p:nvSpPr>
          <p:cNvPr id="56" name="Left Brace 55"/>
          <p:cNvSpPr/>
          <p:nvPr/>
        </p:nvSpPr>
        <p:spPr>
          <a:xfrm>
            <a:off x="1295400" y="1752600"/>
            <a:ext cx="533400" cy="45720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Rectangle 56"/>
          <p:cNvSpPr/>
          <p:nvPr/>
        </p:nvSpPr>
        <p:spPr>
          <a:xfrm>
            <a:off x="0" y="3733800"/>
            <a:ext cx="1524000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15 </a:t>
            </a:r>
          </a:p>
          <a:p>
            <a:pPr algn="ctr"/>
            <a:r>
              <a:rPr lang="en-US" sz="2400" dirty="0" smtClean="0"/>
              <a:t>Page </a:t>
            </a:r>
          </a:p>
          <a:p>
            <a:pPr algn="ctr"/>
            <a:r>
              <a:rPr lang="en-US" sz="2400" dirty="0" smtClean="0"/>
              <a:t>Frames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5334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8382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4478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19050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22098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25146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28194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" y="32766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35814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38862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41910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2400" y="44958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C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48768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4800" y="51816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54864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800" y="57912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2400" y="64008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4800" y="60960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05200" y="1143000"/>
            <a:ext cx="1219200" cy="411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505200" y="1143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352800" y="57150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71800" y="11430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05200" y="1447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71800" y="14478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05200" y="1752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971800" y="17526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505200" y="2057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971800" y="20574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505200" y="2362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971800" y="23622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505200" y="2667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971800" y="26670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505200" y="2971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971800" y="29718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05200" y="3276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971800" y="32766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505200" y="3581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971800" y="35814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505200" y="3886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971800" y="38862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505200" y="4191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971800" y="41910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505200" y="4495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971800" y="44958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05200" y="4800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971800" y="48006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505200" y="5105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971800" y="51054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505200" y="5410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71800" y="54102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505200" y="11430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A.0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505200" y="14478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505200" y="17526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505200" y="20574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05200" y="23622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B.0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505200" y="26670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505200" y="29718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B.2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505200" y="32766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C.0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505200" y="35814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C.1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505200" y="38862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C.2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505200" y="41910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C.3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029200" y="4648200"/>
            <a:ext cx="1295400" cy="8763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 Empty Frames</a:t>
            </a:r>
            <a:endParaRPr lang="en-US" sz="2000" dirty="0"/>
          </a:p>
        </p:txBody>
      </p:sp>
      <p:sp>
        <p:nvSpPr>
          <p:cNvPr id="68" name="Right Brace 67"/>
          <p:cNvSpPr/>
          <p:nvPr/>
        </p:nvSpPr>
        <p:spPr>
          <a:xfrm>
            <a:off x="4800600" y="4495800"/>
            <a:ext cx="381000" cy="1219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 sz="2000"/>
          </a:p>
        </p:txBody>
      </p:sp>
      <p:grpSp>
        <p:nvGrpSpPr>
          <p:cNvPr id="69" name="Group 68"/>
          <p:cNvGrpSpPr/>
          <p:nvPr/>
        </p:nvGrpSpPr>
        <p:grpSpPr>
          <a:xfrm>
            <a:off x="6553200" y="1447800"/>
            <a:ext cx="1752600" cy="4419600"/>
            <a:chOff x="6477000" y="1371600"/>
            <a:chExt cx="1752600" cy="3200400"/>
          </a:xfrm>
        </p:grpSpPr>
        <p:sp>
          <p:nvSpPr>
            <p:cNvPr id="70" name="Oval 69"/>
            <p:cNvSpPr/>
            <p:nvPr/>
          </p:nvSpPr>
          <p:spPr>
            <a:xfrm>
              <a:off x="6477000" y="1371600"/>
              <a:ext cx="1752600" cy="457200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71" name="Straight Connector 70"/>
            <p:cNvCxnSpPr>
              <a:stCxn id="70" idx="2"/>
            </p:cNvCxnSpPr>
            <p:nvPr/>
          </p:nvCxnSpPr>
          <p:spPr>
            <a:xfrm rot="10800000" flipV="1">
              <a:off x="6477000" y="1600200"/>
              <a:ext cx="0" cy="2743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 flipV="1">
              <a:off x="8229600" y="1600200"/>
              <a:ext cx="0" cy="2743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6477000" y="4114800"/>
              <a:ext cx="1752600" cy="457200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6553200" y="838200"/>
            <a:ext cx="1752600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Backing Store</a:t>
            </a:r>
          </a:p>
          <a:p>
            <a:pPr algn="ctr"/>
            <a:r>
              <a:rPr lang="en-US" sz="2000" dirty="0" smtClean="0"/>
              <a:t>(Disk)</a:t>
            </a:r>
            <a:endParaRPr lang="en-US" sz="2000" dirty="0"/>
          </a:p>
        </p:txBody>
      </p:sp>
      <p:sp>
        <p:nvSpPr>
          <p:cNvPr id="75" name="Rectangle 74"/>
          <p:cNvSpPr/>
          <p:nvPr/>
        </p:nvSpPr>
        <p:spPr>
          <a:xfrm>
            <a:off x="3505200" y="23622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D.0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505200" y="26670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D.1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505200" y="29718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D.2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3505200" y="44958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D.3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505200" y="48006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77457E-6 L 0.36667 -2.7745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16185E-6 L 0.36667 4.16185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09827E-6 L 0.36667 1.09827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4" grpId="0" animBg="1"/>
      <p:bldP spid="65" grpId="0" animBg="1"/>
      <p:bldP spid="66" grpId="0" animBg="1"/>
      <p:bldP spid="67" grpId="0"/>
      <p:bldP spid="67" grpId="1"/>
      <p:bldP spid="68" grpId="0" animBg="1"/>
      <p:bldP spid="68" grpId="1" animBg="1"/>
      <p:bldP spid="74" grpId="0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52400"/>
            <a:ext cx="5638800" cy="654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04800" y="228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533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143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4478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905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09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2514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28194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3276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" y="3581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3886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4191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2400" y="44958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4800" y="4876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5181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4800" y="5486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5791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" y="64008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4800" y="6096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D.4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>
          <a:xfrm>
            <a:off x="7391400" y="4495800"/>
            <a:ext cx="228600" cy="533400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Right Brace 23"/>
          <p:cNvSpPr/>
          <p:nvPr/>
        </p:nvSpPr>
        <p:spPr>
          <a:xfrm>
            <a:off x="7391400" y="5791200"/>
            <a:ext cx="228600" cy="304800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Rectangle 24"/>
          <p:cNvSpPr/>
          <p:nvPr/>
        </p:nvSpPr>
        <p:spPr>
          <a:xfrm>
            <a:off x="7391400" y="4495800"/>
            <a:ext cx="1524000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391400" y="5638800"/>
            <a:ext cx="1524000" cy="533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344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Notice that process D is not contiguous.</a:t>
            </a:r>
          </a:p>
          <a:p>
            <a:r>
              <a:rPr lang="en-US" sz="2400" dirty="0" smtClean="0"/>
              <a:t>Operating system needs to maintain a page table for each process.</a:t>
            </a:r>
          </a:p>
          <a:p>
            <a:r>
              <a:rPr lang="en-US" sz="2400" dirty="0" smtClean="0"/>
              <a:t>Page table shows the frame location for each page of the process.</a:t>
            </a:r>
          </a:p>
          <a:p>
            <a:r>
              <a:rPr lang="en-US" sz="2400" dirty="0" smtClean="0"/>
              <a:t>Operating system also maintain a list of all the frames in main memory that are currently unoccupied and available.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962400"/>
            <a:ext cx="87825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61824"/>
          <a:stretch>
            <a:fillRect/>
          </a:stretch>
        </p:blipFill>
        <p:spPr bwMode="auto">
          <a:xfrm>
            <a:off x="1219200" y="304800"/>
            <a:ext cx="369964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00800" y="1447800"/>
            <a:ext cx="1219200" cy="411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00" y="1447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6019800"/>
            <a:ext cx="15240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800" y="1752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2057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2362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0800" y="2667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2971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00800" y="3276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00800" y="3581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00800" y="3886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00800" y="4191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00800" y="44958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00800" y="48006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00800" y="51054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00800" y="54102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400800" y="5715000"/>
            <a:ext cx="1219200" cy="30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00800" y="14478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400800" y="17526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400800" y="20574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00800" y="2362200"/>
            <a:ext cx="1219200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400800" y="26670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00800" y="29718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400800" y="3276600"/>
            <a:ext cx="1219200" cy="3048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B.2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400800" y="35814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400800" y="38862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400800" y="41910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00800" y="4495800"/>
            <a:ext cx="1219200" cy="30480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C.3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400800" y="26670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400800" y="29718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400800" y="32766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00800" y="48006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D.3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400800" y="5105400"/>
            <a:ext cx="12192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D.4</a:t>
            </a:r>
            <a:endParaRPr 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/>
          <a:srcRect l="43381" r="20178"/>
          <a:stretch>
            <a:fillRect/>
          </a:stretch>
        </p:blipFill>
        <p:spPr bwMode="auto">
          <a:xfrm>
            <a:off x="1219200" y="2514600"/>
            <a:ext cx="353147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 l="86763" b="37931"/>
          <a:stretch>
            <a:fillRect/>
          </a:stretch>
        </p:blipFill>
        <p:spPr bwMode="auto">
          <a:xfrm>
            <a:off x="1371600" y="5105400"/>
            <a:ext cx="1295400" cy="152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Rectangle 54"/>
          <p:cNvSpPr/>
          <p:nvPr/>
        </p:nvSpPr>
        <p:spPr>
          <a:xfrm>
            <a:off x="5867400" y="14478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867400" y="17526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867400" y="20574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867400" y="23622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867400" y="26670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867400" y="29718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867400" y="32766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867400" y="35814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867400" y="38862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867400" y="41910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67400" y="44958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867400" y="48006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867400" y="51054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867400" y="54102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867400" y="5715000"/>
            <a:ext cx="533400" cy="3048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295400" y="381000"/>
            <a:ext cx="304800" cy="12954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685800" y="1600200"/>
            <a:ext cx="6096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81000" y="2057400"/>
            <a:ext cx="685800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Page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838200" y="3657600"/>
            <a:ext cx="9906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8600" y="4495800"/>
            <a:ext cx="1143000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Location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rot="10800000">
            <a:off x="4648200" y="838200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181600" y="609600"/>
            <a:ext cx="1828800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Not in Memory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Implementing Paging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414463"/>
            <a:ext cx="7561263" cy="17653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mtClean="0"/>
              <a:t>Paging is transparent to the process (still viewed as contiguous)</a:t>
            </a:r>
          </a:p>
          <a:p>
            <a:r>
              <a:rPr lang="en-US" altLang="en-US" smtClean="0"/>
              <a:t>Divide a m-bit logical address for a system with pages of size 2</a:t>
            </a:r>
            <a:r>
              <a:rPr lang="en-US" altLang="en-US" baseline="30000" smtClean="0"/>
              <a:t>n</a:t>
            </a:r>
            <a:r>
              <a:rPr lang="en-US" altLang="en-US" smtClean="0"/>
              <a:t> into:</a:t>
            </a:r>
          </a:p>
          <a:p>
            <a:pPr lvl="1"/>
            <a:r>
              <a:rPr lang="en-US" altLang="en-US" smtClean="0"/>
              <a:t>n-bit page offset (d)</a:t>
            </a:r>
          </a:p>
          <a:p>
            <a:pPr lvl="1"/>
            <a:r>
              <a:rPr lang="en-US" altLang="en-US" smtClean="0"/>
              <a:t>(m-n)-bit page number (p)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smtClean="0"/>
          </a:p>
        </p:txBody>
      </p:sp>
      <p:grpSp>
        <p:nvGrpSpPr>
          <p:cNvPr id="25605" name="Group 25"/>
          <p:cNvGrpSpPr>
            <a:grpSpLocks/>
          </p:cNvGrpSpPr>
          <p:nvPr/>
        </p:nvGrpSpPr>
        <p:grpSpPr bwMode="auto">
          <a:xfrm>
            <a:off x="2573338" y="2974975"/>
            <a:ext cx="4186237" cy="1133475"/>
            <a:chOff x="1683" y="2139"/>
            <a:chExt cx="2637" cy="714"/>
          </a:xfrm>
        </p:grpSpPr>
        <p:sp>
          <p:nvSpPr>
            <p:cNvPr id="25607" name="Rectangle 4"/>
            <p:cNvSpPr>
              <a:spLocks noChangeArrowheads="1"/>
            </p:cNvSpPr>
            <p:nvPr/>
          </p:nvSpPr>
          <p:spPr bwMode="auto">
            <a:xfrm>
              <a:off x="1683" y="2361"/>
              <a:ext cx="2634" cy="2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5608" name="Line 5"/>
            <p:cNvSpPr>
              <a:spLocks noChangeShapeType="1"/>
            </p:cNvSpPr>
            <p:nvPr/>
          </p:nvSpPr>
          <p:spPr bwMode="auto">
            <a:xfrm>
              <a:off x="2976" y="2196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1805" y="2389"/>
              <a:ext cx="10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page number p</a:t>
              </a:r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3152" y="2380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page offset d</a:t>
              </a:r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1964" y="2139"/>
              <a:ext cx="7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m - n bits</a:t>
              </a:r>
            </a:p>
          </p:txBody>
        </p:sp>
        <p:sp>
          <p:nvSpPr>
            <p:cNvPr id="25612" name="Text Box 13"/>
            <p:cNvSpPr txBox="1">
              <a:spLocks noChangeArrowheads="1"/>
            </p:cNvSpPr>
            <p:nvPr/>
          </p:nvSpPr>
          <p:spPr bwMode="auto">
            <a:xfrm>
              <a:off x="3395" y="2139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n bits</a:t>
              </a:r>
            </a:p>
          </p:txBody>
        </p:sp>
        <p:sp>
          <p:nvSpPr>
            <p:cNvPr id="25613" name="Line 14"/>
            <p:cNvSpPr>
              <a:spLocks noChangeShapeType="1"/>
            </p:cNvSpPr>
            <p:nvPr/>
          </p:nvSpPr>
          <p:spPr bwMode="auto">
            <a:xfrm>
              <a:off x="1683" y="2214"/>
              <a:ext cx="0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15"/>
            <p:cNvSpPr>
              <a:spLocks noChangeShapeType="1"/>
            </p:cNvSpPr>
            <p:nvPr/>
          </p:nvSpPr>
          <p:spPr bwMode="auto">
            <a:xfrm>
              <a:off x="4320" y="2209"/>
              <a:ext cx="0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2704" y="2268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18"/>
            <p:cNvSpPr>
              <a:spLocks noChangeShapeType="1"/>
            </p:cNvSpPr>
            <p:nvPr/>
          </p:nvSpPr>
          <p:spPr bwMode="auto">
            <a:xfrm>
              <a:off x="4062" y="2255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19"/>
            <p:cNvSpPr>
              <a:spLocks noChangeShapeType="1"/>
            </p:cNvSpPr>
            <p:nvPr/>
          </p:nvSpPr>
          <p:spPr bwMode="auto">
            <a:xfrm>
              <a:off x="4078" y="2715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20"/>
            <p:cNvSpPr>
              <a:spLocks noChangeShapeType="1"/>
            </p:cNvSpPr>
            <p:nvPr/>
          </p:nvSpPr>
          <p:spPr bwMode="auto">
            <a:xfrm flipH="1">
              <a:off x="1741" y="2731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22"/>
            <p:cNvSpPr>
              <a:spLocks noChangeShapeType="1"/>
            </p:cNvSpPr>
            <p:nvPr/>
          </p:nvSpPr>
          <p:spPr bwMode="auto">
            <a:xfrm flipH="1">
              <a:off x="1715" y="2268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23"/>
            <p:cNvSpPr>
              <a:spLocks noChangeShapeType="1"/>
            </p:cNvSpPr>
            <p:nvPr/>
          </p:nvSpPr>
          <p:spPr bwMode="auto">
            <a:xfrm flipH="1">
              <a:off x="3016" y="2269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Text Box 24"/>
            <p:cNvSpPr txBox="1">
              <a:spLocks noChangeArrowheads="1"/>
            </p:cNvSpPr>
            <p:nvPr/>
          </p:nvSpPr>
          <p:spPr bwMode="auto">
            <a:xfrm>
              <a:off x="2254" y="2622"/>
              <a:ext cx="1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spcBef>
                  <a:spcPct val="50000"/>
                </a:spcBef>
                <a:buSzPct val="140000"/>
                <a:buChar char="•"/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 algn="l">
                <a:spcBef>
                  <a:spcPct val="20000"/>
                </a:spcBef>
                <a:buSzPct val="85000"/>
                <a:buFont typeface="Monotype Sorts" pitchFamily="2" charset="2"/>
                <a:buChar char="T"/>
                <a:defRPr i="1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m-bit logical address</a:t>
              </a:r>
            </a:p>
          </p:txBody>
        </p:sp>
      </p:grpSp>
      <p:sp>
        <p:nvSpPr>
          <p:cNvPr id="25606" name="Rectangle 26"/>
          <p:cNvSpPr>
            <a:spLocks noChangeArrowheads="1"/>
          </p:cNvSpPr>
          <p:nvPr/>
        </p:nvSpPr>
        <p:spPr bwMode="auto">
          <a:xfrm>
            <a:off x="890588" y="4289425"/>
            <a:ext cx="7561262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 dirty="0"/>
              <a:t>The page number p is an index to the page table which stores the location of the frame</a:t>
            </a:r>
          </a:p>
          <a:p>
            <a:r>
              <a:rPr lang="en-US" altLang="en-US" dirty="0"/>
              <a:t>Frames and pages are the same size, thus the displacement within a page is also the displacement within the frame</a:t>
            </a:r>
          </a:p>
          <a:p>
            <a:r>
              <a:rPr lang="en-US" altLang="en-US" dirty="0"/>
              <a:t>Mapping is:</a:t>
            </a:r>
          </a:p>
          <a:p>
            <a:pPr lvl="1"/>
            <a:r>
              <a:rPr lang="en-US" altLang="en-US" dirty="0"/>
              <a:t>Physical address =  page-table(p) + d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811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Address Translation Architecture 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" t="674" r="1976" b="674"/>
          <a:stretch>
            <a:fillRect/>
          </a:stretch>
        </p:blipFill>
        <p:spPr bwMode="auto">
          <a:xfrm>
            <a:off x="1714500" y="1503363"/>
            <a:ext cx="54991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47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u="sng" dirty="0" smtClean="0"/>
              <a:t>Principal operation</a:t>
            </a:r>
            <a:r>
              <a:rPr lang="en-US" dirty="0" smtClean="0"/>
              <a:t> of </a:t>
            </a:r>
            <a:r>
              <a:rPr lang="en-US" u="sng" dirty="0" smtClean="0"/>
              <a:t>memory management</a:t>
            </a:r>
            <a:r>
              <a:rPr lang="en-US" dirty="0" smtClean="0"/>
              <a:t> is to </a:t>
            </a:r>
            <a:r>
              <a:rPr lang="en-US" u="sng" dirty="0" smtClean="0"/>
              <a:t>bring processes into main memory</a:t>
            </a:r>
            <a:r>
              <a:rPr lang="en-US" dirty="0" smtClean="0"/>
              <a:t> for </a:t>
            </a:r>
            <a:r>
              <a:rPr lang="en-US" u="sng" dirty="0" smtClean="0"/>
              <a:t>execution by the processor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Basically, there are five requirements that memory management is intended to satisfy:</a:t>
            </a:r>
          </a:p>
          <a:p>
            <a:pPr lvl="1" algn="just"/>
            <a:r>
              <a:rPr lang="en-US" dirty="0" smtClean="0"/>
              <a:t>Relocation</a:t>
            </a:r>
          </a:p>
          <a:p>
            <a:pPr lvl="1" algn="just"/>
            <a:r>
              <a:rPr lang="en-US" dirty="0" smtClean="0"/>
              <a:t>Protection</a:t>
            </a:r>
          </a:p>
          <a:p>
            <a:pPr lvl="1" algn="just"/>
            <a:r>
              <a:rPr lang="en-US" dirty="0" smtClean="0"/>
              <a:t>Sharing</a:t>
            </a:r>
          </a:p>
          <a:p>
            <a:pPr lvl="1" algn="just"/>
            <a:r>
              <a:rPr lang="en-US" dirty="0" smtClean="0"/>
              <a:t>Logical Organization</a:t>
            </a:r>
          </a:p>
          <a:p>
            <a:pPr lvl="1" algn="just"/>
            <a:r>
              <a:rPr lang="en-US" dirty="0" smtClean="0"/>
              <a:t>Physical Organization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/>
            <a:r>
              <a:rPr lang="en-US" strike="sngStrike" dirty="0" smtClean="0"/>
              <a:t>Fixed Partitioning</a:t>
            </a:r>
          </a:p>
          <a:p>
            <a:pPr lvl="1" algn="just"/>
            <a:r>
              <a:rPr lang="en-US" strike="sngStrike" dirty="0" smtClean="0"/>
              <a:t>Dynamic Partitioning</a:t>
            </a:r>
          </a:p>
          <a:p>
            <a:pPr lvl="1" algn="just"/>
            <a:r>
              <a:rPr lang="en-US" strike="sngStrike" dirty="0" smtClean="0"/>
              <a:t>Paging</a:t>
            </a:r>
          </a:p>
          <a:p>
            <a:pPr lvl="1" algn="just"/>
            <a:r>
              <a:rPr lang="en-US" dirty="0" smtClean="0"/>
              <a:t>Segmentation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549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0772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Similar to paging, but it is the program that will be divided.</a:t>
            </a:r>
          </a:p>
          <a:p>
            <a:r>
              <a:rPr lang="en-US" sz="2400" dirty="0" smtClean="0"/>
              <a:t>User program can be subdivided using segmentation.</a:t>
            </a:r>
          </a:p>
          <a:p>
            <a:pPr lvl="1"/>
            <a:r>
              <a:rPr lang="en-US" sz="2200" dirty="0" smtClean="0"/>
              <a:t>For the purpose of modular programming.</a:t>
            </a:r>
          </a:p>
          <a:p>
            <a:r>
              <a:rPr lang="en-US" sz="2400" dirty="0" smtClean="0"/>
              <a:t>The program and its associated data are divided into a number of </a:t>
            </a:r>
            <a:r>
              <a:rPr lang="en-US" sz="2400" u="sng" dirty="0" smtClean="0"/>
              <a:t>segments</a:t>
            </a:r>
            <a:r>
              <a:rPr lang="en-US" sz="2400" dirty="0" smtClean="0"/>
              <a:t>.</a:t>
            </a:r>
          </a:p>
          <a:p>
            <a:pPr lvl="1"/>
            <a:r>
              <a:rPr lang="en-US" sz="2200" dirty="0" smtClean="0"/>
              <a:t>Typically, will be handled by compiler or programmer.</a:t>
            </a:r>
          </a:p>
          <a:p>
            <a:r>
              <a:rPr lang="en-US" sz="2400" dirty="0" smtClean="0"/>
              <a:t>Not required that all segments must be of the same length.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524000"/>
            <a:ext cx="5791200" cy="501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mtClean="0"/>
              <a:t>CEG 433/633 - Operating Systems I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Segmentation Architecture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830388" algn="l"/>
                <a:tab pos="2857500" algn="ctr"/>
              </a:tabLst>
            </a:pPr>
            <a:r>
              <a:rPr lang="en-US" altLang="en-US" smtClean="0"/>
              <a:t>Logical address consists of a two tuple:</a:t>
            </a:r>
          </a:p>
          <a:p>
            <a:pPr>
              <a:buFontTx/>
              <a:buNone/>
              <a:tabLst>
                <a:tab pos="1830388" algn="l"/>
                <a:tab pos="2857500" algn="ctr"/>
              </a:tabLst>
            </a:pPr>
            <a:r>
              <a:rPr lang="en-US" altLang="en-US" smtClean="0"/>
              <a:t>		&lt;segment-number, offset&gt;,</a:t>
            </a:r>
          </a:p>
          <a:p>
            <a:pPr>
              <a:tabLst>
                <a:tab pos="1830388" algn="l"/>
                <a:tab pos="2857500" algn="ctr"/>
              </a:tabLst>
            </a:pPr>
            <a:r>
              <a:rPr lang="en-US" altLang="en-US" b="1" smtClean="0"/>
              <a:t>Segment table</a:t>
            </a:r>
            <a:r>
              <a:rPr lang="en-US" altLang="en-US" smtClean="0"/>
              <a:t> – maps two-dimensional physical addresses; each table entry has:</a:t>
            </a:r>
          </a:p>
          <a:p>
            <a:pPr lvl="1">
              <a:tabLst>
                <a:tab pos="1830388" algn="l"/>
                <a:tab pos="2857500" algn="ctr"/>
              </a:tabLst>
            </a:pPr>
            <a:r>
              <a:rPr lang="en-US" altLang="en-US" i="1" smtClean="0"/>
              <a:t>base</a:t>
            </a:r>
            <a:r>
              <a:rPr lang="en-US" altLang="en-US" smtClean="0"/>
              <a:t> – contains the starting physical address where the segments reside in memory.</a:t>
            </a:r>
          </a:p>
          <a:p>
            <a:pPr lvl="1">
              <a:tabLst>
                <a:tab pos="1830388" algn="l"/>
                <a:tab pos="2857500" algn="ctr"/>
              </a:tabLst>
            </a:pPr>
            <a:r>
              <a:rPr lang="en-US" altLang="en-US" i="1" smtClean="0"/>
              <a:t>limit</a:t>
            </a:r>
            <a:r>
              <a:rPr lang="en-US" altLang="en-US" smtClean="0"/>
              <a:t> – specifies the length of the segment.</a:t>
            </a:r>
          </a:p>
          <a:p>
            <a:pPr>
              <a:tabLst>
                <a:tab pos="1830388" algn="l"/>
                <a:tab pos="2857500" algn="ctr"/>
              </a:tabLst>
            </a:pPr>
            <a:r>
              <a:rPr lang="en-US" altLang="en-US" b="1" smtClean="0"/>
              <a:t>Segment-table base register</a:t>
            </a:r>
            <a:r>
              <a:rPr lang="en-US" altLang="en-US" i="1" smtClean="0"/>
              <a:t> (STBR)</a:t>
            </a:r>
            <a:r>
              <a:rPr lang="en-US" altLang="en-US" smtClean="0"/>
              <a:t> points to the segment table’s location in memory.</a:t>
            </a:r>
          </a:p>
          <a:p>
            <a:pPr>
              <a:tabLst>
                <a:tab pos="1830388" algn="l"/>
                <a:tab pos="2857500" algn="ctr"/>
              </a:tabLst>
            </a:pPr>
            <a:r>
              <a:rPr lang="en-US" altLang="en-US" b="1" smtClean="0"/>
              <a:t>Segment-table length register</a:t>
            </a:r>
            <a:r>
              <a:rPr lang="en-US" altLang="en-US" i="1" smtClean="0"/>
              <a:t> (STLR)</a:t>
            </a:r>
            <a:r>
              <a:rPr lang="en-US" altLang="en-US" smtClean="0"/>
              <a:t> indicates number of segments used by a program</a:t>
            </a:r>
          </a:p>
          <a:p>
            <a:pPr>
              <a:buFontTx/>
              <a:buNone/>
              <a:tabLst>
                <a:tab pos="1830388" algn="l"/>
                <a:tab pos="2857500" algn="ctr"/>
              </a:tabLst>
            </a:pPr>
            <a:r>
              <a:rPr lang="en-US" altLang="en-US" smtClean="0"/>
              <a:t>	                  segment number </a:t>
            </a:r>
            <a:r>
              <a:rPr lang="en-US" altLang="en-US" i="1" smtClean="0"/>
              <a:t>s</a:t>
            </a:r>
            <a:r>
              <a:rPr lang="en-US" altLang="en-US" smtClean="0"/>
              <a:t> is legal if </a:t>
            </a:r>
            <a:r>
              <a:rPr lang="en-US" altLang="en-US" i="1" smtClean="0"/>
              <a:t>s</a:t>
            </a:r>
            <a:r>
              <a:rPr lang="en-US" altLang="en-US" smtClean="0"/>
              <a:t> &lt; STLR.</a:t>
            </a:r>
          </a:p>
        </p:txBody>
      </p:sp>
    </p:spTree>
    <p:extLst>
      <p:ext uri="{BB962C8B-B14F-4D97-AF65-F5344CB8AC3E}">
        <p14:creationId xmlns:p14="http://schemas.microsoft.com/office/powerpoint/2010/main" val="411439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mtClean="0"/>
              <a:t>CEG 433/633 - Operating Systems I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Segmentation Architecture (Cont.)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Relocation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dynamic (execution-time)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by segment table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Sharing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similar to sharing in a paged system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shared segments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must have same segment number in each program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protection/sharing bits in each segment table entry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Memory allocation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segment vary in length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dynamic-storage problem: first fit/best fit?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external fragmentation  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segmentation don’t use frames, thus external fragmentation exists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periodic compaction may be necessary and is possible as dynamic relocation is supported</a:t>
            </a:r>
          </a:p>
        </p:txBody>
      </p:sp>
    </p:spTree>
    <p:extLst>
      <p:ext uri="{BB962C8B-B14F-4D97-AF65-F5344CB8AC3E}">
        <p14:creationId xmlns:p14="http://schemas.microsoft.com/office/powerpoint/2010/main" val="1540041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l">
              <a:spcBef>
                <a:spcPct val="50000"/>
              </a:spcBef>
              <a:buSzPct val="14000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algn="l">
              <a:spcBef>
                <a:spcPct val="20000"/>
              </a:spcBef>
              <a:buSzPct val="85000"/>
              <a:buFont typeface="Monotype Sorts" pitchFamily="2" charset="2"/>
              <a:buChar char="T"/>
              <a:defRPr 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mtClean="0"/>
              <a:t>CEG 433/633 - Operating Systems I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Sharing of segments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0" t="877" r="12987" b="1785"/>
          <a:stretch>
            <a:fillRect/>
          </a:stretch>
        </p:blipFill>
        <p:spPr bwMode="auto">
          <a:xfrm>
            <a:off x="1906588" y="1204913"/>
            <a:ext cx="4992687" cy="5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52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95300"/>
            <a:ext cx="7600950" cy="4572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Address Binding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377950"/>
            <a:ext cx="7029450" cy="479425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Instruction and data addresses in program source code are symbolic:</a:t>
            </a:r>
          </a:p>
          <a:p>
            <a:pPr lvl="1"/>
            <a:r>
              <a:rPr lang="en-US" altLang="en-US" b="1" smtClean="0"/>
              <a:t>goto errjmp;</a:t>
            </a:r>
          </a:p>
          <a:p>
            <a:pPr lvl="1"/>
            <a:r>
              <a:rPr lang="en-US" altLang="en-US" b="1" smtClean="0"/>
              <a:t>X = A + B;</a:t>
            </a:r>
          </a:p>
          <a:p>
            <a:r>
              <a:rPr lang="en-US" altLang="en-US" smtClean="0"/>
              <a:t>These symbolic addresses must be </a:t>
            </a:r>
            <a:r>
              <a:rPr lang="en-US" altLang="en-US" b="1" smtClean="0"/>
              <a:t>bound </a:t>
            </a:r>
            <a:r>
              <a:rPr lang="en-US" altLang="en-US" smtClean="0"/>
              <a:t>to addresses in physical memory before the code can be executed</a:t>
            </a:r>
          </a:p>
          <a:p>
            <a:r>
              <a:rPr lang="en-US" altLang="en-US" smtClean="0"/>
              <a:t>Address binding:  a mapping from one address space to another</a:t>
            </a:r>
          </a:p>
          <a:p>
            <a:r>
              <a:rPr lang="en-US" altLang="en-US" smtClean="0"/>
              <a:t>The address binding can take place at </a:t>
            </a:r>
          </a:p>
          <a:p>
            <a:pPr lvl="1"/>
            <a:r>
              <a:rPr lang="en-US" altLang="en-US" smtClean="0"/>
              <a:t>Compile time, </a:t>
            </a:r>
          </a:p>
          <a:p>
            <a:pPr lvl="1"/>
            <a:r>
              <a:rPr lang="en-US" altLang="en-US" smtClean="0"/>
              <a:t>Load time, </a:t>
            </a:r>
          </a:p>
          <a:p>
            <a:pPr lvl="1"/>
            <a:r>
              <a:rPr lang="en-US" altLang="en-US" smtClean="0"/>
              <a:t>Execution time.</a:t>
            </a:r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192559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338" y="398463"/>
            <a:ext cx="75485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Logical vs. Physical Address Space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236663"/>
            <a:ext cx="7127875" cy="446881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The concept of a logical address space that is bound to a separate </a:t>
            </a:r>
            <a:r>
              <a:rPr lang="en-US" altLang="en-US" b="1" smtClean="0">
                <a:solidFill>
                  <a:srgbClr val="3366FF"/>
                </a:solidFill>
              </a:rPr>
              <a:t>physical address space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is central to proper memory management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Logical address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generated by the CPU; also referred to as </a:t>
            </a:r>
            <a:r>
              <a:rPr lang="en-US" altLang="en-US" b="1" smtClean="0">
                <a:solidFill>
                  <a:srgbClr val="3366FF"/>
                </a:solidFill>
              </a:rPr>
              <a:t>virtual address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Physical address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address seen by the memory unit</a:t>
            </a:r>
          </a:p>
          <a:p>
            <a:r>
              <a:rPr lang="en-US" altLang="en-US" smtClean="0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Logical address space </a:t>
            </a:r>
            <a:r>
              <a:rPr lang="en-US" altLang="en-US" smtClean="0"/>
              <a:t>is the set of all logical addresses generated by a program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Physical address space </a:t>
            </a:r>
            <a:r>
              <a:rPr lang="en-US" altLang="en-US" smtClean="0"/>
              <a:t>is the set of all physical addresses generated by a program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18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387350"/>
            <a:ext cx="78390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Memory-Management Unit (MMU)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398588"/>
            <a:ext cx="7080250" cy="4484687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mtClean="0"/>
              <a:t>Hardware device that at run time maps virtual to physical address</a:t>
            </a:r>
            <a:endParaRPr lang="en-US" altLang="en-US" sz="800" smtClean="0"/>
          </a:p>
          <a:p>
            <a:r>
              <a:rPr lang="en-US" altLang="en-US" smtClean="0"/>
              <a:t>Many methods possible, covered in the rest of this chapter</a:t>
            </a:r>
          </a:p>
          <a:p>
            <a:r>
              <a:rPr lang="en-US" altLang="en-US" smtClean="0"/>
              <a:t>To start, consider simple scheme where the value in the relocation register is added to every address generated by a user process at the time it is sent to memory</a:t>
            </a:r>
          </a:p>
          <a:p>
            <a:pPr lvl="1"/>
            <a:r>
              <a:rPr lang="en-US" altLang="en-US" smtClean="0"/>
              <a:t>Base register now called </a:t>
            </a:r>
            <a:r>
              <a:rPr lang="en-US" altLang="en-US" b="1" smtClean="0">
                <a:solidFill>
                  <a:srgbClr val="0000FF"/>
                </a:solidFill>
              </a:rPr>
              <a:t>relocation register</a:t>
            </a:r>
            <a:endParaRPr lang="en-US" altLang="en-US" smtClean="0"/>
          </a:p>
          <a:p>
            <a:pPr lvl="1"/>
            <a:r>
              <a:rPr lang="en-US" altLang="en-US" smtClean="0"/>
              <a:t>MS-DOS on Intel 80x86 used 4 relocation registers</a:t>
            </a:r>
            <a:endParaRPr lang="en-US" altLang="en-US" sz="800" smtClean="0"/>
          </a:p>
          <a:p>
            <a:r>
              <a:rPr lang="en-US" altLang="en-US" smtClean="0"/>
              <a:t>The user program deals with </a:t>
            </a:r>
            <a:r>
              <a:rPr lang="en-US" altLang="en-US" i="1" smtClean="0"/>
              <a:t>logical</a:t>
            </a:r>
            <a:r>
              <a:rPr lang="en-US" altLang="en-US" smtClean="0"/>
              <a:t> addresses; it never sees the </a:t>
            </a:r>
            <a:r>
              <a:rPr lang="en-US" altLang="en-US" i="1" smtClean="0"/>
              <a:t>real</a:t>
            </a:r>
            <a:r>
              <a:rPr lang="en-US" altLang="en-US" smtClean="0"/>
              <a:t> physical addresses</a:t>
            </a:r>
          </a:p>
          <a:p>
            <a:pPr lvl="1"/>
            <a:r>
              <a:rPr lang="en-US" altLang="en-US" smtClean="0"/>
              <a:t>Execution-time binding occurs when reference is made to location in memory</a:t>
            </a:r>
          </a:p>
          <a:p>
            <a:pPr lvl="1"/>
            <a:r>
              <a:rPr lang="en-US" altLang="en-US" smtClean="0"/>
              <a:t>Logical address bound to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71915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69888"/>
            <a:ext cx="65595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Base and Limit Registers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274763"/>
            <a:ext cx="7351712" cy="4483100"/>
          </a:xfrm>
        </p:spPr>
        <p:txBody>
          <a:bodyPr/>
          <a:lstStyle/>
          <a:p>
            <a:r>
              <a:rPr lang="en-US" altLang="en-US" smtClean="0"/>
              <a:t>A pair of </a:t>
            </a:r>
            <a:r>
              <a:rPr lang="en-US" altLang="en-US" b="1" smtClean="0">
                <a:solidFill>
                  <a:srgbClr val="3366FF"/>
                </a:solidFill>
              </a:rPr>
              <a:t>base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and</a:t>
            </a:r>
            <a:r>
              <a:rPr lang="en-US" altLang="en-US" b="1" smtClean="0">
                <a:solidFill>
                  <a:srgbClr val="FF0000"/>
                </a:solidFill>
              </a:rPr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limit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registers</a:t>
            </a:r>
            <a:r>
              <a:rPr lang="en-US" altLang="en-US" smtClean="0"/>
              <a:t> define the logical address space</a:t>
            </a:r>
          </a:p>
          <a:p>
            <a:r>
              <a:rPr lang="en-US" altLang="en-US" smtClean="0"/>
              <a:t>CPU must check every memory access generated in user mode to be sure it is between base and limit for that user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9" y="3276600"/>
            <a:ext cx="2858483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7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2574</TotalTime>
  <Words>2249</Words>
  <Application>Microsoft Office PowerPoint</Application>
  <PresentationFormat>On-screen Show (4:3)</PresentationFormat>
  <Paragraphs>590</Paragraphs>
  <Slides>55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Equity</vt:lpstr>
      <vt:lpstr>Memory Management &amp; Virtual Memory</vt:lpstr>
      <vt:lpstr>PowerPoint Presentation</vt:lpstr>
      <vt:lpstr>Introduction</vt:lpstr>
      <vt:lpstr>Memory Management</vt:lpstr>
      <vt:lpstr>Memory Management</vt:lpstr>
      <vt:lpstr>Address Binding </vt:lpstr>
      <vt:lpstr>Logical vs. Physical Address Space</vt:lpstr>
      <vt:lpstr>Memory-Management Unit (MMU)</vt:lpstr>
      <vt:lpstr>Base and Limit Registers</vt:lpstr>
      <vt:lpstr>Address Translation</vt:lpstr>
      <vt:lpstr>Dynamic relocation using a relocation register</vt:lpstr>
      <vt:lpstr>Relocation</vt:lpstr>
      <vt:lpstr>Relocation</vt:lpstr>
      <vt:lpstr>Relocation</vt:lpstr>
      <vt:lpstr>Protection</vt:lpstr>
      <vt:lpstr>Protection</vt:lpstr>
      <vt:lpstr>Hardware Support for Relocation and Limit Registers</vt:lpstr>
      <vt:lpstr>Hardware Address Protection</vt:lpstr>
      <vt:lpstr>Sharing</vt:lpstr>
      <vt:lpstr>Sharing</vt:lpstr>
      <vt:lpstr>Logical Organization</vt:lpstr>
      <vt:lpstr>Physical Organization</vt:lpstr>
      <vt:lpstr>PowerPoint Presentation</vt:lpstr>
      <vt:lpstr>Memory Partitioning</vt:lpstr>
      <vt:lpstr>Fixed Partitioning</vt:lpstr>
      <vt:lpstr>Fixed Partitioning</vt:lpstr>
      <vt:lpstr>Fixed Partitioning</vt:lpstr>
      <vt:lpstr>Fixed Partitioning</vt:lpstr>
      <vt:lpstr>PowerPoint Presentation</vt:lpstr>
      <vt:lpstr>Dynamic Partitioning</vt:lpstr>
      <vt:lpstr>PowerPoint Presentation</vt:lpstr>
      <vt:lpstr>PowerPoint Presentation</vt:lpstr>
      <vt:lpstr>Dynamic Partitioning - Compaction</vt:lpstr>
      <vt:lpstr>Dynamic Partitioning</vt:lpstr>
      <vt:lpstr>Placement Algorithms</vt:lpstr>
      <vt:lpstr>PowerPoint Presentation</vt:lpstr>
      <vt:lpstr>PowerPoint Presentation</vt:lpstr>
      <vt:lpstr>PowerPoint Presentation</vt:lpstr>
      <vt:lpstr>Paging</vt:lpstr>
      <vt:lpstr>Paging</vt:lpstr>
      <vt:lpstr>Paging Example </vt:lpstr>
      <vt:lpstr>Paging</vt:lpstr>
      <vt:lpstr>Paging (Example)</vt:lpstr>
      <vt:lpstr>PowerPoint Presentation</vt:lpstr>
      <vt:lpstr>PowerPoint Presentation</vt:lpstr>
      <vt:lpstr>Paging</vt:lpstr>
      <vt:lpstr>PowerPoint Presentation</vt:lpstr>
      <vt:lpstr>Implementing Paging</vt:lpstr>
      <vt:lpstr>Address Translation Architecture </vt:lpstr>
      <vt:lpstr>PowerPoint Presentation</vt:lpstr>
      <vt:lpstr>Segmentation</vt:lpstr>
      <vt:lpstr>Segmentation</vt:lpstr>
      <vt:lpstr>Segmentation Architecture </vt:lpstr>
      <vt:lpstr>Segmentation Architecture (Cont.)</vt:lpstr>
      <vt:lpstr>Sharing of segments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dc:creator>Chia Wai Chong</dc:creator>
  <cp:lastModifiedBy>Mansoor Ebrahim Shaikh Esmail</cp:lastModifiedBy>
  <cp:revision>140</cp:revision>
  <dcterms:created xsi:type="dcterms:W3CDTF">2006-08-16T00:00:00Z</dcterms:created>
  <dcterms:modified xsi:type="dcterms:W3CDTF">2017-12-04T07:44:32Z</dcterms:modified>
</cp:coreProperties>
</file>