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tags/tag12.xml" ContentType="application/vnd.openxmlformats-officedocument.presentationml.tags+xml"/>
  <Override PartName="/ppt/notesSlides/notesSlide17.xml" ContentType="application/vnd.openxmlformats-officedocument.presentationml.notesSlide+xml"/>
  <Override PartName="/ppt/tags/tag13.xml" ContentType="application/vnd.openxmlformats-officedocument.presentationml.tags+xml"/>
  <Override PartName="/ppt/notesSlides/notesSlide18.xml" ContentType="application/vnd.openxmlformats-officedocument.presentationml.notesSlide+xml"/>
  <Override PartName="/ppt/tags/tag14.xml" ContentType="application/vnd.openxmlformats-officedocument.presentationml.tags+xml"/>
  <Override PartName="/ppt/notesSlides/notesSlide19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2" r:id="rId10"/>
    <p:sldId id="273" r:id="rId11"/>
    <p:sldId id="274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A2117-F21C-458A-99C4-426B85297CF7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31EC1-9569-454F-8F0C-C84BD5E84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7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122F-90B4-4A98-AB2A-26B35944CEB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EA1EC1CA-8221-4A9A-87DE-27F781E76556}" type="slidenum">
              <a:rPr lang="he-IL" altLang="en-US" smtClean="0"/>
              <a:pPr algn="r">
                <a:spcBef>
                  <a:spcPct val="0"/>
                </a:spcBef>
              </a:pPr>
              <a:t>15</a:t>
            </a:fld>
            <a:endParaRPr lang="en-US" altLang="en-US" smtClean="0"/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72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651" y="4344242"/>
            <a:ext cx="5029093" cy="4114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976" tIns="46488" rIns="92976" bIns="46488" anchor="t"/>
          <a:lstStyle/>
          <a:p>
            <a:endParaRPr lang="he-IL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0DB27BA1-5ED3-4F3E-AEA5-4EB0C7708522}" type="slidenum">
              <a:rPr lang="he-IL" altLang="en-US" smtClean="0"/>
              <a:pPr algn="r"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84984743-290F-416A-9486-D1DF16EDA524}" type="slidenum">
              <a:rPr lang="he-IL" altLang="en-US" smtClean="0"/>
              <a:pPr algn="r">
                <a:spcBef>
                  <a:spcPct val="0"/>
                </a:spcBef>
              </a:pPr>
              <a:t>17</a:t>
            </a:fld>
            <a:endParaRPr lang="en-US" altLang="en-US" smtClean="0"/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1C5DBA79-6DCD-42E3-A555-391596170877}" type="slidenum">
              <a:rPr lang="he-IL" altLang="en-US" smtClean="0"/>
              <a:pPr algn="r">
                <a:spcBef>
                  <a:spcPct val="0"/>
                </a:spcBef>
              </a:pPr>
              <a:t>18</a:t>
            </a:fld>
            <a:endParaRPr lang="en-US" altLang="en-US" smtClean="0"/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72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651" y="4344242"/>
            <a:ext cx="5029093" cy="4114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976" tIns="46488" rIns="92976" bIns="46488" anchor="t"/>
          <a:lstStyle/>
          <a:p>
            <a:endParaRPr lang="he-IL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E3E2CCBA-8E18-43D9-8931-0BEEB7C7F6C4}" type="slidenum">
              <a:rPr lang="he-IL" altLang="en-US" smtClean="0"/>
              <a:pPr algn="r">
                <a:spcBef>
                  <a:spcPct val="0"/>
                </a:spcBef>
              </a:pPr>
              <a:t>19</a:t>
            </a:fld>
            <a:endParaRPr lang="en-US" altLang="en-US" smtClean="0"/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8D864299-95EE-4364-9056-34608FB638F2}" type="slidenum">
              <a:rPr lang="he-IL" altLang="en-US" smtClean="0"/>
              <a:pPr algn="r">
                <a:spcBef>
                  <a:spcPct val="0"/>
                </a:spcBef>
              </a:pPr>
              <a:t>20</a:t>
            </a:fld>
            <a:endParaRPr lang="en-US" altLang="en-US" smtClean="0"/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32F527AE-6C89-4B27-BA24-6B2D8EF068F3}" type="slidenum">
              <a:rPr lang="he-IL" altLang="en-US" smtClean="0"/>
              <a:pPr algn="r">
                <a:spcBef>
                  <a:spcPct val="0"/>
                </a:spcBef>
              </a:pPr>
              <a:t>21</a:t>
            </a:fld>
            <a:endParaRPr lang="en-US" altLang="en-US" smtClean="0"/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72000" cy="34290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651" y="4344242"/>
            <a:ext cx="5029093" cy="4114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976" tIns="46488" rIns="92976" bIns="46488" anchor="t"/>
          <a:lstStyle/>
          <a:p>
            <a:endParaRPr lang="he-IL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0F390782-0833-490F-93C1-2EDB1CE756B4}" type="slidenum">
              <a:rPr lang="he-IL" altLang="en-US" smtClean="0"/>
              <a:pPr algn="r">
                <a:spcBef>
                  <a:spcPct val="0"/>
                </a:spcBef>
              </a:pPr>
              <a:t>22</a:t>
            </a:fld>
            <a:endParaRPr lang="en-US" altLang="en-US" smtClean="0"/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E2B63728-EA5A-48F2-BEC3-8FABBD6A7A69}" type="slidenum">
              <a:rPr lang="he-IL" altLang="en-US" smtClean="0"/>
              <a:pPr algn="r">
                <a:spcBef>
                  <a:spcPct val="0"/>
                </a:spcBef>
              </a:pPr>
              <a:t>23</a:t>
            </a:fld>
            <a:endParaRPr lang="en-US" altLang="en-US" smtClean="0"/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94456284-4412-420E-9122-48D35B828954}" type="slidenum">
              <a:rPr lang="he-IL" altLang="en-US" smtClean="0"/>
              <a:pPr algn="r">
                <a:spcBef>
                  <a:spcPct val="0"/>
                </a:spcBef>
              </a:pPr>
              <a:t>24</a:t>
            </a:fld>
            <a:endParaRPr lang="en-US" altLang="en-US" smtClean="0"/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72000" cy="34290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651" y="4344242"/>
            <a:ext cx="5029093" cy="4114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976" tIns="46488" rIns="92976" bIns="46488" anchor="t"/>
          <a:lstStyle/>
          <a:p>
            <a:endParaRPr lang="he-IL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122F-90B4-4A98-AB2A-26B35944CEB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490649E4-F912-4CF7-BE48-A94A5044F664}" type="slidenum">
              <a:rPr lang="he-IL" altLang="en-US" smtClean="0"/>
              <a:pPr algn="r">
                <a:spcBef>
                  <a:spcPct val="0"/>
                </a:spcBef>
              </a:pPr>
              <a:t>25</a:t>
            </a:fld>
            <a:endParaRPr lang="en-US" altLang="en-US" smtClean="0"/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72000" cy="34290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651" y="4344242"/>
            <a:ext cx="5029093" cy="4114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976" tIns="46488" rIns="92976" bIns="46488" anchor="t"/>
          <a:lstStyle/>
          <a:p>
            <a:endParaRPr lang="he-IL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122F-90B4-4A98-AB2A-26B35944CEB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122F-90B4-4A98-AB2A-26B35944CEB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122F-90B4-4A98-AB2A-26B35944CEB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122F-90B4-4A98-AB2A-26B35944CEB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122F-90B4-4A98-AB2A-26B35944CEB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894788DB-D729-4F71-B6F9-F77D6D2A414B}" type="slidenum">
              <a:rPr lang="he-IL" altLang="en-US" smtClean="0"/>
              <a:pPr algn="r"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30275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C5D887EC-8089-4269-83A7-19FF0702DE21}" type="slidenum">
              <a:rPr lang="he-IL" altLang="en-US" smtClean="0"/>
              <a:pPr algn="r">
                <a:spcBef>
                  <a:spcPct val="0"/>
                </a:spcBef>
              </a:pPr>
              <a:t>13</a:t>
            </a:fld>
            <a:endParaRPr lang="en-US" altLang="en-US" smtClean="0"/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78CC-BFF7-4CAC-AB08-AE9ED251A52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A487-826A-4321-9D31-30545595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2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78CC-BFF7-4CAC-AB08-AE9ED251A52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A487-826A-4321-9D31-30545595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5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78CC-BFF7-4CAC-AB08-AE9ED251A52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A487-826A-4321-9D31-30545595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6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78CC-BFF7-4CAC-AB08-AE9ED251A52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A487-826A-4321-9D31-30545595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5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78CC-BFF7-4CAC-AB08-AE9ED251A52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A487-826A-4321-9D31-30545595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7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78CC-BFF7-4CAC-AB08-AE9ED251A52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A487-826A-4321-9D31-30545595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78CC-BFF7-4CAC-AB08-AE9ED251A52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A487-826A-4321-9D31-30545595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1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78CC-BFF7-4CAC-AB08-AE9ED251A52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A487-826A-4321-9D31-30545595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8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78CC-BFF7-4CAC-AB08-AE9ED251A52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A487-826A-4321-9D31-30545595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5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78CC-BFF7-4CAC-AB08-AE9ED251A52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A487-826A-4321-9D31-30545595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0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78CC-BFF7-4CAC-AB08-AE9ED251A52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A487-826A-4321-9D31-30545595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0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D78CC-BFF7-4CAC-AB08-AE9ED251A52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7A487-826A-4321-9D31-30545595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7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 smtClean="0"/>
              <a:t>Virtual Memory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5678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Replacement &amp; Thrashing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48768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If the process does not have the number of frames to store all the pages that it is needed to run, then it will quickly page-fault.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At this point, it must replace some pages.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But since all its pages are also in active use, it must replace a page that will be needed again right away.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Consequently, it quickly faults again, and again…</a:t>
            </a:r>
          </a:p>
          <a:p>
            <a:pPr lvl="1" algn="just"/>
            <a:r>
              <a:rPr lang="en-US" dirty="0" smtClean="0"/>
              <a:t>This high paging activity is called thrashing.</a:t>
            </a:r>
          </a:p>
          <a:p>
            <a:pPr lvl="1" algn="just"/>
            <a:r>
              <a:rPr lang="en-US" dirty="0" smtClean="0"/>
              <a:t>A process is thrashing if it is spending more time on paging than executing.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2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1295400"/>
            <a:ext cx="1219200" cy="411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12954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52600" y="5867400"/>
            <a:ext cx="15240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Memory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05000" y="16002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05000" y="19050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05000" y="22098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05000" y="25146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05000" y="28194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05000" y="31242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05000" y="34290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05000" y="37338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905000" y="40386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905000" y="43434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905000" y="46482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905000" y="49530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905000" y="52578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905000" y="55626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905000" y="1295400"/>
            <a:ext cx="1219200" cy="3048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A.0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05000" y="1600200"/>
            <a:ext cx="1219200" cy="3048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A.1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905000" y="1905000"/>
            <a:ext cx="1219200" cy="3048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A.2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905000" y="2209800"/>
            <a:ext cx="1219200" cy="3048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A.3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905000" y="2514600"/>
            <a:ext cx="1219200" cy="3048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B.0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905000" y="2819400"/>
            <a:ext cx="1219200" cy="3048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B.1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905000" y="3124200"/>
            <a:ext cx="1219200" cy="3048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B.2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905000" y="3429000"/>
            <a:ext cx="1219200" cy="30480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C.0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905000" y="3733800"/>
            <a:ext cx="1219200" cy="30480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C.1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905000" y="4038600"/>
            <a:ext cx="1219200" cy="30480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C.2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905000" y="4343400"/>
            <a:ext cx="1219200" cy="30480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C.3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905000" y="2514600"/>
            <a:ext cx="12192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D.0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905000" y="2819400"/>
            <a:ext cx="12192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D.1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905000" y="3124200"/>
            <a:ext cx="12192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D.2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905000" y="4648200"/>
            <a:ext cx="12192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D.3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905000" y="4953000"/>
            <a:ext cx="12192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D.4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371600" y="12954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371600" y="16002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371600" y="19050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371600" y="22098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371600" y="25146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371600" y="28194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371600" y="31242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371600" y="34290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371600" y="37338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371600" y="40386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371600" y="43434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371600" y="46482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371600" y="49530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371600" y="52578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371600" y="55626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905000" y="5257800"/>
            <a:ext cx="1219200" cy="3048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B.1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1905000" y="5562600"/>
            <a:ext cx="1219200" cy="3048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B.2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029200" y="2971800"/>
            <a:ext cx="1219200" cy="3048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A.5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029200" y="3429000"/>
            <a:ext cx="1219200" cy="3048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A.6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029200" y="3886200"/>
            <a:ext cx="1219200" cy="30480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C.4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029200" y="4343400"/>
            <a:ext cx="1219200" cy="30480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C.5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029200" y="4800600"/>
            <a:ext cx="1219200" cy="3048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B.3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5029200" y="5257800"/>
            <a:ext cx="1219200" cy="3048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B.4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1905000" y="2209800"/>
            <a:ext cx="1219200" cy="3048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A.5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5029200" y="2438400"/>
            <a:ext cx="1219200" cy="3048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A.3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4724400" y="1524000"/>
            <a:ext cx="1752600" cy="4876800"/>
            <a:chOff x="6477000" y="1371600"/>
            <a:chExt cx="1752600" cy="3200400"/>
          </a:xfrm>
        </p:grpSpPr>
        <p:sp>
          <p:nvSpPr>
            <p:cNvPr id="55" name="Oval 54"/>
            <p:cNvSpPr/>
            <p:nvPr/>
          </p:nvSpPr>
          <p:spPr>
            <a:xfrm>
              <a:off x="6477000" y="1371600"/>
              <a:ext cx="1752600" cy="457200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cxnSp>
          <p:nvCxnSpPr>
            <p:cNvPr id="56" name="Straight Connector 55"/>
            <p:cNvCxnSpPr>
              <a:stCxn id="55" idx="2"/>
            </p:cNvCxnSpPr>
            <p:nvPr/>
          </p:nvCxnSpPr>
          <p:spPr>
            <a:xfrm rot="10800000" flipV="1">
              <a:off x="6477000" y="1600200"/>
              <a:ext cx="0" cy="2743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0800000" flipV="1">
              <a:off x="8229600" y="1600200"/>
              <a:ext cx="0" cy="2743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6477000" y="4114800"/>
              <a:ext cx="1752600" cy="457200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4724400" y="990600"/>
            <a:ext cx="1752600" cy="5334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Backing Store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44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6.0592E-6 L 0.34358 0.02983 " pathEditMode="relative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6.33673E-6 L -0.34219 -0.11054 " pathEditMode="relative" ptsTypes="AA">
                                      <p:cBhvr>
                                        <p:cTn id="1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496 0.11055 " pathEditMode="relative" ptsTypes="AA">
                                      <p:cBhvr>
                                        <p:cTn id="3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44444E-6 L -0.34115 -0.0298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00" y="-1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61" grpId="0" animBg="1"/>
      <p:bldP spid="61" grpId="1" animBg="1"/>
      <p:bldP spid="69" grpId="0" animBg="1"/>
      <p:bldP spid="69" grpId="1" animBg="1"/>
      <p:bldP spid="70" grpId="0" animBg="1"/>
      <p:bldP spid="7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smtClean="0"/>
              <a:t>A. Frank - P. Weisberg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98500"/>
            <a:ext cx="8382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smtClean="0"/>
              <a:t>Page Replacement Algorithms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tabLst>
                <a:tab pos="3146425" algn="ctr"/>
              </a:tabLst>
            </a:pPr>
            <a:r>
              <a:rPr lang="en-US" altLang="en-US" sz="3600" smtClean="0"/>
              <a:t>Want lowest page-fault rate.</a:t>
            </a:r>
          </a:p>
          <a:p>
            <a:pPr eaLnBrk="1" hangingPunct="1">
              <a:tabLst>
                <a:tab pos="3146425" algn="ctr"/>
              </a:tabLst>
            </a:pPr>
            <a:r>
              <a:rPr lang="en-US" altLang="en-US" sz="3600" smtClean="0"/>
              <a:t>Evaluate algorithm by running it on a particular string of memory references (reference string) and computing the number of page faults and page replacements on that string.</a:t>
            </a:r>
          </a:p>
          <a:p>
            <a:pPr eaLnBrk="1" hangingPunct="1">
              <a:tabLst>
                <a:tab pos="3146425" algn="ctr"/>
              </a:tabLst>
            </a:pPr>
            <a:r>
              <a:rPr lang="en-US" altLang="en-US" sz="3600" smtClean="0"/>
              <a:t>In all our examples, we use a few recurring reference strings.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745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smtClean="0"/>
              <a:t>A. Frank - P. Weisberg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98500"/>
            <a:ext cx="8382000" cy="609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Graph of Page Faults vs. the Number of Frames</a:t>
            </a:r>
          </a:p>
        </p:txBody>
      </p:sp>
      <p:pic>
        <p:nvPicPr>
          <p:cNvPr id="5124" name="Picture 8"/>
          <p:cNvPicPr>
            <a:picLocks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9013" y="1763713"/>
            <a:ext cx="7939087" cy="4932362"/>
          </a:xfr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73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Page Fault</a:t>
            </a:r>
            <a:endParaRPr lang="en-US" alt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 page fault is a type of interrupt, raised by the hardware when a running program accesses a memory page that is mapped into the virtual address space, but not loaded in physical memory.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smtClean="0"/>
              <a:t>A. Frank - P. Weisberg</a:t>
            </a:r>
          </a:p>
        </p:txBody>
      </p:sp>
    </p:spTree>
    <p:extLst>
      <p:ext uri="{BB962C8B-B14F-4D97-AF65-F5344CB8AC3E}">
        <p14:creationId xmlns:p14="http://schemas.microsoft.com/office/powerpoint/2010/main" val="4248606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smtClean="0"/>
              <a:t>A. Frank - P. Weisberg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98500"/>
            <a:ext cx="8382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smtClean="0"/>
              <a:t>The FIFO Policy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700" y="1641475"/>
            <a:ext cx="8369300" cy="5216525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Treats page frames allocated to a process as a circular buffer:</a:t>
            </a:r>
          </a:p>
          <a:p>
            <a:pPr lvl="1" eaLnBrk="1" hangingPunct="1"/>
            <a:r>
              <a:rPr lang="en-US" altLang="en-US" sz="3200" smtClean="0"/>
              <a:t>When the buffer is full, the oldest page is replaced. Hence first-in, first-out:</a:t>
            </a:r>
          </a:p>
          <a:p>
            <a:pPr lvl="2" eaLnBrk="1" hangingPunct="1"/>
            <a:r>
              <a:rPr lang="en-US" altLang="en-US" sz="2800" smtClean="0"/>
              <a:t>A frequently used page is often the oldest, so it will be repeatedly paged out by FIFO.</a:t>
            </a:r>
          </a:p>
          <a:p>
            <a:pPr lvl="1" eaLnBrk="1" hangingPunct="1"/>
            <a:r>
              <a:rPr lang="en-US" altLang="en-US" sz="3200" smtClean="0"/>
              <a:t>Simple to implement:</a:t>
            </a:r>
          </a:p>
          <a:p>
            <a:pPr lvl="2" eaLnBrk="1" hangingPunct="1"/>
            <a:r>
              <a:rPr lang="en-US" altLang="en-US" sz="2800" smtClean="0"/>
              <a:t>requires only a pointer that circles through the page frames of the process.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046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smtClean="0"/>
              <a:t>A. Frank - P. Weisberg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98500"/>
            <a:ext cx="8382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smtClean="0"/>
              <a:t>FIFO Page Replacement</a:t>
            </a:r>
          </a:p>
        </p:txBody>
      </p:sp>
      <p:pic>
        <p:nvPicPr>
          <p:cNvPr id="8196" name="Picture 8"/>
          <p:cNvPicPr>
            <a:picLocks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6313" y="1898650"/>
            <a:ext cx="7966075" cy="4772025"/>
          </a:xfr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99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smtClean="0"/>
              <a:t>A. Frank - P. Weisberg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98500"/>
            <a:ext cx="8382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smtClean="0"/>
              <a:t>First-In-First-Out (FIFO) Algorithm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875" y="1539875"/>
            <a:ext cx="8366125" cy="5267325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Reference string: 1, 2, 3, 4, 1, 2, 5, 1, 2, 3, 4, 5</a:t>
            </a:r>
          </a:p>
          <a:p>
            <a:pPr eaLnBrk="1" hangingPunct="1"/>
            <a:r>
              <a:rPr lang="en-US" altLang="en-US" sz="2400" smtClean="0"/>
              <a:t>3 frames (3 pages can be in memory                                                                   at a time per process):</a:t>
            </a:r>
          </a:p>
          <a:p>
            <a:pPr eaLnBrk="1" hangingPunct="1">
              <a:buFontTx/>
              <a:buNone/>
            </a:pPr>
            <a:endParaRPr lang="en-US" altLang="en-US" sz="2400" smtClean="0"/>
          </a:p>
          <a:p>
            <a:pPr eaLnBrk="1" hangingPunct="1">
              <a:buFontTx/>
              <a:buNone/>
            </a:pPr>
            <a:endParaRPr lang="en-US" altLang="en-US" sz="2400" smtClean="0"/>
          </a:p>
          <a:p>
            <a:pPr eaLnBrk="1" hangingPunct="1"/>
            <a:r>
              <a:rPr lang="en-US" altLang="en-US" sz="2400" smtClean="0"/>
              <a:t>4 frames: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FIFO Replacement manifests Belady’s Anomaly: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more frames </a:t>
            </a:r>
            <a:r>
              <a:rPr lang="en-US" altLang="en-US" sz="2400" smtClean="0">
                <a:sym typeface="Symbol" pitchFamily="18" charset="2"/>
              </a:rPr>
              <a:t> more page faults</a:t>
            </a:r>
            <a:endParaRPr lang="en-US" altLang="en-US" sz="2400" smtClean="0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6315075" y="2043113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1</a:t>
            </a: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6315075" y="2500313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2</a:t>
            </a:r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6315075" y="2957513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3</a:t>
            </a:r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5927725" y="20764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1</a:t>
            </a:r>
          </a:p>
        </p:txBody>
      </p:sp>
      <p:sp>
        <p:nvSpPr>
          <p:cNvPr id="9225" name="Text Box 8"/>
          <p:cNvSpPr txBox="1">
            <a:spLocks noChangeArrowheads="1"/>
          </p:cNvSpPr>
          <p:nvPr/>
        </p:nvSpPr>
        <p:spPr bwMode="auto">
          <a:xfrm>
            <a:off x="5927725" y="25193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2</a:t>
            </a:r>
          </a:p>
        </p:txBody>
      </p:sp>
      <p:sp>
        <p:nvSpPr>
          <p:cNvPr id="9226" name="Text Box 9"/>
          <p:cNvSpPr txBox="1">
            <a:spLocks noChangeArrowheads="1"/>
          </p:cNvSpPr>
          <p:nvPr/>
        </p:nvSpPr>
        <p:spPr bwMode="auto">
          <a:xfrm>
            <a:off x="5927725" y="29956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3</a:t>
            </a:r>
          </a:p>
        </p:txBody>
      </p:sp>
      <p:sp>
        <p:nvSpPr>
          <p:cNvPr id="9227" name="Text Box 10"/>
          <p:cNvSpPr txBox="1">
            <a:spLocks noChangeArrowheads="1"/>
          </p:cNvSpPr>
          <p:nvPr/>
        </p:nvSpPr>
        <p:spPr bwMode="auto">
          <a:xfrm>
            <a:off x="6772275" y="21145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4</a:t>
            </a:r>
          </a:p>
        </p:txBody>
      </p:sp>
      <p:sp>
        <p:nvSpPr>
          <p:cNvPr id="9228" name="Text Box 11"/>
          <p:cNvSpPr txBox="1">
            <a:spLocks noChangeArrowheads="1"/>
          </p:cNvSpPr>
          <p:nvPr/>
        </p:nvSpPr>
        <p:spPr bwMode="auto">
          <a:xfrm>
            <a:off x="6772275" y="25574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1</a:t>
            </a:r>
          </a:p>
        </p:txBody>
      </p:sp>
      <p:sp>
        <p:nvSpPr>
          <p:cNvPr id="9229" name="Text Box 12"/>
          <p:cNvSpPr txBox="1">
            <a:spLocks noChangeArrowheads="1"/>
          </p:cNvSpPr>
          <p:nvPr/>
        </p:nvSpPr>
        <p:spPr bwMode="auto">
          <a:xfrm>
            <a:off x="6772275" y="3033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2</a:t>
            </a:r>
          </a:p>
        </p:txBody>
      </p:sp>
      <p:sp>
        <p:nvSpPr>
          <p:cNvPr id="9230" name="Text Box 13"/>
          <p:cNvSpPr txBox="1">
            <a:spLocks noChangeArrowheads="1"/>
          </p:cNvSpPr>
          <p:nvPr/>
        </p:nvSpPr>
        <p:spPr bwMode="auto">
          <a:xfrm>
            <a:off x="7153275" y="21145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5</a:t>
            </a:r>
          </a:p>
        </p:txBody>
      </p:sp>
      <p:sp>
        <p:nvSpPr>
          <p:cNvPr id="9231" name="Text Box 14"/>
          <p:cNvSpPr txBox="1">
            <a:spLocks noChangeArrowheads="1"/>
          </p:cNvSpPr>
          <p:nvPr/>
        </p:nvSpPr>
        <p:spPr bwMode="auto">
          <a:xfrm>
            <a:off x="7153275" y="25574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3</a:t>
            </a:r>
          </a:p>
        </p:txBody>
      </p:sp>
      <p:sp>
        <p:nvSpPr>
          <p:cNvPr id="9232" name="Text Box 15"/>
          <p:cNvSpPr txBox="1">
            <a:spLocks noChangeArrowheads="1"/>
          </p:cNvSpPr>
          <p:nvPr/>
        </p:nvSpPr>
        <p:spPr bwMode="auto">
          <a:xfrm>
            <a:off x="7153275" y="3033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4</a:t>
            </a:r>
          </a:p>
        </p:txBody>
      </p:sp>
      <p:sp>
        <p:nvSpPr>
          <p:cNvPr id="9233" name="Text Box 16"/>
          <p:cNvSpPr txBox="1">
            <a:spLocks noChangeArrowheads="1"/>
          </p:cNvSpPr>
          <p:nvPr/>
        </p:nvSpPr>
        <p:spPr bwMode="auto">
          <a:xfrm>
            <a:off x="7610475" y="2557463"/>
            <a:ext cx="1492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9 page faults</a:t>
            </a:r>
          </a:p>
        </p:txBody>
      </p:sp>
      <p:sp>
        <p:nvSpPr>
          <p:cNvPr id="9234" name="Rectangle 17"/>
          <p:cNvSpPr>
            <a:spLocks noChangeArrowheads="1"/>
          </p:cNvSpPr>
          <p:nvPr/>
        </p:nvSpPr>
        <p:spPr bwMode="auto">
          <a:xfrm>
            <a:off x="6311900" y="3681413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1</a:t>
            </a:r>
          </a:p>
        </p:txBody>
      </p:sp>
      <p:sp>
        <p:nvSpPr>
          <p:cNvPr id="9235" name="Rectangle 18"/>
          <p:cNvSpPr>
            <a:spLocks noChangeArrowheads="1"/>
          </p:cNvSpPr>
          <p:nvPr/>
        </p:nvSpPr>
        <p:spPr bwMode="auto">
          <a:xfrm>
            <a:off x="6311900" y="4138613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2</a:t>
            </a:r>
          </a:p>
        </p:txBody>
      </p:sp>
      <p:sp>
        <p:nvSpPr>
          <p:cNvPr id="9236" name="Rectangle 19"/>
          <p:cNvSpPr>
            <a:spLocks noChangeArrowheads="1"/>
          </p:cNvSpPr>
          <p:nvPr/>
        </p:nvSpPr>
        <p:spPr bwMode="auto">
          <a:xfrm>
            <a:off x="6311900" y="4595813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3</a:t>
            </a:r>
          </a:p>
        </p:txBody>
      </p:sp>
      <p:sp>
        <p:nvSpPr>
          <p:cNvPr id="9237" name="Text Box 20"/>
          <p:cNvSpPr txBox="1">
            <a:spLocks noChangeArrowheads="1"/>
          </p:cNvSpPr>
          <p:nvPr/>
        </p:nvSpPr>
        <p:spPr bwMode="auto">
          <a:xfrm>
            <a:off x="5924550" y="37147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1</a:t>
            </a:r>
          </a:p>
        </p:txBody>
      </p:sp>
      <p:sp>
        <p:nvSpPr>
          <p:cNvPr id="9238" name="Text Box 21"/>
          <p:cNvSpPr txBox="1">
            <a:spLocks noChangeArrowheads="1"/>
          </p:cNvSpPr>
          <p:nvPr/>
        </p:nvSpPr>
        <p:spPr bwMode="auto">
          <a:xfrm>
            <a:off x="5924550" y="41576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2</a:t>
            </a:r>
          </a:p>
        </p:txBody>
      </p:sp>
      <p:sp>
        <p:nvSpPr>
          <p:cNvPr id="9239" name="Text Box 22"/>
          <p:cNvSpPr txBox="1">
            <a:spLocks noChangeArrowheads="1"/>
          </p:cNvSpPr>
          <p:nvPr/>
        </p:nvSpPr>
        <p:spPr bwMode="auto">
          <a:xfrm>
            <a:off x="5924550" y="46339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3</a:t>
            </a:r>
          </a:p>
        </p:txBody>
      </p:sp>
      <p:sp>
        <p:nvSpPr>
          <p:cNvPr id="9240" name="Text Box 23"/>
          <p:cNvSpPr txBox="1">
            <a:spLocks noChangeArrowheads="1"/>
          </p:cNvSpPr>
          <p:nvPr/>
        </p:nvSpPr>
        <p:spPr bwMode="auto">
          <a:xfrm>
            <a:off x="6769100" y="37528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5</a:t>
            </a:r>
          </a:p>
        </p:txBody>
      </p:sp>
      <p:sp>
        <p:nvSpPr>
          <p:cNvPr id="9241" name="Text Box 24"/>
          <p:cNvSpPr txBox="1">
            <a:spLocks noChangeArrowheads="1"/>
          </p:cNvSpPr>
          <p:nvPr/>
        </p:nvSpPr>
        <p:spPr bwMode="auto">
          <a:xfrm>
            <a:off x="6769100" y="41957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1</a:t>
            </a:r>
          </a:p>
        </p:txBody>
      </p:sp>
      <p:sp>
        <p:nvSpPr>
          <p:cNvPr id="9242" name="Text Box 25"/>
          <p:cNvSpPr txBox="1">
            <a:spLocks noChangeArrowheads="1"/>
          </p:cNvSpPr>
          <p:nvPr/>
        </p:nvSpPr>
        <p:spPr bwMode="auto">
          <a:xfrm>
            <a:off x="6769100" y="46720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2</a:t>
            </a:r>
          </a:p>
        </p:txBody>
      </p:sp>
      <p:sp>
        <p:nvSpPr>
          <p:cNvPr id="9243" name="Text Box 26"/>
          <p:cNvSpPr txBox="1">
            <a:spLocks noChangeArrowheads="1"/>
          </p:cNvSpPr>
          <p:nvPr/>
        </p:nvSpPr>
        <p:spPr bwMode="auto">
          <a:xfrm>
            <a:off x="7150100" y="37528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4</a:t>
            </a:r>
          </a:p>
        </p:txBody>
      </p:sp>
      <p:sp>
        <p:nvSpPr>
          <p:cNvPr id="9244" name="Text Box 27"/>
          <p:cNvSpPr txBox="1">
            <a:spLocks noChangeArrowheads="1"/>
          </p:cNvSpPr>
          <p:nvPr/>
        </p:nvSpPr>
        <p:spPr bwMode="auto">
          <a:xfrm>
            <a:off x="7150100" y="42148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5</a:t>
            </a:r>
          </a:p>
        </p:txBody>
      </p:sp>
      <p:sp>
        <p:nvSpPr>
          <p:cNvPr id="9245" name="Text Box 28"/>
          <p:cNvSpPr txBox="1">
            <a:spLocks noChangeArrowheads="1"/>
          </p:cNvSpPr>
          <p:nvPr/>
        </p:nvSpPr>
        <p:spPr bwMode="auto">
          <a:xfrm>
            <a:off x="7543800" y="4195763"/>
            <a:ext cx="161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10 page faults</a:t>
            </a:r>
          </a:p>
        </p:txBody>
      </p:sp>
      <p:sp>
        <p:nvSpPr>
          <p:cNvPr id="9246" name="Rectangle 29"/>
          <p:cNvSpPr>
            <a:spLocks noChangeArrowheads="1"/>
          </p:cNvSpPr>
          <p:nvPr/>
        </p:nvSpPr>
        <p:spPr bwMode="auto">
          <a:xfrm>
            <a:off x="6311900" y="5053013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4</a:t>
            </a:r>
          </a:p>
        </p:txBody>
      </p:sp>
      <p:sp>
        <p:nvSpPr>
          <p:cNvPr id="9247" name="Text Box 30"/>
          <p:cNvSpPr txBox="1">
            <a:spLocks noChangeArrowheads="1"/>
          </p:cNvSpPr>
          <p:nvPr/>
        </p:nvSpPr>
        <p:spPr bwMode="auto">
          <a:xfrm>
            <a:off x="5930900" y="51292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4</a:t>
            </a:r>
          </a:p>
        </p:txBody>
      </p:sp>
      <p:sp>
        <p:nvSpPr>
          <p:cNvPr id="9248" name="Text Box 31"/>
          <p:cNvSpPr txBox="1">
            <a:spLocks noChangeArrowheads="1"/>
          </p:cNvSpPr>
          <p:nvPr/>
        </p:nvSpPr>
        <p:spPr bwMode="auto">
          <a:xfrm>
            <a:off x="6769100" y="51292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922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smtClean="0"/>
              <a:t>A. Frank - P. Weisberg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725488"/>
            <a:ext cx="8345488" cy="5715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Optimal Page Replacement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8138"/>
            <a:ext cx="8382000" cy="5249862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The Optimal policy selects for replacement the page </a:t>
            </a:r>
            <a:r>
              <a:rPr lang="en-US" altLang="en-US" smtClean="0"/>
              <a:t>that will not be used for longest period of time</a:t>
            </a:r>
            <a:r>
              <a:rPr lang="en-US" altLang="en-US" sz="3600" smtClean="0"/>
              <a:t>.</a:t>
            </a:r>
          </a:p>
          <a:p>
            <a:pPr eaLnBrk="1" hangingPunct="1"/>
            <a:r>
              <a:rPr lang="en-US" altLang="en-US" sz="3600" smtClean="0"/>
              <a:t>Impossible to implement (need to know the future) but serves as a standard to compare with the other algorithms we shall study.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893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smtClean="0"/>
              <a:t>A. Frank - P. Weisberg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11200"/>
            <a:ext cx="8382000" cy="6096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Optimal Page Replacement</a:t>
            </a:r>
          </a:p>
        </p:txBody>
      </p:sp>
      <p:pic>
        <p:nvPicPr>
          <p:cNvPr id="11268" name="Picture 8"/>
          <p:cNvPicPr>
            <a:picLocks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8213" y="1728788"/>
            <a:ext cx="8018462" cy="4962525"/>
          </a:xfr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823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4648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In our previous discussions, we assume that the entire program has to be transferred into the main memory, but in many cases, the entire program is not needed.</a:t>
            </a:r>
          </a:p>
          <a:p>
            <a:endParaRPr lang="en-US" dirty="0" smtClean="0"/>
          </a:p>
          <a:p>
            <a:r>
              <a:rPr lang="en-US" dirty="0" smtClean="0"/>
              <a:t>For example:</a:t>
            </a:r>
          </a:p>
          <a:p>
            <a:pPr lvl="1" algn="just"/>
            <a:r>
              <a:rPr lang="en-US" dirty="0" smtClean="0"/>
              <a:t>Code used to handle unusual error conditions is seldom being executed.</a:t>
            </a:r>
          </a:p>
          <a:p>
            <a:pPr lvl="1" algn="just"/>
            <a:r>
              <a:rPr lang="en-US" dirty="0" smtClean="0"/>
              <a:t>Certain options and features of a program may be used rarely.</a:t>
            </a:r>
          </a:p>
        </p:txBody>
      </p:sp>
    </p:spTree>
    <p:extLst>
      <p:ext uri="{BB962C8B-B14F-4D97-AF65-F5344CB8AC3E}">
        <p14:creationId xmlns:p14="http://schemas.microsoft.com/office/powerpoint/2010/main" val="329462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smtClean="0"/>
              <a:t>A. Frank - P. Weisberg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11200"/>
            <a:ext cx="8382000" cy="6096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Optimal Algorithm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075" y="1600200"/>
            <a:ext cx="8516938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1890713" algn="l"/>
              </a:tabLst>
            </a:pPr>
            <a:r>
              <a:rPr lang="en-US" altLang="en-US" smtClean="0"/>
              <a:t>Reference string : 1, 2, 3, 4, 1, 2, 5, 1, 2, 3, 4, 5</a:t>
            </a:r>
          </a:p>
          <a:p>
            <a:pPr eaLnBrk="1" hangingPunct="1">
              <a:lnSpc>
                <a:spcPct val="90000"/>
              </a:lnSpc>
              <a:tabLst>
                <a:tab pos="1890713" algn="l"/>
              </a:tabLst>
            </a:pPr>
            <a:r>
              <a:rPr lang="en-US" altLang="en-US" smtClean="0"/>
              <a:t>4 frames example 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  <a:p>
            <a:pPr eaLnBrk="1" hangingPunct="1">
              <a:lnSpc>
                <a:spcPct val="90000"/>
              </a:lnSpc>
              <a:tabLst>
                <a:tab pos="1890713" algn="l"/>
              </a:tabLst>
            </a:pPr>
            <a:endParaRPr lang="en-US" altLang="en-US" smtClean="0"/>
          </a:p>
          <a:p>
            <a:pPr eaLnBrk="1" hangingPunct="1">
              <a:lnSpc>
                <a:spcPct val="90000"/>
              </a:lnSpc>
              <a:tabLst>
                <a:tab pos="1890713" algn="l"/>
              </a:tabLst>
            </a:pPr>
            <a:r>
              <a:rPr lang="en-US" altLang="en-US" smtClean="0"/>
              <a:t>How do you know future use? You don’t!</a:t>
            </a:r>
          </a:p>
          <a:p>
            <a:pPr eaLnBrk="1" hangingPunct="1">
              <a:lnSpc>
                <a:spcPct val="90000"/>
              </a:lnSpc>
              <a:tabLst>
                <a:tab pos="1890713" algn="l"/>
              </a:tabLst>
            </a:pPr>
            <a:r>
              <a:rPr lang="en-US" altLang="en-US" smtClean="0"/>
              <a:t>Used for measuring how well your algorithm performs.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4978400" y="272415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1</a:t>
            </a: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4978400" y="318135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2</a:t>
            </a: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4978400" y="363855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3</a:t>
            </a:r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5435600" y="27955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4</a:t>
            </a:r>
          </a:p>
        </p:txBody>
      </p:sp>
      <p:sp>
        <p:nvSpPr>
          <p:cNvPr id="12297" name="Text Box 8"/>
          <p:cNvSpPr txBox="1">
            <a:spLocks noChangeArrowheads="1"/>
          </p:cNvSpPr>
          <p:nvPr/>
        </p:nvSpPr>
        <p:spPr bwMode="auto">
          <a:xfrm>
            <a:off x="6273800" y="3238500"/>
            <a:ext cx="1492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6 page faults</a:t>
            </a:r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4978400" y="409575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4</a:t>
            </a:r>
          </a:p>
        </p:txBody>
      </p:sp>
      <p:sp>
        <p:nvSpPr>
          <p:cNvPr id="12299" name="Text Box 10"/>
          <p:cNvSpPr txBox="1">
            <a:spLocks noChangeArrowheads="1"/>
          </p:cNvSpPr>
          <p:nvPr/>
        </p:nvSpPr>
        <p:spPr bwMode="auto">
          <a:xfrm>
            <a:off x="5435600" y="41719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821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701675"/>
            <a:ext cx="8275638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3600" smtClean="0"/>
              <a:t>The LRU Policy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6600" y="1663700"/>
            <a:ext cx="8407400" cy="51943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3500" smtClean="0"/>
              <a:t>Replaces the page that has not been referenced for the longest time:</a:t>
            </a:r>
          </a:p>
          <a:p>
            <a:pPr lvl="1" eaLnBrk="1" hangingPunct="1"/>
            <a:r>
              <a:rPr lang="en-US" altLang="en-US" sz="3200" smtClean="0"/>
              <a:t>By the principle of locality, this should be the page least likely to be referenced in the near future.</a:t>
            </a:r>
          </a:p>
          <a:p>
            <a:pPr lvl="1" eaLnBrk="1" hangingPunct="1"/>
            <a:r>
              <a:rPr lang="en-US" altLang="en-US" sz="3200" smtClean="0"/>
              <a:t>performs nearly as well as the optimal policy.</a:t>
            </a:r>
          </a:p>
          <a:p>
            <a:pPr eaLnBrk="1" hangingPunct="1"/>
            <a:endParaRPr lang="en-US" altLang="en-US" sz="350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1703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smtClean="0"/>
              <a:t>A. Frank - P. Weisberg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11200"/>
            <a:ext cx="8382000" cy="6096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LRU Page Replacement</a:t>
            </a:r>
          </a:p>
        </p:txBody>
      </p:sp>
      <p:pic>
        <p:nvPicPr>
          <p:cNvPr id="14340" name="Picture 8"/>
          <p:cNvPicPr>
            <a:picLocks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" t="32875" r="789" b="32362"/>
          <a:stretch>
            <a:fillRect/>
          </a:stretch>
        </p:blipFill>
        <p:spPr>
          <a:xfrm>
            <a:off x="1095375" y="1828800"/>
            <a:ext cx="7742238" cy="4845050"/>
          </a:xfr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5350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smtClean="0"/>
              <a:t>A. Frank - P. Weisberg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11200"/>
            <a:ext cx="8382000" cy="6096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Least Recently Used (LRU) Algorithm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85925"/>
            <a:ext cx="83820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Reference string:  1, 2, 3, 4, 1, 2, </a:t>
            </a:r>
            <a:r>
              <a:rPr lang="en-US" altLang="en-US" sz="2800" b="1" smtClean="0">
                <a:solidFill>
                  <a:srgbClr val="FF0000"/>
                </a:solidFill>
              </a:rPr>
              <a:t>5</a:t>
            </a:r>
            <a:r>
              <a:rPr lang="en-US" altLang="en-US" sz="2800" smtClean="0"/>
              <a:t>, 1, 2, </a:t>
            </a:r>
            <a:r>
              <a:rPr lang="en-US" altLang="en-US" sz="2800" b="1" smtClean="0">
                <a:solidFill>
                  <a:srgbClr val="0000CC"/>
                </a:solidFill>
              </a:rPr>
              <a:t>3</a:t>
            </a:r>
            <a:r>
              <a:rPr lang="en-US" altLang="en-US" sz="2800" smtClean="0"/>
              <a:t>, </a:t>
            </a:r>
            <a:r>
              <a:rPr lang="en-US" altLang="en-US" sz="2800" b="1" smtClean="0">
                <a:solidFill>
                  <a:srgbClr val="663300"/>
                </a:solidFill>
              </a:rPr>
              <a:t>4</a:t>
            </a:r>
            <a:r>
              <a:rPr lang="en-US" altLang="en-US" sz="2800" smtClean="0"/>
              <a:t>, </a:t>
            </a:r>
            <a:r>
              <a:rPr lang="en-US" altLang="en-US" sz="2800" b="1" smtClean="0">
                <a:solidFill>
                  <a:srgbClr val="009900"/>
                </a:solidFill>
              </a:rPr>
              <a:t>5</a:t>
            </a:r>
            <a:r>
              <a:rPr lang="en-US" altLang="en-US" sz="2800" smtClean="0"/>
              <a:t/>
            </a:r>
            <a:br>
              <a:rPr lang="en-US" altLang="en-US" sz="2800" smtClean="0"/>
            </a:br>
            <a:r>
              <a:rPr lang="en-US" altLang="en-US" sz="2800" smtClean="0"/>
              <a:t/>
            </a:r>
            <a:br>
              <a:rPr lang="en-US" altLang="en-US" sz="2800" smtClean="0"/>
            </a:br>
            <a:r>
              <a:rPr lang="en-US" altLang="en-US" sz="2800" smtClean="0"/>
              <a:t/>
            </a:r>
            <a:br>
              <a:rPr lang="en-US" altLang="en-US" sz="2800" smtClean="0"/>
            </a:br>
            <a:r>
              <a:rPr lang="en-US" altLang="en-US" sz="2800" smtClean="0"/>
              <a:t/>
            </a:r>
            <a:br>
              <a:rPr lang="en-US" altLang="en-US" sz="2800" smtClean="0"/>
            </a:br>
            <a:r>
              <a:rPr lang="en-US" altLang="en-US" sz="2800" smtClean="0"/>
              <a:t/>
            </a:r>
            <a:br>
              <a:rPr lang="en-US" altLang="en-US" sz="2800" smtClean="0"/>
            </a:b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</p:txBody>
      </p:sp>
      <p:sp>
        <p:nvSpPr>
          <p:cNvPr id="15365" name="Text Box 15"/>
          <p:cNvSpPr txBox="1">
            <a:spLocks noChangeArrowheads="1"/>
          </p:cNvSpPr>
          <p:nvPr/>
        </p:nvSpPr>
        <p:spPr bwMode="auto">
          <a:xfrm>
            <a:off x="5207000" y="3162300"/>
            <a:ext cx="1492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8 page faults</a:t>
            </a:r>
          </a:p>
        </p:txBody>
      </p:sp>
      <p:sp>
        <p:nvSpPr>
          <p:cNvPr id="15366" name="Rectangle 37"/>
          <p:cNvSpPr>
            <a:spLocks noChangeArrowheads="1"/>
          </p:cNvSpPr>
          <p:nvPr/>
        </p:nvSpPr>
        <p:spPr bwMode="auto">
          <a:xfrm>
            <a:off x="4511675" y="249078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9900"/>
                </a:solidFill>
                <a:latin typeface="Helvetica" pitchFamily="34" charset="0"/>
              </a:rPr>
              <a:t>5</a:t>
            </a:r>
          </a:p>
        </p:txBody>
      </p:sp>
      <p:sp>
        <p:nvSpPr>
          <p:cNvPr id="15367" name="Rectangle 38"/>
          <p:cNvSpPr>
            <a:spLocks noChangeArrowheads="1"/>
          </p:cNvSpPr>
          <p:nvPr/>
        </p:nvSpPr>
        <p:spPr bwMode="auto">
          <a:xfrm>
            <a:off x="4511675" y="294798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2</a:t>
            </a:r>
          </a:p>
        </p:txBody>
      </p:sp>
      <p:sp>
        <p:nvSpPr>
          <p:cNvPr id="15368" name="Rectangle 39"/>
          <p:cNvSpPr>
            <a:spLocks noChangeArrowheads="1"/>
          </p:cNvSpPr>
          <p:nvPr/>
        </p:nvSpPr>
        <p:spPr bwMode="auto">
          <a:xfrm>
            <a:off x="4511675" y="340518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4</a:t>
            </a:r>
          </a:p>
        </p:txBody>
      </p:sp>
      <p:sp>
        <p:nvSpPr>
          <p:cNvPr id="15369" name="Rectangle 40"/>
          <p:cNvSpPr>
            <a:spLocks noChangeArrowheads="1"/>
          </p:cNvSpPr>
          <p:nvPr/>
        </p:nvSpPr>
        <p:spPr bwMode="auto">
          <a:xfrm>
            <a:off x="4511675" y="386238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3</a:t>
            </a:r>
          </a:p>
        </p:txBody>
      </p:sp>
      <p:sp>
        <p:nvSpPr>
          <p:cNvPr id="15370" name="Rectangle 41"/>
          <p:cNvSpPr>
            <a:spLocks noChangeArrowheads="1"/>
          </p:cNvSpPr>
          <p:nvPr/>
        </p:nvSpPr>
        <p:spPr bwMode="auto">
          <a:xfrm>
            <a:off x="2493963" y="24892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1</a:t>
            </a:r>
          </a:p>
        </p:txBody>
      </p:sp>
      <p:sp>
        <p:nvSpPr>
          <p:cNvPr id="15371" name="Rectangle 42"/>
          <p:cNvSpPr>
            <a:spLocks noChangeArrowheads="1"/>
          </p:cNvSpPr>
          <p:nvPr/>
        </p:nvSpPr>
        <p:spPr bwMode="auto">
          <a:xfrm>
            <a:off x="2493963" y="29464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2</a:t>
            </a:r>
          </a:p>
        </p:txBody>
      </p:sp>
      <p:sp>
        <p:nvSpPr>
          <p:cNvPr id="15372" name="Rectangle 43"/>
          <p:cNvSpPr>
            <a:spLocks noChangeArrowheads="1"/>
          </p:cNvSpPr>
          <p:nvPr/>
        </p:nvSpPr>
        <p:spPr bwMode="auto">
          <a:xfrm>
            <a:off x="2493963" y="34036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3</a:t>
            </a:r>
          </a:p>
        </p:txBody>
      </p:sp>
      <p:sp>
        <p:nvSpPr>
          <p:cNvPr id="15373" name="Rectangle 44"/>
          <p:cNvSpPr>
            <a:spLocks noChangeArrowheads="1"/>
          </p:cNvSpPr>
          <p:nvPr/>
        </p:nvSpPr>
        <p:spPr bwMode="auto">
          <a:xfrm>
            <a:off x="2493963" y="38608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4</a:t>
            </a:r>
          </a:p>
        </p:txBody>
      </p:sp>
      <p:sp>
        <p:nvSpPr>
          <p:cNvPr id="15374" name="Rectangle 45"/>
          <p:cNvSpPr>
            <a:spLocks noChangeArrowheads="1"/>
          </p:cNvSpPr>
          <p:nvPr/>
        </p:nvSpPr>
        <p:spPr bwMode="auto">
          <a:xfrm>
            <a:off x="2997200" y="249713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1</a:t>
            </a:r>
          </a:p>
        </p:txBody>
      </p:sp>
      <p:sp>
        <p:nvSpPr>
          <p:cNvPr id="15375" name="Rectangle 46"/>
          <p:cNvSpPr>
            <a:spLocks noChangeArrowheads="1"/>
          </p:cNvSpPr>
          <p:nvPr/>
        </p:nvSpPr>
        <p:spPr bwMode="auto">
          <a:xfrm>
            <a:off x="2997200" y="295433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2</a:t>
            </a:r>
          </a:p>
        </p:txBody>
      </p:sp>
      <p:sp>
        <p:nvSpPr>
          <p:cNvPr id="15376" name="Rectangle 47"/>
          <p:cNvSpPr>
            <a:spLocks noChangeArrowheads="1"/>
          </p:cNvSpPr>
          <p:nvPr/>
        </p:nvSpPr>
        <p:spPr bwMode="auto">
          <a:xfrm>
            <a:off x="2997200" y="341153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  <a:latin typeface="Helvetica" pitchFamily="34" charset="0"/>
              </a:rPr>
              <a:t>5</a:t>
            </a:r>
          </a:p>
        </p:txBody>
      </p:sp>
      <p:sp>
        <p:nvSpPr>
          <p:cNvPr id="15377" name="Rectangle 48"/>
          <p:cNvSpPr>
            <a:spLocks noChangeArrowheads="1"/>
          </p:cNvSpPr>
          <p:nvPr/>
        </p:nvSpPr>
        <p:spPr bwMode="auto">
          <a:xfrm>
            <a:off x="2997200" y="386873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4</a:t>
            </a:r>
          </a:p>
        </p:txBody>
      </p:sp>
      <p:sp>
        <p:nvSpPr>
          <p:cNvPr id="15378" name="Rectangle 49"/>
          <p:cNvSpPr>
            <a:spLocks noChangeArrowheads="1"/>
          </p:cNvSpPr>
          <p:nvPr/>
        </p:nvSpPr>
        <p:spPr bwMode="auto">
          <a:xfrm>
            <a:off x="3516313" y="24765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1</a:t>
            </a:r>
          </a:p>
        </p:txBody>
      </p:sp>
      <p:sp>
        <p:nvSpPr>
          <p:cNvPr id="15379" name="Rectangle 50"/>
          <p:cNvSpPr>
            <a:spLocks noChangeArrowheads="1"/>
          </p:cNvSpPr>
          <p:nvPr/>
        </p:nvSpPr>
        <p:spPr bwMode="auto">
          <a:xfrm>
            <a:off x="3516313" y="29337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2</a:t>
            </a:r>
          </a:p>
        </p:txBody>
      </p:sp>
      <p:sp>
        <p:nvSpPr>
          <p:cNvPr id="15380" name="Rectangle 51"/>
          <p:cNvSpPr>
            <a:spLocks noChangeArrowheads="1"/>
          </p:cNvSpPr>
          <p:nvPr/>
        </p:nvSpPr>
        <p:spPr bwMode="auto">
          <a:xfrm>
            <a:off x="3516313" y="33909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5</a:t>
            </a:r>
          </a:p>
        </p:txBody>
      </p:sp>
      <p:sp>
        <p:nvSpPr>
          <p:cNvPr id="15381" name="Rectangle 52"/>
          <p:cNvSpPr>
            <a:spLocks noChangeArrowheads="1"/>
          </p:cNvSpPr>
          <p:nvPr/>
        </p:nvSpPr>
        <p:spPr bwMode="auto">
          <a:xfrm>
            <a:off x="3516313" y="38481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CC"/>
                </a:solidFill>
                <a:latin typeface="Helvetica" pitchFamily="34" charset="0"/>
              </a:rPr>
              <a:t>3</a:t>
            </a:r>
          </a:p>
        </p:txBody>
      </p:sp>
      <p:sp>
        <p:nvSpPr>
          <p:cNvPr id="15382" name="Rectangle 53"/>
          <p:cNvSpPr>
            <a:spLocks noChangeArrowheads="1"/>
          </p:cNvSpPr>
          <p:nvPr/>
        </p:nvSpPr>
        <p:spPr bwMode="auto">
          <a:xfrm>
            <a:off x="4019550" y="248443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1</a:t>
            </a:r>
          </a:p>
        </p:txBody>
      </p:sp>
      <p:sp>
        <p:nvSpPr>
          <p:cNvPr id="15383" name="Rectangle 54"/>
          <p:cNvSpPr>
            <a:spLocks noChangeArrowheads="1"/>
          </p:cNvSpPr>
          <p:nvPr/>
        </p:nvSpPr>
        <p:spPr bwMode="auto">
          <a:xfrm>
            <a:off x="4019550" y="294163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2</a:t>
            </a:r>
          </a:p>
        </p:txBody>
      </p:sp>
      <p:sp>
        <p:nvSpPr>
          <p:cNvPr id="15384" name="Rectangle 55"/>
          <p:cNvSpPr>
            <a:spLocks noChangeArrowheads="1"/>
          </p:cNvSpPr>
          <p:nvPr/>
        </p:nvSpPr>
        <p:spPr bwMode="auto">
          <a:xfrm>
            <a:off x="4019550" y="339883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Helvetica" pitchFamily="34" charset="0"/>
              </a:rPr>
              <a:t>4</a:t>
            </a:r>
          </a:p>
        </p:txBody>
      </p:sp>
      <p:sp>
        <p:nvSpPr>
          <p:cNvPr id="15385" name="Rectangle 56"/>
          <p:cNvSpPr>
            <a:spLocks noChangeArrowheads="1"/>
          </p:cNvSpPr>
          <p:nvPr/>
        </p:nvSpPr>
        <p:spPr bwMode="auto">
          <a:xfrm>
            <a:off x="4019550" y="385603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825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701675"/>
            <a:ext cx="8275638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3600" smtClean="0"/>
              <a:t>Comparison of OPT with LRU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438" y="1663700"/>
            <a:ext cx="8437562" cy="12287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3100" smtClean="0"/>
              <a:t>Example: A process of 5 pages with an OS that fixes the resident set size to 3.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882650" y="2711450"/>
          <a:ext cx="8151813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rtwork" r:id="rId5" imgW="8476190" imgH="3591426" progId="Adobe.Illustrator.7">
                  <p:embed/>
                </p:oleObj>
              </mc:Choice>
              <mc:Fallback>
                <p:oleObj name="Artwork" r:id="rId5" imgW="8476190" imgH="3591426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2711450"/>
                        <a:ext cx="8151813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687631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smtClean="0"/>
              <a:t>A. Frank - P. Weisberg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62013"/>
            <a:ext cx="8382000" cy="4699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Comparison of FIFO with LRU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5619750"/>
            <a:ext cx="8334375" cy="995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LRU recognizes that pages 2 and 5 are referenced more frequently than others but FIFO does not.</a:t>
            </a:r>
          </a:p>
        </p:txBody>
      </p:sp>
      <p:graphicFrame>
        <p:nvGraphicFramePr>
          <p:cNvPr id="17413" name="Object 4"/>
          <p:cNvGraphicFramePr>
            <a:graphicFrameLocks noChangeAspect="1"/>
          </p:cNvGraphicFramePr>
          <p:nvPr/>
        </p:nvGraphicFramePr>
        <p:xfrm>
          <a:off x="806450" y="1633538"/>
          <a:ext cx="8029575" cy="401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Artwork" r:id="rId5" imgW="8476190" imgH="3561905" progId="Adobe.Illustrator.7">
                  <p:embed/>
                </p:oleObj>
              </mc:Choice>
              <mc:Fallback>
                <p:oleObj name="Artwork" r:id="rId5" imgW="8476190" imgH="3561905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1633538"/>
                        <a:ext cx="8029575" cy="401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32638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b="1" u="sng" dirty="0" smtClean="0"/>
              <a:t>only part of the program</a:t>
            </a:r>
            <a:r>
              <a:rPr lang="en-US" dirty="0" smtClean="0"/>
              <a:t> needs to be placed in the physical memory, then: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No constraint on program size.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More programs could be placed in the physical memory.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65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2200" y="1981200"/>
            <a:ext cx="1219200" cy="3657600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34200" y="457200"/>
            <a:ext cx="1219200" cy="14478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Process 1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934200" y="2514600"/>
            <a:ext cx="1219200" cy="91440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Process 2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934200" y="3962400"/>
            <a:ext cx="1219200" cy="12954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Process 3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934200" y="5791200"/>
            <a:ext cx="1219200" cy="457200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Process 4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34200" y="1905000"/>
            <a:ext cx="12192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34200" y="3429000"/>
            <a:ext cx="12192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934200" y="5334000"/>
            <a:ext cx="12192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34200" y="6248400"/>
            <a:ext cx="12192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362200" y="1981200"/>
            <a:ext cx="1219200" cy="14478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Process 1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2362200" y="3429000"/>
            <a:ext cx="1219200" cy="91440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Process 2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2362200" y="4343400"/>
            <a:ext cx="1219200" cy="12954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Process 3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2362200" y="5791200"/>
            <a:ext cx="12192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24400" y="1981200"/>
            <a:ext cx="1219200" cy="3657600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24400" y="1981200"/>
            <a:ext cx="1219200" cy="762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Part of</a:t>
            </a:r>
          </a:p>
          <a:p>
            <a:pPr algn="ctr"/>
            <a:r>
              <a:rPr lang="en-US" sz="2000" dirty="0" smtClean="0"/>
              <a:t>Process 1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4724400" y="2743200"/>
            <a:ext cx="1219200" cy="68580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Part of Process 2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4724400" y="3429000"/>
            <a:ext cx="1219200" cy="6858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Part of Process 3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4724400" y="5791200"/>
            <a:ext cx="12192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724400" y="4114800"/>
            <a:ext cx="1219200" cy="685800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Part of Process 4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94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48768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Virtual memory is a technique that allows the execution of process that is not completely in the memory.</a:t>
            </a:r>
          </a:p>
          <a:p>
            <a:pPr lvl="1" algn="just"/>
            <a:r>
              <a:rPr lang="en-US" dirty="0" smtClean="0"/>
              <a:t>Part of the program is in </a:t>
            </a:r>
            <a:r>
              <a:rPr lang="en-US" b="1" u="sng" dirty="0" smtClean="0"/>
              <a:t>physical memory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Part of the program is in the </a:t>
            </a:r>
            <a:r>
              <a:rPr lang="en-US" b="1" u="sng" dirty="0" smtClean="0"/>
              <a:t>virtual memory (disk)</a:t>
            </a:r>
            <a:r>
              <a:rPr lang="en-US" dirty="0" smtClean="0"/>
              <a:t>.</a:t>
            </a:r>
          </a:p>
          <a:p>
            <a:pPr algn="just"/>
            <a:endParaRPr lang="en-US" sz="1900" dirty="0" smtClean="0"/>
          </a:p>
          <a:p>
            <a:pPr algn="just"/>
            <a:r>
              <a:rPr lang="en-US" dirty="0"/>
              <a:t>W</a:t>
            </a:r>
            <a:r>
              <a:rPr lang="en-US" dirty="0" smtClean="0"/>
              <a:t>hen only a smaller physical memory is </a:t>
            </a:r>
            <a:r>
              <a:rPr lang="en-US" dirty="0"/>
              <a:t>available, </a:t>
            </a:r>
            <a:r>
              <a:rPr lang="en-US" dirty="0" smtClean="0"/>
              <a:t>a very </a:t>
            </a:r>
            <a:r>
              <a:rPr lang="en-US" dirty="0"/>
              <a:t>large virtual memory </a:t>
            </a:r>
            <a:r>
              <a:rPr lang="en-US" dirty="0" smtClean="0"/>
              <a:t>can </a:t>
            </a:r>
            <a:r>
              <a:rPr lang="en-US" dirty="0"/>
              <a:t>be provided </a:t>
            </a:r>
            <a:r>
              <a:rPr lang="en-US" dirty="0" smtClean="0"/>
              <a:t>for the programmers (disk space is cheaper).</a:t>
            </a:r>
          </a:p>
          <a:p>
            <a:pPr lvl="1" algn="just">
              <a:buNone/>
            </a:pPr>
            <a:endParaRPr lang="en-US" sz="1900" dirty="0" smtClean="0"/>
          </a:p>
          <a:p>
            <a:r>
              <a:rPr lang="en-US" dirty="0" smtClean="0"/>
              <a:t>Major advantages:</a:t>
            </a:r>
          </a:p>
          <a:p>
            <a:pPr lvl="1"/>
            <a:r>
              <a:rPr lang="en-US" dirty="0" smtClean="0"/>
              <a:t>Program size can be larger than physical memory.</a:t>
            </a:r>
          </a:p>
          <a:p>
            <a:pPr lvl="1"/>
            <a:r>
              <a:rPr lang="en-US" dirty="0" smtClean="0"/>
              <a:t>Free from the concerns of memory-storage limitations.</a:t>
            </a:r>
          </a:p>
          <a:p>
            <a:pPr lvl="1" algn="just"/>
            <a:endParaRPr lang="en-US" sz="2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3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g9_0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81000"/>
            <a:ext cx="77851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698171" y="381000"/>
            <a:ext cx="7141029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Rectangle 4"/>
          <p:cNvSpPr/>
          <p:nvPr/>
        </p:nvSpPr>
        <p:spPr>
          <a:xfrm>
            <a:off x="757645" y="378823"/>
            <a:ext cx="927463" cy="56170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4959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Demand Paging – Basic Concepts</a:t>
            </a:r>
            <a:endParaRPr lang="en-US" sz="3800" dirty="0"/>
          </a:p>
        </p:txBody>
      </p:sp>
      <p:pic>
        <p:nvPicPr>
          <p:cNvPr id="4" name="Picture 2" descr="fg9_0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2787935"/>
            <a:ext cx="4191000" cy="384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772400" cy="4572000"/>
          </a:xfrm>
        </p:spPr>
        <p:txBody>
          <a:bodyPr>
            <a:normAutofit/>
          </a:bodyPr>
          <a:lstStyle/>
          <a:p>
            <a:pPr marL="27432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 smtClean="0"/>
              <a:t>Load pages </a:t>
            </a:r>
            <a:r>
              <a:rPr lang="en-US" sz="2400" dirty="0"/>
              <a:t>only as they are needed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Similar to paging system with swapping.</a:t>
            </a:r>
          </a:p>
          <a:p>
            <a:r>
              <a:rPr lang="en-US" sz="2400" dirty="0" smtClean="0"/>
              <a:t>Swap in a page only when it is needed.</a:t>
            </a:r>
          </a:p>
          <a:p>
            <a:r>
              <a:rPr lang="en-US" sz="2400" dirty="0" smtClean="0"/>
              <a:t>Pager to swap individual page.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226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Demand Paging – Basic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524000"/>
            <a:ext cx="7924800" cy="45720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When a process is to be swapped into the main memory:</a:t>
            </a:r>
          </a:p>
          <a:p>
            <a:pPr lvl="1" algn="just"/>
            <a:r>
              <a:rPr lang="en-US" dirty="0" smtClean="0"/>
              <a:t>Pager determines which pages will be used.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Instead of swapping in the whole process, pager brings only pages that are needed into memory.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Avoids reading into memory pages that will not be used.</a:t>
            </a:r>
          </a:p>
          <a:p>
            <a:pPr lvl="1" algn="just"/>
            <a:r>
              <a:rPr lang="en-US" dirty="0" smtClean="0"/>
              <a:t>Decreasing swap time.</a:t>
            </a:r>
          </a:p>
          <a:p>
            <a:pPr lvl="1" algn="just"/>
            <a:r>
              <a:rPr lang="en-US" dirty="0" smtClean="0"/>
              <a:t>Decreasing amount of physical memory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Replacement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2296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if no frame is free to put in the new page?</a:t>
            </a:r>
          </a:p>
          <a:p>
            <a:pPr lvl="1"/>
            <a:r>
              <a:rPr lang="en-US" dirty="0" smtClean="0"/>
              <a:t>Need to do page replacement.</a:t>
            </a:r>
          </a:p>
          <a:p>
            <a:endParaRPr lang="en-US" dirty="0" smtClean="0"/>
          </a:p>
          <a:p>
            <a:r>
              <a:rPr lang="en-US" dirty="0" smtClean="0"/>
              <a:t>Find one that is not currently being used, and free it.</a:t>
            </a:r>
          </a:p>
          <a:p>
            <a:pPr marL="788670" lvl="1" indent="-514350" algn="just">
              <a:buFont typeface="+mj-lt"/>
              <a:buAutoNum type="arabicParenR"/>
            </a:pPr>
            <a:r>
              <a:rPr lang="en-US" dirty="0" smtClean="0"/>
              <a:t>Write all the contents to swap space (usually on disk).</a:t>
            </a:r>
          </a:p>
          <a:p>
            <a:pPr marL="788670" lvl="1" indent="-514350" algn="just">
              <a:buFont typeface="+mj-lt"/>
              <a:buAutoNum type="arabicParenR"/>
            </a:pPr>
            <a:r>
              <a:rPr lang="en-US" dirty="0" smtClean="0"/>
              <a:t>Change the page table to indicate that the page is no longer in memory.</a:t>
            </a:r>
          </a:p>
          <a:p>
            <a:pPr marL="788670" lvl="1" indent="-514350" algn="just">
              <a:buFont typeface="+mj-lt"/>
              <a:buAutoNum type="arabicParenR"/>
            </a:pPr>
            <a:r>
              <a:rPr lang="en-US" dirty="0" smtClean="0"/>
              <a:t>Use the freed frame to hold the page for which the process faulted.</a:t>
            </a:r>
          </a:p>
          <a:p>
            <a:pPr marL="788670" lvl="1" indent="-514350" algn="just">
              <a:buFont typeface="+mj-lt"/>
              <a:buAutoNum type="arabicParenR"/>
            </a:pPr>
            <a:r>
              <a:rPr lang="en-US" dirty="0" smtClean="0"/>
              <a:t>Restart the process.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8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93"/>
  <p:tag name="NBP" val="1"/>
  <p:tag name="BSN" val="93"/>
  <p:tag name="SVT" val="TRUE"/>
  <p:tag name="CVB" val="93"/>
  <p:tag name="SPT" val="FALSE"/>
  <p:tag name="CII" val="9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03"/>
  <p:tag name="NBP" val="1"/>
  <p:tag name="BSN" val="103"/>
  <p:tag name="SVT" val="TRUE"/>
  <p:tag name="CVB" val="103"/>
  <p:tag name="SPT" val="FALSE"/>
  <p:tag name="CII" val="10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96"/>
  <p:tag name="NBP" val="1"/>
  <p:tag name="BSN" val="96"/>
  <p:tag name="SVT" val="TRUE"/>
  <p:tag name="CVB" val="96"/>
  <p:tag name="SPT" val="FALSE"/>
  <p:tag name="CII" val="9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95"/>
  <p:tag name="NBP" val="1"/>
  <p:tag name="BSN" val="95"/>
  <p:tag name="SVT" val="TRUE"/>
  <p:tag name="CVB" val="95"/>
  <p:tag name="SPT" val="FALSE"/>
  <p:tag name="CII" val="9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03"/>
  <p:tag name="NBP" val="1"/>
  <p:tag name="BSN" val="103"/>
  <p:tag name="SVT" val="TRUE"/>
  <p:tag name="CVB" val="103"/>
  <p:tag name="SPT" val="FALSE"/>
  <p:tag name="CII" val="10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06"/>
  <p:tag name="BSN" val="106"/>
  <p:tag name="SVT" val="FALSE"/>
  <p:tag name="NBP" val="1"/>
  <p:tag name="CVB" val="106"/>
  <p:tag name="SPT" val="FALSE"/>
  <p:tag name="CII" val="10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88"/>
  <p:tag name="NBP" val="1"/>
  <p:tag name="BSN" val="88"/>
  <p:tag name="SVT" val="TRUE"/>
  <p:tag name="CVB" val="88"/>
  <p:tag name="SPT" val="FALSE"/>
  <p:tag name="CII" val="8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89"/>
  <p:tag name="NBP" val="1"/>
  <p:tag name="BSN" val="89"/>
  <p:tag name="SVT" val="TRUE"/>
  <p:tag name="CVB" val="89"/>
  <p:tag name="SPT" val="FALSE"/>
  <p:tag name="CII" val="8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05"/>
  <p:tag name="NBP" val="1"/>
  <p:tag name="BSN" val="105"/>
  <p:tag name="SVT" val="TRUE"/>
  <p:tag name="CVB" val="105"/>
  <p:tag name="SPT" val="FALSE"/>
  <p:tag name="CII" val="10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90"/>
  <p:tag name="NBP" val="1"/>
  <p:tag name="BSN" val="90"/>
  <p:tag name="SVT" val="TRUE"/>
  <p:tag name="CVB" val="90"/>
  <p:tag name="SPT" val="FALSE"/>
  <p:tag name="CII" val="9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91"/>
  <p:tag name="NBP" val="1"/>
  <p:tag name="BSN" val="91"/>
  <p:tag name="SVT" val="TRUE"/>
  <p:tag name="CVB" val="91"/>
  <p:tag name="SPT" val="FALSE"/>
  <p:tag name="CII" val="9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02"/>
  <p:tag name="NBP" val="1"/>
  <p:tag name="BSN" val="102"/>
  <p:tag name="SVT" val="TRUE"/>
  <p:tag name="CVB" val="102"/>
  <p:tag name="SPT" val="FALSE"/>
  <p:tag name="CII" val="10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94"/>
  <p:tag name="NBP" val="1"/>
  <p:tag name="BSN" val="94"/>
  <p:tag name="SVT" val="TRUE"/>
  <p:tag name="CVB" val="94"/>
  <p:tag name="SPT" val="FALSE"/>
  <p:tag name="CII" val="9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1143</Words>
  <Application>Microsoft Office PowerPoint</Application>
  <PresentationFormat>On-screen Show (4:3)</PresentationFormat>
  <Paragraphs>254</Paragraphs>
  <Slides>25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Adobe Illustrator Artwork</vt:lpstr>
      <vt:lpstr>PowerPoint Presentation</vt:lpstr>
      <vt:lpstr>Introduction</vt:lpstr>
      <vt:lpstr>Introduction</vt:lpstr>
      <vt:lpstr>Introduction</vt:lpstr>
      <vt:lpstr>Introduction</vt:lpstr>
      <vt:lpstr>PowerPoint Presentation</vt:lpstr>
      <vt:lpstr>Demand Paging – Basic Concepts</vt:lpstr>
      <vt:lpstr>Demand Paging – Basic Concepts</vt:lpstr>
      <vt:lpstr>Page Replacement</vt:lpstr>
      <vt:lpstr>Page Replacement &amp; Thrashing</vt:lpstr>
      <vt:lpstr>PowerPoint Presentation</vt:lpstr>
      <vt:lpstr>Page Replacement Algorithms</vt:lpstr>
      <vt:lpstr>Graph of Page Faults vs. the Number of Frames</vt:lpstr>
      <vt:lpstr>Page Fault</vt:lpstr>
      <vt:lpstr>The FIFO Policy</vt:lpstr>
      <vt:lpstr>FIFO Page Replacement</vt:lpstr>
      <vt:lpstr>First-In-First-Out (FIFO) Algorithm</vt:lpstr>
      <vt:lpstr>Optimal Page Replacement</vt:lpstr>
      <vt:lpstr>Optimal Page Replacement</vt:lpstr>
      <vt:lpstr>Optimal Algorithm</vt:lpstr>
      <vt:lpstr>The LRU Policy</vt:lpstr>
      <vt:lpstr>LRU Page Replacement</vt:lpstr>
      <vt:lpstr>Least Recently Used (LRU) Algorithm</vt:lpstr>
      <vt:lpstr>Comparison of OPT with LRU</vt:lpstr>
      <vt:lpstr>Comparison of FIFO with LRU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Mansoor Ebrahim Shaikh Esmail</dc:creator>
  <cp:lastModifiedBy>Mansoor Ebrahim Shaikh Esmail</cp:lastModifiedBy>
  <cp:revision>2</cp:revision>
  <dcterms:created xsi:type="dcterms:W3CDTF">2017-11-30T06:24:21Z</dcterms:created>
  <dcterms:modified xsi:type="dcterms:W3CDTF">2017-12-11T03:42:49Z</dcterms:modified>
</cp:coreProperties>
</file>