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5" r:id="rId6"/>
    <p:sldId id="276" r:id="rId7"/>
    <p:sldId id="257" r:id="rId8"/>
    <p:sldId id="266" r:id="rId9"/>
    <p:sldId id="267" r:id="rId10"/>
    <p:sldId id="268" r:id="rId11"/>
    <p:sldId id="277" r:id="rId12"/>
    <p:sldId id="278" r:id="rId13"/>
    <p:sldId id="259" r:id="rId14"/>
    <p:sldId id="260" r:id="rId15"/>
    <p:sldId id="261" r:id="rId16"/>
    <p:sldId id="262" r:id="rId17"/>
    <p:sldId id="26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FC93-0F1F-45FE-AB49-CE56BC140583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E3F0-AABF-4983-94D7-4B6FA086A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59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FC93-0F1F-45FE-AB49-CE56BC140583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E3F0-AABF-4983-94D7-4B6FA086A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3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FC93-0F1F-45FE-AB49-CE56BC140583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E3F0-AABF-4983-94D7-4B6FA086A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7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FC93-0F1F-45FE-AB49-CE56BC140583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E3F0-AABF-4983-94D7-4B6FA086A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9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FC93-0F1F-45FE-AB49-CE56BC140583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E3F0-AABF-4983-94D7-4B6FA086A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FC93-0F1F-45FE-AB49-CE56BC140583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E3F0-AABF-4983-94D7-4B6FA086A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FC93-0F1F-45FE-AB49-CE56BC140583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E3F0-AABF-4983-94D7-4B6FA086A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0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FC93-0F1F-45FE-AB49-CE56BC140583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E3F0-AABF-4983-94D7-4B6FA086A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5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FC93-0F1F-45FE-AB49-CE56BC140583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E3F0-AABF-4983-94D7-4B6FA086A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FC93-0F1F-45FE-AB49-CE56BC140583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E3F0-AABF-4983-94D7-4B6FA086A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9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FC93-0F1F-45FE-AB49-CE56BC140583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E3F0-AABF-4983-94D7-4B6FA086A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0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FFC93-0F1F-45FE-AB49-CE56BC140583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5E3F0-AABF-4983-94D7-4B6FA086A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02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Greedy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Muhammad Waqas Sheikh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6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375" y="2158218"/>
            <a:ext cx="6763254" cy="401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15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Counting Money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idx="1"/>
          </p:nvPr>
        </p:nvSpPr>
        <p:spPr>
          <a:xfrm>
            <a:off x="579549" y="1481070"/>
            <a:ext cx="10774251" cy="4695893"/>
          </a:xfrm>
          <a:noFill/>
          <a:ln/>
        </p:spPr>
        <p:txBody>
          <a:bodyPr lIns="90488" tIns="44450" rIns="90488" bIns="4445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Suppose you want to count out a certain amount of money, using the fewest possible bills and coins</a:t>
            </a:r>
          </a:p>
          <a:p>
            <a:pPr>
              <a:lnSpc>
                <a:spcPct val="90000"/>
              </a:lnSpc>
            </a:pPr>
            <a:r>
              <a:rPr lang="en-US" dirty="0"/>
              <a:t>A greedy algorithm </a:t>
            </a:r>
            <a:r>
              <a:rPr lang="en-US" dirty="0" smtClean="0"/>
              <a:t>to do </a:t>
            </a:r>
            <a:r>
              <a:rPr lang="en-US" dirty="0"/>
              <a:t>this would be:</a:t>
            </a:r>
            <a:br>
              <a:rPr lang="en-US" dirty="0"/>
            </a:br>
            <a:r>
              <a:rPr lang="en-US" dirty="0">
                <a:solidFill>
                  <a:schemeClr val="accent6"/>
                </a:solidFill>
              </a:rPr>
              <a:t>At each step, take the largest possible bill or coin that does not overshoot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Example: To make $6.39, you can choose: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 $5 bill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 $1 bill, to make $6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 25¢ coin, to make $6.25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 10¢ coin, to make $6.35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four 1¢ coins, to make $6.39</a:t>
            </a:r>
          </a:p>
          <a:p>
            <a:pPr>
              <a:lnSpc>
                <a:spcPct val="90000"/>
              </a:lnSpc>
            </a:pPr>
            <a:r>
              <a:rPr lang="en-US" dirty="0"/>
              <a:t>For US money, the greedy algorithm always gives the optimum solution</a:t>
            </a:r>
          </a:p>
        </p:txBody>
      </p:sp>
    </p:spTree>
    <p:extLst>
      <p:ext uri="{BB962C8B-B14F-4D97-AF65-F5344CB8AC3E}">
        <p14:creationId xmlns:p14="http://schemas.microsoft.com/office/powerpoint/2010/main" val="396836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Approach Failure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 some (fictional) monetary system, “</a:t>
            </a:r>
            <a:r>
              <a:rPr lang="en-US" dirty="0" err="1"/>
              <a:t>krons</a:t>
            </a:r>
            <a:r>
              <a:rPr lang="en-US" dirty="0"/>
              <a:t>” come in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1</a:t>
            </a:r>
            <a:r>
              <a:rPr lang="en-US" dirty="0"/>
              <a:t> </a:t>
            </a:r>
            <a:r>
              <a:rPr lang="en-US" dirty="0" err="1"/>
              <a:t>kron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7</a:t>
            </a:r>
            <a:r>
              <a:rPr lang="en-US" dirty="0"/>
              <a:t> </a:t>
            </a:r>
            <a:r>
              <a:rPr lang="en-US" dirty="0" err="1"/>
              <a:t>kron</a:t>
            </a:r>
            <a:r>
              <a:rPr lang="en-US" dirty="0"/>
              <a:t>, and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10</a:t>
            </a:r>
            <a:r>
              <a:rPr lang="en-US" dirty="0"/>
              <a:t> </a:t>
            </a:r>
            <a:r>
              <a:rPr lang="en-US" dirty="0" err="1"/>
              <a:t>kron</a:t>
            </a:r>
            <a:r>
              <a:rPr lang="en-US" dirty="0"/>
              <a:t> coins</a:t>
            </a:r>
          </a:p>
          <a:p>
            <a:pPr>
              <a:lnSpc>
                <a:spcPct val="90000"/>
              </a:lnSpc>
            </a:pPr>
            <a:r>
              <a:rPr lang="en-US" dirty="0"/>
              <a:t>Using a greedy algorithm to count out 15 </a:t>
            </a:r>
            <a:r>
              <a:rPr lang="en-US" dirty="0" err="1"/>
              <a:t>krons</a:t>
            </a:r>
            <a:r>
              <a:rPr lang="en-US" dirty="0"/>
              <a:t>, you would get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10 </a:t>
            </a:r>
            <a:r>
              <a:rPr lang="en-US" dirty="0" err="1"/>
              <a:t>kron</a:t>
            </a:r>
            <a:r>
              <a:rPr lang="en-US" dirty="0"/>
              <a:t> piece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Five 1 </a:t>
            </a:r>
            <a:r>
              <a:rPr lang="en-US" dirty="0" err="1"/>
              <a:t>kron</a:t>
            </a:r>
            <a:r>
              <a:rPr lang="en-US" dirty="0"/>
              <a:t> pieces, for a total of 15 </a:t>
            </a:r>
            <a:r>
              <a:rPr lang="en-US" dirty="0" err="1"/>
              <a:t>krons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This requires six coins</a:t>
            </a:r>
          </a:p>
          <a:p>
            <a:pPr>
              <a:lnSpc>
                <a:spcPct val="90000"/>
              </a:lnSpc>
            </a:pPr>
            <a:r>
              <a:rPr lang="en-US" dirty="0"/>
              <a:t>A better solution would be to use two 7 </a:t>
            </a:r>
            <a:r>
              <a:rPr lang="en-US" dirty="0" err="1"/>
              <a:t>kron</a:t>
            </a:r>
            <a:r>
              <a:rPr lang="en-US" dirty="0"/>
              <a:t> pieces and one 1 </a:t>
            </a:r>
            <a:r>
              <a:rPr lang="en-US" dirty="0" err="1"/>
              <a:t>kron</a:t>
            </a:r>
            <a:r>
              <a:rPr lang="en-US" dirty="0"/>
              <a:t> piece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This only requires three coins</a:t>
            </a:r>
          </a:p>
          <a:p>
            <a:pPr>
              <a:lnSpc>
                <a:spcPct val="90000"/>
              </a:lnSpc>
            </a:pPr>
            <a:r>
              <a:rPr lang="en-US" dirty="0"/>
              <a:t>The greedy algorithm results in a solution, but not in an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388490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41852" y="2283306"/>
            <a:ext cx="8884053" cy="320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0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20611" y="2257548"/>
            <a:ext cx="8809087" cy="31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7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60982" y="1888219"/>
            <a:ext cx="7991423" cy="453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7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25860" y="2134058"/>
            <a:ext cx="8500673" cy="339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3084" y="1893195"/>
            <a:ext cx="5841645" cy="496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5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84472" y="2137893"/>
            <a:ext cx="9423056" cy="396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14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Problems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>
            <a:normAutofit/>
          </a:bodyPr>
          <a:lstStyle/>
          <a:p>
            <a:r>
              <a:rPr lang="en-US" dirty="0" smtClean="0"/>
              <a:t>For most optimization problems you </a:t>
            </a:r>
            <a:r>
              <a:rPr lang="en-US" dirty="0"/>
              <a:t>want to find, not just </a:t>
            </a:r>
            <a:r>
              <a:rPr lang="en-US" b="1" i="1" dirty="0"/>
              <a:t>a</a:t>
            </a:r>
            <a:r>
              <a:rPr lang="en-US" dirty="0"/>
              <a:t> solution, but the </a:t>
            </a:r>
            <a:r>
              <a:rPr lang="en-US" b="1" i="1" dirty="0"/>
              <a:t>best</a:t>
            </a:r>
            <a:r>
              <a:rPr lang="en-US" dirty="0"/>
              <a:t> </a:t>
            </a:r>
            <a:r>
              <a:rPr lang="en-US" dirty="0" smtClean="0"/>
              <a:t>solution.</a:t>
            </a:r>
            <a:endParaRPr lang="en-US" dirty="0"/>
          </a:p>
          <a:p>
            <a:r>
              <a:rPr lang="en-US" dirty="0"/>
              <a:t>A </a:t>
            </a:r>
            <a:r>
              <a:rPr lang="en-US" b="1" i="1" dirty="0" smtClean="0">
                <a:solidFill>
                  <a:schemeClr val="accent6"/>
                </a:solidFill>
              </a:rPr>
              <a:t>greedy algorithm </a:t>
            </a:r>
            <a:r>
              <a:rPr lang="en-US" dirty="0"/>
              <a:t>sometimes works well for optimization </a:t>
            </a:r>
            <a:r>
              <a:rPr lang="en-US" dirty="0" smtClean="0"/>
              <a:t>problems. It works </a:t>
            </a:r>
            <a:r>
              <a:rPr lang="en-US" dirty="0"/>
              <a:t>in phases. At each phase:</a:t>
            </a:r>
          </a:p>
          <a:p>
            <a:pPr lvl="1"/>
            <a:r>
              <a:rPr lang="en-US" dirty="0"/>
              <a:t>You take the best you can get right now, without regard for future </a:t>
            </a:r>
            <a:r>
              <a:rPr lang="en-US" dirty="0" smtClean="0"/>
              <a:t>consequences.</a:t>
            </a:r>
            <a:endParaRPr lang="en-US" dirty="0"/>
          </a:p>
          <a:p>
            <a:pPr lvl="1"/>
            <a:r>
              <a:rPr lang="en-US" dirty="0"/>
              <a:t>You hope that by choosing a </a:t>
            </a:r>
            <a:r>
              <a:rPr lang="en-US" i="1" dirty="0"/>
              <a:t>local</a:t>
            </a:r>
            <a:r>
              <a:rPr lang="en-US" dirty="0"/>
              <a:t> optimum at each step, you will end up at a </a:t>
            </a:r>
            <a:r>
              <a:rPr lang="en-US" i="1" dirty="0"/>
              <a:t>global</a:t>
            </a:r>
            <a:r>
              <a:rPr lang="en-US" dirty="0"/>
              <a:t> </a:t>
            </a:r>
            <a:r>
              <a:rPr lang="en-US" dirty="0" smtClean="0"/>
              <a:t>optimum.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4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41172" y="1825625"/>
            <a:ext cx="84582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Like dynamic programming, used to solve optimization problems.</a:t>
            </a:r>
          </a:p>
          <a:p>
            <a:r>
              <a:rPr lang="en-US" altLang="en-US" dirty="0" smtClean="0"/>
              <a:t>Problems exhibit optimal substructure (like DP).</a:t>
            </a:r>
          </a:p>
          <a:p>
            <a:r>
              <a:rPr lang="en-US" altLang="en-US" dirty="0" smtClean="0"/>
              <a:t>Problems also exhibit the </a:t>
            </a:r>
            <a:r>
              <a:rPr lang="en-US" altLang="en-US" b="1" dirty="0" smtClean="0">
                <a:solidFill>
                  <a:srgbClr val="CC3300"/>
                </a:solidFill>
              </a:rPr>
              <a:t>greedy-choice</a:t>
            </a:r>
            <a:r>
              <a:rPr lang="en-US" altLang="en-US" dirty="0" smtClean="0"/>
              <a:t> property.</a:t>
            </a:r>
          </a:p>
          <a:p>
            <a:pPr lvl="1"/>
            <a:r>
              <a:rPr lang="en-US" altLang="en-US" dirty="0" smtClean="0"/>
              <a:t>When we have a choice to make, make the one that looks best </a:t>
            </a:r>
            <a:r>
              <a:rPr lang="en-US" altLang="en-US" i="1" dirty="0" smtClean="0"/>
              <a:t>right now</a:t>
            </a:r>
            <a:r>
              <a:rPr lang="en-US" altLang="en-US" dirty="0" smtClean="0"/>
              <a:t>.</a:t>
            </a:r>
          </a:p>
          <a:p>
            <a:pPr lvl="1"/>
            <a:r>
              <a:rPr lang="en-US" altLang="en-US" dirty="0" smtClean="0"/>
              <a:t>Make a </a:t>
            </a:r>
            <a:r>
              <a:rPr lang="en-US" altLang="en-US" b="1" dirty="0" smtClean="0">
                <a:solidFill>
                  <a:srgbClr val="CC3300"/>
                </a:solidFill>
              </a:rPr>
              <a:t>locally optimal choice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in hope of getting a </a:t>
            </a:r>
            <a:r>
              <a:rPr lang="en-US" altLang="en-US" b="1" dirty="0" smtClean="0">
                <a:solidFill>
                  <a:srgbClr val="CC3300"/>
                </a:solidFill>
              </a:rPr>
              <a:t>globally optimal solution</a:t>
            </a:r>
            <a:r>
              <a:rPr lang="en-US" altLang="en-US" dirty="0" smtClean="0"/>
              <a:t>.</a:t>
            </a:r>
          </a:p>
          <a:p>
            <a:endParaRPr lang="en-US" altLang="en-US" dirty="0" smtClean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323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1815921"/>
            <a:ext cx="10683070" cy="4927712"/>
          </a:xfrm>
        </p:spPr>
        <p:txBody>
          <a:bodyPr>
            <a:normAutofit lnSpcReduction="10000"/>
          </a:bodyPr>
          <a:lstStyle/>
          <a:p>
            <a:r>
              <a:rPr lang="en-US" sz="3500" dirty="0" smtClean="0"/>
              <a:t>Does </a:t>
            </a:r>
            <a:r>
              <a:rPr lang="en-US" altLang="en-US" sz="3500" b="1" dirty="0" smtClean="0">
                <a:solidFill>
                  <a:srgbClr val="CC3300"/>
                </a:solidFill>
              </a:rPr>
              <a:t>greedy-choice</a:t>
            </a:r>
            <a:r>
              <a:rPr lang="en-US" altLang="en-US" sz="3500" dirty="0" smtClean="0"/>
              <a:t> property lead us to optimize solution?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/>
              <a:t>Greedy algorithms</a:t>
            </a:r>
            <a:r>
              <a:rPr lang="en-US" dirty="0"/>
              <a:t> mostly (but not </a:t>
            </a:r>
            <a:r>
              <a:rPr lang="en-US" b="1" dirty="0"/>
              <a:t>always</a:t>
            </a:r>
            <a:r>
              <a:rPr lang="en-US" dirty="0"/>
              <a:t>) fail to find the globally </a:t>
            </a:r>
            <a:r>
              <a:rPr lang="en-US" b="1" dirty="0"/>
              <a:t>optimal solution</a:t>
            </a:r>
            <a:r>
              <a:rPr lang="en-US" dirty="0"/>
              <a:t> because they usually </a:t>
            </a:r>
            <a:r>
              <a:rPr lang="en-US" b="1" dirty="0"/>
              <a:t>do</a:t>
            </a:r>
            <a:r>
              <a:rPr lang="en-US" dirty="0"/>
              <a:t> not operate exhaustively on all the data.</a:t>
            </a:r>
          </a:p>
        </p:txBody>
      </p:sp>
      <p:pic>
        <p:nvPicPr>
          <p:cNvPr id="3074" name="Picture 2" descr="Image result for question mark sl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598" y="2537617"/>
            <a:ext cx="4649273" cy="274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72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local minima and maxi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780" y="757214"/>
            <a:ext cx="7720253" cy="617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82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170" y="365125"/>
            <a:ext cx="7575640" cy="568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53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48334" y="2363004"/>
            <a:ext cx="10095331" cy="246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9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Compatible Activities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1308" r="1791"/>
          <a:stretch/>
        </p:blipFill>
        <p:spPr>
          <a:xfrm>
            <a:off x="2627497" y="2189407"/>
            <a:ext cx="6812717" cy="380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057" y="1342489"/>
            <a:ext cx="6391885" cy="482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3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283</Words>
  <Application>Microsoft Office PowerPoint</Application>
  <PresentationFormat>Widescreen</PresentationFormat>
  <Paragraphs>43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Trebuchet MS</vt:lpstr>
      <vt:lpstr>Office Theme</vt:lpstr>
      <vt:lpstr>Greedy Algorithms</vt:lpstr>
      <vt:lpstr>Optimization Problems</vt:lpstr>
      <vt:lpstr>Greedy Approach</vt:lpstr>
      <vt:lpstr>PowerPoint Presentation</vt:lpstr>
      <vt:lpstr>PowerPoint Presentation</vt:lpstr>
      <vt:lpstr>PowerPoint Presentation</vt:lpstr>
      <vt:lpstr>Activity Selection</vt:lpstr>
      <vt:lpstr>Compatible Activities  </vt:lpstr>
      <vt:lpstr>PowerPoint Presentation</vt:lpstr>
      <vt:lpstr>PowerPoint Presentation</vt:lpstr>
      <vt:lpstr>Example: Counting Money </vt:lpstr>
      <vt:lpstr>Greedy Approach Failure</vt:lpstr>
      <vt:lpstr>Solution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Moorche 30 DVDs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Waqas</dc:creator>
  <cp:lastModifiedBy>Waqas</cp:lastModifiedBy>
  <cp:revision>6</cp:revision>
  <dcterms:created xsi:type="dcterms:W3CDTF">2019-10-20T04:51:05Z</dcterms:created>
  <dcterms:modified xsi:type="dcterms:W3CDTF">2019-10-21T03:52:58Z</dcterms:modified>
</cp:coreProperties>
</file>