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81" r:id="rId23"/>
    <p:sldId id="283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8716" y="461429"/>
            <a:ext cx="326656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940" y="1579025"/>
            <a:ext cx="3721100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9750" y="461429"/>
            <a:ext cx="30844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8" y="2468025"/>
            <a:ext cx="7620634" cy="330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676400"/>
            <a:ext cx="693935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-150" dirty="0" smtClean="0"/>
              <a:t>Loop</a:t>
            </a:r>
            <a:r>
              <a:rPr sz="5400" b="1" spc="-625" dirty="0" smtClean="0"/>
              <a:t> </a:t>
            </a:r>
            <a:r>
              <a:rPr sz="5400" b="1" spc="-195" dirty="0"/>
              <a:t>invariants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276600"/>
            <a:ext cx="6942302" cy="55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 marR="666750" indent="705485" algn="ctr">
              <a:lnSpc>
                <a:spcPct val="119800"/>
              </a:lnSpc>
              <a:spcBef>
                <a:spcPts val="100"/>
              </a:spcBef>
            </a:pPr>
            <a:r>
              <a:rPr lang="en-US" sz="3200" spc="-190" dirty="0" smtClean="0">
                <a:solidFill>
                  <a:srgbClr val="898989"/>
                </a:solidFill>
                <a:latin typeface="Trebuchet MS"/>
                <a:cs typeface="Trebuchet MS"/>
              </a:rPr>
              <a:t>Muhammad Waqas Sheikh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478" y="461429"/>
            <a:ext cx="32658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Loop</a:t>
            </a:r>
            <a:r>
              <a:rPr spc="-395" dirty="0"/>
              <a:t> </a:t>
            </a:r>
            <a:r>
              <a:rPr spc="-210" dirty="0"/>
              <a:t>invariant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967"/>
            <a:ext cx="5465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65" dirty="0">
                <a:latin typeface="Trebuchet MS"/>
                <a:cs typeface="Trebuchet MS"/>
              </a:rPr>
              <a:t>array </a:t>
            </a:r>
            <a:r>
              <a:rPr sz="3200" spc="-135" dirty="0">
                <a:latin typeface="Trebuchet MS"/>
                <a:cs typeface="Trebuchet MS"/>
              </a:rPr>
              <a:t>A[0…i-1] </a:t>
            </a:r>
            <a:r>
              <a:rPr sz="3200" spc="-114" dirty="0">
                <a:latin typeface="Trebuchet MS"/>
                <a:cs typeface="Trebuchet MS"/>
              </a:rPr>
              <a:t>is </a:t>
            </a:r>
            <a:r>
              <a:rPr sz="3200" spc="-170" dirty="0">
                <a:latin typeface="Trebuchet MS"/>
                <a:cs typeface="Trebuchet MS"/>
              </a:rPr>
              <a:t>fully</a:t>
            </a:r>
            <a:r>
              <a:rPr sz="3200" spc="-62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sorted.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7036" y="2979775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03386" y="3582523"/>
            <a:ext cx="2558415" cy="334645"/>
          </a:xfrm>
          <a:custGeom>
            <a:avLst/>
            <a:gdLst/>
            <a:ahLst/>
            <a:cxnLst/>
            <a:rect l="l" t="t" r="r" b="b"/>
            <a:pathLst>
              <a:path w="2558415" h="334645">
                <a:moveTo>
                  <a:pt x="2558181" y="0"/>
                </a:moveTo>
                <a:lnTo>
                  <a:pt x="2555992" y="65029"/>
                </a:lnTo>
                <a:lnTo>
                  <a:pt x="2550023" y="118133"/>
                </a:lnTo>
                <a:lnTo>
                  <a:pt x="2541171" y="153937"/>
                </a:lnTo>
                <a:lnTo>
                  <a:pt x="2530331" y="167066"/>
                </a:lnTo>
                <a:lnTo>
                  <a:pt x="1306930" y="167066"/>
                </a:lnTo>
                <a:lnTo>
                  <a:pt x="1296092" y="180194"/>
                </a:lnTo>
                <a:lnTo>
                  <a:pt x="1287243" y="215998"/>
                </a:lnTo>
                <a:lnTo>
                  <a:pt x="1281277" y="269101"/>
                </a:lnTo>
                <a:lnTo>
                  <a:pt x="1279090" y="334131"/>
                </a:lnTo>
                <a:lnTo>
                  <a:pt x="1276902" y="269101"/>
                </a:lnTo>
                <a:lnTo>
                  <a:pt x="1270934" y="215998"/>
                </a:lnTo>
                <a:lnTo>
                  <a:pt x="1262084" y="180194"/>
                </a:lnTo>
                <a:lnTo>
                  <a:pt x="1251250" y="167066"/>
                </a:lnTo>
                <a:lnTo>
                  <a:pt x="27842" y="167066"/>
                </a:lnTo>
                <a:lnTo>
                  <a:pt x="17004" y="153937"/>
                </a:lnTo>
                <a:lnTo>
                  <a:pt x="8154" y="118133"/>
                </a:lnTo>
                <a:lnTo>
                  <a:pt x="2187" y="6502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2069" y="3511127"/>
            <a:ext cx="227203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20"/>
              </a:spcBef>
            </a:pP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5" dirty="0">
                <a:latin typeface="Trebuchet MS"/>
                <a:cs typeface="Trebuchet MS"/>
              </a:rPr>
              <a:t>A[0…i-1]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164" y="461429"/>
            <a:ext cx="2808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6296"/>
            <a:ext cx="7195184" cy="1307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2800" spc="-190" dirty="0">
                <a:latin typeface="Trebuchet MS"/>
                <a:cs typeface="Trebuchet MS"/>
              </a:rPr>
              <a:t>Just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iteration </a:t>
            </a:r>
            <a:r>
              <a:rPr sz="2800" spc="-210" dirty="0">
                <a:latin typeface="Trebuchet MS"/>
                <a:cs typeface="Trebuchet MS"/>
              </a:rPr>
              <a:t>(</a:t>
            </a:r>
            <a:r>
              <a:rPr sz="2800" i="1" spc="-21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1),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sub-array 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…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i−1]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[0],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originally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[0],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trivially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sorted.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6928" y="4233138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9550" y="5126567"/>
            <a:ext cx="40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i</a:t>
            </a:r>
            <a:r>
              <a:rPr sz="2400" spc="-55" dirty="0">
                <a:latin typeface="Trebuchet MS"/>
                <a:cs typeface="Trebuchet MS"/>
              </a:rPr>
              <a:t>=1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730" y="4782908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1" y="50406"/>
                </a:moveTo>
                <a:lnTo>
                  <a:pt x="46253" y="72171"/>
                </a:lnTo>
                <a:lnTo>
                  <a:pt x="46253" y="377418"/>
                </a:lnTo>
                <a:lnTo>
                  <a:pt x="71653" y="377418"/>
                </a:lnTo>
                <a:lnTo>
                  <a:pt x="71647" y="72171"/>
                </a:lnTo>
                <a:lnTo>
                  <a:pt x="58951" y="50406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53"/>
                </a:lnTo>
                <a:lnTo>
                  <a:pt x="2044" y="108839"/>
                </a:lnTo>
                <a:lnTo>
                  <a:pt x="14160" y="115900"/>
                </a:lnTo>
                <a:lnTo>
                  <a:pt x="21932" y="113855"/>
                </a:lnTo>
                <a:lnTo>
                  <a:pt x="46247" y="72182"/>
                </a:lnTo>
                <a:lnTo>
                  <a:pt x="46253" y="25196"/>
                </a:lnTo>
                <a:lnTo>
                  <a:pt x="73653" y="25196"/>
                </a:lnTo>
                <a:lnTo>
                  <a:pt x="58953" y="0"/>
                </a:lnTo>
                <a:close/>
              </a:path>
              <a:path w="118110" h="377825">
                <a:moveTo>
                  <a:pt x="73653" y="25196"/>
                </a:moveTo>
                <a:lnTo>
                  <a:pt x="71653" y="25196"/>
                </a:lnTo>
                <a:lnTo>
                  <a:pt x="71653" y="72182"/>
                </a:lnTo>
                <a:lnTo>
                  <a:pt x="95961" y="113855"/>
                </a:lnTo>
                <a:lnTo>
                  <a:pt x="103746" y="115900"/>
                </a:lnTo>
                <a:lnTo>
                  <a:pt x="115862" y="108839"/>
                </a:lnTo>
                <a:lnTo>
                  <a:pt x="117906" y="101053"/>
                </a:lnTo>
                <a:lnTo>
                  <a:pt x="73653" y="25196"/>
                </a:lnTo>
                <a:close/>
              </a:path>
              <a:path w="118110" h="377825">
                <a:moveTo>
                  <a:pt x="71653" y="31597"/>
                </a:moveTo>
                <a:lnTo>
                  <a:pt x="69926" y="31597"/>
                </a:lnTo>
                <a:lnTo>
                  <a:pt x="58951" y="50406"/>
                </a:lnTo>
                <a:lnTo>
                  <a:pt x="71653" y="72182"/>
                </a:lnTo>
                <a:lnTo>
                  <a:pt x="71653" y="31597"/>
                </a:lnTo>
                <a:close/>
              </a:path>
              <a:path w="118110" h="377825">
                <a:moveTo>
                  <a:pt x="71653" y="25196"/>
                </a:moveTo>
                <a:lnTo>
                  <a:pt x="46253" y="25196"/>
                </a:lnTo>
                <a:lnTo>
                  <a:pt x="46253" y="72171"/>
                </a:lnTo>
                <a:lnTo>
                  <a:pt x="58951" y="50406"/>
                </a:lnTo>
                <a:lnTo>
                  <a:pt x="47980" y="31597"/>
                </a:lnTo>
                <a:lnTo>
                  <a:pt x="71653" y="31597"/>
                </a:lnTo>
                <a:lnTo>
                  <a:pt x="71653" y="25196"/>
                </a:lnTo>
                <a:close/>
              </a:path>
              <a:path w="118110" h="377825">
                <a:moveTo>
                  <a:pt x="69926" y="31597"/>
                </a:moveTo>
                <a:lnTo>
                  <a:pt x="47980" y="31597"/>
                </a:lnTo>
                <a:lnTo>
                  <a:pt x="58951" y="50406"/>
                </a:lnTo>
                <a:lnTo>
                  <a:pt x="69926" y="31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138" y="461429"/>
            <a:ext cx="3018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Maintenance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7036" y="2033193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03386" y="2649755"/>
            <a:ext cx="3401695" cy="334645"/>
          </a:xfrm>
          <a:custGeom>
            <a:avLst/>
            <a:gdLst/>
            <a:ahLst/>
            <a:cxnLst/>
            <a:rect l="l" t="t" r="r" b="b"/>
            <a:pathLst>
              <a:path w="3401695" h="334644">
                <a:moveTo>
                  <a:pt x="3401271" y="4"/>
                </a:moveTo>
                <a:lnTo>
                  <a:pt x="3399084" y="65034"/>
                </a:lnTo>
                <a:lnTo>
                  <a:pt x="3393119" y="118138"/>
                </a:lnTo>
                <a:lnTo>
                  <a:pt x="3384270" y="153942"/>
                </a:lnTo>
                <a:lnTo>
                  <a:pt x="3373431" y="167071"/>
                </a:lnTo>
                <a:lnTo>
                  <a:pt x="1728480" y="167068"/>
                </a:lnTo>
                <a:lnTo>
                  <a:pt x="1717642" y="180197"/>
                </a:lnTo>
                <a:lnTo>
                  <a:pt x="1708793" y="216000"/>
                </a:lnTo>
                <a:lnTo>
                  <a:pt x="1702828" y="269105"/>
                </a:lnTo>
                <a:lnTo>
                  <a:pt x="1700640" y="334135"/>
                </a:lnTo>
                <a:lnTo>
                  <a:pt x="1698452" y="269105"/>
                </a:lnTo>
                <a:lnTo>
                  <a:pt x="1692484" y="216000"/>
                </a:lnTo>
                <a:lnTo>
                  <a:pt x="1683635" y="180197"/>
                </a:lnTo>
                <a:lnTo>
                  <a:pt x="1672800" y="167068"/>
                </a:lnTo>
                <a:lnTo>
                  <a:pt x="27841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0553" y="2865967"/>
            <a:ext cx="1805939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i="1" spc="-80" dirty="0">
                <a:latin typeface="Trebuchet MS"/>
                <a:cs typeface="Trebuchet MS"/>
              </a:rPr>
              <a:t>n </a:t>
            </a:r>
            <a:r>
              <a:rPr sz="2400" spc="-105" dirty="0">
                <a:latin typeface="Trebuchet MS"/>
                <a:cs typeface="Trebuchet MS"/>
              </a:rPr>
              <a:t>elements  </a:t>
            </a:r>
            <a:r>
              <a:rPr sz="2400" spc="-114" dirty="0">
                <a:latin typeface="Trebuchet MS"/>
                <a:cs typeface="Trebuchet MS"/>
              </a:rPr>
              <a:t>already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580" y="2606459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9" y="50411"/>
                </a:moveTo>
                <a:lnTo>
                  <a:pt x="46266" y="72173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53" y="72173"/>
                </a:lnTo>
                <a:lnTo>
                  <a:pt x="58959" y="50411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73" y="115912"/>
                </a:lnTo>
                <a:lnTo>
                  <a:pt x="21945" y="113868"/>
                </a:lnTo>
                <a:lnTo>
                  <a:pt x="46253" y="72194"/>
                </a:lnTo>
                <a:lnTo>
                  <a:pt x="46253" y="25209"/>
                </a:lnTo>
                <a:lnTo>
                  <a:pt x="73659" y="25209"/>
                </a:lnTo>
                <a:lnTo>
                  <a:pt x="58953" y="0"/>
                </a:lnTo>
                <a:close/>
              </a:path>
              <a:path w="118110" h="377825">
                <a:moveTo>
                  <a:pt x="73659" y="25209"/>
                </a:moveTo>
                <a:lnTo>
                  <a:pt x="71653" y="25209"/>
                </a:lnTo>
                <a:lnTo>
                  <a:pt x="71666" y="72194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5" y="108838"/>
                </a:lnTo>
                <a:lnTo>
                  <a:pt x="117919" y="101066"/>
                </a:lnTo>
                <a:lnTo>
                  <a:pt x="73659" y="25209"/>
                </a:lnTo>
                <a:close/>
              </a:path>
              <a:path w="118110" h="377825">
                <a:moveTo>
                  <a:pt x="71653" y="25209"/>
                </a:moveTo>
                <a:lnTo>
                  <a:pt x="46253" y="25209"/>
                </a:lnTo>
                <a:lnTo>
                  <a:pt x="46253" y="72194"/>
                </a:lnTo>
                <a:lnTo>
                  <a:pt x="58959" y="50411"/>
                </a:lnTo>
                <a:lnTo>
                  <a:pt x="47993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10" h="377825">
                <a:moveTo>
                  <a:pt x="71653" y="31610"/>
                </a:moveTo>
                <a:lnTo>
                  <a:pt x="69926" y="31610"/>
                </a:lnTo>
                <a:lnTo>
                  <a:pt x="58959" y="50411"/>
                </a:lnTo>
                <a:lnTo>
                  <a:pt x="71653" y="72173"/>
                </a:lnTo>
                <a:lnTo>
                  <a:pt x="71653" y="31610"/>
                </a:lnTo>
                <a:close/>
              </a:path>
              <a:path w="118110" h="377825">
                <a:moveTo>
                  <a:pt x="69926" y="31610"/>
                </a:moveTo>
                <a:lnTo>
                  <a:pt x="47993" y="31610"/>
                </a:lnTo>
                <a:lnTo>
                  <a:pt x="58959" y="50411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2909" y="2984496"/>
            <a:ext cx="9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7024" y="4067390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03374" y="4622673"/>
            <a:ext cx="4279900" cy="334645"/>
          </a:xfrm>
          <a:custGeom>
            <a:avLst/>
            <a:gdLst/>
            <a:ahLst/>
            <a:cxnLst/>
            <a:rect l="l" t="t" r="r" b="b"/>
            <a:pathLst>
              <a:path w="4279900" h="334645">
                <a:moveTo>
                  <a:pt x="4279532" y="5"/>
                </a:moveTo>
                <a:lnTo>
                  <a:pt x="4277343" y="65035"/>
                </a:lnTo>
                <a:lnTo>
                  <a:pt x="4271376" y="118139"/>
                </a:lnTo>
                <a:lnTo>
                  <a:pt x="4262526" y="153944"/>
                </a:lnTo>
                <a:lnTo>
                  <a:pt x="4251692" y="167073"/>
                </a:lnTo>
                <a:lnTo>
                  <a:pt x="2167611" y="167068"/>
                </a:lnTo>
                <a:lnTo>
                  <a:pt x="2156771" y="180197"/>
                </a:lnTo>
                <a:lnTo>
                  <a:pt x="2147918" y="216001"/>
                </a:lnTo>
                <a:lnTo>
                  <a:pt x="2141949" y="269105"/>
                </a:lnTo>
                <a:lnTo>
                  <a:pt x="2139761" y="334136"/>
                </a:lnTo>
                <a:lnTo>
                  <a:pt x="2137574" y="269105"/>
                </a:lnTo>
                <a:lnTo>
                  <a:pt x="2131608" y="216001"/>
                </a:lnTo>
                <a:lnTo>
                  <a:pt x="2122759" y="180197"/>
                </a:lnTo>
                <a:lnTo>
                  <a:pt x="2111921" y="167068"/>
                </a:lnTo>
                <a:lnTo>
                  <a:pt x="27842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8642" y="4838696"/>
            <a:ext cx="257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latin typeface="Trebuchet MS"/>
                <a:cs typeface="Trebuchet MS"/>
              </a:rPr>
              <a:t>n+1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916" y="1534579"/>
            <a:ext cx="3063875" cy="316865"/>
          </a:xfrm>
          <a:custGeom>
            <a:avLst/>
            <a:gdLst/>
            <a:ahLst/>
            <a:cxnLst/>
            <a:rect l="l" t="t" r="r" b="b"/>
            <a:pathLst>
              <a:path w="3063875" h="316864">
                <a:moveTo>
                  <a:pt x="3063667" y="201993"/>
                </a:moveTo>
                <a:lnTo>
                  <a:pt x="3025567" y="201993"/>
                </a:lnTo>
                <a:lnTo>
                  <a:pt x="3025567" y="316293"/>
                </a:lnTo>
                <a:lnTo>
                  <a:pt x="3063667" y="316293"/>
                </a:lnTo>
                <a:lnTo>
                  <a:pt x="3063667" y="201993"/>
                </a:lnTo>
                <a:close/>
              </a:path>
              <a:path w="3063875" h="316864">
                <a:moveTo>
                  <a:pt x="3063667" y="49593"/>
                </a:moveTo>
                <a:lnTo>
                  <a:pt x="3025567" y="49593"/>
                </a:lnTo>
                <a:lnTo>
                  <a:pt x="3025567" y="163893"/>
                </a:lnTo>
                <a:lnTo>
                  <a:pt x="3063667" y="163893"/>
                </a:lnTo>
                <a:lnTo>
                  <a:pt x="3063667" y="49593"/>
                </a:lnTo>
                <a:close/>
              </a:path>
              <a:path w="3063875" h="316864">
                <a:moveTo>
                  <a:pt x="2909324" y="12903"/>
                </a:moveTo>
                <a:lnTo>
                  <a:pt x="2909146" y="51003"/>
                </a:lnTo>
                <a:lnTo>
                  <a:pt x="3023446" y="51536"/>
                </a:lnTo>
                <a:lnTo>
                  <a:pt x="3023624" y="13436"/>
                </a:lnTo>
                <a:lnTo>
                  <a:pt x="2909324" y="12903"/>
                </a:lnTo>
                <a:close/>
              </a:path>
              <a:path w="3063875" h="316864">
                <a:moveTo>
                  <a:pt x="2756924" y="12217"/>
                </a:moveTo>
                <a:lnTo>
                  <a:pt x="2756746" y="50317"/>
                </a:lnTo>
                <a:lnTo>
                  <a:pt x="2871046" y="50838"/>
                </a:lnTo>
                <a:lnTo>
                  <a:pt x="2871224" y="12738"/>
                </a:lnTo>
                <a:lnTo>
                  <a:pt x="2756924" y="12217"/>
                </a:lnTo>
                <a:close/>
              </a:path>
              <a:path w="3063875" h="316864">
                <a:moveTo>
                  <a:pt x="2604524" y="11518"/>
                </a:moveTo>
                <a:lnTo>
                  <a:pt x="2604346" y="49618"/>
                </a:lnTo>
                <a:lnTo>
                  <a:pt x="2718646" y="50139"/>
                </a:lnTo>
                <a:lnTo>
                  <a:pt x="2718824" y="12039"/>
                </a:lnTo>
                <a:lnTo>
                  <a:pt x="2604524" y="11518"/>
                </a:lnTo>
                <a:close/>
              </a:path>
              <a:path w="3063875" h="316864">
                <a:moveTo>
                  <a:pt x="2452124" y="10820"/>
                </a:moveTo>
                <a:lnTo>
                  <a:pt x="2451946" y="48920"/>
                </a:lnTo>
                <a:lnTo>
                  <a:pt x="2566246" y="49441"/>
                </a:lnTo>
                <a:lnTo>
                  <a:pt x="2566424" y="11341"/>
                </a:lnTo>
                <a:lnTo>
                  <a:pt x="2452124" y="10820"/>
                </a:lnTo>
                <a:close/>
              </a:path>
              <a:path w="3063875" h="316864">
                <a:moveTo>
                  <a:pt x="2299724" y="10121"/>
                </a:moveTo>
                <a:lnTo>
                  <a:pt x="2299546" y="48221"/>
                </a:lnTo>
                <a:lnTo>
                  <a:pt x="2413846" y="48742"/>
                </a:lnTo>
                <a:lnTo>
                  <a:pt x="2414024" y="10655"/>
                </a:lnTo>
                <a:lnTo>
                  <a:pt x="2299724" y="10121"/>
                </a:lnTo>
                <a:close/>
              </a:path>
              <a:path w="3063875" h="316864">
                <a:moveTo>
                  <a:pt x="2147324" y="9436"/>
                </a:moveTo>
                <a:lnTo>
                  <a:pt x="2147159" y="47536"/>
                </a:lnTo>
                <a:lnTo>
                  <a:pt x="2261459" y="48056"/>
                </a:lnTo>
                <a:lnTo>
                  <a:pt x="2261624" y="9956"/>
                </a:lnTo>
                <a:lnTo>
                  <a:pt x="2147324" y="9436"/>
                </a:lnTo>
                <a:close/>
              </a:path>
              <a:path w="3063875" h="316864">
                <a:moveTo>
                  <a:pt x="1994924" y="8737"/>
                </a:moveTo>
                <a:lnTo>
                  <a:pt x="1994759" y="46837"/>
                </a:lnTo>
                <a:lnTo>
                  <a:pt x="2109059" y="47358"/>
                </a:lnTo>
                <a:lnTo>
                  <a:pt x="2109224" y="9258"/>
                </a:lnTo>
                <a:lnTo>
                  <a:pt x="1994924" y="8737"/>
                </a:lnTo>
                <a:close/>
              </a:path>
              <a:path w="3063875" h="316864">
                <a:moveTo>
                  <a:pt x="1842537" y="8039"/>
                </a:moveTo>
                <a:lnTo>
                  <a:pt x="1842359" y="46139"/>
                </a:lnTo>
                <a:lnTo>
                  <a:pt x="1956659" y="46659"/>
                </a:lnTo>
                <a:lnTo>
                  <a:pt x="1956824" y="8559"/>
                </a:lnTo>
                <a:lnTo>
                  <a:pt x="1842537" y="8039"/>
                </a:lnTo>
                <a:close/>
              </a:path>
              <a:path w="3063875" h="316864">
                <a:moveTo>
                  <a:pt x="1690137" y="7340"/>
                </a:moveTo>
                <a:lnTo>
                  <a:pt x="1689959" y="45440"/>
                </a:lnTo>
                <a:lnTo>
                  <a:pt x="1804259" y="45961"/>
                </a:lnTo>
                <a:lnTo>
                  <a:pt x="1804437" y="7861"/>
                </a:lnTo>
                <a:lnTo>
                  <a:pt x="1690137" y="7340"/>
                </a:lnTo>
                <a:close/>
              </a:path>
              <a:path w="3063875" h="316864">
                <a:moveTo>
                  <a:pt x="1537737" y="6642"/>
                </a:moveTo>
                <a:lnTo>
                  <a:pt x="1537559" y="44742"/>
                </a:lnTo>
                <a:lnTo>
                  <a:pt x="1651859" y="45262"/>
                </a:lnTo>
                <a:lnTo>
                  <a:pt x="1652037" y="7175"/>
                </a:lnTo>
                <a:lnTo>
                  <a:pt x="1537737" y="6642"/>
                </a:lnTo>
                <a:close/>
              </a:path>
              <a:path w="3063875" h="316864">
                <a:moveTo>
                  <a:pt x="1385337" y="5956"/>
                </a:moveTo>
                <a:lnTo>
                  <a:pt x="1385159" y="44056"/>
                </a:lnTo>
                <a:lnTo>
                  <a:pt x="1499459" y="44576"/>
                </a:lnTo>
                <a:lnTo>
                  <a:pt x="1499637" y="6476"/>
                </a:lnTo>
                <a:lnTo>
                  <a:pt x="1385337" y="5956"/>
                </a:lnTo>
                <a:close/>
              </a:path>
              <a:path w="3063875" h="316864">
                <a:moveTo>
                  <a:pt x="1232937" y="5257"/>
                </a:moveTo>
                <a:lnTo>
                  <a:pt x="1232759" y="43357"/>
                </a:lnTo>
                <a:lnTo>
                  <a:pt x="1347059" y="43878"/>
                </a:lnTo>
                <a:lnTo>
                  <a:pt x="1347237" y="5778"/>
                </a:lnTo>
                <a:lnTo>
                  <a:pt x="1232937" y="5257"/>
                </a:lnTo>
                <a:close/>
              </a:path>
              <a:path w="3063875" h="316864">
                <a:moveTo>
                  <a:pt x="1080537" y="4559"/>
                </a:moveTo>
                <a:lnTo>
                  <a:pt x="1080359" y="42659"/>
                </a:lnTo>
                <a:lnTo>
                  <a:pt x="1194659" y="43179"/>
                </a:lnTo>
                <a:lnTo>
                  <a:pt x="1194837" y="5079"/>
                </a:lnTo>
                <a:lnTo>
                  <a:pt x="1080537" y="4559"/>
                </a:lnTo>
                <a:close/>
              </a:path>
              <a:path w="3063875" h="316864">
                <a:moveTo>
                  <a:pt x="928137" y="3860"/>
                </a:moveTo>
                <a:lnTo>
                  <a:pt x="927971" y="41960"/>
                </a:lnTo>
                <a:lnTo>
                  <a:pt x="1042259" y="42481"/>
                </a:lnTo>
                <a:lnTo>
                  <a:pt x="1042437" y="4381"/>
                </a:lnTo>
                <a:lnTo>
                  <a:pt x="928137" y="3860"/>
                </a:lnTo>
                <a:close/>
              </a:path>
              <a:path w="3063875" h="316864">
                <a:moveTo>
                  <a:pt x="775737" y="3175"/>
                </a:moveTo>
                <a:lnTo>
                  <a:pt x="775571" y="41275"/>
                </a:lnTo>
                <a:lnTo>
                  <a:pt x="889871" y="41795"/>
                </a:lnTo>
                <a:lnTo>
                  <a:pt x="890037" y="3695"/>
                </a:lnTo>
                <a:lnTo>
                  <a:pt x="775737" y="3175"/>
                </a:lnTo>
                <a:close/>
              </a:path>
              <a:path w="3063875" h="316864">
                <a:moveTo>
                  <a:pt x="623349" y="2476"/>
                </a:moveTo>
                <a:lnTo>
                  <a:pt x="623171" y="40576"/>
                </a:lnTo>
                <a:lnTo>
                  <a:pt x="737471" y="41097"/>
                </a:lnTo>
                <a:lnTo>
                  <a:pt x="737637" y="2997"/>
                </a:lnTo>
                <a:lnTo>
                  <a:pt x="623349" y="2476"/>
                </a:lnTo>
                <a:close/>
              </a:path>
              <a:path w="3063875" h="316864">
                <a:moveTo>
                  <a:pt x="470949" y="1777"/>
                </a:moveTo>
                <a:lnTo>
                  <a:pt x="470771" y="39877"/>
                </a:lnTo>
                <a:lnTo>
                  <a:pt x="585071" y="40398"/>
                </a:lnTo>
                <a:lnTo>
                  <a:pt x="585249" y="2298"/>
                </a:lnTo>
                <a:lnTo>
                  <a:pt x="470949" y="1777"/>
                </a:lnTo>
                <a:close/>
              </a:path>
              <a:path w="3063875" h="316864">
                <a:moveTo>
                  <a:pt x="318549" y="1079"/>
                </a:moveTo>
                <a:lnTo>
                  <a:pt x="318371" y="39179"/>
                </a:lnTo>
                <a:lnTo>
                  <a:pt x="432671" y="39700"/>
                </a:lnTo>
                <a:lnTo>
                  <a:pt x="432849" y="1600"/>
                </a:lnTo>
                <a:lnTo>
                  <a:pt x="318549" y="1079"/>
                </a:lnTo>
                <a:close/>
              </a:path>
              <a:path w="3063875" h="316864">
                <a:moveTo>
                  <a:pt x="166149" y="380"/>
                </a:moveTo>
                <a:lnTo>
                  <a:pt x="165971" y="38480"/>
                </a:lnTo>
                <a:lnTo>
                  <a:pt x="280271" y="39001"/>
                </a:lnTo>
                <a:lnTo>
                  <a:pt x="280449" y="914"/>
                </a:lnTo>
                <a:lnTo>
                  <a:pt x="166149" y="380"/>
                </a:lnTo>
                <a:close/>
              </a:path>
              <a:path w="3063875" h="316864">
                <a:moveTo>
                  <a:pt x="80589" y="0"/>
                </a:moveTo>
                <a:lnTo>
                  <a:pt x="75725" y="1993"/>
                </a:lnTo>
                <a:lnTo>
                  <a:pt x="68537" y="9143"/>
                </a:lnTo>
                <a:lnTo>
                  <a:pt x="66518" y="13995"/>
                </a:lnTo>
                <a:lnTo>
                  <a:pt x="66518" y="90982"/>
                </a:lnTo>
                <a:lnTo>
                  <a:pt x="104618" y="90982"/>
                </a:lnTo>
                <a:lnTo>
                  <a:pt x="104618" y="38204"/>
                </a:lnTo>
                <a:lnTo>
                  <a:pt x="85479" y="38112"/>
                </a:lnTo>
                <a:lnTo>
                  <a:pt x="104618" y="19062"/>
                </a:lnTo>
                <a:lnTo>
                  <a:pt x="127961" y="19062"/>
                </a:lnTo>
                <a:lnTo>
                  <a:pt x="128049" y="215"/>
                </a:lnTo>
                <a:lnTo>
                  <a:pt x="80589" y="0"/>
                </a:lnTo>
                <a:close/>
              </a:path>
              <a:path w="3063875" h="316864">
                <a:moveTo>
                  <a:pt x="127961" y="19062"/>
                </a:moveTo>
                <a:lnTo>
                  <a:pt x="104618" y="19062"/>
                </a:lnTo>
                <a:lnTo>
                  <a:pt x="104618" y="38204"/>
                </a:lnTo>
                <a:lnTo>
                  <a:pt x="127871" y="38315"/>
                </a:lnTo>
                <a:lnTo>
                  <a:pt x="127961" y="19062"/>
                </a:lnTo>
                <a:close/>
              </a:path>
              <a:path w="3063875" h="316864">
                <a:moveTo>
                  <a:pt x="104618" y="19062"/>
                </a:moveTo>
                <a:lnTo>
                  <a:pt x="85479" y="38112"/>
                </a:lnTo>
                <a:lnTo>
                  <a:pt x="104618" y="38204"/>
                </a:lnTo>
                <a:lnTo>
                  <a:pt x="104618" y="19062"/>
                </a:lnTo>
                <a:close/>
              </a:path>
              <a:path w="3063875" h="316864">
                <a:moveTo>
                  <a:pt x="16460" y="104842"/>
                </a:moveTo>
                <a:lnTo>
                  <a:pt x="9304" y="107289"/>
                </a:lnTo>
                <a:lnTo>
                  <a:pt x="3650" y="112316"/>
                </a:lnTo>
                <a:lnTo>
                  <a:pt x="475" y="118894"/>
                </a:lnTo>
                <a:lnTo>
                  <a:pt x="0" y="126181"/>
                </a:lnTo>
                <a:lnTo>
                  <a:pt x="2446" y="133337"/>
                </a:lnTo>
                <a:lnTo>
                  <a:pt x="85568" y="275843"/>
                </a:lnTo>
                <a:lnTo>
                  <a:pt x="107624" y="238036"/>
                </a:lnTo>
                <a:lnTo>
                  <a:pt x="66518" y="238036"/>
                </a:lnTo>
                <a:lnTo>
                  <a:pt x="66518" y="167561"/>
                </a:lnTo>
                <a:lnTo>
                  <a:pt x="35352" y="114134"/>
                </a:lnTo>
                <a:lnTo>
                  <a:pt x="30325" y="108487"/>
                </a:lnTo>
                <a:lnTo>
                  <a:pt x="23747" y="105316"/>
                </a:lnTo>
                <a:lnTo>
                  <a:pt x="16460" y="104842"/>
                </a:lnTo>
                <a:close/>
              </a:path>
              <a:path w="3063875" h="316864">
                <a:moveTo>
                  <a:pt x="66518" y="167561"/>
                </a:moveTo>
                <a:lnTo>
                  <a:pt x="66518" y="238036"/>
                </a:lnTo>
                <a:lnTo>
                  <a:pt x="104618" y="238036"/>
                </a:lnTo>
                <a:lnTo>
                  <a:pt x="104618" y="228434"/>
                </a:lnTo>
                <a:lnTo>
                  <a:pt x="69121" y="228434"/>
                </a:lnTo>
                <a:lnTo>
                  <a:pt x="85574" y="200230"/>
                </a:lnTo>
                <a:lnTo>
                  <a:pt x="66518" y="167561"/>
                </a:lnTo>
                <a:close/>
              </a:path>
              <a:path w="3063875" h="316864">
                <a:moveTo>
                  <a:pt x="154688" y="104842"/>
                </a:moveTo>
                <a:lnTo>
                  <a:pt x="104630" y="167561"/>
                </a:lnTo>
                <a:lnTo>
                  <a:pt x="104618" y="238036"/>
                </a:lnTo>
                <a:lnTo>
                  <a:pt x="107624" y="238036"/>
                </a:lnTo>
                <a:lnTo>
                  <a:pt x="168702" y="133337"/>
                </a:lnTo>
                <a:lnTo>
                  <a:pt x="171143" y="126181"/>
                </a:lnTo>
                <a:lnTo>
                  <a:pt x="170669" y="118894"/>
                </a:lnTo>
                <a:lnTo>
                  <a:pt x="167496" y="112316"/>
                </a:lnTo>
                <a:lnTo>
                  <a:pt x="161844" y="107289"/>
                </a:lnTo>
                <a:lnTo>
                  <a:pt x="154688" y="104842"/>
                </a:lnTo>
                <a:close/>
              </a:path>
              <a:path w="3063875" h="316864">
                <a:moveTo>
                  <a:pt x="85574" y="200230"/>
                </a:moveTo>
                <a:lnTo>
                  <a:pt x="69121" y="228434"/>
                </a:lnTo>
                <a:lnTo>
                  <a:pt x="102027" y="228434"/>
                </a:lnTo>
                <a:lnTo>
                  <a:pt x="85574" y="200230"/>
                </a:lnTo>
                <a:close/>
              </a:path>
              <a:path w="3063875" h="316864">
                <a:moveTo>
                  <a:pt x="104618" y="167583"/>
                </a:moveTo>
                <a:lnTo>
                  <a:pt x="85574" y="200230"/>
                </a:lnTo>
                <a:lnTo>
                  <a:pt x="102027" y="228434"/>
                </a:lnTo>
                <a:lnTo>
                  <a:pt x="104618" y="228434"/>
                </a:lnTo>
                <a:lnTo>
                  <a:pt x="104618" y="167583"/>
                </a:lnTo>
                <a:close/>
              </a:path>
              <a:path w="3063875" h="316864">
                <a:moveTo>
                  <a:pt x="104618" y="129082"/>
                </a:moveTo>
                <a:lnTo>
                  <a:pt x="66518" y="129082"/>
                </a:lnTo>
                <a:lnTo>
                  <a:pt x="66530" y="167583"/>
                </a:lnTo>
                <a:lnTo>
                  <a:pt x="85574" y="200230"/>
                </a:lnTo>
                <a:lnTo>
                  <a:pt x="104618" y="167583"/>
                </a:lnTo>
                <a:lnTo>
                  <a:pt x="104618" y="1290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2844" y="4626000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09" h="377825">
                <a:moveTo>
                  <a:pt x="58951" y="50419"/>
                </a:moveTo>
                <a:lnTo>
                  <a:pt x="46253" y="72184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47" y="72184"/>
                </a:lnTo>
                <a:lnTo>
                  <a:pt x="58951" y="50419"/>
                </a:lnTo>
                <a:close/>
              </a:path>
              <a:path w="118109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60" y="115912"/>
                </a:lnTo>
                <a:lnTo>
                  <a:pt x="21932" y="113868"/>
                </a:lnTo>
                <a:lnTo>
                  <a:pt x="46247" y="72194"/>
                </a:lnTo>
                <a:lnTo>
                  <a:pt x="46253" y="25209"/>
                </a:lnTo>
                <a:lnTo>
                  <a:pt x="73655" y="25209"/>
                </a:lnTo>
                <a:lnTo>
                  <a:pt x="58953" y="0"/>
                </a:lnTo>
                <a:close/>
              </a:path>
              <a:path w="118109" h="377825">
                <a:moveTo>
                  <a:pt x="73655" y="25209"/>
                </a:moveTo>
                <a:lnTo>
                  <a:pt x="71653" y="25209"/>
                </a:lnTo>
                <a:lnTo>
                  <a:pt x="71653" y="72194"/>
                </a:lnTo>
                <a:lnTo>
                  <a:pt x="95961" y="113868"/>
                </a:lnTo>
                <a:lnTo>
                  <a:pt x="103746" y="115912"/>
                </a:lnTo>
                <a:lnTo>
                  <a:pt x="115862" y="108838"/>
                </a:lnTo>
                <a:lnTo>
                  <a:pt x="117906" y="101066"/>
                </a:lnTo>
                <a:lnTo>
                  <a:pt x="73655" y="25209"/>
                </a:lnTo>
                <a:close/>
              </a:path>
              <a:path w="118109" h="377825">
                <a:moveTo>
                  <a:pt x="71653" y="31610"/>
                </a:moveTo>
                <a:lnTo>
                  <a:pt x="69926" y="31610"/>
                </a:lnTo>
                <a:lnTo>
                  <a:pt x="58951" y="50419"/>
                </a:lnTo>
                <a:lnTo>
                  <a:pt x="71653" y="72194"/>
                </a:lnTo>
                <a:lnTo>
                  <a:pt x="71653" y="31610"/>
                </a:lnTo>
                <a:close/>
              </a:path>
              <a:path w="118109" h="377825">
                <a:moveTo>
                  <a:pt x="71653" y="25209"/>
                </a:moveTo>
                <a:lnTo>
                  <a:pt x="46253" y="25209"/>
                </a:lnTo>
                <a:lnTo>
                  <a:pt x="46253" y="72184"/>
                </a:lnTo>
                <a:lnTo>
                  <a:pt x="58951" y="50419"/>
                </a:lnTo>
                <a:lnTo>
                  <a:pt x="47980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09" h="377825">
                <a:moveTo>
                  <a:pt x="69926" y="31610"/>
                </a:moveTo>
                <a:lnTo>
                  <a:pt x="47980" y="31610"/>
                </a:lnTo>
                <a:lnTo>
                  <a:pt x="58951" y="50419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10972" y="4999567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i</a:t>
            </a:r>
            <a:r>
              <a:rPr sz="2400" spc="-130" dirty="0">
                <a:latin typeface="Trebuchet MS"/>
                <a:cs typeface="Trebuchet MS"/>
              </a:rPr>
              <a:t>+</a:t>
            </a:r>
            <a:r>
              <a:rPr sz="2400" spc="-45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1" y="5744625"/>
            <a:ext cx="758634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spc="-110" dirty="0">
                <a:latin typeface="Trebuchet MS"/>
                <a:cs typeface="Trebuchet MS"/>
              </a:rPr>
              <a:t>Note: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precise,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would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state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prove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4" dirty="0">
                <a:latin typeface="Trebuchet MS"/>
                <a:cs typeface="Trebuchet MS"/>
              </a:rPr>
              <a:t>invariant </a:t>
            </a:r>
            <a:r>
              <a:rPr sz="2400" spc="-110" dirty="0">
                <a:latin typeface="Trebuchet MS"/>
                <a:cs typeface="Trebuchet MS"/>
              </a:rPr>
              <a:t>for the </a:t>
            </a:r>
            <a:r>
              <a:rPr sz="2400" spc="-229" dirty="0">
                <a:latin typeface="Trebuchet MS"/>
                <a:cs typeface="Trebuchet MS"/>
              </a:rPr>
              <a:t>``inner’’ </a:t>
            </a:r>
            <a:r>
              <a:rPr sz="2400" b="1" spc="-135" dirty="0">
                <a:latin typeface="Trebuchet MS"/>
                <a:cs typeface="Trebuchet MS"/>
              </a:rPr>
              <a:t>while</a:t>
            </a:r>
            <a:r>
              <a:rPr sz="2400" b="1" spc="-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loop.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833" y="2053167"/>
            <a:ext cx="122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rebuchet MS"/>
                <a:cs typeface="Trebuchet MS"/>
              </a:rPr>
              <a:t>Iteration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833" y="4110567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rebuchet MS"/>
                <a:cs typeface="Trebuchet MS"/>
              </a:rPr>
              <a:t>Iteration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i+1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07" y="461429"/>
            <a:ext cx="2757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8967"/>
            <a:ext cx="7955280" cy="44824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16635">
              <a:lnSpc>
                <a:spcPct val="101200"/>
              </a:lnSpc>
              <a:spcBef>
                <a:spcPts val="60"/>
              </a:spcBef>
            </a:pP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14" dirty="0">
                <a:latin typeface="Trebuchet MS"/>
                <a:cs typeface="Trebuchet MS"/>
              </a:rPr>
              <a:t>outer </a:t>
            </a: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85" dirty="0">
                <a:latin typeface="Trebuchet MS"/>
                <a:cs typeface="Trebuchet MS"/>
              </a:rPr>
              <a:t>loop ends </a:t>
            </a:r>
            <a:r>
              <a:rPr sz="2800" spc="-90" dirty="0">
                <a:latin typeface="Trebuchet MS"/>
                <a:cs typeface="Trebuchet MS"/>
              </a:rPr>
              <a:t>when </a:t>
            </a:r>
            <a:r>
              <a:rPr sz="2800" i="1" spc="-220" dirty="0">
                <a:latin typeface="Trebuchet MS"/>
                <a:cs typeface="Trebuchet MS"/>
              </a:rPr>
              <a:t>i </a:t>
            </a:r>
            <a:r>
              <a:rPr sz="2800" i="1" spc="-75" dirty="0">
                <a:latin typeface="Trebuchet MS"/>
                <a:cs typeface="Trebuchet MS"/>
              </a:rPr>
              <a:t>≥ </a:t>
            </a:r>
            <a:r>
              <a:rPr sz="2800" i="1" spc="-150" dirty="0">
                <a:latin typeface="Trebuchet MS"/>
                <a:cs typeface="Trebuchet MS"/>
              </a:rPr>
              <a:t>length(A)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35" dirty="0">
                <a:latin typeface="Trebuchet MS"/>
                <a:cs typeface="Trebuchet MS"/>
              </a:rPr>
              <a:t>increment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starting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1.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170" dirty="0">
                <a:latin typeface="Trebuchet MS"/>
                <a:cs typeface="Trebuchet MS"/>
              </a:rPr>
              <a:t>Therefore, </a:t>
            </a:r>
            <a:r>
              <a:rPr sz="2800" i="1" spc="-22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i="1" spc="-165" dirty="0">
                <a:latin typeface="Trebuchet MS"/>
                <a:cs typeface="Trebuchet MS"/>
              </a:rPr>
              <a:t>length(A)</a:t>
            </a:r>
            <a:r>
              <a:rPr sz="2800" spc="-16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 marR="290195" algn="just">
              <a:lnSpc>
                <a:spcPts val="3329"/>
              </a:lnSpc>
              <a:spcBef>
                <a:spcPts val="1375"/>
              </a:spcBef>
            </a:pPr>
            <a:r>
              <a:rPr sz="2800" spc="-105" dirty="0">
                <a:latin typeface="Trebuchet MS"/>
                <a:cs typeface="Trebuchet MS"/>
              </a:rPr>
              <a:t>Plugging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length(A)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i</a:t>
            </a:r>
            <a:r>
              <a:rPr sz="2800" spc="-114" dirty="0">
                <a:latin typeface="Trebuchet MS"/>
                <a:cs typeface="Trebuchet MS"/>
              </a:rPr>
              <a:t>−1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invariant,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 </a:t>
            </a:r>
            <a:r>
              <a:rPr sz="2800" spc="-125" dirty="0">
                <a:latin typeface="Trebuchet MS"/>
                <a:cs typeface="Trebuchet MS"/>
              </a:rPr>
              <a:t>… </a:t>
            </a:r>
            <a:r>
              <a:rPr sz="2800" i="1" spc="-145" dirty="0">
                <a:latin typeface="Trebuchet MS"/>
                <a:cs typeface="Trebuchet MS"/>
              </a:rPr>
              <a:t>length(A)-1</a:t>
            </a:r>
            <a:r>
              <a:rPr sz="2800" spc="-145" dirty="0">
                <a:latin typeface="Trebuchet MS"/>
                <a:cs typeface="Trebuchet MS"/>
              </a:rPr>
              <a:t>] </a:t>
            </a:r>
            <a:r>
              <a:rPr sz="2800" spc="-100" dirty="0">
                <a:latin typeface="Trebuchet MS"/>
                <a:cs typeface="Trebuchet MS"/>
              </a:rPr>
              <a:t>consists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elements  originally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…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length(A)</a:t>
            </a:r>
            <a:r>
              <a:rPr sz="2800" spc="-145" dirty="0">
                <a:latin typeface="Trebuchet MS"/>
                <a:cs typeface="Trebuchet MS"/>
              </a:rPr>
              <a:t>-1]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sorted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order.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1280"/>
              </a:spcBef>
            </a:pPr>
            <a:r>
              <a:rPr sz="2800" i="1" spc="-105" dirty="0">
                <a:latin typeface="Trebuchet MS"/>
                <a:cs typeface="Trebuchet MS"/>
              </a:rPr>
              <a:t>A</a:t>
            </a:r>
            <a:r>
              <a:rPr sz="2800" spc="-105" dirty="0">
                <a:latin typeface="Trebuchet MS"/>
                <a:cs typeface="Trebuchet MS"/>
              </a:rPr>
              <a:t>[0 </a:t>
            </a:r>
            <a:r>
              <a:rPr sz="2800" spc="-125" dirty="0">
                <a:latin typeface="Trebuchet MS"/>
                <a:cs typeface="Trebuchet MS"/>
              </a:rPr>
              <a:t>… </a:t>
            </a:r>
            <a:r>
              <a:rPr sz="2800" i="1" spc="-145" dirty="0">
                <a:latin typeface="Trebuchet MS"/>
                <a:cs typeface="Trebuchet MS"/>
              </a:rPr>
              <a:t>length(A)</a:t>
            </a:r>
            <a:r>
              <a:rPr sz="2800" spc="-145" dirty="0">
                <a:latin typeface="Trebuchet MS"/>
                <a:cs typeface="Trebuchet MS"/>
              </a:rPr>
              <a:t>-1] </a:t>
            </a:r>
            <a:r>
              <a:rPr sz="2800" spc="-120" dirty="0">
                <a:latin typeface="Trebuchet MS"/>
                <a:cs typeface="Trebuchet MS"/>
              </a:rPr>
              <a:t>contains </a:t>
            </a:r>
            <a:r>
              <a:rPr sz="2800" i="1" spc="-150" dirty="0">
                <a:latin typeface="Trebuchet MS"/>
                <a:cs typeface="Trebuchet MS"/>
              </a:rPr>
              <a:t>length(A) </a:t>
            </a:r>
            <a:r>
              <a:rPr sz="2800" i="1" spc="-165" dirty="0">
                <a:latin typeface="Trebuchet MS"/>
                <a:cs typeface="Trebuchet MS"/>
              </a:rPr>
              <a:t>elements </a:t>
            </a:r>
            <a:r>
              <a:rPr sz="2800" i="1" spc="-245" dirty="0">
                <a:latin typeface="Trebuchet MS"/>
                <a:cs typeface="Trebuchet MS"/>
              </a:rPr>
              <a:t>(i.e. </a:t>
            </a:r>
            <a:r>
              <a:rPr sz="2800" i="1" spc="-190" dirty="0">
                <a:latin typeface="Trebuchet MS"/>
                <a:cs typeface="Trebuchet MS"/>
              </a:rPr>
              <a:t>all  </a:t>
            </a:r>
            <a:r>
              <a:rPr sz="2800" i="1" spc="-185" dirty="0">
                <a:latin typeface="Trebuchet MS"/>
                <a:cs typeface="Trebuchet MS"/>
              </a:rPr>
              <a:t>initial </a:t>
            </a:r>
            <a:r>
              <a:rPr sz="2800" i="1" spc="-160" dirty="0">
                <a:latin typeface="Trebuchet MS"/>
                <a:cs typeface="Trebuchet MS"/>
              </a:rPr>
              <a:t>elements!) </a:t>
            </a:r>
            <a:r>
              <a:rPr sz="2800" i="1" spc="-85" dirty="0">
                <a:latin typeface="Trebuchet MS"/>
                <a:cs typeface="Trebuchet MS"/>
              </a:rPr>
              <a:t>and no </a:t>
            </a:r>
            <a:r>
              <a:rPr sz="2800" i="1" spc="-180" dirty="0">
                <a:latin typeface="Trebuchet MS"/>
                <a:cs typeface="Trebuchet MS"/>
              </a:rPr>
              <a:t>element </a:t>
            </a:r>
            <a:r>
              <a:rPr sz="2800" i="1" spc="-135" dirty="0">
                <a:latin typeface="Trebuchet MS"/>
                <a:cs typeface="Trebuchet MS"/>
              </a:rPr>
              <a:t>is</a:t>
            </a:r>
            <a:r>
              <a:rPr sz="2800" i="1" spc="-515" dirty="0">
                <a:latin typeface="Trebuchet MS"/>
                <a:cs typeface="Trebuchet MS"/>
              </a:rPr>
              <a:t> </a:t>
            </a:r>
            <a:r>
              <a:rPr sz="2800" i="1" spc="-195" dirty="0">
                <a:latin typeface="Trebuchet MS"/>
                <a:cs typeface="Trebuchet MS"/>
              </a:rPr>
              <a:t>duplicated/deleted.</a:t>
            </a:r>
            <a:endParaRPr sz="2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2800" spc="-75" dirty="0">
                <a:latin typeface="Trebuchet MS"/>
                <a:cs typeface="Trebuchet MS"/>
              </a:rPr>
              <a:t>In </a:t>
            </a:r>
            <a:r>
              <a:rPr sz="2800" spc="-105" dirty="0">
                <a:latin typeface="Trebuchet MS"/>
                <a:cs typeface="Trebuchet MS"/>
              </a:rPr>
              <a:t>other </a:t>
            </a:r>
            <a:r>
              <a:rPr sz="2800" spc="-125" dirty="0">
                <a:latin typeface="Trebuchet MS"/>
                <a:cs typeface="Trebuchet MS"/>
              </a:rPr>
              <a:t>words, </a:t>
            </a:r>
            <a:r>
              <a:rPr sz="2800" b="1" spc="-170" dirty="0">
                <a:latin typeface="Trebuchet MS"/>
                <a:cs typeface="Trebuchet MS"/>
              </a:rPr>
              <a:t>the </a:t>
            </a:r>
            <a:r>
              <a:rPr sz="2800" b="1" spc="-185" dirty="0">
                <a:latin typeface="Trebuchet MS"/>
                <a:cs typeface="Trebuchet MS"/>
              </a:rPr>
              <a:t>entire </a:t>
            </a:r>
            <a:r>
              <a:rPr sz="2800" b="1" spc="-180" dirty="0">
                <a:latin typeface="Trebuchet MS"/>
                <a:cs typeface="Trebuchet MS"/>
              </a:rPr>
              <a:t>array </a:t>
            </a:r>
            <a:r>
              <a:rPr sz="2800" b="1" spc="-125" dirty="0">
                <a:latin typeface="Trebuchet MS"/>
                <a:cs typeface="Trebuchet MS"/>
              </a:rPr>
              <a:t>is</a:t>
            </a:r>
            <a:r>
              <a:rPr sz="2800" b="1" spc="-620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sorted</a:t>
            </a:r>
            <a:r>
              <a:rPr sz="2800" spc="-17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284" y="461429"/>
            <a:ext cx="2567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Merge</a:t>
            </a:r>
            <a:r>
              <a:rPr spc="-400" dirty="0"/>
              <a:t> </a:t>
            </a:r>
            <a:r>
              <a:rPr spc="-15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53625"/>
            <a:ext cx="2616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MERGE-SORT(A,p,r)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tabLst>
                <a:tab pos="1840864" algn="l"/>
              </a:tabLst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q=(p+r)/2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348487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MERGE-SORT(A,p,q)  MERGE-SORT(A,q+1,r)  MERGE(A,p,q,r)</a:t>
            </a: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Precondition:</a:t>
            </a:r>
            <a:endParaRPr sz="240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590"/>
              </a:spcBef>
            </a:pPr>
            <a:r>
              <a:rPr sz="2400" b="0" spc="-110" dirty="0">
                <a:latin typeface="Trebuchet MS"/>
                <a:cs typeface="Trebuchet MS"/>
              </a:rPr>
              <a:t>Array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30" dirty="0">
                <a:latin typeface="Trebuchet MS"/>
                <a:cs typeface="Trebuchet MS"/>
              </a:rPr>
              <a:t>A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65" dirty="0">
                <a:latin typeface="Trebuchet MS"/>
                <a:cs typeface="Trebuchet MS"/>
              </a:rPr>
              <a:t>has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45" dirty="0">
                <a:latin typeface="Trebuchet MS"/>
                <a:cs typeface="Trebuchet MS"/>
              </a:rPr>
              <a:t>at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20" dirty="0">
                <a:latin typeface="Trebuchet MS"/>
                <a:cs typeface="Trebuchet MS"/>
              </a:rPr>
              <a:t>least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45" dirty="0">
                <a:latin typeface="Trebuchet MS"/>
                <a:cs typeface="Trebuchet MS"/>
              </a:rPr>
              <a:t>1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element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between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indexes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p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and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0" dirty="0">
                <a:latin typeface="Trebuchet MS"/>
                <a:cs typeface="Trebuchet MS"/>
              </a:rPr>
              <a:t>(p≤r)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35" dirty="0">
                <a:latin typeface="Trebuchet MS"/>
                <a:cs typeface="Trebuchet MS"/>
              </a:rPr>
              <a:t>Postcondition:</a:t>
            </a:r>
            <a:endParaRPr sz="2400">
              <a:latin typeface="Trebuchet MS"/>
              <a:cs typeface="Trebuchet MS"/>
            </a:endParaRPr>
          </a:p>
          <a:p>
            <a:pPr marL="149225">
              <a:lnSpc>
                <a:spcPct val="100000"/>
              </a:lnSpc>
              <a:spcBef>
                <a:spcPts val="585"/>
              </a:spcBef>
            </a:pPr>
            <a:r>
              <a:rPr sz="2400" b="0" spc="-130" dirty="0">
                <a:latin typeface="Trebuchet MS"/>
                <a:cs typeface="Trebuchet MS"/>
              </a:rPr>
              <a:t>The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elements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between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14" dirty="0">
                <a:latin typeface="Trebuchet MS"/>
                <a:cs typeface="Trebuchet MS"/>
              </a:rPr>
              <a:t>indexes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p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80" dirty="0">
                <a:latin typeface="Trebuchet MS"/>
                <a:cs typeface="Trebuchet MS"/>
              </a:rPr>
              <a:t>and</a:t>
            </a:r>
            <a:r>
              <a:rPr sz="2400" b="0" spc="-190" dirty="0">
                <a:latin typeface="Trebuchet MS"/>
                <a:cs typeface="Trebuchet MS"/>
              </a:rPr>
              <a:t> </a:t>
            </a:r>
            <a:r>
              <a:rPr sz="2400" b="0" spc="-100" dirty="0">
                <a:latin typeface="Trebuchet MS"/>
                <a:cs typeface="Trebuchet MS"/>
              </a:rPr>
              <a:t>r</a:t>
            </a:r>
            <a:r>
              <a:rPr sz="2400" b="0" spc="-185" dirty="0">
                <a:latin typeface="Trebuchet MS"/>
                <a:cs typeface="Trebuchet MS"/>
              </a:rPr>
              <a:t> </a:t>
            </a:r>
            <a:r>
              <a:rPr sz="2400" b="0" spc="-120" dirty="0">
                <a:latin typeface="Trebuchet MS"/>
                <a:cs typeface="Trebuchet MS"/>
              </a:rPr>
              <a:t>are</a:t>
            </a:r>
            <a:r>
              <a:rPr sz="2400" b="0" spc="-180" dirty="0">
                <a:latin typeface="Trebuchet MS"/>
                <a:cs typeface="Trebuchet MS"/>
              </a:rPr>
              <a:t> </a:t>
            </a:r>
            <a:r>
              <a:rPr sz="2400" b="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2209800"/>
            <a:ext cx="3505200" cy="533400"/>
          </a:xfrm>
          <a:custGeom>
            <a:avLst/>
            <a:gdLst/>
            <a:ahLst/>
            <a:cxnLst/>
            <a:rect l="l" t="t" r="r" b="b"/>
            <a:pathLst>
              <a:path w="3505200" h="533400">
                <a:moveTo>
                  <a:pt x="0" y="0"/>
                </a:moveTo>
                <a:lnTo>
                  <a:pt x="3505201" y="0"/>
                </a:lnTo>
                <a:lnTo>
                  <a:pt x="3505201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4335" y="1748243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399" y="324373"/>
                </a:moveTo>
                <a:lnTo>
                  <a:pt x="163982" y="339623"/>
                </a:lnTo>
                <a:lnTo>
                  <a:pt x="235864" y="385356"/>
                </a:lnTo>
                <a:lnTo>
                  <a:pt x="232007" y="335267"/>
                </a:lnTo>
                <a:lnTo>
                  <a:pt x="195935" y="335267"/>
                </a:lnTo>
                <a:lnTo>
                  <a:pt x="189399" y="324373"/>
                </a:lnTo>
                <a:close/>
              </a:path>
              <a:path w="236220" h="385444">
                <a:moveTo>
                  <a:pt x="203916" y="315662"/>
                </a:moveTo>
                <a:lnTo>
                  <a:pt x="189399" y="324373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16" y="315662"/>
                </a:lnTo>
                <a:close/>
              </a:path>
              <a:path w="236220" h="385444">
                <a:moveTo>
                  <a:pt x="229323" y="300418"/>
                </a:moveTo>
                <a:lnTo>
                  <a:pt x="203916" y="315662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07" y="335267"/>
                </a:lnTo>
                <a:lnTo>
                  <a:pt x="229323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399" y="324373"/>
                </a:lnTo>
                <a:lnTo>
                  <a:pt x="203916" y="315662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5540" y="1367367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66810" y="1732368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402" y="324378"/>
                </a:moveTo>
                <a:lnTo>
                  <a:pt x="163995" y="339623"/>
                </a:lnTo>
                <a:lnTo>
                  <a:pt x="235864" y="385356"/>
                </a:lnTo>
                <a:lnTo>
                  <a:pt x="232014" y="335267"/>
                </a:lnTo>
                <a:lnTo>
                  <a:pt x="195935" y="335267"/>
                </a:lnTo>
                <a:lnTo>
                  <a:pt x="189402" y="324378"/>
                </a:lnTo>
                <a:close/>
              </a:path>
              <a:path w="236220" h="385444">
                <a:moveTo>
                  <a:pt x="203920" y="315668"/>
                </a:moveTo>
                <a:lnTo>
                  <a:pt x="189402" y="324378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20" y="315668"/>
                </a:lnTo>
                <a:close/>
              </a:path>
              <a:path w="236220" h="385444">
                <a:moveTo>
                  <a:pt x="229336" y="300418"/>
                </a:moveTo>
                <a:lnTo>
                  <a:pt x="203920" y="315668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14" y="335267"/>
                </a:lnTo>
                <a:lnTo>
                  <a:pt x="229336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402" y="324378"/>
                </a:lnTo>
                <a:lnTo>
                  <a:pt x="203920" y="315668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38527" y="1350425"/>
            <a:ext cx="149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rebuchet MS"/>
                <a:cs typeface="Trebuchet MS"/>
              </a:rPr>
              <a:t>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0735" y="1732368"/>
            <a:ext cx="236220" cy="385445"/>
          </a:xfrm>
          <a:custGeom>
            <a:avLst/>
            <a:gdLst/>
            <a:ahLst/>
            <a:cxnLst/>
            <a:rect l="l" t="t" r="r" b="b"/>
            <a:pathLst>
              <a:path w="236220" h="385444">
                <a:moveTo>
                  <a:pt x="189400" y="324375"/>
                </a:moveTo>
                <a:lnTo>
                  <a:pt x="163982" y="339623"/>
                </a:lnTo>
                <a:lnTo>
                  <a:pt x="235864" y="385356"/>
                </a:lnTo>
                <a:lnTo>
                  <a:pt x="232014" y="335267"/>
                </a:lnTo>
                <a:lnTo>
                  <a:pt x="195935" y="335267"/>
                </a:lnTo>
                <a:lnTo>
                  <a:pt x="189400" y="324375"/>
                </a:lnTo>
                <a:close/>
              </a:path>
              <a:path w="236220" h="385444">
                <a:moveTo>
                  <a:pt x="203918" y="315666"/>
                </a:moveTo>
                <a:lnTo>
                  <a:pt x="189400" y="324375"/>
                </a:lnTo>
                <a:lnTo>
                  <a:pt x="195935" y="335267"/>
                </a:lnTo>
                <a:lnTo>
                  <a:pt x="210451" y="326555"/>
                </a:lnTo>
                <a:lnTo>
                  <a:pt x="203918" y="315666"/>
                </a:lnTo>
                <a:close/>
              </a:path>
              <a:path w="236220" h="385444">
                <a:moveTo>
                  <a:pt x="229336" y="300418"/>
                </a:moveTo>
                <a:lnTo>
                  <a:pt x="203918" y="315666"/>
                </a:lnTo>
                <a:lnTo>
                  <a:pt x="210451" y="326555"/>
                </a:lnTo>
                <a:lnTo>
                  <a:pt x="195935" y="335267"/>
                </a:lnTo>
                <a:lnTo>
                  <a:pt x="232014" y="335267"/>
                </a:lnTo>
                <a:lnTo>
                  <a:pt x="229336" y="300418"/>
                </a:lnTo>
                <a:close/>
              </a:path>
              <a:path w="236220" h="385444">
                <a:moveTo>
                  <a:pt x="14528" y="0"/>
                </a:moveTo>
                <a:lnTo>
                  <a:pt x="0" y="8712"/>
                </a:lnTo>
                <a:lnTo>
                  <a:pt x="189400" y="324375"/>
                </a:lnTo>
                <a:lnTo>
                  <a:pt x="203918" y="315666"/>
                </a:lnTo>
                <a:lnTo>
                  <a:pt x="14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5740" y="1350425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latin typeface="Trebuchet MS"/>
                <a:cs typeface="Trebuchet MS"/>
              </a:rPr>
              <a:t>q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978" y="461429"/>
            <a:ext cx="6431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Merge </a:t>
            </a:r>
            <a:r>
              <a:rPr spc="-150" dirty="0"/>
              <a:t>Sort </a:t>
            </a:r>
            <a:r>
              <a:rPr spc="-80" dirty="0"/>
              <a:t>(Merge</a:t>
            </a:r>
            <a:r>
              <a:rPr spc="-840" dirty="0"/>
              <a:t> </a:t>
            </a:r>
            <a:r>
              <a:rPr spc="-175" dirty="0"/>
              <a:t>method)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  <a:r>
              <a:rPr spc="-15" dirty="0"/>
              <a:t> </a:t>
            </a:r>
            <a:r>
              <a:rPr spc="-5" dirty="0"/>
              <a:t>(A,p,q,r)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800"/>
              </a:lnSpc>
            </a:pPr>
            <a:r>
              <a:rPr spc="-5" dirty="0"/>
              <a:t>Precondition: </a:t>
            </a:r>
            <a:r>
              <a:rPr b="0" dirty="0">
                <a:latin typeface="Courier New"/>
                <a:cs typeface="Courier New"/>
              </a:rPr>
              <a:t>A </a:t>
            </a:r>
            <a:r>
              <a:rPr b="0" spc="-5" dirty="0">
                <a:latin typeface="Courier New"/>
                <a:cs typeface="Courier New"/>
              </a:rPr>
              <a:t>is an  array and p, q, and </a:t>
            </a:r>
            <a:r>
              <a:rPr b="0" dirty="0">
                <a:latin typeface="Courier New"/>
                <a:cs typeface="Courier New"/>
              </a:rPr>
              <a:t>r  </a:t>
            </a:r>
            <a:r>
              <a:rPr b="0" spc="-5" dirty="0">
                <a:latin typeface="Courier New"/>
                <a:cs typeface="Courier New"/>
              </a:rPr>
              <a:t>are indices into the  array such that </a:t>
            </a:r>
            <a:r>
              <a:rPr b="0" dirty="0">
                <a:latin typeface="Courier New"/>
                <a:cs typeface="Courier New"/>
              </a:rPr>
              <a:t>p </a:t>
            </a:r>
            <a:r>
              <a:rPr b="0" spc="-5" dirty="0">
                <a:latin typeface="Courier New"/>
                <a:cs typeface="Courier New"/>
              </a:rPr>
              <a:t>&lt;=</a:t>
            </a:r>
            <a:r>
              <a:rPr b="0" spc="-9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q</a:t>
            </a:r>
          </a:p>
          <a:p>
            <a:pPr marL="355600" marR="157480">
              <a:lnSpc>
                <a:spcPts val="2130"/>
              </a:lnSpc>
              <a:spcBef>
                <a:spcPts val="95"/>
              </a:spcBef>
            </a:pPr>
            <a:r>
              <a:rPr b="0" dirty="0">
                <a:latin typeface="Courier New"/>
                <a:cs typeface="Courier New"/>
              </a:rPr>
              <a:t>&lt; </a:t>
            </a:r>
            <a:r>
              <a:rPr b="0" spc="-5" dirty="0">
                <a:latin typeface="Courier New"/>
                <a:cs typeface="Courier New"/>
              </a:rPr>
              <a:t>r. The subarrays  A[p.. q] and A[q +1..  r] are</a:t>
            </a:r>
            <a:r>
              <a:rPr b="0" spc="-2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sorted</a:t>
            </a:r>
          </a:p>
          <a:p>
            <a:pPr marL="355600" marR="461645" indent="-342900">
              <a:lnSpc>
                <a:spcPct val="90300"/>
              </a:lnSpc>
              <a:spcBef>
                <a:spcPts val="480"/>
              </a:spcBef>
            </a:pPr>
            <a:r>
              <a:rPr spc="-5" dirty="0"/>
              <a:t>Postcondition</a:t>
            </a:r>
            <a:r>
              <a:rPr b="0" spc="-5" dirty="0">
                <a:latin typeface="Courier New"/>
                <a:cs typeface="Courier New"/>
              </a:rPr>
              <a:t>: The  subarray A[p..r]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is  sorted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70567"/>
            <a:ext cx="3824604" cy="2524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Trebuchet MS"/>
                <a:cs typeface="Trebuchet MS"/>
              </a:rPr>
              <a:t>MERGE-SORT </a:t>
            </a:r>
            <a:r>
              <a:rPr sz="2400" spc="-135" dirty="0">
                <a:latin typeface="Trebuchet MS"/>
                <a:cs typeface="Trebuchet MS"/>
              </a:rPr>
              <a:t>calls </a:t>
            </a:r>
            <a:r>
              <a:rPr sz="2400" spc="-114" dirty="0">
                <a:latin typeface="Trebuchet MS"/>
                <a:cs typeface="Trebuchet MS"/>
              </a:rPr>
              <a:t>a  </a:t>
            </a:r>
            <a:r>
              <a:rPr sz="2400" spc="-100" dirty="0">
                <a:latin typeface="Trebuchet MS"/>
                <a:cs typeface="Trebuchet MS"/>
              </a:rPr>
              <a:t>function </a:t>
            </a:r>
            <a:r>
              <a:rPr sz="2400" spc="-114" dirty="0">
                <a:latin typeface="Trebuchet MS"/>
                <a:cs typeface="Trebuchet MS"/>
              </a:rPr>
              <a:t>MERGE(A,p,q,r) </a:t>
            </a:r>
            <a:r>
              <a:rPr sz="2400" spc="-100" dirty="0">
                <a:latin typeface="Trebuchet MS"/>
                <a:cs typeface="Trebuchet MS"/>
              </a:rPr>
              <a:t>to  </a:t>
            </a:r>
            <a:r>
              <a:rPr sz="2400" spc="-110" dirty="0">
                <a:latin typeface="Trebuchet MS"/>
                <a:cs typeface="Trebuchet MS"/>
              </a:rPr>
              <a:t>merge the </a:t>
            </a:r>
            <a:r>
              <a:rPr sz="2400" spc="-90" dirty="0">
                <a:latin typeface="Trebuchet MS"/>
                <a:cs typeface="Trebuchet MS"/>
              </a:rPr>
              <a:t>sorted </a:t>
            </a:r>
            <a:r>
              <a:rPr sz="2400" spc="-95" dirty="0">
                <a:latin typeface="Trebuchet MS"/>
                <a:cs typeface="Trebuchet MS"/>
              </a:rPr>
              <a:t>subarrays  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single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one</a:t>
            </a:r>
            <a:endParaRPr sz="2400">
              <a:latin typeface="Trebuchet MS"/>
              <a:cs typeface="Trebuchet MS"/>
            </a:endParaRPr>
          </a:p>
          <a:p>
            <a:pPr marL="355600" marR="70485" indent="-342900" algn="just">
              <a:lnSpc>
                <a:spcPts val="26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proof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25" dirty="0">
                <a:latin typeface="Trebuchet MS"/>
                <a:cs typeface="Trebuchet MS"/>
              </a:rPr>
              <a:t>MERGE</a:t>
            </a:r>
            <a:r>
              <a:rPr sz="2400" spc="-5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 </a:t>
            </a:r>
            <a:r>
              <a:rPr sz="2400" spc="-100" dirty="0">
                <a:latin typeface="Trebuchet MS"/>
                <a:cs typeface="Trebuchet MS"/>
              </a:rPr>
              <a:t>be  </a:t>
            </a:r>
            <a:r>
              <a:rPr sz="2400" spc="-70" dirty="0">
                <a:latin typeface="Trebuchet MS"/>
                <a:cs typeface="Trebuchet MS"/>
              </a:rPr>
              <a:t>done </a:t>
            </a:r>
            <a:r>
              <a:rPr sz="2400" spc="-150" dirty="0">
                <a:latin typeface="Trebuchet MS"/>
                <a:cs typeface="Trebuchet MS"/>
              </a:rPr>
              <a:t>separately, </a:t>
            </a:r>
            <a:r>
              <a:rPr sz="2400" spc="-75" dirty="0">
                <a:latin typeface="Trebuchet MS"/>
                <a:cs typeface="Trebuchet MS"/>
              </a:rPr>
              <a:t>using</a:t>
            </a:r>
            <a:r>
              <a:rPr sz="2400" spc="-3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0" dirty="0">
                <a:latin typeface="Trebuchet MS"/>
                <a:cs typeface="Trebuchet MS"/>
              </a:rPr>
              <a:t>invariants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062" y="131229"/>
            <a:ext cx="39706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Procedure</a:t>
            </a:r>
            <a:r>
              <a:rPr spc="-385" dirty="0"/>
              <a:t> </a:t>
            </a:r>
            <a:r>
              <a:rPr spc="-40" dirty="0"/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999351"/>
            <a:ext cx="3854450" cy="5732780"/>
          </a:xfrm>
          <a:custGeom>
            <a:avLst/>
            <a:gdLst/>
            <a:ahLst/>
            <a:cxnLst/>
            <a:rect l="l" t="t" r="r" b="b"/>
            <a:pathLst>
              <a:path w="3854450" h="5732780">
                <a:moveTo>
                  <a:pt x="0" y="5732462"/>
                </a:moveTo>
                <a:lnTo>
                  <a:pt x="3854450" y="5732462"/>
                </a:lnTo>
                <a:lnTo>
                  <a:pt x="3854450" y="0"/>
                </a:lnTo>
                <a:lnTo>
                  <a:pt x="0" y="0"/>
                </a:lnTo>
                <a:lnTo>
                  <a:pt x="0" y="573246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925" y="999350"/>
            <a:ext cx="3854450" cy="5732780"/>
          </a:xfrm>
          <a:custGeom>
            <a:avLst/>
            <a:gdLst/>
            <a:ahLst/>
            <a:cxnLst/>
            <a:rect l="l" t="t" r="r" b="b"/>
            <a:pathLst>
              <a:path w="3854450" h="5732780">
                <a:moveTo>
                  <a:pt x="0" y="0"/>
                </a:moveTo>
                <a:lnTo>
                  <a:pt x="3854452" y="0"/>
                </a:lnTo>
                <a:lnTo>
                  <a:pt x="3854452" y="5732463"/>
                </a:lnTo>
                <a:lnTo>
                  <a:pt x="0" y="573246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665" y="935563"/>
            <a:ext cx="2864485" cy="44856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208405" algn="just">
              <a:lnSpc>
                <a:spcPts val="2070"/>
              </a:lnSpc>
              <a:spcBef>
                <a:spcPts val="375"/>
              </a:spcBef>
            </a:pPr>
            <a:r>
              <a:rPr sz="1900" b="1" spc="-75" dirty="0">
                <a:solidFill>
                  <a:srgbClr val="FF3300"/>
                </a:solidFill>
                <a:latin typeface="Trebuchet MS"/>
                <a:cs typeface="Trebuchet MS"/>
              </a:rPr>
              <a:t>Merge(</a:t>
            </a:r>
            <a:r>
              <a:rPr sz="1900" b="1" i="1" spc="-75" dirty="0">
                <a:solidFill>
                  <a:srgbClr val="FF3300"/>
                </a:solidFill>
                <a:latin typeface="Trebuchet MS"/>
                <a:cs typeface="Trebuchet MS"/>
              </a:rPr>
              <a:t>A</a:t>
            </a:r>
            <a:r>
              <a:rPr sz="1900" b="1" spc="-75" dirty="0">
                <a:solidFill>
                  <a:srgbClr val="FF3300"/>
                </a:solidFill>
                <a:latin typeface="Trebuchet MS"/>
                <a:cs typeface="Trebuchet MS"/>
              </a:rPr>
              <a:t>, </a:t>
            </a:r>
            <a:r>
              <a:rPr sz="1900" b="1" i="1" spc="-175" dirty="0">
                <a:solidFill>
                  <a:srgbClr val="FF3300"/>
                </a:solidFill>
                <a:latin typeface="Trebuchet MS"/>
                <a:cs typeface="Trebuchet MS"/>
              </a:rPr>
              <a:t>p</a:t>
            </a:r>
            <a:r>
              <a:rPr sz="1900" b="1" spc="-175" dirty="0">
                <a:solidFill>
                  <a:srgbClr val="FF3300"/>
                </a:solidFill>
                <a:latin typeface="Trebuchet MS"/>
                <a:cs typeface="Trebuchet MS"/>
              </a:rPr>
              <a:t>, </a:t>
            </a:r>
            <a:r>
              <a:rPr sz="1900" b="1" i="1" spc="-175" dirty="0">
                <a:solidFill>
                  <a:srgbClr val="FF3300"/>
                </a:solidFill>
                <a:latin typeface="Trebuchet MS"/>
                <a:cs typeface="Trebuchet MS"/>
              </a:rPr>
              <a:t>q</a:t>
            </a:r>
            <a:r>
              <a:rPr sz="1900" b="1" spc="-175" dirty="0">
                <a:solidFill>
                  <a:srgbClr val="FF3300"/>
                </a:solidFill>
                <a:latin typeface="Trebuchet MS"/>
                <a:cs typeface="Trebuchet MS"/>
              </a:rPr>
              <a:t>,</a:t>
            </a:r>
            <a:r>
              <a:rPr sz="1900" b="1" spc="-29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1900" b="1" i="1" spc="-140" dirty="0">
                <a:solidFill>
                  <a:srgbClr val="FF3300"/>
                </a:solidFill>
                <a:latin typeface="Trebuchet MS"/>
                <a:cs typeface="Trebuchet MS"/>
              </a:rPr>
              <a:t>r</a:t>
            </a:r>
            <a:r>
              <a:rPr sz="1900" b="1" spc="-140" dirty="0">
                <a:solidFill>
                  <a:srgbClr val="FF3300"/>
                </a:solidFill>
                <a:latin typeface="Trebuchet MS"/>
                <a:cs typeface="Trebuchet MS"/>
              </a:rPr>
              <a:t>) 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r>
              <a:rPr sz="1900" spc="23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1</a:t>
            </a:r>
            <a:r>
              <a:rPr sz="1875" spc="-165" baseline="-17777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q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p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1  2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2</a:t>
            </a:r>
            <a:r>
              <a:rPr sz="1875" spc="-165" baseline="-17777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i="1" spc="-130" dirty="0">
                <a:latin typeface="Trebuchet MS"/>
                <a:cs typeface="Trebuchet MS"/>
              </a:rPr>
              <a:t>r</a:t>
            </a:r>
            <a:r>
              <a:rPr sz="1900" i="1" spc="-17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65" dirty="0">
                <a:latin typeface="Trebuchet MS"/>
                <a:cs typeface="Trebuchet MS"/>
              </a:rPr>
              <a:t>q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1855"/>
              </a:lnSpc>
              <a:tabLst>
                <a:tab pos="621665" algn="l"/>
              </a:tabLst>
            </a:pPr>
            <a:r>
              <a:rPr sz="1900" b="1" spc="-135" dirty="0">
                <a:solidFill>
                  <a:srgbClr val="0000FF"/>
                </a:solidFill>
                <a:latin typeface="Trebuchet MS"/>
                <a:cs typeface="Trebuchet MS"/>
              </a:rPr>
              <a:t>3	</a:t>
            </a: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</a:t>
            </a:r>
            <a:r>
              <a:rPr sz="1900" b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</a:t>
            </a:r>
            <a:r>
              <a:rPr sz="1900" i="1" spc="-160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</a:t>
            </a:r>
            <a:r>
              <a:rPr sz="1900" b="1" spc="-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1</a:t>
            </a:r>
            <a:endParaRPr sz="1875" baseline="-17777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tabLst>
                <a:tab pos="837565" algn="l"/>
              </a:tabLst>
            </a:pPr>
            <a:r>
              <a:rPr sz="1900" spc="-20" dirty="0">
                <a:latin typeface="Trebuchet MS"/>
                <a:cs typeface="Trebuchet MS"/>
              </a:rPr>
              <a:t>4	</a:t>
            </a: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900" b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rebuchet MS"/>
                <a:cs typeface="Trebuchet MS"/>
              </a:rPr>
              <a:t>A</a:t>
            </a:r>
            <a:r>
              <a:rPr sz="1900" spc="-85" dirty="0">
                <a:latin typeface="Trebuchet MS"/>
                <a:cs typeface="Trebuchet MS"/>
              </a:rPr>
              <a:t>[</a:t>
            </a:r>
            <a:r>
              <a:rPr sz="1900" i="1" spc="-85" dirty="0">
                <a:latin typeface="Trebuchet MS"/>
                <a:cs typeface="Trebuchet MS"/>
              </a:rPr>
              <a:t>p</a:t>
            </a:r>
            <a:r>
              <a:rPr sz="1900" i="1" spc="-18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</a:t>
            </a:r>
            <a:r>
              <a:rPr sz="1900" i="1" spc="-160" dirty="0">
                <a:latin typeface="Trebuchet MS"/>
                <a:cs typeface="Trebuchet MS"/>
              </a:rPr>
              <a:t> </a:t>
            </a:r>
            <a:r>
              <a:rPr sz="1900" spc="265" dirty="0">
                <a:latin typeface="Trebuchet MS"/>
                <a:cs typeface="Trebuchet MS"/>
              </a:rPr>
              <a:t>–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1]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buAutoNum type="arabicPlain" startAt="5"/>
              <a:tabLst>
                <a:tab pos="621665" algn="l"/>
                <a:tab pos="622300" algn="l"/>
              </a:tabLst>
            </a:pP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00" i="1" spc="-40" dirty="0">
                <a:latin typeface="Trebuchet MS"/>
                <a:cs typeface="Trebuchet MS"/>
              </a:rPr>
              <a:t>n</a:t>
            </a:r>
            <a:r>
              <a:rPr sz="1875" spc="-60" baseline="-17777" dirty="0">
                <a:latin typeface="Trebuchet MS"/>
                <a:cs typeface="Trebuchet MS"/>
              </a:rPr>
              <a:t>2</a:t>
            </a:r>
            <a:endParaRPr sz="1875" baseline="-17777">
              <a:latin typeface="Trebuchet MS"/>
              <a:cs typeface="Trebuchet MS"/>
            </a:endParaRPr>
          </a:p>
          <a:p>
            <a:pPr marL="12700" marR="320040">
              <a:lnSpc>
                <a:spcPts val="2000"/>
              </a:lnSpc>
              <a:spcBef>
                <a:spcPts val="195"/>
              </a:spcBef>
              <a:buClr>
                <a:srgbClr val="000000"/>
              </a:buClr>
              <a:buFont typeface="Trebuchet MS"/>
              <a:buAutoNum type="arabicPlain" startAt="5"/>
              <a:tabLst>
                <a:tab pos="621665" algn="l"/>
                <a:tab pos="837565" algn="l"/>
                <a:tab pos="838200" algn="l"/>
              </a:tabLst>
            </a:pP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900" b="1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rebuchet MS"/>
                <a:cs typeface="Trebuchet MS"/>
              </a:rPr>
              <a:t>A</a:t>
            </a:r>
            <a:r>
              <a:rPr sz="1900" spc="-85" dirty="0">
                <a:latin typeface="Trebuchet MS"/>
                <a:cs typeface="Trebuchet MS"/>
              </a:rPr>
              <a:t>[</a:t>
            </a:r>
            <a:r>
              <a:rPr sz="1900" i="1" spc="-85" dirty="0">
                <a:latin typeface="Trebuchet MS"/>
                <a:cs typeface="Trebuchet MS"/>
              </a:rPr>
              <a:t>q</a:t>
            </a:r>
            <a:r>
              <a:rPr sz="1900" i="1" spc="-18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+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i="1" spc="-180" dirty="0">
                <a:latin typeface="Trebuchet MS"/>
                <a:cs typeface="Trebuchet MS"/>
              </a:rPr>
              <a:t>j</a:t>
            </a:r>
            <a:r>
              <a:rPr sz="1900" spc="-180" dirty="0">
                <a:latin typeface="Trebuchet MS"/>
                <a:cs typeface="Trebuchet MS"/>
              </a:rPr>
              <a:t>]  </a:t>
            </a:r>
            <a:r>
              <a:rPr sz="1900" i="1" spc="-20" dirty="0">
                <a:latin typeface="Trebuchet MS"/>
                <a:cs typeface="Trebuchet MS"/>
              </a:rPr>
              <a:t>7	</a:t>
            </a:r>
            <a:r>
              <a:rPr sz="1900" i="1" spc="-80" dirty="0">
                <a:latin typeface="Trebuchet MS"/>
                <a:cs typeface="Trebuchet MS"/>
              </a:rPr>
              <a:t>L</a:t>
            </a:r>
            <a:r>
              <a:rPr sz="1900" spc="-80" dirty="0">
                <a:latin typeface="Trebuchet MS"/>
                <a:cs typeface="Trebuchet MS"/>
              </a:rPr>
              <a:t>[</a:t>
            </a:r>
            <a:r>
              <a:rPr sz="1900" i="1" spc="-80" dirty="0">
                <a:latin typeface="Trebuchet MS"/>
                <a:cs typeface="Trebuchet MS"/>
              </a:rPr>
              <a:t>n</a:t>
            </a:r>
            <a:r>
              <a:rPr sz="1875" i="1" spc="-120" baseline="-17777" dirty="0">
                <a:latin typeface="Trebuchet MS"/>
                <a:cs typeface="Trebuchet MS"/>
              </a:rPr>
              <a:t>1</a:t>
            </a:r>
            <a:r>
              <a:rPr sz="1900" spc="-80" dirty="0">
                <a:latin typeface="Trebuchet MS"/>
                <a:cs typeface="Trebuchet MS"/>
              </a:rPr>
              <a:t>+1]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939"/>
              </a:lnSpc>
              <a:tabLst>
                <a:tab pos="621665" algn="l"/>
              </a:tabLst>
            </a:pPr>
            <a:r>
              <a:rPr sz="1900" i="1" spc="-20" dirty="0">
                <a:latin typeface="Trebuchet MS"/>
                <a:cs typeface="Trebuchet MS"/>
              </a:rPr>
              <a:t>8	</a:t>
            </a:r>
            <a:r>
              <a:rPr sz="1900" i="1" spc="-70" dirty="0">
                <a:latin typeface="Trebuchet MS"/>
                <a:cs typeface="Trebuchet MS"/>
              </a:rPr>
              <a:t>R</a:t>
            </a:r>
            <a:r>
              <a:rPr sz="1900" spc="-70" dirty="0">
                <a:latin typeface="Trebuchet MS"/>
                <a:cs typeface="Trebuchet MS"/>
              </a:rPr>
              <a:t>[</a:t>
            </a:r>
            <a:r>
              <a:rPr sz="1900" i="1" spc="-70" dirty="0">
                <a:latin typeface="Trebuchet MS"/>
                <a:cs typeface="Trebuchet MS"/>
              </a:rPr>
              <a:t>n</a:t>
            </a:r>
            <a:r>
              <a:rPr sz="1875" i="1" spc="-104" baseline="-17777" dirty="0">
                <a:latin typeface="Trebuchet MS"/>
                <a:cs typeface="Trebuchet MS"/>
              </a:rPr>
              <a:t>2</a:t>
            </a:r>
            <a:r>
              <a:rPr sz="1900" spc="-70" dirty="0">
                <a:latin typeface="Trebuchet MS"/>
                <a:cs typeface="Trebuchet MS"/>
              </a:rPr>
              <a:t>+1]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065"/>
              </a:lnSpc>
              <a:tabLst>
                <a:tab pos="621665" algn="l"/>
              </a:tabLst>
            </a:pPr>
            <a:r>
              <a:rPr sz="1900" i="1" spc="-20" dirty="0">
                <a:latin typeface="Trebuchet MS"/>
                <a:cs typeface="Trebuchet MS"/>
              </a:rPr>
              <a:t>9	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  <a:tabLst>
                <a:tab pos="621665" algn="l"/>
              </a:tabLst>
            </a:pPr>
            <a:r>
              <a:rPr sz="1900" i="1" spc="-30" dirty="0">
                <a:latin typeface="Trebuchet MS"/>
                <a:cs typeface="Trebuchet MS"/>
              </a:rPr>
              <a:t>10	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buAutoNum type="arabicPlain" startAt="11"/>
              <a:tabLst>
                <a:tab pos="621665" algn="l"/>
                <a:tab pos="622300" algn="l"/>
              </a:tabLst>
            </a:pP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1900" i="1" spc="-80" dirty="0">
                <a:latin typeface="Trebuchet MS"/>
                <a:cs typeface="Trebuchet MS"/>
              </a:rPr>
              <a:t>k </a:t>
            </a:r>
            <a:r>
              <a:rPr sz="1900" spc="225" dirty="0">
                <a:latin typeface="Symbol"/>
                <a:cs typeface="Symbol"/>
              </a:rPr>
              <a:t></a:t>
            </a:r>
            <a:r>
              <a:rPr sz="1900" i="1" spc="225" dirty="0">
                <a:latin typeface="Trebuchet MS"/>
                <a:cs typeface="Trebuchet MS"/>
              </a:rPr>
              <a:t>p</a:t>
            </a:r>
            <a:r>
              <a:rPr sz="1900" i="1" spc="-409" dirty="0">
                <a:latin typeface="Trebuchet MS"/>
                <a:cs typeface="Trebuchet MS"/>
              </a:rPr>
              <a:t>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1900" i="1" spc="-130" dirty="0">
                <a:latin typeface="Trebuchet MS"/>
                <a:cs typeface="Trebuchet MS"/>
              </a:rPr>
              <a:t>r</a:t>
            </a:r>
            <a:endParaRPr sz="1900">
              <a:latin typeface="Trebuchet MS"/>
              <a:cs typeface="Trebuchet MS"/>
            </a:endParaRPr>
          </a:p>
          <a:p>
            <a:pPr marL="838200" indent="-825500">
              <a:lnSpc>
                <a:spcPts val="2035"/>
              </a:lnSpc>
              <a:buClr>
                <a:srgbClr val="000000"/>
              </a:buClr>
              <a:buFont typeface="Trebuchet MS"/>
              <a:buAutoNum type="arabicPlain" startAt="11"/>
              <a:tabLst>
                <a:tab pos="837565" algn="l"/>
                <a:tab pos="838200" algn="l"/>
              </a:tabLst>
            </a:pP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do </a:t>
            </a:r>
            <a:r>
              <a:rPr sz="1900" b="1" spc="-100" dirty="0">
                <a:solidFill>
                  <a:srgbClr val="0000FF"/>
                </a:solidFill>
                <a:latin typeface="Trebuchet MS"/>
                <a:cs typeface="Trebuchet MS"/>
              </a:rPr>
              <a:t>if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 </a:t>
            </a:r>
            <a:r>
              <a:rPr sz="1900" spc="15" dirty="0">
                <a:latin typeface="Symbol"/>
                <a:cs typeface="Symbol"/>
              </a:rPr>
              <a:t>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</a:t>
            </a:r>
            <a:endParaRPr sz="1900">
              <a:latin typeface="Trebuchet MS"/>
              <a:cs typeface="Trebuchet MS"/>
            </a:endParaRPr>
          </a:p>
          <a:p>
            <a:pPr marL="12700" marR="229235">
              <a:lnSpc>
                <a:spcPts val="2070"/>
              </a:lnSpc>
              <a:spcBef>
                <a:spcPts val="135"/>
              </a:spcBef>
              <a:buClr>
                <a:srgbClr val="000000"/>
              </a:buClr>
              <a:buFont typeface="Trebuchet MS"/>
              <a:buAutoNum type="arabicPlain" startAt="11"/>
              <a:tabLst>
                <a:tab pos="1053465" algn="l"/>
                <a:tab pos="1054100" algn="l"/>
                <a:tab pos="1539240" algn="l"/>
              </a:tabLst>
            </a:pPr>
            <a:r>
              <a:rPr sz="1900" b="1" spc="-105" dirty="0">
                <a:solidFill>
                  <a:srgbClr val="0000FF"/>
                </a:solidFill>
                <a:latin typeface="Trebuchet MS"/>
                <a:cs typeface="Trebuchet MS"/>
              </a:rPr>
              <a:t>then </a:t>
            </a:r>
            <a:r>
              <a:rPr sz="1900" i="1" spc="-100" dirty="0">
                <a:latin typeface="Trebuchet MS"/>
                <a:cs typeface="Trebuchet MS"/>
              </a:rPr>
              <a:t>A</a:t>
            </a:r>
            <a:r>
              <a:rPr sz="1900" spc="-100" dirty="0">
                <a:latin typeface="Trebuchet MS"/>
                <a:cs typeface="Trebuchet MS"/>
              </a:rPr>
              <a:t>[</a:t>
            </a:r>
            <a:r>
              <a:rPr sz="1900" i="1" spc="-100" dirty="0">
                <a:latin typeface="Trebuchet MS"/>
                <a:cs typeface="Trebuchet MS"/>
              </a:rPr>
              <a:t>k</a:t>
            </a:r>
            <a:r>
              <a:rPr sz="1900" spc="-100" dirty="0">
                <a:latin typeface="Trebuchet MS"/>
                <a:cs typeface="Trebuchet MS"/>
              </a:rPr>
              <a:t>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L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i</a:t>
            </a:r>
            <a:r>
              <a:rPr sz="1900" spc="-135" dirty="0">
                <a:latin typeface="Trebuchet MS"/>
                <a:cs typeface="Trebuchet MS"/>
              </a:rPr>
              <a:t>]  </a:t>
            </a:r>
            <a:r>
              <a:rPr sz="1900" spc="-30" dirty="0">
                <a:latin typeface="Trebuchet MS"/>
                <a:cs typeface="Trebuchet MS"/>
              </a:rPr>
              <a:t>14		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-140" dirty="0">
                <a:latin typeface="Trebuchet MS"/>
                <a:cs typeface="Trebuchet MS"/>
              </a:rPr>
              <a:t>i </a:t>
            </a:r>
            <a:r>
              <a:rPr sz="1900" spc="-35" dirty="0">
                <a:latin typeface="Trebuchet MS"/>
                <a:cs typeface="Trebuchet MS"/>
              </a:rPr>
              <a:t>+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 marR="295910">
              <a:lnSpc>
                <a:spcPts val="2000"/>
              </a:lnSpc>
              <a:spcBef>
                <a:spcPts val="50"/>
              </a:spcBef>
              <a:tabLst>
                <a:tab pos="1053465" algn="l"/>
                <a:tab pos="1539240" algn="l"/>
              </a:tabLst>
            </a:pPr>
            <a:r>
              <a:rPr sz="1900" spc="-30" dirty="0">
                <a:latin typeface="Trebuchet MS"/>
                <a:cs typeface="Trebuchet MS"/>
              </a:rPr>
              <a:t>15	</a:t>
            </a:r>
            <a:r>
              <a:rPr sz="1900" b="1" spc="-105" dirty="0">
                <a:solidFill>
                  <a:srgbClr val="0000FF"/>
                </a:solidFill>
                <a:latin typeface="Trebuchet MS"/>
                <a:cs typeface="Trebuchet MS"/>
              </a:rPr>
              <a:t>else </a:t>
            </a:r>
            <a:r>
              <a:rPr sz="1900" i="1" spc="-90" dirty="0">
                <a:latin typeface="Trebuchet MS"/>
                <a:cs typeface="Trebuchet MS"/>
              </a:rPr>
              <a:t>A</a:t>
            </a:r>
            <a:r>
              <a:rPr sz="1700" spc="-90" dirty="0">
                <a:latin typeface="Trebuchet MS"/>
                <a:cs typeface="Trebuchet MS"/>
              </a:rPr>
              <a:t>[</a:t>
            </a:r>
            <a:r>
              <a:rPr sz="1700" i="1" spc="-90" dirty="0">
                <a:latin typeface="Trebuchet MS"/>
                <a:cs typeface="Trebuchet MS"/>
              </a:rPr>
              <a:t>k</a:t>
            </a:r>
            <a:r>
              <a:rPr sz="1700" spc="-90" dirty="0">
                <a:latin typeface="Trebuchet MS"/>
                <a:cs typeface="Trebuchet MS"/>
              </a:rPr>
              <a:t>]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i="1" spc="-135" dirty="0">
                <a:latin typeface="Trebuchet MS"/>
                <a:cs typeface="Trebuchet MS"/>
              </a:rPr>
              <a:t>R</a:t>
            </a:r>
            <a:r>
              <a:rPr sz="1900" spc="-135" dirty="0">
                <a:latin typeface="Trebuchet MS"/>
                <a:cs typeface="Trebuchet MS"/>
              </a:rPr>
              <a:t>[</a:t>
            </a:r>
            <a:r>
              <a:rPr sz="1900" i="1" spc="-135" dirty="0">
                <a:latin typeface="Trebuchet MS"/>
                <a:cs typeface="Trebuchet MS"/>
              </a:rPr>
              <a:t>j</a:t>
            </a:r>
            <a:r>
              <a:rPr sz="1900" spc="-135" dirty="0">
                <a:latin typeface="Trebuchet MS"/>
                <a:cs typeface="Trebuchet MS"/>
              </a:rPr>
              <a:t>]  </a:t>
            </a:r>
            <a:r>
              <a:rPr sz="1900" spc="-30" dirty="0">
                <a:latin typeface="Trebuchet MS"/>
                <a:cs typeface="Trebuchet MS"/>
              </a:rPr>
              <a:t>16		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550" dirty="0">
                <a:latin typeface="Symbol"/>
                <a:cs typeface="Symbol"/>
              </a:rPr>
              <a:t>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i="1" spc="-235" dirty="0">
                <a:latin typeface="Trebuchet MS"/>
                <a:cs typeface="Trebuchet MS"/>
              </a:rPr>
              <a:t>j </a:t>
            </a:r>
            <a:r>
              <a:rPr sz="1900" spc="-35" dirty="0">
                <a:latin typeface="Trebuchet MS"/>
                <a:cs typeface="Trebuchet MS"/>
              </a:rPr>
              <a:t>+ </a:t>
            </a:r>
            <a:r>
              <a:rPr sz="1900" spc="-2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452" y="1147225"/>
            <a:ext cx="2976245" cy="20339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spc="-110" dirty="0">
                <a:latin typeface="Trebuchet MS"/>
                <a:cs typeface="Trebuchet MS"/>
              </a:rPr>
              <a:t>Input: Array </a:t>
            </a:r>
            <a:r>
              <a:rPr sz="2400" spc="-105" dirty="0">
                <a:latin typeface="Trebuchet MS"/>
                <a:cs typeface="Trebuchet MS"/>
              </a:rPr>
              <a:t>containing  </a:t>
            </a:r>
            <a:r>
              <a:rPr sz="2400" spc="-90" dirty="0">
                <a:latin typeface="Trebuchet MS"/>
                <a:cs typeface="Trebuchet MS"/>
              </a:rPr>
              <a:t>sorted </a:t>
            </a:r>
            <a:r>
              <a:rPr sz="2400" spc="-95" dirty="0">
                <a:latin typeface="Trebuchet MS"/>
                <a:cs typeface="Trebuchet MS"/>
              </a:rPr>
              <a:t>subarrays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A</a:t>
            </a:r>
            <a:r>
              <a:rPr sz="2400" spc="-165" dirty="0">
                <a:latin typeface="Trebuchet MS"/>
                <a:cs typeface="Trebuchet MS"/>
              </a:rPr>
              <a:t>[</a:t>
            </a:r>
            <a:r>
              <a:rPr sz="2400" i="1" spc="-165" dirty="0">
                <a:latin typeface="Trebuchet MS"/>
                <a:cs typeface="Trebuchet MS"/>
              </a:rPr>
              <a:t>p..q</a:t>
            </a:r>
            <a:r>
              <a:rPr sz="2400" spc="-165" dirty="0">
                <a:latin typeface="Trebuchet MS"/>
                <a:cs typeface="Trebuchet MS"/>
              </a:rPr>
              <a:t>] 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A</a:t>
            </a:r>
            <a:r>
              <a:rPr sz="2400" spc="-165" dirty="0">
                <a:latin typeface="Trebuchet MS"/>
                <a:cs typeface="Trebuchet MS"/>
              </a:rPr>
              <a:t>[</a:t>
            </a:r>
            <a:r>
              <a:rPr sz="2400" i="1" spc="-165" dirty="0">
                <a:latin typeface="Trebuchet MS"/>
                <a:cs typeface="Trebuchet MS"/>
              </a:rPr>
              <a:t>q+1..r</a:t>
            </a:r>
            <a:r>
              <a:rPr sz="2400" spc="-165" dirty="0">
                <a:latin typeface="Trebuchet MS"/>
                <a:cs typeface="Trebuchet MS"/>
              </a:rPr>
              <a:t>].</a:t>
            </a:r>
            <a:endParaRPr sz="2400">
              <a:latin typeface="Trebuchet MS"/>
              <a:cs typeface="Trebuchet MS"/>
            </a:endParaRPr>
          </a:p>
          <a:p>
            <a:pPr marL="12700" marR="86995">
              <a:lnSpc>
                <a:spcPts val="2870"/>
              </a:lnSpc>
              <a:spcBef>
                <a:spcPts val="1455"/>
              </a:spcBef>
            </a:pPr>
            <a:r>
              <a:rPr sz="2400" spc="-110" dirty="0">
                <a:latin typeface="Trebuchet MS"/>
                <a:cs typeface="Trebuchet MS"/>
              </a:rPr>
              <a:t>Output: </a:t>
            </a:r>
            <a:r>
              <a:rPr sz="2400" spc="-35" dirty="0">
                <a:latin typeface="Trebuchet MS"/>
                <a:cs typeface="Trebuchet MS"/>
              </a:rPr>
              <a:t>Merged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  </a:t>
            </a:r>
            <a:r>
              <a:rPr sz="2400" spc="-100" dirty="0">
                <a:latin typeface="Trebuchet MS"/>
                <a:cs typeface="Trebuchet MS"/>
              </a:rPr>
              <a:t>subarray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i="1" spc="-19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[</a:t>
            </a:r>
            <a:r>
              <a:rPr sz="2400" i="1" spc="-190" dirty="0">
                <a:latin typeface="Trebuchet MS"/>
                <a:cs typeface="Trebuchet MS"/>
              </a:rPr>
              <a:t>p..r</a:t>
            </a:r>
            <a:r>
              <a:rPr sz="2400" spc="-190" dirty="0">
                <a:latin typeface="Trebuchet MS"/>
                <a:cs typeface="Trebuchet MS"/>
              </a:rPr>
              <a:t>].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93696"/>
            <a:ext cx="6129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Merge/combine </a:t>
            </a:r>
            <a:r>
              <a:rPr spc="575" dirty="0"/>
              <a:t>–</a:t>
            </a:r>
            <a:r>
              <a:rPr spc="-555" dirty="0"/>
              <a:t> </a:t>
            </a:r>
            <a:r>
              <a:rPr spc="-22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8300" y="2205850"/>
          <a:ext cx="6391270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/>
                <a:gridCol w="513079"/>
                <a:gridCol w="509269"/>
                <a:gridCol w="514985"/>
                <a:gridCol w="586105"/>
                <a:gridCol w="502919"/>
                <a:gridCol w="503554"/>
                <a:gridCol w="507364"/>
                <a:gridCol w="558800"/>
                <a:gridCol w="1103630"/>
              </a:tblGrid>
              <a:tr h="468630"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527" y="2163225"/>
            <a:ext cx="260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487" y="41765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474" y="41765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300" y="4176535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3125" y="4176535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32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274" y="418500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5325" y="418500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387" y="4185006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875" y="4185006"/>
            <a:ext cx="231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35" dirty="0">
                <a:latin typeface="Trebuchet MS"/>
                <a:cs typeface="Trebuchet MS"/>
              </a:rPr>
              <a:t>43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9900" y="4127182"/>
          <a:ext cx="2647949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10540"/>
                <a:gridCol w="515620"/>
                <a:gridCol w="596264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469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6987" y="4139882"/>
          <a:ext cx="2597149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190"/>
                <a:gridCol w="484505"/>
                <a:gridCol w="589280"/>
                <a:gridCol w="514984"/>
              </a:tblGrid>
              <a:tr h="47625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43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50" b="1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91602" y="4068225"/>
            <a:ext cx="196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275" dirty="0"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4090" y="4119025"/>
            <a:ext cx="2463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25" dirty="0"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527" y="5490625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rebuchet MS"/>
                <a:cs typeface="Trebuchet MS"/>
              </a:rPr>
              <a:t>Idea: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lists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already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sorted</a:t>
            </a:r>
            <a:r>
              <a:rPr sz="2400" spc="-15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4000" y="2793996"/>
            <a:ext cx="397932" cy="39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7174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7174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2000" y="2793996"/>
            <a:ext cx="397932" cy="39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51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74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1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4600" y="2793996"/>
            <a:ext cx="397932" cy="39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52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52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0329" y="2793996"/>
            <a:ext cx="389467" cy="39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610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0610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9129" y="2793996"/>
            <a:ext cx="389467" cy="397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64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6487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8670" y="2793996"/>
            <a:ext cx="389467" cy="39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655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6550" y="281736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6670" y="2802467"/>
            <a:ext cx="389467" cy="39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4550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4550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8529" y="2802467"/>
            <a:ext cx="389467" cy="397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17741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7741" y="2825495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3400" y="4665129"/>
            <a:ext cx="397932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56587" y="469247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56587" y="469247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1400" y="4665138"/>
            <a:ext cx="397932" cy="397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4587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37" y="0"/>
                </a:moveTo>
                <a:lnTo>
                  <a:pt x="0" y="304799"/>
                </a:lnTo>
                <a:lnTo>
                  <a:pt x="293674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4587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7870" y="4673596"/>
            <a:ext cx="389467" cy="397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7337" y="46988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146850" y="0"/>
                </a:moveTo>
                <a:lnTo>
                  <a:pt x="0" y="304800"/>
                </a:lnTo>
                <a:lnTo>
                  <a:pt x="293700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7337" y="46988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5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6670" y="4673600"/>
            <a:ext cx="389467" cy="406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32175" y="4703533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175" y="4703533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45470" y="4665138"/>
            <a:ext cx="389467" cy="3979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4150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94150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3129" y="4673600"/>
            <a:ext cx="389467" cy="406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20487" y="4702149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20487" y="4702149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72670" y="4682070"/>
            <a:ext cx="389467" cy="406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0550" y="470921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0550" y="470921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4665138"/>
            <a:ext cx="389467" cy="3979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9825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9825" y="4689157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070" y="4673596"/>
            <a:ext cx="397932" cy="3979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65925" y="469679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799"/>
                </a:lnTo>
                <a:lnTo>
                  <a:pt x="293687" y="304799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65925" y="4696790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64400" y="4665138"/>
            <a:ext cx="389467" cy="3979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10970" y="46869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37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10970" y="4686922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34200" y="2794000"/>
            <a:ext cx="389467" cy="406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82612" y="2823121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146850" y="0"/>
                </a:moveTo>
                <a:lnTo>
                  <a:pt x="0" y="304800"/>
                </a:lnTo>
                <a:lnTo>
                  <a:pt x="293687" y="304800"/>
                </a:lnTo>
                <a:lnTo>
                  <a:pt x="146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82612" y="2823121"/>
            <a:ext cx="294005" cy="304800"/>
          </a:xfrm>
          <a:custGeom>
            <a:avLst/>
            <a:gdLst/>
            <a:ahLst/>
            <a:cxnLst/>
            <a:rect l="l" t="t" r="r" b="b"/>
            <a:pathLst>
              <a:path w="294004" h="304800">
                <a:moveTo>
                  <a:pt x="0" y="304800"/>
                </a:moveTo>
                <a:lnTo>
                  <a:pt x="146844" y="0"/>
                </a:lnTo>
                <a:lnTo>
                  <a:pt x="293688" y="3048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388" y="495296"/>
            <a:ext cx="5875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5" dirty="0"/>
              <a:t>Correctness </a:t>
            </a:r>
            <a:r>
              <a:rPr sz="4000" spc="-140" dirty="0"/>
              <a:t>proof </a:t>
            </a:r>
            <a:r>
              <a:rPr sz="4000" spc="-180" dirty="0"/>
              <a:t>for</a:t>
            </a:r>
            <a:r>
              <a:rPr sz="4000" spc="-675" dirty="0"/>
              <a:t> </a:t>
            </a:r>
            <a:r>
              <a:rPr sz="4000" spc="-35" dirty="0"/>
              <a:t>Merge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92767"/>
            <a:ext cx="7673340" cy="46115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45" dirty="0">
                <a:latin typeface="Trebuchet MS"/>
                <a:cs typeface="Trebuchet MS"/>
              </a:rPr>
              <a:t>Loop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Invariant: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array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A[p,k]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 smtClean="0">
                <a:latin typeface="Trebuchet MS"/>
                <a:cs typeface="Trebuchet MS"/>
              </a:rPr>
              <a:t>stored</a:t>
            </a:r>
            <a:r>
              <a:rPr sz="2400" spc="-185" dirty="0" smtClean="0">
                <a:latin typeface="Trebuchet MS"/>
                <a:cs typeface="Trebuchet MS"/>
              </a:rPr>
              <a:t> </a:t>
            </a:r>
            <a:r>
              <a:rPr sz="2400" spc="-110" dirty="0" smtClean="0">
                <a:latin typeface="Trebuchet MS"/>
                <a:cs typeface="Trebuchet MS"/>
              </a:rPr>
              <a:t>the</a:t>
            </a:r>
            <a:r>
              <a:rPr sz="2400" spc="-185" dirty="0" smtClean="0">
                <a:latin typeface="Trebuchet MS"/>
                <a:cs typeface="Trebuchet MS"/>
              </a:rPr>
              <a:t> </a:t>
            </a:r>
            <a:r>
              <a:rPr sz="2400" spc="-125" dirty="0" smtClean="0">
                <a:latin typeface="Trebuchet MS"/>
                <a:cs typeface="Trebuchet MS"/>
              </a:rPr>
              <a:t>(k-p+1)</a:t>
            </a:r>
            <a:r>
              <a:rPr sz="2400" spc="-195" dirty="0" smtClean="0">
                <a:latin typeface="Trebuchet MS"/>
                <a:cs typeface="Trebuchet MS"/>
              </a:rPr>
              <a:t> </a:t>
            </a:r>
            <a:r>
              <a:rPr sz="2400" spc="-110" dirty="0" smtClean="0">
                <a:latin typeface="Trebuchet MS"/>
                <a:cs typeface="Trebuchet MS"/>
              </a:rPr>
              <a:t>smallest 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L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increasing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order.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40" dirty="0">
                <a:latin typeface="Trebuchet MS"/>
                <a:cs typeface="Trebuchet MS"/>
              </a:rPr>
              <a:t>Initialization</a:t>
            </a:r>
            <a:r>
              <a:rPr sz="2400" spc="-140" dirty="0">
                <a:latin typeface="Trebuchet MS"/>
                <a:cs typeface="Trebuchet MS"/>
              </a:rPr>
              <a:t>: </a:t>
            </a:r>
            <a:r>
              <a:rPr sz="2400" spc="-120" dirty="0">
                <a:latin typeface="Trebuchet MS"/>
                <a:cs typeface="Trebuchet MS"/>
              </a:rPr>
              <a:t>k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</a:t>
            </a:r>
            <a:endParaRPr sz="24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contains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single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element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(which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trivially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Arial"/>
                <a:cs typeface="Arial"/>
              </a:rPr>
              <a:t>“</a:t>
            </a:r>
            <a:r>
              <a:rPr sz="2000" spc="10" dirty="0">
                <a:latin typeface="Trebuchet MS"/>
                <a:cs typeface="Trebuchet MS"/>
              </a:rPr>
              <a:t>sorted</a:t>
            </a:r>
            <a:r>
              <a:rPr sz="2000" spc="10" dirty="0">
                <a:latin typeface="Arial"/>
                <a:cs typeface="Arial"/>
              </a:rPr>
              <a:t>”</a:t>
            </a:r>
            <a:r>
              <a:rPr sz="2000" spc="10" dirty="0"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85" dirty="0">
                <a:latin typeface="Trebuchet MS"/>
                <a:cs typeface="Trebuchet MS"/>
              </a:rPr>
              <a:t>A[p]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smallest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element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R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10" dirty="0">
                <a:latin typeface="Trebuchet MS"/>
                <a:cs typeface="Trebuchet MS"/>
              </a:rPr>
              <a:t>Maintainance: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812165" algn="l"/>
                <a:tab pos="812800" algn="l"/>
              </a:tabLst>
            </a:pPr>
            <a:r>
              <a:rPr sz="2000" spc="-45" dirty="0">
                <a:latin typeface="Trebuchet MS"/>
                <a:cs typeface="Trebuchet MS"/>
              </a:rPr>
              <a:t>Assume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Merge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satisfy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loop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invariant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property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k.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 smtClean="0">
                <a:latin typeface="Trebuchet MS"/>
                <a:cs typeface="Trebuchet MS"/>
              </a:rPr>
              <a:t>Next</a:t>
            </a:r>
            <a:r>
              <a:rPr sz="2000" spc="-150" dirty="0" smtClean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value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smallest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one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remaining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R.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95" dirty="0">
                <a:latin typeface="Trebuchet MS"/>
                <a:cs typeface="Trebuchet MS"/>
              </a:rPr>
              <a:t>This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value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large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than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those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previously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75" dirty="0">
                <a:latin typeface="Trebuchet MS"/>
                <a:cs typeface="Trebuchet MS"/>
              </a:rPr>
              <a:t>Loop </a:t>
            </a:r>
            <a:r>
              <a:rPr sz="2000" spc="-100" dirty="0">
                <a:latin typeface="Trebuchet MS"/>
                <a:cs typeface="Trebuchet MS"/>
              </a:rPr>
              <a:t>invariant </a:t>
            </a:r>
            <a:r>
              <a:rPr sz="2000" spc="-85" dirty="0">
                <a:latin typeface="Trebuchet MS"/>
                <a:cs typeface="Trebuchet MS"/>
              </a:rPr>
              <a:t>property </a:t>
            </a:r>
            <a:r>
              <a:rPr sz="2000" spc="-90" dirty="0">
                <a:latin typeface="Trebuchet MS"/>
                <a:cs typeface="Trebuchet MS"/>
              </a:rPr>
              <a:t>satisfied </a:t>
            </a:r>
            <a:r>
              <a:rPr sz="2000" spc="-95" dirty="0">
                <a:latin typeface="Trebuchet MS"/>
                <a:cs typeface="Trebuchet MS"/>
              </a:rPr>
              <a:t>for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k+1.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rebuchet MS"/>
                <a:cs typeface="Trebuchet MS"/>
              </a:rPr>
              <a:t>Termination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Step:</a:t>
            </a:r>
            <a:endParaRPr sz="2400" dirty="0">
              <a:latin typeface="Trebuchet MS"/>
              <a:cs typeface="Trebuchet MS"/>
            </a:endParaRPr>
          </a:p>
          <a:p>
            <a:pPr marL="755650" marR="103505" lvl="1" indent="-285750">
              <a:lnSpc>
                <a:spcPts val="213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latin typeface="Trebuchet MS"/>
                <a:cs typeface="Trebuchet MS"/>
              </a:rPr>
              <a:t>Merge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terminates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when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k=r,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thus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when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r-p+1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elements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have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been  </a:t>
            </a:r>
            <a:r>
              <a:rPr sz="2000" spc="-85" dirty="0">
                <a:latin typeface="Trebuchet MS"/>
                <a:cs typeface="Trebuchet MS"/>
              </a:rPr>
              <a:t>inserted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DejaVu Sans"/>
                <a:cs typeface="DejaVu Sans"/>
              </a:rPr>
              <a:t>⇒</a:t>
            </a:r>
            <a:r>
              <a:rPr sz="2000" spc="-180" dirty="0">
                <a:latin typeface="DejaVu Sans"/>
                <a:cs typeface="DejaVu San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All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elements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are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sorted.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495296"/>
            <a:ext cx="3537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/>
              <a:t>Termination</a:t>
            </a:r>
            <a:r>
              <a:rPr sz="4000" spc="-385" dirty="0"/>
              <a:t> </a:t>
            </a:r>
            <a:r>
              <a:rPr sz="4000" spc="-180" dirty="0"/>
              <a:t>Step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4425"/>
            <a:ext cx="7953375" cy="40716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33375">
              <a:lnSpc>
                <a:spcPct val="100200"/>
              </a:lnSpc>
              <a:spcBef>
                <a:spcPts val="90"/>
              </a:spcBef>
              <a:tabLst>
                <a:tab pos="2136775" algn="l"/>
              </a:tabLst>
            </a:pPr>
            <a:r>
              <a:rPr sz="2800" spc="-70" dirty="0">
                <a:latin typeface="Trebuchet MS"/>
                <a:cs typeface="Trebuchet MS"/>
              </a:rPr>
              <a:t>We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quantity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decreases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every 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call:	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length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the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35" dirty="0">
                <a:latin typeface="Trebuchet MS"/>
                <a:cs typeface="Trebuchet MS"/>
              </a:rPr>
              <a:t>A </a:t>
            </a:r>
            <a:r>
              <a:rPr sz="2800" spc="-114" dirty="0">
                <a:latin typeface="Trebuchet MS"/>
                <a:cs typeface="Trebuchet MS"/>
              </a:rPr>
              <a:t>to be  </a:t>
            </a:r>
            <a:r>
              <a:rPr sz="2800" spc="-105" dirty="0">
                <a:latin typeface="Trebuchet MS"/>
                <a:cs typeface="Trebuchet MS"/>
              </a:rPr>
              <a:t>sorted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MergeSort.</a:t>
            </a:r>
            <a:endParaRPr sz="2800" dirty="0">
              <a:latin typeface="Trebuchet MS"/>
              <a:cs typeface="Trebuchet MS"/>
            </a:endParaRPr>
          </a:p>
          <a:p>
            <a:pPr marL="12700" marR="327025">
              <a:lnSpc>
                <a:spcPts val="3329"/>
              </a:lnSpc>
              <a:spcBef>
                <a:spcPts val="2580"/>
              </a:spcBef>
            </a:pPr>
            <a:r>
              <a:rPr sz="2800" spc="-140" dirty="0">
                <a:latin typeface="Trebuchet MS"/>
                <a:cs typeface="Trebuchet MS"/>
              </a:rPr>
              <a:t>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MergeSort,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length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14" dirty="0">
                <a:latin typeface="Trebuchet MS"/>
                <a:cs typeface="Trebuchet MS"/>
              </a:rPr>
              <a:t>subarray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50" dirty="0">
                <a:latin typeface="Trebuchet MS"/>
                <a:cs typeface="Trebuchet MS"/>
              </a:rPr>
              <a:t>strictly</a:t>
            </a:r>
            <a:r>
              <a:rPr sz="2800" spc="-42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decreasing.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ct val="100200"/>
              </a:lnSpc>
              <a:spcBef>
                <a:spcPts val="2260"/>
              </a:spcBef>
            </a:pPr>
            <a:r>
              <a:rPr sz="2800" spc="-45" dirty="0">
                <a:latin typeface="Trebuchet MS"/>
                <a:cs typeface="Trebuchet MS"/>
              </a:rPr>
              <a:t>When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MergeSort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called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array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size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≤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(i.e.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00" dirty="0">
                <a:latin typeface="Trebuchet MS"/>
                <a:cs typeface="Trebuchet MS"/>
              </a:rPr>
              <a:t>base </a:t>
            </a:r>
            <a:r>
              <a:rPr sz="2800" spc="-175" dirty="0">
                <a:latin typeface="Trebuchet MS"/>
                <a:cs typeface="Trebuchet MS"/>
              </a:rPr>
              <a:t>case),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35" dirty="0">
                <a:latin typeface="Trebuchet MS"/>
                <a:cs typeface="Trebuchet MS"/>
              </a:rPr>
              <a:t>terminates </a:t>
            </a:r>
            <a:r>
              <a:rPr sz="2800" spc="-110" dirty="0">
                <a:latin typeface="Trebuchet MS"/>
                <a:cs typeface="Trebuchet MS"/>
              </a:rPr>
              <a:t>without </a:t>
            </a:r>
            <a:r>
              <a:rPr sz="2800" spc="-114" dirty="0">
                <a:latin typeface="Trebuchet MS"/>
                <a:cs typeface="Trebuchet MS"/>
              </a:rPr>
              <a:t>making  </a:t>
            </a:r>
            <a:r>
              <a:rPr sz="2800" spc="-125" dirty="0">
                <a:latin typeface="Trebuchet MS"/>
                <a:cs typeface="Trebuchet MS"/>
              </a:rPr>
              <a:t>additional </a:t>
            </a:r>
            <a:r>
              <a:rPr sz="2800" spc="-135" dirty="0">
                <a:latin typeface="Trebuchet MS"/>
                <a:cs typeface="Trebuchet MS"/>
              </a:rPr>
              <a:t>recursive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calls</a:t>
            </a:r>
            <a:r>
              <a:rPr sz="2800" spc="-185" dirty="0" smtClean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607" y="461429"/>
            <a:ext cx="5267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Algorithm</a:t>
            </a:r>
            <a:r>
              <a:rPr spc="-350" dirty="0"/>
              <a:t> </a:t>
            </a:r>
            <a:r>
              <a:rPr spc="-21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6653"/>
            <a:ext cx="7738109" cy="43313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5" dirty="0">
                <a:latin typeface="Trebuchet MS"/>
                <a:cs typeface="Trebuchet MS"/>
              </a:rPr>
              <a:t>is </a:t>
            </a:r>
            <a:r>
              <a:rPr sz="2800" spc="-120" dirty="0">
                <a:latin typeface="Trebuchet MS"/>
                <a:cs typeface="Trebuchet MS"/>
              </a:rPr>
              <a:t>described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by: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80" dirty="0">
                <a:latin typeface="Trebuchet MS"/>
                <a:cs typeface="Trebuchet MS"/>
              </a:rPr>
              <a:t>Input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0" dirty="0">
                <a:latin typeface="Trebuchet MS"/>
                <a:cs typeface="Trebuchet MS"/>
              </a:rPr>
              <a:t>Output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65" dirty="0">
                <a:latin typeface="Trebuchet MS"/>
                <a:cs typeface="Trebuchet MS"/>
              </a:rPr>
              <a:t>Preconditions</a:t>
            </a:r>
            <a:r>
              <a:rPr sz="2400" spc="-165" dirty="0">
                <a:latin typeface="Trebuchet MS"/>
                <a:cs typeface="Trebuchet MS"/>
              </a:rPr>
              <a:t>: </a:t>
            </a:r>
            <a:r>
              <a:rPr sz="2400" spc="-110" dirty="0">
                <a:latin typeface="Trebuchet MS"/>
                <a:cs typeface="Trebuchet MS"/>
              </a:rPr>
              <a:t>specifies restrictions </a:t>
            </a:r>
            <a:r>
              <a:rPr sz="2400" spc="-40" dirty="0">
                <a:latin typeface="Trebuchet MS"/>
                <a:cs typeface="Trebuchet MS"/>
              </a:rPr>
              <a:t>on </a:t>
            </a:r>
            <a:r>
              <a:rPr sz="2400" spc="-95" dirty="0">
                <a:latin typeface="Trebuchet MS"/>
                <a:cs typeface="Trebuchet MS"/>
              </a:rPr>
              <a:t>input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70" dirty="0">
                <a:latin typeface="Trebuchet MS"/>
                <a:cs typeface="Trebuchet MS"/>
              </a:rPr>
              <a:t>Postconditions</a:t>
            </a:r>
            <a:r>
              <a:rPr sz="2400" spc="-170" dirty="0">
                <a:latin typeface="Trebuchet MS"/>
                <a:cs typeface="Trebuchet MS"/>
              </a:rPr>
              <a:t>: </a:t>
            </a:r>
            <a:r>
              <a:rPr sz="2400" spc="-110" dirty="0">
                <a:latin typeface="Trebuchet MS"/>
                <a:cs typeface="Trebuchet MS"/>
              </a:rPr>
              <a:t>specifies </a:t>
            </a:r>
            <a:r>
              <a:rPr sz="2400" spc="-105" dirty="0">
                <a:latin typeface="Trebuchet MS"/>
                <a:cs typeface="Trebuchet MS"/>
              </a:rPr>
              <a:t>what </a:t>
            </a:r>
            <a:r>
              <a:rPr sz="2400" spc="-85" dirty="0">
                <a:latin typeface="Trebuchet MS"/>
                <a:cs typeface="Trebuchet MS"/>
              </a:rPr>
              <a:t>is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result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Trebuchet MS"/>
                <a:cs typeface="Trebuchet MS"/>
              </a:rPr>
              <a:t>Example: </a:t>
            </a:r>
            <a:r>
              <a:rPr sz="2800" spc="-110" dirty="0">
                <a:latin typeface="Trebuchet MS"/>
                <a:cs typeface="Trebuchet MS"/>
              </a:rPr>
              <a:t>Binary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Search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80" dirty="0">
                <a:latin typeface="Trebuchet MS"/>
                <a:cs typeface="Trebuchet MS"/>
              </a:rPr>
              <a:t>Input </a:t>
            </a:r>
            <a:r>
              <a:rPr sz="2400" spc="-150" dirty="0">
                <a:latin typeface="Trebuchet MS"/>
                <a:cs typeface="Trebuchet MS"/>
              </a:rPr>
              <a:t>data: </a:t>
            </a:r>
            <a:r>
              <a:rPr sz="2400" spc="-5" dirty="0">
                <a:latin typeface="Courier New"/>
                <a:cs typeface="Courier New"/>
              </a:rPr>
              <a:t>a:array of integer;</a:t>
            </a:r>
            <a:r>
              <a:rPr sz="2400" spc="-2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x:integer;</a:t>
            </a:r>
            <a:endParaRPr sz="24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90" dirty="0">
                <a:latin typeface="Trebuchet MS"/>
                <a:cs typeface="Trebuchet MS"/>
              </a:rPr>
              <a:t>Output </a:t>
            </a:r>
            <a:r>
              <a:rPr sz="2400" spc="-150" dirty="0">
                <a:latin typeface="Trebuchet MS"/>
                <a:cs typeface="Trebuchet MS"/>
              </a:rPr>
              <a:t>data: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index:integer;</a:t>
            </a:r>
            <a:endParaRPr sz="24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4" dirty="0">
                <a:latin typeface="Trebuchet MS"/>
                <a:cs typeface="Trebuchet MS"/>
              </a:rPr>
              <a:t>Precondition: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ascending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order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10" dirty="0">
                <a:latin typeface="Trebuchet MS"/>
                <a:cs typeface="Trebuchet MS"/>
              </a:rPr>
              <a:t>Postcondition: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index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Courier New"/>
                <a:cs typeface="Courier New"/>
              </a:rPr>
              <a:t>a</a:t>
            </a:r>
            <a:r>
              <a:rPr sz="2400" spc="-145" dirty="0">
                <a:latin typeface="Trebuchet MS"/>
                <a:cs typeface="Trebuchet MS"/>
              </a:rPr>
              <a:t>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-1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otherwise.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65760"/>
            <a:ext cx="8303262" cy="1354217"/>
          </a:xfrm>
        </p:spPr>
        <p:txBody>
          <a:bodyPr/>
          <a:lstStyle/>
          <a:p>
            <a:pPr algn="ctr"/>
            <a:r>
              <a:rPr lang="en-US" b="1" dirty="0"/>
              <a:t>Loop Invariant condition of various algorithms: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>
                <a:latin typeface="Roboto"/>
              </a:rPr>
              <a:t>Selection Sort: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7620634" cy="7620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>
                <a:latin typeface="Roboto"/>
              </a:rPr>
              <a:t>In </a:t>
            </a:r>
            <a:r>
              <a:rPr lang="en-US" sz="2400" b="0" dirty="0">
                <a:solidFill>
                  <a:srgbClr val="EC4E20"/>
                </a:solidFill>
                <a:latin typeface="Roboto"/>
                <a:hlinkClick r:id="rId2"/>
              </a:rPr>
              <a:t>selection sort</a:t>
            </a:r>
            <a:r>
              <a:rPr lang="en-US" sz="2400" b="0" dirty="0">
                <a:latin typeface="Roboto"/>
              </a:rPr>
              <a:t> algorithm we find the minimum element from the unsorted part and put it at the beginning.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31" y="2545672"/>
            <a:ext cx="5783414" cy="40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>
                <a:latin typeface="Roboto"/>
              </a:rPr>
              <a:t>Selection Sort: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7620634" cy="2585323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>
                <a:latin typeface="Roboto"/>
              </a:rPr>
              <a:t>In </a:t>
            </a:r>
            <a:r>
              <a:rPr lang="en-US" sz="2400" b="0" dirty="0">
                <a:latin typeface="Roboto"/>
              </a:rPr>
              <a:t>the above pseudo code there are two loop invariant condition:</a:t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1. In the outer loop, array is sorted for first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elements.</a:t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2. In the inner loop, min is always the minimum value in A[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to j].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9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50" y="381000"/>
            <a:ext cx="5580850" cy="677108"/>
          </a:xfrm>
        </p:spPr>
        <p:txBody>
          <a:bodyPr/>
          <a:lstStyle/>
          <a:p>
            <a:pPr algn="ctr"/>
            <a:r>
              <a:rPr lang="en-US" dirty="0"/>
              <a:t>Bubble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3129"/>
            <a:ext cx="7620634" cy="2954655"/>
          </a:xfrm>
        </p:spPr>
        <p:txBody>
          <a:bodyPr/>
          <a:lstStyle/>
          <a:p>
            <a:endParaRPr lang="en-US" sz="2400" b="0" dirty="0">
              <a:latin typeface="Roboto"/>
            </a:endParaRPr>
          </a:p>
          <a:p>
            <a:r>
              <a:rPr lang="en-US" sz="2400" b="0" dirty="0">
                <a:latin typeface="Roboto"/>
              </a:rPr>
              <a:t/>
            </a:r>
            <a:br>
              <a:rPr lang="en-US" sz="2400" b="0" dirty="0">
                <a:latin typeface="Roboto"/>
              </a:rPr>
            </a:br>
            <a:r>
              <a:rPr lang="en-US" sz="2400" b="0" dirty="0">
                <a:latin typeface="Roboto"/>
              </a:rPr>
              <a:t>In </a:t>
            </a:r>
            <a:r>
              <a:rPr lang="en-US" sz="2400" b="0" dirty="0">
                <a:latin typeface="Roboto"/>
                <a:hlinkClick r:id="rId2"/>
              </a:rPr>
              <a:t>bubble sort</a:t>
            </a:r>
            <a:r>
              <a:rPr lang="en-US" sz="2400" b="0" dirty="0">
                <a:latin typeface="Roboto"/>
              </a:rPr>
              <a:t> algorithm, after each iteration of the loop largest element of the array is always placed at right most position. Therefore, the loop invariant condition is that at the end of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iteration right most </a:t>
            </a:r>
            <a:r>
              <a:rPr lang="en-US" sz="2400" b="0" dirty="0" err="1">
                <a:latin typeface="Roboto"/>
              </a:rPr>
              <a:t>i</a:t>
            </a:r>
            <a:r>
              <a:rPr lang="en-US" sz="2400" b="0" dirty="0">
                <a:latin typeface="Roboto"/>
              </a:rPr>
              <a:t> elements are sorted and in place.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303" r="26942" b="16017"/>
          <a:stretch/>
        </p:blipFill>
        <p:spPr>
          <a:xfrm>
            <a:off x="190817" y="3810000"/>
            <a:ext cx="84581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38" y="533400"/>
            <a:ext cx="7922262" cy="1295400"/>
          </a:xfrm>
        </p:spPr>
        <p:txBody>
          <a:bodyPr/>
          <a:lstStyle/>
          <a:p>
            <a:r>
              <a:rPr lang="en-US" dirty="0" smtClean="0"/>
              <a:t>Working with Loop Invariants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38" y="2468025"/>
            <a:ext cx="7620634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 list invariant usually say something about the “Part of list that’s been processed so far”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Invariant has no concept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Invariants are true even when the condition of loop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38" y="461429"/>
            <a:ext cx="6322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Correctness </a:t>
            </a:r>
            <a:r>
              <a:rPr spc="-165" dirty="0"/>
              <a:t>of </a:t>
            </a:r>
            <a:r>
              <a:rPr spc="-150" dirty="0"/>
              <a:t>an</a:t>
            </a:r>
            <a:r>
              <a:rPr spc="-650" dirty="0"/>
              <a:t> </a:t>
            </a:r>
            <a:r>
              <a:rPr spc="-1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874"/>
            <a:ext cx="8053070" cy="4766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45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5" dirty="0">
                <a:latin typeface="Trebuchet MS"/>
                <a:cs typeface="Trebuchet MS"/>
              </a:rPr>
              <a:t>is </a:t>
            </a:r>
            <a:r>
              <a:rPr sz="2800" spc="-150" dirty="0">
                <a:latin typeface="Trebuchet MS"/>
                <a:cs typeface="Trebuchet MS"/>
              </a:rPr>
              <a:t>correct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if:</a:t>
            </a:r>
            <a:endParaRPr sz="2800">
              <a:latin typeface="Trebuchet MS"/>
              <a:cs typeface="Trebuchet MS"/>
            </a:endParaRPr>
          </a:p>
          <a:p>
            <a:pPr marL="836294" indent="-36639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6294" algn="l"/>
                <a:tab pos="836930" algn="l"/>
              </a:tabLst>
            </a:pPr>
            <a:r>
              <a:rPr sz="2800" spc="-130" dirty="0">
                <a:latin typeface="Trebuchet MS"/>
                <a:cs typeface="Trebuchet MS"/>
              </a:rPr>
              <a:t>for </a:t>
            </a:r>
            <a:r>
              <a:rPr sz="2800" spc="-120" dirty="0">
                <a:latin typeface="Trebuchet MS"/>
                <a:cs typeface="Trebuchet MS"/>
              </a:rPr>
              <a:t>any </a:t>
            </a:r>
            <a:r>
              <a:rPr sz="2800" spc="-150" dirty="0">
                <a:latin typeface="Trebuchet MS"/>
                <a:cs typeface="Trebuchet MS"/>
              </a:rPr>
              <a:t>correct </a:t>
            </a:r>
            <a:r>
              <a:rPr sz="2800" spc="-110" dirty="0">
                <a:latin typeface="Trebuchet MS"/>
                <a:cs typeface="Trebuchet MS"/>
              </a:rPr>
              <a:t>input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data:</a:t>
            </a:r>
            <a:endParaRPr sz="28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90" dirty="0">
                <a:latin typeface="Trebuchet MS"/>
                <a:cs typeface="Trebuchet MS"/>
              </a:rPr>
              <a:t>stops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105" dirty="0">
                <a:latin typeface="Trebuchet MS"/>
                <a:cs typeface="Trebuchet MS"/>
              </a:rPr>
              <a:t>produces </a:t>
            </a:r>
            <a:r>
              <a:rPr sz="2800" spc="-150" dirty="0">
                <a:latin typeface="Trebuchet MS"/>
                <a:cs typeface="Trebuchet MS"/>
              </a:rPr>
              <a:t>correct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5" dirty="0">
                <a:latin typeface="Trebuchet MS"/>
                <a:cs typeface="Trebuchet MS"/>
              </a:rPr>
              <a:t>Correct </a:t>
            </a:r>
            <a:r>
              <a:rPr sz="2800" spc="-105" dirty="0">
                <a:latin typeface="Trebuchet MS"/>
                <a:cs typeface="Trebuchet MS"/>
              </a:rPr>
              <a:t>input </a:t>
            </a:r>
            <a:r>
              <a:rPr sz="2800" spc="-175" dirty="0">
                <a:latin typeface="Trebuchet MS"/>
                <a:cs typeface="Trebuchet MS"/>
              </a:rPr>
              <a:t>data: </a:t>
            </a:r>
            <a:r>
              <a:rPr sz="2800" spc="-130" dirty="0">
                <a:latin typeface="Trebuchet MS"/>
                <a:cs typeface="Trebuchet MS"/>
              </a:rPr>
              <a:t>satisfies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precondition</a:t>
            </a:r>
            <a:endParaRPr sz="28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5" dirty="0">
                <a:latin typeface="Trebuchet MS"/>
                <a:cs typeface="Trebuchet MS"/>
              </a:rPr>
              <a:t>Correct </a:t>
            </a:r>
            <a:r>
              <a:rPr sz="2800" spc="-95" dirty="0">
                <a:latin typeface="Trebuchet MS"/>
                <a:cs typeface="Trebuchet MS"/>
              </a:rPr>
              <a:t>output </a:t>
            </a:r>
            <a:r>
              <a:rPr sz="2800" spc="-175" dirty="0">
                <a:latin typeface="Trebuchet MS"/>
                <a:cs typeface="Trebuchet MS"/>
              </a:rPr>
              <a:t>data: </a:t>
            </a:r>
            <a:r>
              <a:rPr sz="2800" spc="-130" dirty="0">
                <a:latin typeface="Trebuchet MS"/>
                <a:cs typeface="Trebuchet MS"/>
              </a:rPr>
              <a:t>satisfies</a:t>
            </a:r>
            <a:r>
              <a:rPr sz="2800" spc="-4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postcondition</a:t>
            </a:r>
            <a:endParaRPr sz="2800">
              <a:latin typeface="Trebuchet MS"/>
              <a:cs typeface="Trebuchet MS"/>
            </a:endParaRPr>
          </a:p>
          <a:p>
            <a:pPr marL="69850" marR="5080">
              <a:lnSpc>
                <a:spcPct val="100200"/>
              </a:lnSpc>
              <a:spcBef>
                <a:spcPts val="2965"/>
              </a:spcBef>
            </a:pPr>
            <a:r>
              <a:rPr sz="2800" b="1" spc="-170" dirty="0">
                <a:latin typeface="Trebuchet MS"/>
                <a:cs typeface="Trebuchet MS"/>
              </a:rPr>
              <a:t>Problem: </a:t>
            </a:r>
            <a:r>
              <a:rPr sz="2800" spc="-110" dirty="0">
                <a:latin typeface="Trebuchet MS"/>
                <a:cs typeface="Trebuchet MS"/>
              </a:rPr>
              <a:t>Proving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correctness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00" dirty="0">
                <a:latin typeface="Trebuchet MS"/>
                <a:cs typeface="Trebuchet MS"/>
              </a:rPr>
              <a:t>an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35" dirty="0">
                <a:latin typeface="Trebuchet MS"/>
                <a:cs typeface="Trebuchet MS"/>
              </a:rPr>
              <a:t>may 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complicated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latter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repetitive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contains 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instructions.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736" y="190496"/>
            <a:ext cx="7272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8410" marR="5080" indent="-2506345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How</a:t>
            </a:r>
            <a:r>
              <a:rPr sz="4000" spc="-310" dirty="0"/>
              <a:t> </a:t>
            </a:r>
            <a:r>
              <a:rPr sz="4000" spc="-165" dirty="0"/>
              <a:t>to</a:t>
            </a:r>
            <a:r>
              <a:rPr sz="4000" spc="-310" dirty="0"/>
              <a:t> </a:t>
            </a:r>
            <a:r>
              <a:rPr sz="4000" spc="-160" dirty="0"/>
              <a:t>prove</a:t>
            </a:r>
            <a:r>
              <a:rPr sz="4000" spc="-310" dirty="0"/>
              <a:t> </a:t>
            </a:r>
            <a:r>
              <a:rPr sz="4000" spc="-180" dirty="0"/>
              <a:t>the</a:t>
            </a:r>
            <a:r>
              <a:rPr sz="4000" spc="-320" dirty="0"/>
              <a:t> </a:t>
            </a:r>
            <a:r>
              <a:rPr sz="4000" spc="-175" dirty="0"/>
              <a:t>correctness</a:t>
            </a:r>
            <a:r>
              <a:rPr sz="4000" spc="-315" dirty="0"/>
              <a:t> </a:t>
            </a:r>
            <a:r>
              <a:rPr sz="4000" spc="-150" dirty="0"/>
              <a:t>of</a:t>
            </a:r>
            <a:r>
              <a:rPr sz="4000" spc="-305" dirty="0"/>
              <a:t> </a:t>
            </a:r>
            <a:r>
              <a:rPr sz="4000" spc="-140" dirty="0"/>
              <a:t>an  </a:t>
            </a:r>
            <a:r>
              <a:rPr sz="4000" spc="-114" dirty="0"/>
              <a:t>algorithm?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578096"/>
            <a:ext cx="7693025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sz="3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1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95" dirty="0">
                <a:latin typeface="Trebuchet MS"/>
                <a:cs typeface="Trebuchet MS"/>
              </a:rPr>
              <a:t>Iterative </a:t>
            </a:r>
            <a:r>
              <a:rPr sz="3600" spc="-150" dirty="0">
                <a:latin typeface="Trebuchet MS"/>
                <a:cs typeface="Trebuchet MS"/>
              </a:rPr>
              <a:t>algorithm </a:t>
            </a:r>
            <a:r>
              <a:rPr sz="3600" spc="-180" dirty="0">
                <a:latin typeface="Trebuchet MS"/>
                <a:cs typeface="Trebuchet MS"/>
              </a:rPr>
              <a:t>(For </a:t>
            </a:r>
            <a:r>
              <a:rPr sz="3600" spc="-120" dirty="0">
                <a:latin typeface="Trebuchet MS"/>
                <a:cs typeface="Trebuchet MS"/>
              </a:rPr>
              <a:t>loops) </a:t>
            </a:r>
            <a:r>
              <a:rPr sz="3600" spc="100" dirty="0">
                <a:latin typeface="DejaVu Sans"/>
                <a:cs typeface="DejaVu Sans"/>
              </a:rPr>
              <a:t>⇒</a:t>
            </a:r>
            <a:r>
              <a:rPr sz="3600" spc="-840" dirty="0">
                <a:latin typeface="DejaVu Sans"/>
                <a:cs typeface="DejaVu Sans"/>
              </a:rPr>
              <a:t> </a:t>
            </a:r>
            <a:r>
              <a:rPr sz="3600" spc="335" dirty="0">
                <a:latin typeface="Trebuchet MS"/>
                <a:cs typeface="Trebuchet MS"/>
              </a:rPr>
              <a:t>???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Loop</a:t>
            </a:r>
            <a:r>
              <a:rPr spc="-395" dirty="0"/>
              <a:t> </a:t>
            </a:r>
            <a:r>
              <a:rPr spc="-210" dirty="0"/>
              <a:t>invariant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03598"/>
            <a:ext cx="772350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100"/>
              </a:spcBef>
            </a:pPr>
            <a:r>
              <a:rPr sz="3400" spc="-40" dirty="0">
                <a:latin typeface="Trebuchet MS"/>
                <a:cs typeface="Trebuchet MS"/>
              </a:rPr>
              <a:t>A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b="1" spc="-135" dirty="0">
                <a:latin typeface="Trebuchet MS"/>
                <a:cs typeface="Trebuchet MS"/>
              </a:rPr>
              <a:t>loop</a:t>
            </a:r>
            <a:r>
              <a:rPr sz="3400" b="1" spc="-265" dirty="0">
                <a:latin typeface="Trebuchet MS"/>
                <a:cs typeface="Trebuchet MS"/>
              </a:rPr>
              <a:t> </a:t>
            </a:r>
            <a:r>
              <a:rPr sz="3400" b="1" spc="-195" dirty="0">
                <a:latin typeface="Trebuchet MS"/>
                <a:cs typeface="Trebuchet MS"/>
              </a:rPr>
              <a:t>invariant</a:t>
            </a:r>
            <a:r>
              <a:rPr sz="3400" b="1" spc="-254" dirty="0">
                <a:latin typeface="Trebuchet MS"/>
                <a:cs typeface="Trebuchet MS"/>
              </a:rPr>
              <a:t> </a:t>
            </a:r>
            <a:r>
              <a:rPr sz="3400" spc="-125" dirty="0">
                <a:latin typeface="Trebuchet MS"/>
                <a:cs typeface="Trebuchet MS"/>
              </a:rPr>
              <a:t>is</a:t>
            </a:r>
            <a:r>
              <a:rPr sz="3400" spc="-275" dirty="0">
                <a:latin typeface="Trebuchet MS"/>
                <a:cs typeface="Trebuchet MS"/>
              </a:rPr>
              <a:t> </a:t>
            </a:r>
            <a:r>
              <a:rPr sz="3400" spc="-160" dirty="0">
                <a:latin typeface="Trebuchet MS"/>
                <a:cs typeface="Trebuchet MS"/>
              </a:rPr>
              <a:t>a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spc="-110" dirty="0">
                <a:latin typeface="Trebuchet MS"/>
                <a:cs typeface="Trebuchet MS"/>
              </a:rPr>
              <a:t>loop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40" dirty="0">
                <a:latin typeface="Trebuchet MS"/>
                <a:cs typeface="Trebuchet MS"/>
              </a:rPr>
              <a:t>property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75" dirty="0">
                <a:latin typeface="Trebuchet MS"/>
                <a:cs typeface="Trebuchet MS"/>
              </a:rPr>
              <a:t>that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14" dirty="0">
                <a:latin typeface="Trebuchet MS"/>
                <a:cs typeface="Trebuchet MS"/>
              </a:rPr>
              <a:t>hold  </a:t>
            </a:r>
            <a:r>
              <a:rPr sz="3400" spc="-165" dirty="0">
                <a:latin typeface="Trebuchet MS"/>
                <a:cs typeface="Trebuchet MS"/>
              </a:rPr>
              <a:t>before</a:t>
            </a:r>
            <a:r>
              <a:rPr sz="3400" spc="-270" dirty="0">
                <a:latin typeface="Trebuchet MS"/>
                <a:cs typeface="Trebuchet MS"/>
              </a:rPr>
              <a:t> </a:t>
            </a:r>
            <a:r>
              <a:rPr sz="3400" spc="-120" dirty="0">
                <a:latin typeface="Trebuchet MS"/>
                <a:cs typeface="Trebuchet MS"/>
              </a:rPr>
              <a:t>and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95" dirty="0">
                <a:latin typeface="Trebuchet MS"/>
                <a:cs typeface="Trebuchet MS"/>
              </a:rPr>
              <a:t>after</a:t>
            </a:r>
            <a:r>
              <a:rPr sz="3400" spc="-260" dirty="0">
                <a:latin typeface="Trebuchet MS"/>
                <a:cs typeface="Trebuchet MS"/>
              </a:rPr>
              <a:t> </a:t>
            </a:r>
            <a:r>
              <a:rPr sz="3400" spc="-165" dirty="0">
                <a:latin typeface="Trebuchet MS"/>
                <a:cs typeface="Trebuchet MS"/>
              </a:rPr>
              <a:t>each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75" dirty="0">
                <a:latin typeface="Trebuchet MS"/>
                <a:cs typeface="Trebuchet MS"/>
              </a:rPr>
              <a:t>iteration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of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60" dirty="0">
                <a:latin typeface="Trebuchet MS"/>
                <a:cs typeface="Trebuchet MS"/>
              </a:rPr>
              <a:t>a</a:t>
            </a:r>
            <a:r>
              <a:rPr sz="3400" spc="-265" dirty="0">
                <a:latin typeface="Trebuchet MS"/>
                <a:cs typeface="Trebuchet MS"/>
              </a:rPr>
              <a:t> </a:t>
            </a:r>
            <a:r>
              <a:rPr sz="3400" spc="-165" dirty="0">
                <a:latin typeface="Trebuchet MS"/>
                <a:cs typeface="Trebuchet MS"/>
              </a:rPr>
              <a:t>loop.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049" y="461429"/>
            <a:ext cx="606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Proof </a:t>
            </a:r>
            <a:r>
              <a:rPr spc="-130" dirty="0"/>
              <a:t>using loop</a:t>
            </a:r>
            <a:r>
              <a:rPr spc="-740" dirty="0"/>
              <a:t> </a:t>
            </a:r>
            <a:r>
              <a:rPr spc="-195" dirty="0"/>
              <a:t>invariants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2096"/>
            <a:ext cx="7952740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latin typeface="Trebuchet MS"/>
                <a:cs typeface="Trebuchet MS"/>
              </a:rPr>
              <a:t>We </a:t>
            </a:r>
            <a:r>
              <a:rPr sz="2800" b="1" spc="-140" dirty="0">
                <a:latin typeface="Trebuchet MS"/>
                <a:cs typeface="Trebuchet MS"/>
              </a:rPr>
              <a:t>must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show:</a:t>
            </a:r>
            <a:endParaRPr sz="2800">
              <a:latin typeface="Trebuchet MS"/>
              <a:cs typeface="Trebuchet MS"/>
            </a:endParaRPr>
          </a:p>
          <a:p>
            <a:pPr marL="546100" marR="121920" indent="-533400">
              <a:lnSpc>
                <a:spcPts val="3000"/>
              </a:lnSpc>
              <a:spcBef>
                <a:spcPts val="250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Initialization: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prior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first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loop.</a:t>
            </a:r>
            <a:endParaRPr sz="2800">
              <a:latin typeface="Trebuchet MS"/>
              <a:cs typeface="Trebuchet MS"/>
            </a:endParaRPr>
          </a:p>
          <a:p>
            <a:pPr marL="546100" marR="89535" indent="-533400">
              <a:lnSpc>
                <a:spcPts val="3070"/>
              </a:lnSpc>
              <a:spcBef>
                <a:spcPts val="61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35" dirty="0">
                <a:latin typeface="Trebuchet MS"/>
                <a:cs typeface="Trebuchet MS"/>
              </a:rPr>
              <a:t>Maintenance: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If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before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iteration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  </a:t>
            </a:r>
            <a:r>
              <a:rPr sz="2800" spc="-135" dirty="0">
                <a:latin typeface="Trebuchet MS"/>
                <a:cs typeface="Trebuchet MS"/>
              </a:rPr>
              <a:t>loop, </a:t>
            </a:r>
            <a:r>
              <a:rPr sz="2800" spc="-170" dirty="0">
                <a:latin typeface="Trebuchet MS"/>
                <a:cs typeface="Trebuchet MS"/>
              </a:rPr>
              <a:t>it </a:t>
            </a:r>
            <a:r>
              <a:rPr sz="2800" spc="-114" dirty="0">
                <a:latin typeface="Trebuchet MS"/>
                <a:cs typeface="Trebuchet MS"/>
              </a:rPr>
              <a:t>remains </a:t>
            </a:r>
            <a:r>
              <a:rPr sz="2800" spc="-125" dirty="0">
                <a:latin typeface="Trebuchet MS"/>
                <a:cs typeface="Trebuchet MS"/>
              </a:rPr>
              <a:t>true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65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next </a:t>
            </a:r>
            <a:r>
              <a:rPr sz="2800" spc="-160" dirty="0">
                <a:latin typeface="Trebuchet MS"/>
                <a:cs typeface="Trebuchet MS"/>
              </a:rPr>
              <a:t>iteration.</a:t>
            </a:r>
            <a:endParaRPr sz="2800">
              <a:latin typeface="Trebuchet MS"/>
              <a:cs typeface="Trebuchet MS"/>
            </a:endParaRPr>
          </a:p>
          <a:p>
            <a:pPr marL="546100" marR="5080" indent="-533400">
              <a:lnSpc>
                <a:spcPct val="90300"/>
              </a:lnSpc>
              <a:spcBef>
                <a:spcPts val="57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Termination: </a:t>
            </a:r>
            <a:r>
              <a:rPr sz="2800" spc="-45" dirty="0">
                <a:latin typeface="Trebuchet MS"/>
                <a:cs typeface="Trebuchet MS"/>
              </a:rPr>
              <a:t>When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85" dirty="0">
                <a:latin typeface="Trebuchet MS"/>
                <a:cs typeface="Trebuchet MS"/>
              </a:rPr>
              <a:t>loop </a:t>
            </a:r>
            <a:r>
              <a:rPr sz="2800" spc="-150" dirty="0">
                <a:latin typeface="Trebuchet MS"/>
                <a:cs typeface="Trebuchet MS"/>
              </a:rPr>
              <a:t>terminates,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40" dirty="0">
                <a:latin typeface="Trebuchet MS"/>
                <a:cs typeface="Trebuchet MS"/>
              </a:rPr>
              <a:t>invariant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gives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us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useful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property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helps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show 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20" dirty="0">
                <a:latin typeface="Trebuchet MS"/>
                <a:cs typeface="Trebuchet MS"/>
              </a:rPr>
              <a:t>algorithm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correct.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5859" y="461429"/>
            <a:ext cx="6313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Analogy </a:t>
            </a:r>
            <a:r>
              <a:rPr spc="-180" dirty="0"/>
              <a:t>to </a:t>
            </a:r>
            <a:r>
              <a:rPr spc="-175" dirty="0"/>
              <a:t>induction</a:t>
            </a:r>
            <a:r>
              <a:rPr spc="-670" dirty="0"/>
              <a:t> </a:t>
            </a:r>
            <a:r>
              <a:rPr spc="-145" dirty="0"/>
              <a:t>proofs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9985"/>
            <a:ext cx="7868284" cy="43605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loop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invariants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like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mathematical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induction.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base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case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inductive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65" dirty="0">
                <a:latin typeface="Trebuchet MS"/>
                <a:cs typeface="Trebuchet MS"/>
              </a:rPr>
              <a:t>step</a:t>
            </a:r>
            <a:r>
              <a:rPr sz="2400" spc="-16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209550" indent="-342900">
              <a:lnSpc>
                <a:spcPts val="287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Showing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invariant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holds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before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first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155" dirty="0">
                <a:latin typeface="Trebuchet MS"/>
                <a:cs typeface="Trebuchet MS"/>
              </a:rPr>
              <a:t>like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base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case.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1899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Showing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invariant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holds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iteration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  </a:t>
            </a:r>
            <a:r>
              <a:rPr sz="2400" spc="-155" dirty="0">
                <a:latin typeface="Trebuchet MS"/>
                <a:cs typeface="Trebuchet MS"/>
              </a:rPr>
              <a:t>like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inductive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step.</a:t>
            </a:r>
            <a:endParaRPr sz="2400">
              <a:latin typeface="Trebuchet MS"/>
              <a:cs typeface="Trebuchet MS"/>
            </a:endParaRPr>
          </a:p>
          <a:p>
            <a:pPr marL="355600" marR="539750" indent="-342900" algn="just">
              <a:lnSpc>
                <a:spcPts val="287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The </a:t>
            </a:r>
            <a:r>
              <a:rPr sz="2400" b="1" spc="-130" dirty="0">
                <a:latin typeface="Trebuchet MS"/>
                <a:cs typeface="Trebuchet MS"/>
              </a:rPr>
              <a:t>termination </a:t>
            </a:r>
            <a:r>
              <a:rPr sz="2400" spc="-110" dirty="0">
                <a:latin typeface="Trebuchet MS"/>
                <a:cs typeface="Trebuchet MS"/>
              </a:rPr>
              <a:t>part </a:t>
            </a:r>
            <a:r>
              <a:rPr sz="2400" spc="-130" dirty="0">
                <a:latin typeface="Trebuchet MS"/>
                <a:cs typeface="Trebuchet MS"/>
              </a:rPr>
              <a:t>differs </a:t>
            </a:r>
            <a:r>
              <a:rPr sz="2400" spc="-100" dirty="0">
                <a:latin typeface="Trebuchet MS"/>
                <a:cs typeface="Trebuchet MS"/>
              </a:rPr>
              <a:t>from </a:t>
            </a:r>
            <a:r>
              <a:rPr sz="2400" spc="-130" dirty="0">
                <a:latin typeface="Trebuchet MS"/>
                <a:cs typeface="Trebuchet MS"/>
              </a:rPr>
              <a:t>classical</a:t>
            </a:r>
            <a:r>
              <a:rPr sz="2400" spc="-4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mathematical  </a:t>
            </a:r>
            <a:r>
              <a:rPr sz="2400" spc="-114" dirty="0">
                <a:latin typeface="Trebuchet MS"/>
                <a:cs typeface="Trebuchet MS"/>
              </a:rPr>
              <a:t>induction. </a:t>
            </a:r>
            <a:r>
              <a:rPr sz="2400" spc="-145" dirty="0">
                <a:latin typeface="Trebuchet MS"/>
                <a:cs typeface="Trebuchet MS"/>
              </a:rPr>
              <a:t>Here, </a:t>
            </a:r>
            <a:r>
              <a:rPr sz="2400" spc="-110" dirty="0">
                <a:latin typeface="Trebuchet MS"/>
                <a:cs typeface="Trebuchet MS"/>
              </a:rPr>
              <a:t>we </a:t>
            </a:r>
            <a:r>
              <a:rPr sz="2400" spc="-90" dirty="0">
                <a:latin typeface="Trebuchet MS"/>
                <a:cs typeface="Trebuchet MS"/>
              </a:rPr>
              <a:t>stop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200" dirty="0">
                <a:latin typeface="Trebuchet MS"/>
                <a:cs typeface="Trebuchet MS"/>
              </a:rPr>
              <a:t>``induction’’ </a:t>
            </a:r>
            <a:r>
              <a:rPr sz="2400" spc="-75" dirty="0">
                <a:latin typeface="Trebuchet MS"/>
                <a:cs typeface="Trebuchet MS"/>
              </a:rPr>
              <a:t>when</a:t>
            </a:r>
            <a:r>
              <a:rPr sz="2400" spc="-5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loop  </a:t>
            </a:r>
            <a:r>
              <a:rPr sz="2400" spc="-114" dirty="0">
                <a:latin typeface="Trebuchet MS"/>
                <a:cs typeface="Trebuchet MS"/>
              </a:rPr>
              <a:t>terminates </a:t>
            </a:r>
            <a:r>
              <a:rPr sz="2400" spc="-105" dirty="0">
                <a:latin typeface="Trebuchet MS"/>
                <a:cs typeface="Trebuchet MS"/>
              </a:rPr>
              <a:t>instead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5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infinitely.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6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show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three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parts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order.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Insertion</a:t>
            </a:r>
            <a:r>
              <a:rPr spc="-409" dirty="0"/>
              <a:t> </a:t>
            </a:r>
            <a:r>
              <a:rPr spc="-13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1245603" y="1791881"/>
            <a:ext cx="6400800" cy="2677795"/>
          </a:xfrm>
          <a:custGeom>
            <a:avLst/>
            <a:gdLst/>
            <a:ahLst/>
            <a:cxnLst/>
            <a:rect l="l" t="t" r="r" b="b"/>
            <a:pathLst>
              <a:path w="6400800" h="2677795">
                <a:moveTo>
                  <a:pt x="0" y="0"/>
                </a:moveTo>
                <a:lnTo>
                  <a:pt x="6400803" y="0"/>
                </a:lnTo>
                <a:lnTo>
                  <a:pt x="6400803" y="2677661"/>
                </a:lnTo>
                <a:lnTo>
                  <a:pt x="0" y="26776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5293" y="1845055"/>
          <a:ext cx="4932043" cy="7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852169"/>
                <a:gridCol w="365124"/>
                <a:gridCol w="2372995"/>
                <a:gridCol w="671195"/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←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length(A)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2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8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←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68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4593" y="2527296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while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0137" y="2527296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0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5470" y="2527296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A[j-1]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3509" y="2527296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4843" y="2891367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swap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358" y="2891367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A[j-1]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343" y="3263896"/>
            <a:ext cx="3251835" cy="23064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42950" marR="5080" indent="730250">
              <a:lnSpc>
                <a:spcPts val="2870"/>
              </a:lnSpc>
              <a:spcBef>
                <a:spcPts val="204"/>
              </a:spcBef>
              <a:tabLst>
                <a:tab pos="2325370" algn="l"/>
              </a:tabLst>
            </a:pP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←	</a:t>
            </a:r>
            <a:r>
              <a:rPr sz="2400" dirty="0">
                <a:latin typeface="Courier New"/>
                <a:cs typeface="Courier New"/>
              </a:rPr>
              <a:t>j -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  </a:t>
            </a:r>
            <a:r>
              <a:rPr sz="2400" spc="-5" dirty="0">
                <a:latin typeface="Courier New"/>
                <a:cs typeface="Courier New"/>
              </a:rPr>
              <a:t>end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while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770"/>
              </a:lnSpc>
            </a:pPr>
            <a:r>
              <a:rPr sz="2400" spc="-5" dirty="0">
                <a:latin typeface="Courier New"/>
                <a:cs typeface="Courier New"/>
              </a:rPr>
              <a:t>end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Insertion</a:t>
            </a:r>
            <a:r>
              <a:rPr spc="-409" dirty="0"/>
              <a:t> </a:t>
            </a:r>
            <a:r>
              <a:rPr spc="-135" dirty="0"/>
              <a:t>sort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7036" y="2033193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03386" y="2649755"/>
            <a:ext cx="3401695" cy="334645"/>
          </a:xfrm>
          <a:custGeom>
            <a:avLst/>
            <a:gdLst/>
            <a:ahLst/>
            <a:cxnLst/>
            <a:rect l="l" t="t" r="r" b="b"/>
            <a:pathLst>
              <a:path w="3401695" h="334644">
                <a:moveTo>
                  <a:pt x="3401271" y="4"/>
                </a:moveTo>
                <a:lnTo>
                  <a:pt x="3399084" y="65034"/>
                </a:lnTo>
                <a:lnTo>
                  <a:pt x="3393119" y="118138"/>
                </a:lnTo>
                <a:lnTo>
                  <a:pt x="3384270" y="153942"/>
                </a:lnTo>
                <a:lnTo>
                  <a:pt x="3373431" y="167071"/>
                </a:lnTo>
                <a:lnTo>
                  <a:pt x="1728480" y="167068"/>
                </a:lnTo>
                <a:lnTo>
                  <a:pt x="1717642" y="180197"/>
                </a:lnTo>
                <a:lnTo>
                  <a:pt x="1708793" y="216000"/>
                </a:lnTo>
                <a:lnTo>
                  <a:pt x="1702828" y="269105"/>
                </a:lnTo>
                <a:lnTo>
                  <a:pt x="1700640" y="334135"/>
                </a:lnTo>
                <a:lnTo>
                  <a:pt x="1698452" y="269105"/>
                </a:lnTo>
                <a:lnTo>
                  <a:pt x="1692484" y="216000"/>
                </a:lnTo>
                <a:lnTo>
                  <a:pt x="1683635" y="180197"/>
                </a:lnTo>
                <a:lnTo>
                  <a:pt x="1672800" y="167068"/>
                </a:lnTo>
                <a:lnTo>
                  <a:pt x="27841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0553" y="3153825"/>
            <a:ext cx="1805939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i="1" spc="-80" dirty="0">
                <a:latin typeface="Trebuchet MS"/>
                <a:cs typeface="Trebuchet MS"/>
              </a:rPr>
              <a:t>n </a:t>
            </a:r>
            <a:r>
              <a:rPr sz="2400" spc="-105" dirty="0">
                <a:latin typeface="Trebuchet MS"/>
                <a:cs typeface="Trebuchet MS"/>
              </a:rPr>
              <a:t>elements  </a:t>
            </a:r>
            <a:r>
              <a:rPr sz="2400" spc="-114" dirty="0">
                <a:latin typeface="Trebuchet MS"/>
                <a:cs typeface="Trebuchet MS"/>
              </a:rPr>
              <a:t>already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580" y="2606459"/>
            <a:ext cx="118110" cy="377825"/>
          </a:xfrm>
          <a:custGeom>
            <a:avLst/>
            <a:gdLst/>
            <a:ahLst/>
            <a:cxnLst/>
            <a:rect l="l" t="t" r="r" b="b"/>
            <a:pathLst>
              <a:path w="118110" h="377825">
                <a:moveTo>
                  <a:pt x="58959" y="50411"/>
                </a:moveTo>
                <a:lnTo>
                  <a:pt x="46266" y="72173"/>
                </a:lnTo>
                <a:lnTo>
                  <a:pt x="46253" y="377431"/>
                </a:lnTo>
                <a:lnTo>
                  <a:pt x="71653" y="377431"/>
                </a:lnTo>
                <a:lnTo>
                  <a:pt x="71653" y="72173"/>
                </a:lnTo>
                <a:lnTo>
                  <a:pt x="58959" y="50411"/>
                </a:lnTo>
                <a:close/>
              </a:path>
              <a:path w="118110" h="377825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73" y="115912"/>
                </a:lnTo>
                <a:lnTo>
                  <a:pt x="21945" y="113868"/>
                </a:lnTo>
                <a:lnTo>
                  <a:pt x="46253" y="72194"/>
                </a:lnTo>
                <a:lnTo>
                  <a:pt x="46253" y="25209"/>
                </a:lnTo>
                <a:lnTo>
                  <a:pt x="73659" y="25209"/>
                </a:lnTo>
                <a:lnTo>
                  <a:pt x="58953" y="0"/>
                </a:lnTo>
                <a:close/>
              </a:path>
              <a:path w="118110" h="377825">
                <a:moveTo>
                  <a:pt x="73659" y="25209"/>
                </a:moveTo>
                <a:lnTo>
                  <a:pt x="71653" y="25209"/>
                </a:lnTo>
                <a:lnTo>
                  <a:pt x="71666" y="72194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5" y="108838"/>
                </a:lnTo>
                <a:lnTo>
                  <a:pt x="117919" y="101066"/>
                </a:lnTo>
                <a:lnTo>
                  <a:pt x="73659" y="25209"/>
                </a:lnTo>
                <a:close/>
              </a:path>
              <a:path w="118110" h="377825">
                <a:moveTo>
                  <a:pt x="71653" y="25209"/>
                </a:moveTo>
                <a:lnTo>
                  <a:pt x="46253" y="25209"/>
                </a:lnTo>
                <a:lnTo>
                  <a:pt x="46253" y="72194"/>
                </a:lnTo>
                <a:lnTo>
                  <a:pt x="58959" y="50411"/>
                </a:lnTo>
                <a:lnTo>
                  <a:pt x="47993" y="31610"/>
                </a:lnTo>
                <a:lnTo>
                  <a:pt x="71653" y="31610"/>
                </a:lnTo>
                <a:lnTo>
                  <a:pt x="71653" y="25209"/>
                </a:lnTo>
                <a:close/>
              </a:path>
              <a:path w="118110" h="377825">
                <a:moveTo>
                  <a:pt x="71653" y="31610"/>
                </a:moveTo>
                <a:lnTo>
                  <a:pt x="69926" y="31610"/>
                </a:lnTo>
                <a:lnTo>
                  <a:pt x="58959" y="50411"/>
                </a:lnTo>
                <a:lnTo>
                  <a:pt x="71653" y="72173"/>
                </a:lnTo>
                <a:lnTo>
                  <a:pt x="71653" y="31610"/>
                </a:lnTo>
                <a:close/>
              </a:path>
              <a:path w="118110" h="377825">
                <a:moveTo>
                  <a:pt x="69926" y="31610"/>
                </a:moveTo>
                <a:lnTo>
                  <a:pt x="47993" y="31610"/>
                </a:lnTo>
                <a:lnTo>
                  <a:pt x="58959" y="50411"/>
                </a:lnTo>
                <a:lnTo>
                  <a:pt x="69926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6556" y="3153825"/>
            <a:ext cx="1687830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6245" marR="5080" indent="-424180">
              <a:lnSpc>
                <a:spcPts val="2870"/>
              </a:lnSpc>
              <a:spcBef>
                <a:spcPts val="204"/>
              </a:spcBef>
            </a:pPr>
            <a:r>
              <a:rPr sz="2400" spc="-60" dirty="0">
                <a:latin typeface="Trebuchet MS"/>
                <a:cs typeface="Trebuchet MS"/>
              </a:rPr>
              <a:t>New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element 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sort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7036" y="4630902"/>
          <a:ext cx="513587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855980"/>
                <a:gridCol w="855980"/>
                <a:gridCol w="855980"/>
                <a:gridCol w="855979"/>
                <a:gridCol w="855979"/>
              </a:tblGrid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003374" y="5186185"/>
            <a:ext cx="4279900" cy="334645"/>
          </a:xfrm>
          <a:custGeom>
            <a:avLst/>
            <a:gdLst/>
            <a:ahLst/>
            <a:cxnLst/>
            <a:rect l="l" t="t" r="r" b="b"/>
            <a:pathLst>
              <a:path w="4279900" h="334645">
                <a:moveTo>
                  <a:pt x="4279532" y="5"/>
                </a:moveTo>
                <a:lnTo>
                  <a:pt x="4277343" y="65035"/>
                </a:lnTo>
                <a:lnTo>
                  <a:pt x="4271376" y="118139"/>
                </a:lnTo>
                <a:lnTo>
                  <a:pt x="4262526" y="153944"/>
                </a:lnTo>
                <a:lnTo>
                  <a:pt x="4251692" y="167073"/>
                </a:lnTo>
                <a:lnTo>
                  <a:pt x="2167611" y="167068"/>
                </a:lnTo>
                <a:lnTo>
                  <a:pt x="2156771" y="180197"/>
                </a:lnTo>
                <a:lnTo>
                  <a:pt x="2147918" y="216001"/>
                </a:lnTo>
                <a:lnTo>
                  <a:pt x="2141949" y="269105"/>
                </a:lnTo>
                <a:lnTo>
                  <a:pt x="2139761" y="334136"/>
                </a:lnTo>
                <a:lnTo>
                  <a:pt x="2137574" y="269105"/>
                </a:lnTo>
                <a:lnTo>
                  <a:pt x="2131608" y="216001"/>
                </a:lnTo>
                <a:lnTo>
                  <a:pt x="2122759" y="180197"/>
                </a:lnTo>
                <a:lnTo>
                  <a:pt x="2111921" y="167068"/>
                </a:lnTo>
                <a:lnTo>
                  <a:pt x="27842" y="167068"/>
                </a:lnTo>
                <a:lnTo>
                  <a:pt x="17004" y="153939"/>
                </a:lnTo>
                <a:lnTo>
                  <a:pt x="8154" y="118134"/>
                </a:lnTo>
                <a:lnTo>
                  <a:pt x="2187" y="6503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8642" y="5685367"/>
            <a:ext cx="257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latin typeface="Trebuchet MS"/>
                <a:cs typeface="Trebuchet MS"/>
              </a:rPr>
              <a:t>n+1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916" y="1534579"/>
            <a:ext cx="3063875" cy="316865"/>
          </a:xfrm>
          <a:custGeom>
            <a:avLst/>
            <a:gdLst/>
            <a:ahLst/>
            <a:cxnLst/>
            <a:rect l="l" t="t" r="r" b="b"/>
            <a:pathLst>
              <a:path w="3063875" h="316864">
                <a:moveTo>
                  <a:pt x="3063667" y="201993"/>
                </a:moveTo>
                <a:lnTo>
                  <a:pt x="3025567" y="201993"/>
                </a:lnTo>
                <a:lnTo>
                  <a:pt x="3025567" y="316293"/>
                </a:lnTo>
                <a:lnTo>
                  <a:pt x="3063667" y="316293"/>
                </a:lnTo>
                <a:lnTo>
                  <a:pt x="3063667" y="201993"/>
                </a:lnTo>
                <a:close/>
              </a:path>
              <a:path w="3063875" h="316864">
                <a:moveTo>
                  <a:pt x="3063667" y="49593"/>
                </a:moveTo>
                <a:lnTo>
                  <a:pt x="3025567" y="49593"/>
                </a:lnTo>
                <a:lnTo>
                  <a:pt x="3025567" y="163893"/>
                </a:lnTo>
                <a:lnTo>
                  <a:pt x="3063667" y="163893"/>
                </a:lnTo>
                <a:lnTo>
                  <a:pt x="3063667" y="49593"/>
                </a:lnTo>
                <a:close/>
              </a:path>
              <a:path w="3063875" h="316864">
                <a:moveTo>
                  <a:pt x="2909324" y="12903"/>
                </a:moveTo>
                <a:lnTo>
                  <a:pt x="2909146" y="51003"/>
                </a:lnTo>
                <a:lnTo>
                  <a:pt x="3023446" y="51536"/>
                </a:lnTo>
                <a:lnTo>
                  <a:pt x="3023624" y="13436"/>
                </a:lnTo>
                <a:lnTo>
                  <a:pt x="2909324" y="12903"/>
                </a:lnTo>
                <a:close/>
              </a:path>
              <a:path w="3063875" h="316864">
                <a:moveTo>
                  <a:pt x="2756924" y="12217"/>
                </a:moveTo>
                <a:lnTo>
                  <a:pt x="2756746" y="50317"/>
                </a:lnTo>
                <a:lnTo>
                  <a:pt x="2871046" y="50838"/>
                </a:lnTo>
                <a:lnTo>
                  <a:pt x="2871224" y="12738"/>
                </a:lnTo>
                <a:lnTo>
                  <a:pt x="2756924" y="12217"/>
                </a:lnTo>
                <a:close/>
              </a:path>
              <a:path w="3063875" h="316864">
                <a:moveTo>
                  <a:pt x="2604524" y="11518"/>
                </a:moveTo>
                <a:lnTo>
                  <a:pt x="2604346" y="49618"/>
                </a:lnTo>
                <a:lnTo>
                  <a:pt x="2718646" y="50139"/>
                </a:lnTo>
                <a:lnTo>
                  <a:pt x="2718824" y="12039"/>
                </a:lnTo>
                <a:lnTo>
                  <a:pt x="2604524" y="11518"/>
                </a:lnTo>
                <a:close/>
              </a:path>
              <a:path w="3063875" h="316864">
                <a:moveTo>
                  <a:pt x="2452124" y="10820"/>
                </a:moveTo>
                <a:lnTo>
                  <a:pt x="2451946" y="48920"/>
                </a:lnTo>
                <a:lnTo>
                  <a:pt x="2566246" y="49441"/>
                </a:lnTo>
                <a:lnTo>
                  <a:pt x="2566424" y="11341"/>
                </a:lnTo>
                <a:lnTo>
                  <a:pt x="2452124" y="10820"/>
                </a:lnTo>
                <a:close/>
              </a:path>
              <a:path w="3063875" h="316864">
                <a:moveTo>
                  <a:pt x="2299724" y="10121"/>
                </a:moveTo>
                <a:lnTo>
                  <a:pt x="2299546" y="48221"/>
                </a:lnTo>
                <a:lnTo>
                  <a:pt x="2413846" y="48742"/>
                </a:lnTo>
                <a:lnTo>
                  <a:pt x="2414024" y="10655"/>
                </a:lnTo>
                <a:lnTo>
                  <a:pt x="2299724" y="10121"/>
                </a:lnTo>
                <a:close/>
              </a:path>
              <a:path w="3063875" h="316864">
                <a:moveTo>
                  <a:pt x="2147324" y="9436"/>
                </a:moveTo>
                <a:lnTo>
                  <a:pt x="2147159" y="47536"/>
                </a:lnTo>
                <a:lnTo>
                  <a:pt x="2261459" y="48056"/>
                </a:lnTo>
                <a:lnTo>
                  <a:pt x="2261624" y="9956"/>
                </a:lnTo>
                <a:lnTo>
                  <a:pt x="2147324" y="9436"/>
                </a:lnTo>
                <a:close/>
              </a:path>
              <a:path w="3063875" h="316864">
                <a:moveTo>
                  <a:pt x="1994924" y="8737"/>
                </a:moveTo>
                <a:lnTo>
                  <a:pt x="1994759" y="46837"/>
                </a:lnTo>
                <a:lnTo>
                  <a:pt x="2109059" y="47358"/>
                </a:lnTo>
                <a:lnTo>
                  <a:pt x="2109224" y="9258"/>
                </a:lnTo>
                <a:lnTo>
                  <a:pt x="1994924" y="8737"/>
                </a:lnTo>
                <a:close/>
              </a:path>
              <a:path w="3063875" h="316864">
                <a:moveTo>
                  <a:pt x="1842537" y="8039"/>
                </a:moveTo>
                <a:lnTo>
                  <a:pt x="1842359" y="46139"/>
                </a:lnTo>
                <a:lnTo>
                  <a:pt x="1956659" y="46659"/>
                </a:lnTo>
                <a:lnTo>
                  <a:pt x="1956824" y="8559"/>
                </a:lnTo>
                <a:lnTo>
                  <a:pt x="1842537" y="8039"/>
                </a:lnTo>
                <a:close/>
              </a:path>
              <a:path w="3063875" h="316864">
                <a:moveTo>
                  <a:pt x="1690137" y="7340"/>
                </a:moveTo>
                <a:lnTo>
                  <a:pt x="1689959" y="45440"/>
                </a:lnTo>
                <a:lnTo>
                  <a:pt x="1804259" y="45961"/>
                </a:lnTo>
                <a:lnTo>
                  <a:pt x="1804437" y="7861"/>
                </a:lnTo>
                <a:lnTo>
                  <a:pt x="1690137" y="7340"/>
                </a:lnTo>
                <a:close/>
              </a:path>
              <a:path w="3063875" h="316864">
                <a:moveTo>
                  <a:pt x="1537737" y="6642"/>
                </a:moveTo>
                <a:lnTo>
                  <a:pt x="1537559" y="44742"/>
                </a:lnTo>
                <a:lnTo>
                  <a:pt x="1651859" y="45262"/>
                </a:lnTo>
                <a:lnTo>
                  <a:pt x="1652037" y="7175"/>
                </a:lnTo>
                <a:lnTo>
                  <a:pt x="1537737" y="6642"/>
                </a:lnTo>
                <a:close/>
              </a:path>
              <a:path w="3063875" h="316864">
                <a:moveTo>
                  <a:pt x="1385337" y="5956"/>
                </a:moveTo>
                <a:lnTo>
                  <a:pt x="1385159" y="44056"/>
                </a:lnTo>
                <a:lnTo>
                  <a:pt x="1499459" y="44576"/>
                </a:lnTo>
                <a:lnTo>
                  <a:pt x="1499637" y="6476"/>
                </a:lnTo>
                <a:lnTo>
                  <a:pt x="1385337" y="5956"/>
                </a:lnTo>
                <a:close/>
              </a:path>
              <a:path w="3063875" h="316864">
                <a:moveTo>
                  <a:pt x="1232937" y="5257"/>
                </a:moveTo>
                <a:lnTo>
                  <a:pt x="1232759" y="43357"/>
                </a:lnTo>
                <a:lnTo>
                  <a:pt x="1347059" y="43878"/>
                </a:lnTo>
                <a:lnTo>
                  <a:pt x="1347237" y="5778"/>
                </a:lnTo>
                <a:lnTo>
                  <a:pt x="1232937" y="5257"/>
                </a:lnTo>
                <a:close/>
              </a:path>
              <a:path w="3063875" h="316864">
                <a:moveTo>
                  <a:pt x="1080537" y="4559"/>
                </a:moveTo>
                <a:lnTo>
                  <a:pt x="1080359" y="42659"/>
                </a:lnTo>
                <a:lnTo>
                  <a:pt x="1194659" y="43179"/>
                </a:lnTo>
                <a:lnTo>
                  <a:pt x="1194837" y="5079"/>
                </a:lnTo>
                <a:lnTo>
                  <a:pt x="1080537" y="4559"/>
                </a:lnTo>
                <a:close/>
              </a:path>
              <a:path w="3063875" h="316864">
                <a:moveTo>
                  <a:pt x="928137" y="3860"/>
                </a:moveTo>
                <a:lnTo>
                  <a:pt x="927971" y="41960"/>
                </a:lnTo>
                <a:lnTo>
                  <a:pt x="1042259" y="42481"/>
                </a:lnTo>
                <a:lnTo>
                  <a:pt x="1042437" y="4381"/>
                </a:lnTo>
                <a:lnTo>
                  <a:pt x="928137" y="3860"/>
                </a:lnTo>
                <a:close/>
              </a:path>
              <a:path w="3063875" h="316864">
                <a:moveTo>
                  <a:pt x="775737" y="3175"/>
                </a:moveTo>
                <a:lnTo>
                  <a:pt x="775571" y="41275"/>
                </a:lnTo>
                <a:lnTo>
                  <a:pt x="889871" y="41795"/>
                </a:lnTo>
                <a:lnTo>
                  <a:pt x="890037" y="3695"/>
                </a:lnTo>
                <a:lnTo>
                  <a:pt x="775737" y="3175"/>
                </a:lnTo>
                <a:close/>
              </a:path>
              <a:path w="3063875" h="316864">
                <a:moveTo>
                  <a:pt x="623349" y="2476"/>
                </a:moveTo>
                <a:lnTo>
                  <a:pt x="623171" y="40576"/>
                </a:lnTo>
                <a:lnTo>
                  <a:pt x="737471" y="41097"/>
                </a:lnTo>
                <a:lnTo>
                  <a:pt x="737637" y="2997"/>
                </a:lnTo>
                <a:lnTo>
                  <a:pt x="623349" y="2476"/>
                </a:lnTo>
                <a:close/>
              </a:path>
              <a:path w="3063875" h="316864">
                <a:moveTo>
                  <a:pt x="470949" y="1777"/>
                </a:moveTo>
                <a:lnTo>
                  <a:pt x="470771" y="39877"/>
                </a:lnTo>
                <a:lnTo>
                  <a:pt x="585071" y="40398"/>
                </a:lnTo>
                <a:lnTo>
                  <a:pt x="585249" y="2298"/>
                </a:lnTo>
                <a:lnTo>
                  <a:pt x="470949" y="1777"/>
                </a:lnTo>
                <a:close/>
              </a:path>
              <a:path w="3063875" h="316864">
                <a:moveTo>
                  <a:pt x="318549" y="1079"/>
                </a:moveTo>
                <a:lnTo>
                  <a:pt x="318371" y="39179"/>
                </a:lnTo>
                <a:lnTo>
                  <a:pt x="432671" y="39700"/>
                </a:lnTo>
                <a:lnTo>
                  <a:pt x="432849" y="1600"/>
                </a:lnTo>
                <a:lnTo>
                  <a:pt x="318549" y="1079"/>
                </a:lnTo>
                <a:close/>
              </a:path>
              <a:path w="3063875" h="316864">
                <a:moveTo>
                  <a:pt x="166149" y="380"/>
                </a:moveTo>
                <a:lnTo>
                  <a:pt x="165971" y="38480"/>
                </a:lnTo>
                <a:lnTo>
                  <a:pt x="280271" y="39001"/>
                </a:lnTo>
                <a:lnTo>
                  <a:pt x="280449" y="914"/>
                </a:lnTo>
                <a:lnTo>
                  <a:pt x="166149" y="380"/>
                </a:lnTo>
                <a:close/>
              </a:path>
              <a:path w="3063875" h="316864">
                <a:moveTo>
                  <a:pt x="80589" y="0"/>
                </a:moveTo>
                <a:lnTo>
                  <a:pt x="75725" y="1993"/>
                </a:lnTo>
                <a:lnTo>
                  <a:pt x="68537" y="9143"/>
                </a:lnTo>
                <a:lnTo>
                  <a:pt x="66518" y="13995"/>
                </a:lnTo>
                <a:lnTo>
                  <a:pt x="66518" y="90982"/>
                </a:lnTo>
                <a:lnTo>
                  <a:pt x="104618" y="90982"/>
                </a:lnTo>
                <a:lnTo>
                  <a:pt x="104618" y="38204"/>
                </a:lnTo>
                <a:lnTo>
                  <a:pt x="85479" y="38112"/>
                </a:lnTo>
                <a:lnTo>
                  <a:pt x="104618" y="19062"/>
                </a:lnTo>
                <a:lnTo>
                  <a:pt x="127961" y="19062"/>
                </a:lnTo>
                <a:lnTo>
                  <a:pt x="128049" y="215"/>
                </a:lnTo>
                <a:lnTo>
                  <a:pt x="80589" y="0"/>
                </a:lnTo>
                <a:close/>
              </a:path>
              <a:path w="3063875" h="316864">
                <a:moveTo>
                  <a:pt x="127961" y="19062"/>
                </a:moveTo>
                <a:lnTo>
                  <a:pt x="104618" y="19062"/>
                </a:lnTo>
                <a:lnTo>
                  <a:pt x="104618" y="38204"/>
                </a:lnTo>
                <a:lnTo>
                  <a:pt x="127871" y="38315"/>
                </a:lnTo>
                <a:lnTo>
                  <a:pt x="127961" y="19062"/>
                </a:lnTo>
                <a:close/>
              </a:path>
              <a:path w="3063875" h="316864">
                <a:moveTo>
                  <a:pt x="104618" y="19062"/>
                </a:moveTo>
                <a:lnTo>
                  <a:pt x="85479" y="38112"/>
                </a:lnTo>
                <a:lnTo>
                  <a:pt x="104618" y="38204"/>
                </a:lnTo>
                <a:lnTo>
                  <a:pt x="104618" y="19062"/>
                </a:lnTo>
                <a:close/>
              </a:path>
              <a:path w="3063875" h="316864">
                <a:moveTo>
                  <a:pt x="16460" y="104842"/>
                </a:moveTo>
                <a:lnTo>
                  <a:pt x="9304" y="107289"/>
                </a:lnTo>
                <a:lnTo>
                  <a:pt x="3650" y="112316"/>
                </a:lnTo>
                <a:lnTo>
                  <a:pt x="475" y="118894"/>
                </a:lnTo>
                <a:lnTo>
                  <a:pt x="0" y="126181"/>
                </a:lnTo>
                <a:lnTo>
                  <a:pt x="2446" y="133337"/>
                </a:lnTo>
                <a:lnTo>
                  <a:pt x="85568" y="275843"/>
                </a:lnTo>
                <a:lnTo>
                  <a:pt x="107624" y="238036"/>
                </a:lnTo>
                <a:lnTo>
                  <a:pt x="66518" y="238036"/>
                </a:lnTo>
                <a:lnTo>
                  <a:pt x="66518" y="167561"/>
                </a:lnTo>
                <a:lnTo>
                  <a:pt x="35352" y="114134"/>
                </a:lnTo>
                <a:lnTo>
                  <a:pt x="30325" y="108487"/>
                </a:lnTo>
                <a:lnTo>
                  <a:pt x="23747" y="105316"/>
                </a:lnTo>
                <a:lnTo>
                  <a:pt x="16460" y="104842"/>
                </a:lnTo>
                <a:close/>
              </a:path>
              <a:path w="3063875" h="316864">
                <a:moveTo>
                  <a:pt x="66518" y="167561"/>
                </a:moveTo>
                <a:lnTo>
                  <a:pt x="66518" y="238036"/>
                </a:lnTo>
                <a:lnTo>
                  <a:pt x="104618" y="238036"/>
                </a:lnTo>
                <a:lnTo>
                  <a:pt x="104618" y="228434"/>
                </a:lnTo>
                <a:lnTo>
                  <a:pt x="69121" y="228434"/>
                </a:lnTo>
                <a:lnTo>
                  <a:pt x="85574" y="200230"/>
                </a:lnTo>
                <a:lnTo>
                  <a:pt x="66518" y="167561"/>
                </a:lnTo>
                <a:close/>
              </a:path>
              <a:path w="3063875" h="316864">
                <a:moveTo>
                  <a:pt x="154688" y="104842"/>
                </a:moveTo>
                <a:lnTo>
                  <a:pt x="104630" y="167561"/>
                </a:lnTo>
                <a:lnTo>
                  <a:pt x="104618" y="238036"/>
                </a:lnTo>
                <a:lnTo>
                  <a:pt x="107624" y="238036"/>
                </a:lnTo>
                <a:lnTo>
                  <a:pt x="168702" y="133337"/>
                </a:lnTo>
                <a:lnTo>
                  <a:pt x="171143" y="126181"/>
                </a:lnTo>
                <a:lnTo>
                  <a:pt x="170669" y="118894"/>
                </a:lnTo>
                <a:lnTo>
                  <a:pt x="167496" y="112316"/>
                </a:lnTo>
                <a:lnTo>
                  <a:pt x="161844" y="107289"/>
                </a:lnTo>
                <a:lnTo>
                  <a:pt x="154688" y="104842"/>
                </a:lnTo>
                <a:close/>
              </a:path>
              <a:path w="3063875" h="316864">
                <a:moveTo>
                  <a:pt x="85574" y="200230"/>
                </a:moveTo>
                <a:lnTo>
                  <a:pt x="69121" y="228434"/>
                </a:lnTo>
                <a:lnTo>
                  <a:pt x="102027" y="228434"/>
                </a:lnTo>
                <a:lnTo>
                  <a:pt x="85574" y="200230"/>
                </a:lnTo>
                <a:close/>
              </a:path>
              <a:path w="3063875" h="316864">
                <a:moveTo>
                  <a:pt x="104618" y="167583"/>
                </a:moveTo>
                <a:lnTo>
                  <a:pt x="85574" y="200230"/>
                </a:lnTo>
                <a:lnTo>
                  <a:pt x="102027" y="228434"/>
                </a:lnTo>
                <a:lnTo>
                  <a:pt x="104618" y="228434"/>
                </a:lnTo>
                <a:lnTo>
                  <a:pt x="104618" y="167583"/>
                </a:lnTo>
                <a:close/>
              </a:path>
              <a:path w="3063875" h="316864">
                <a:moveTo>
                  <a:pt x="104618" y="129082"/>
                </a:moveTo>
                <a:lnTo>
                  <a:pt x="66518" y="129082"/>
                </a:lnTo>
                <a:lnTo>
                  <a:pt x="66530" y="167583"/>
                </a:lnTo>
                <a:lnTo>
                  <a:pt x="85574" y="200230"/>
                </a:lnTo>
                <a:lnTo>
                  <a:pt x="104618" y="167583"/>
                </a:lnTo>
                <a:lnTo>
                  <a:pt x="104618" y="1290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1020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Roboto</vt:lpstr>
      <vt:lpstr>Symbol</vt:lpstr>
      <vt:lpstr>Times New Roman</vt:lpstr>
      <vt:lpstr>Trebuchet MS</vt:lpstr>
      <vt:lpstr>Office Theme</vt:lpstr>
      <vt:lpstr>Loop invariants</vt:lpstr>
      <vt:lpstr>Algorithm specification</vt:lpstr>
      <vt:lpstr>Correctness of an algorithm</vt:lpstr>
      <vt:lpstr>How to prove the correctness of an  algorithm?</vt:lpstr>
      <vt:lpstr>Loop invariant</vt:lpstr>
      <vt:lpstr>Proof using loop invariants</vt:lpstr>
      <vt:lpstr>Analogy to induction proofs</vt:lpstr>
      <vt:lpstr>Insertion sort</vt:lpstr>
      <vt:lpstr>Insertion sort</vt:lpstr>
      <vt:lpstr>Loop invariant</vt:lpstr>
      <vt:lpstr>Initialization</vt:lpstr>
      <vt:lpstr>Maintenance</vt:lpstr>
      <vt:lpstr>Termination</vt:lpstr>
      <vt:lpstr>Merge Sort</vt:lpstr>
      <vt:lpstr>Merge Sort (Merge method)</vt:lpstr>
      <vt:lpstr>Procedure Merge</vt:lpstr>
      <vt:lpstr>Merge/combine – Example</vt:lpstr>
      <vt:lpstr>Correctness proof for Merge</vt:lpstr>
      <vt:lpstr>Termination Step</vt:lpstr>
      <vt:lpstr>Loop Invariant condition of various algorithms:</vt:lpstr>
      <vt:lpstr>Selection Sort:</vt:lpstr>
      <vt:lpstr>Selection Sort:</vt:lpstr>
      <vt:lpstr>Bubble Sort</vt:lpstr>
      <vt:lpstr>Working with Loop Invariants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COMP250: Loop invariants</dc:title>
  <dc:creator>Waqas</dc:creator>
  <cp:lastModifiedBy>Waqas</cp:lastModifiedBy>
  <cp:revision>13</cp:revision>
  <dcterms:created xsi:type="dcterms:W3CDTF">2019-09-03T14:48:27Z</dcterms:created>
  <dcterms:modified xsi:type="dcterms:W3CDTF">2019-09-04T05:18:02Z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2019-09-03T00:00:00Z</vt:filetime>
  </property>
</Properties>
</file>