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69" r:id="rId5"/>
    <p:sldId id="258"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3" autoAdjust="0"/>
    <p:restoredTop sz="94660"/>
  </p:normalViewPr>
  <p:slideViewPr>
    <p:cSldViewPr>
      <p:cViewPr varScale="1">
        <p:scale>
          <a:sx n="103" d="100"/>
          <a:sy n="103" d="100"/>
        </p:scale>
        <p:origin x="-15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8/22/2016</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8/22/2016</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System</a:t>
            </a:r>
            <a:endParaRPr lang="en-US" dirty="0"/>
          </a:p>
        </p:txBody>
      </p:sp>
      <p:sp>
        <p:nvSpPr>
          <p:cNvPr id="3" name="Subtitle 2"/>
          <p:cNvSpPr>
            <a:spLocks noGrp="1"/>
          </p:cNvSpPr>
          <p:nvPr>
            <p:ph type="subTitle" idx="1"/>
          </p:nvPr>
        </p:nvSpPr>
        <p:spPr/>
        <p:txBody>
          <a:bodyPr>
            <a:normAutofit lnSpcReduction="10000"/>
          </a:bodyPr>
          <a:lstStyle/>
          <a:p>
            <a:r>
              <a:rPr lang="en-US" dirty="0" smtClean="0"/>
              <a:t>CL 203</a:t>
            </a:r>
          </a:p>
          <a:p>
            <a:r>
              <a:rPr lang="en-US" dirty="0" smtClean="0"/>
              <a:t>Lab 01 </a:t>
            </a:r>
          </a:p>
          <a:p>
            <a:r>
              <a:rPr lang="en-US" dirty="0" smtClean="0"/>
              <a:t>Simple SQL schema and related queries</a:t>
            </a:r>
          </a:p>
          <a:p>
            <a:endParaRPr lang="en-US" dirty="0"/>
          </a:p>
        </p:txBody>
      </p:sp>
    </p:spTree>
    <p:extLst>
      <p:ext uri="{BB962C8B-B14F-4D97-AF65-F5344CB8AC3E}">
        <p14:creationId xmlns:p14="http://schemas.microsoft.com/office/powerpoint/2010/main" xmlns="" val="129075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7</a:t>
            </a:r>
            <a:endParaRPr lang="en-US" dirty="0"/>
          </a:p>
        </p:txBody>
      </p:sp>
      <p:sp>
        <p:nvSpPr>
          <p:cNvPr id="3" name="Content Placeholder 2"/>
          <p:cNvSpPr>
            <a:spLocks noGrp="1"/>
          </p:cNvSpPr>
          <p:nvPr>
            <p:ph idx="1"/>
          </p:nvPr>
        </p:nvSpPr>
        <p:spPr/>
        <p:txBody>
          <a:bodyPr>
            <a:normAutofit/>
          </a:bodyPr>
          <a:lstStyle/>
          <a:p>
            <a:r>
              <a:rPr lang="en-US" dirty="0" smtClean="0"/>
              <a:t>List name, job and </a:t>
            </a:r>
            <a:r>
              <a:rPr lang="en-US" dirty="0" err="1" smtClean="0"/>
              <a:t>hiredate</a:t>
            </a:r>
            <a:r>
              <a:rPr lang="en-US" dirty="0" smtClean="0"/>
              <a:t> of employees working in department number 20 or 30.</a:t>
            </a:r>
          </a:p>
          <a:p>
            <a:pPr>
              <a:buNone/>
            </a:pPr>
            <a:r>
              <a:rPr lang="en-US" dirty="0" smtClean="0"/>
              <a:t>		</a:t>
            </a:r>
          </a:p>
          <a:p>
            <a:r>
              <a:rPr lang="en-US" dirty="0" smtClean="0"/>
              <a:t>SELECT </a:t>
            </a:r>
            <a:r>
              <a:rPr lang="en-US" dirty="0" err="1" smtClean="0"/>
              <a:t>ename</a:t>
            </a:r>
            <a:r>
              <a:rPr lang="en-US" dirty="0" smtClean="0"/>
              <a:t>, job, </a:t>
            </a:r>
            <a:r>
              <a:rPr lang="en-US" dirty="0" err="1" smtClean="0"/>
              <a:t>hiredate</a:t>
            </a:r>
            <a:r>
              <a:rPr lang="en-US" dirty="0" smtClean="0"/>
              <a:t> FROM </a:t>
            </a:r>
            <a:r>
              <a:rPr lang="en-US" dirty="0" err="1" smtClean="0"/>
              <a:t>emp</a:t>
            </a:r>
            <a:endParaRPr lang="en-US" dirty="0" smtClean="0"/>
          </a:p>
          <a:p>
            <a:pPr>
              <a:buNone/>
            </a:pPr>
            <a:r>
              <a:rPr lang="en-US" dirty="0" smtClean="0"/>
              <a:t>	WHERE </a:t>
            </a:r>
            <a:r>
              <a:rPr lang="en-US" dirty="0" err="1" smtClean="0"/>
              <a:t>deptno</a:t>
            </a:r>
            <a:r>
              <a:rPr lang="en-US" dirty="0" smtClean="0"/>
              <a:t> IN (20,30);	</a:t>
            </a:r>
          </a:p>
          <a:p>
            <a:pPr>
              <a:buNone/>
            </a:pPr>
            <a:endParaRPr lang="en-US" dirty="0" smtClean="0"/>
          </a:p>
          <a:p>
            <a:pPr>
              <a:buNone/>
            </a:pPr>
            <a:endParaRPr lang="en-US" dirty="0" smtClean="0"/>
          </a:p>
          <a:p>
            <a:pPr>
              <a:buNone/>
            </a:pPr>
            <a:r>
              <a:rPr lang="en-US" b="1" dirty="0" smtClean="0"/>
              <a:t>BONUS QUESTION:  ( 1 mark )</a:t>
            </a:r>
          </a:p>
          <a:p>
            <a:pPr>
              <a:buNone/>
            </a:pPr>
            <a:r>
              <a:rPr lang="en-US" b="1" dirty="0" smtClean="0"/>
              <a:t>	Can you write it in another way, considering the step 6 example?</a:t>
            </a:r>
          </a:p>
          <a:p>
            <a:pPr>
              <a:buNone/>
            </a:pPr>
            <a:r>
              <a:rPr lang="en-US" dirty="0" smtClean="0"/>
              <a:t>	</a:t>
            </a:r>
          </a:p>
          <a:p>
            <a:pPr>
              <a:buNone/>
            </a:pPr>
            <a:r>
              <a:rPr lang="en-US" dirty="0" smtClean="0"/>
              <a:t>	</a:t>
            </a:r>
          </a:p>
        </p:txBody>
      </p:sp>
    </p:spTree>
    <p:extLst>
      <p:ext uri="{BB962C8B-B14F-4D97-AF65-F5344CB8AC3E}">
        <p14:creationId xmlns:p14="http://schemas.microsoft.com/office/powerpoint/2010/main" xmlns="" val="3159268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8</a:t>
            </a:r>
            <a:endParaRPr lang="en-US" dirty="0"/>
          </a:p>
        </p:txBody>
      </p:sp>
      <p:sp>
        <p:nvSpPr>
          <p:cNvPr id="3" name="Content Placeholder 2"/>
          <p:cNvSpPr>
            <a:spLocks noGrp="1"/>
          </p:cNvSpPr>
          <p:nvPr>
            <p:ph idx="1"/>
          </p:nvPr>
        </p:nvSpPr>
        <p:spPr/>
        <p:txBody>
          <a:bodyPr>
            <a:normAutofit/>
          </a:bodyPr>
          <a:lstStyle/>
          <a:p>
            <a:r>
              <a:rPr lang="en-US" dirty="0" smtClean="0"/>
              <a:t>List the </a:t>
            </a:r>
            <a:r>
              <a:rPr lang="en-US" dirty="0" err="1" smtClean="0"/>
              <a:t>emp_no</a:t>
            </a:r>
            <a:r>
              <a:rPr lang="en-US" dirty="0" smtClean="0"/>
              <a:t> and name of employee who has no manager.</a:t>
            </a:r>
          </a:p>
          <a:p>
            <a:pPr>
              <a:buNone/>
            </a:pPr>
            <a:endParaRPr lang="en-US" dirty="0" smtClean="0"/>
          </a:p>
          <a:p>
            <a:pPr>
              <a:buNone/>
            </a:pPr>
            <a:r>
              <a:rPr lang="en-US" dirty="0" smtClean="0"/>
              <a:t>	</a:t>
            </a:r>
          </a:p>
          <a:p>
            <a:pPr>
              <a:buNone/>
            </a:pPr>
            <a:r>
              <a:rPr lang="en-US" dirty="0" smtClean="0"/>
              <a:t>	</a:t>
            </a:r>
          </a:p>
          <a:p>
            <a:r>
              <a:rPr lang="en-US" dirty="0" smtClean="0"/>
              <a:t>SELECT </a:t>
            </a:r>
            <a:r>
              <a:rPr lang="en-US" dirty="0" err="1" smtClean="0"/>
              <a:t>empno</a:t>
            </a:r>
            <a:r>
              <a:rPr lang="en-US" dirty="0" smtClean="0"/>
              <a:t>, </a:t>
            </a:r>
            <a:r>
              <a:rPr lang="en-US" dirty="0" err="1" smtClean="0"/>
              <a:t>ename</a:t>
            </a:r>
            <a:r>
              <a:rPr lang="en-US" dirty="0" smtClean="0"/>
              <a:t> FROM </a:t>
            </a:r>
            <a:r>
              <a:rPr lang="en-US" dirty="0" err="1" smtClean="0"/>
              <a:t>emp</a:t>
            </a:r>
            <a:endParaRPr lang="en-US" dirty="0" smtClean="0"/>
          </a:p>
          <a:p>
            <a:pPr>
              <a:buNone/>
            </a:pPr>
            <a:r>
              <a:rPr lang="en-US" dirty="0" smtClean="0"/>
              <a:t>	WHERE mgr IS NULL;</a:t>
            </a:r>
          </a:p>
          <a:p>
            <a:pPr>
              <a:buNone/>
            </a:pPr>
            <a:r>
              <a:rPr lang="en-US" dirty="0" smtClean="0"/>
              <a:t>	</a:t>
            </a:r>
          </a:p>
        </p:txBody>
      </p:sp>
    </p:spTree>
    <p:extLst>
      <p:ext uri="{BB962C8B-B14F-4D97-AF65-F5344CB8AC3E}">
        <p14:creationId xmlns:p14="http://schemas.microsoft.com/office/powerpoint/2010/main" xmlns="" val="3159268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9</a:t>
            </a:r>
            <a:endParaRPr lang="en-US" dirty="0"/>
          </a:p>
        </p:txBody>
      </p:sp>
      <p:sp>
        <p:nvSpPr>
          <p:cNvPr id="3" name="Content Placeholder 2"/>
          <p:cNvSpPr>
            <a:spLocks noGrp="1"/>
          </p:cNvSpPr>
          <p:nvPr>
            <p:ph idx="1"/>
          </p:nvPr>
        </p:nvSpPr>
        <p:spPr/>
        <p:txBody>
          <a:bodyPr>
            <a:normAutofit/>
          </a:bodyPr>
          <a:lstStyle/>
          <a:p>
            <a:r>
              <a:rPr lang="en-US" dirty="0" smtClean="0"/>
              <a:t>List </a:t>
            </a:r>
            <a:r>
              <a:rPr lang="en-US" dirty="0" err="1" smtClean="0"/>
              <a:t>emp_no</a:t>
            </a:r>
            <a:r>
              <a:rPr lang="en-US" dirty="0" smtClean="0"/>
              <a:t>, name and job of employees whose salary is between 1500 – 2500</a:t>
            </a:r>
          </a:p>
          <a:p>
            <a:pPr>
              <a:buNone/>
            </a:pPr>
            <a:r>
              <a:rPr lang="en-US" dirty="0" smtClean="0"/>
              <a:t>		</a:t>
            </a:r>
          </a:p>
          <a:p>
            <a:endParaRPr lang="en-US" dirty="0" smtClean="0"/>
          </a:p>
          <a:p>
            <a:r>
              <a:rPr lang="en-US" dirty="0" smtClean="0"/>
              <a:t>SELECT </a:t>
            </a:r>
            <a:r>
              <a:rPr lang="en-US" dirty="0" err="1" smtClean="0"/>
              <a:t>empno</a:t>
            </a:r>
            <a:r>
              <a:rPr lang="en-US" dirty="0" smtClean="0"/>
              <a:t>, </a:t>
            </a:r>
            <a:r>
              <a:rPr lang="en-US" dirty="0" err="1" smtClean="0"/>
              <a:t>ename</a:t>
            </a:r>
            <a:r>
              <a:rPr lang="en-US" dirty="0" smtClean="0"/>
              <a:t>, job FROM </a:t>
            </a:r>
            <a:r>
              <a:rPr lang="en-US" dirty="0" err="1" smtClean="0"/>
              <a:t>emp</a:t>
            </a:r>
            <a:endParaRPr lang="en-US" dirty="0" smtClean="0"/>
          </a:p>
          <a:p>
            <a:pPr>
              <a:buNone/>
            </a:pPr>
            <a:r>
              <a:rPr lang="en-US" dirty="0" smtClean="0"/>
              <a:t>	WHERE </a:t>
            </a:r>
            <a:r>
              <a:rPr lang="en-US" dirty="0" err="1" smtClean="0"/>
              <a:t>sal</a:t>
            </a:r>
            <a:r>
              <a:rPr lang="en-US" dirty="0" smtClean="0"/>
              <a:t> BETWEEN 1500 AND 2500</a:t>
            </a:r>
            <a:r>
              <a:rPr lang="en-US" dirty="0" smtClean="0"/>
              <a:t>;</a:t>
            </a:r>
          </a:p>
          <a:p>
            <a:pPr>
              <a:buNone/>
            </a:pPr>
            <a:endParaRPr lang="en-US" dirty="0" smtClean="0"/>
          </a:p>
          <a:p>
            <a:pPr>
              <a:buNone/>
            </a:pPr>
            <a:endParaRPr lang="en-US" dirty="0" smtClean="0"/>
          </a:p>
          <a:p>
            <a:pPr>
              <a:buNone/>
            </a:pPr>
            <a:r>
              <a:rPr lang="en-US" b="1" dirty="0" smtClean="0"/>
              <a:t>BONUS QUESTION:  ( 1 mark )</a:t>
            </a:r>
          </a:p>
          <a:p>
            <a:pPr>
              <a:buNone/>
            </a:pPr>
            <a:r>
              <a:rPr lang="en-US" b="1" dirty="0" smtClean="0"/>
              <a:t>	Can you write it in another </a:t>
            </a:r>
            <a:r>
              <a:rPr lang="en-US" b="1" dirty="0" smtClean="0"/>
              <a:t>way?</a:t>
            </a:r>
            <a:endParaRPr lang="en-US" b="1" dirty="0" smtClean="0"/>
          </a:p>
          <a:p>
            <a:pPr>
              <a:buNone/>
            </a:pPr>
            <a:endParaRPr lang="en-US" dirty="0" smtClean="0"/>
          </a:p>
          <a:p>
            <a:pPr>
              <a:buNone/>
            </a:pPr>
            <a:r>
              <a:rPr lang="en-US" dirty="0" smtClean="0"/>
              <a:t>	</a:t>
            </a:r>
          </a:p>
        </p:txBody>
      </p:sp>
    </p:spTree>
    <p:extLst>
      <p:ext uri="{BB962C8B-B14F-4D97-AF65-F5344CB8AC3E}">
        <p14:creationId xmlns:p14="http://schemas.microsoft.com/office/powerpoint/2010/main" xmlns="" val="3159268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10</a:t>
            </a:r>
            <a:endParaRPr lang="en-US" dirty="0"/>
          </a:p>
        </p:txBody>
      </p:sp>
      <p:sp>
        <p:nvSpPr>
          <p:cNvPr id="3" name="Content Placeholder 2"/>
          <p:cNvSpPr>
            <a:spLocks noGrp="1"/>
          </p:cNvSpPr>
          <p:nvPr>
            <p:ph idx="1"/>
          </p:nvPr>
        </p:nvSpPr>
        <p:spPr/>
        <p:txBody>
          <a:bodyPr>
            <a:normAutofit/>
          </a:bodyPr>
          <a:lstStyle/>
          <a:p>
            <a:r>
              <a:rPr lang="en-US" dirty="0" smtClean="0"/>
              <a:t>In string comparison surround the string by apostrophes</a:t>
            </a:r>
            <a:r>
              <a:rPr lang="en-US" b="1" dirty="0" smtClean="0"/>
              <a:t>. </a:t>
            </a:r>
            <a:r>
              <a:rPr lang="en-US" dirty="0" smtClean="0"/>
              <a:t>List employees name and salary of those employees working in department located in DALLAS.</a:t>
            </a:r>
          </a:p>
          <a:p>
            <a:pPr>
              <a:buNone/>
            </a:pPr>
            <a:r>
              <a:rPr lang="en-US" b="1" dirty="0" smtClean="0"/>
              <a:t>		</a:t>
            </a:r>
          </a:p>
          <a:p>
            <a:r>
              <a:rPr lang="en-US" dirty="0" smtClean="0"/>
              <a:t>SELECT </a:t>
            </a:r>
            <a:r>
              <a:rPr lang="en-US" dirty="0" err="1" smtClean="0"/>
              <a:t>ename</a:t>
            </a:r>
            <a:r>
              <a:rPr lang="en-US" dirty="0" smtClean="0"/>
              <a:t>, </a:t>
            </a:r>
            <a:r>
              <a:rPr lang="en-US" dirty="0" err="1" smtClean="0"/>
              <a:t>sal</a:t>
            </a:r>
            <a:r>
              <a:rPr lang="en-US" dirty="0" smtClean="0"/>
              <a:t> </a:t>
            </a:r>
          </a:p>
          <a:p>
            <a:pPr>
              <a:buNone/>
            </a:pPr>
            <a:r>
              <a:rPr lang="en-US" dirty="0" smtClean="0"/>
              <a:t>	FROM </a:t>
            </a:r>
            <a:r>
              <a:rPr lang="en-US" dirty="0" err="1" smtClean="0"/>
              <a:t>emp</a:t>
            </a:r>
            <a:r>
              <a:rPr lang="en-US" dirty="0" smtClean="0"/>
              <a:t> e, dept d</a:t>
            </a:r>
          </a:p>
          <a:p>
            <a:pPr>
              <a:buNone/>
            </a:pPr>
            <a:r>
              <a:rPr lang="en-US" dirty="0" smtClean="0"/>
              <a:t>	WHERE </a:t>
            </a:r>
            <a:r>
              <a:rPr lang="en-US" dirty="0" err="1" smtClean="0"/>
              <a:t>e.deptno</a:t>
            </a:r>
            <a:r>
              <a:rPr lang="en-US" dirty="0" smtClean="0"/>
              <a:t> = </a:t>
            </a:r>
            <a:r>
              <a:rPr lang="en-US" dirty="0" err="1" smtClean="0"/>
              <a:t>d.deptno</a:t>
            </a:r>
            <a:r>
              <a:rPr lang="en-US" dirty="0" smtClean="0"/>
              <a:t> AND d.loc = ‘DALLAS’;</a:t>
            </a:r>
          </a:p>
          <a:p>
            <a:pPr>
              <a:buNone/>
            </a:pPr>
            <a:r>
              <a:rPr lang="en-US" dirty="0" smtClean="0"/>
              <a:t>	</a:t>
            </a:r>
          </a:p>
        </p:txBody>
      </p:sp>
    </p:spTree>
    <p:extLst>
      <p:ext uri="{BB962C8B-B14F-4D97-AF65-F5344CB8AC3E}">
        <p14:creationId xmlns:p14="http://schemas.microsoft.com/office/powerpoint/2010/main" xmlns="" val="3159268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11	</a:t>
            </a:r>
            <a:endParaRPr lang="en-US" dirty="0"/>
          </a:p>
        </p:txBody>
      </p:sp>
      <p:sp>
        <p:nvSpPr>
          <p:cNvPr id="3" name="Content Placeholder 2"/>
          <p:cNvSpPr>
            <a:spLocks noGrp="1"/>
          </p:cNvSpPr>
          <p:nvPr>
            <p:ph idx="1"/>
          </p:nvPr>
        </p:nvSpPr>
        <p:spPr/>
        <p:txBody>
          <a:bodyPr>
            <a:normAutofit/>
          </a:bodyPr>
          <a:lstStyle/>
          <a:p>
            <a:r>
              <a:rPr lang="en-US" dirty="0" smtClean="0"/>
              <a:t>For pattern matching </a:t>
            </a:r>
            <a:r>
              <a:rPr lang="en-US" b="1" dirty="0" smtClean="0"/>
              <a:t>like</a:t>
            </a:r>
            <a:r>
              <a:rPr lang="en-US" dirty="0" smtClean="0"/>
              <a:t> operator is used. Two special characters are used: the percent sign (%) and under score (_). Percent sign means that any string is allowed there, while under score stands for exactly one character. Find name and job of employees whose name contain substring ‘LL’.</a:t>
            </a:r>
          </a:p>
          <a:p>
            <a:pPr>
              <a:buNone/>
            </a:pPr>
            <a:r>
              <a:rPr lang="en-US" b="1" dirty="0" smtClean="0"/>
              <a:t>		</a:t>
            </a:r>
          </a:p>
          <a:p>
            <a:endParaRPr lang="en-US" b="1" dirty="0" smtClean="0"/>
          </a:p>
          <a:p>
            <a:r>
              <a:rPr lang="en-US" dirty="0" smtClean="0"/>
              <a:t>SELECT </a:t>
            </a:r>
            <a:r>
              <a:rPr lang="en-US" dirty="0" err="1" smtClean="0"/>
              <a:t>ename</a:t>
            </a:r>
            <a:r>
              <a:rPr lang="en-US" dirty="0" smtClean="0"/>
              <a:t> FROM </a:t>
            </a:r>
            <a:r>
              <a:rPr lang="en-US" dirty="0" err="1" smtClean="0"/>
              <a:t>emp</a:t>
            </a:r>
            <a:endParaRPr lang="en-US" dirty="0" smtClean="0"/>
          </a:p>
          <a:p>
            <a:pPr>
              <a:buNone/>
            </a:pPr>
            <a:r>
              <a:rPr lang="en-US" dirty="0" smtClean="0"/>
              <a:t>	WHERE </a:t>
            </a:r>
            <a:r>
              <a:rPr lang="en-US" dirty="0" err="1" smtClean="0"/>
              <a:t>ename</a:t>
            </a:r>
            <a:r>
              <a:rPr lang="en-US" dirty="0" smtClean="0"/>
              <a:t> like ‘%LL%’;		</a:t>
            </a:r>
          </a:p>
        </p:txBody>
      </p:sp>
    </p:spTree>
    <p:extLst>
      <p:ext uri="{BB962C8B-B14F-4D97-AF65-F5344CB8AC3E}">
        <p14:creationId xmlns:p14="http://schemas.microsoft.com/office/powerpoint/2010/main" xmlns="" val="3159268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12</a:t>
            </a:r>
            <a:endParaRPr lang="en-US" dirty="0"/>
          </a:p>
        </p:txBody>
      </p:sp>
      <p:sp>
        <p:nvSpPr>
          <p:cNvPr id="3" name="Content Placeholder 2"/>
          <p:cNvSpPr>
            <a:spLocks noGrp="1"/>
          </p:cNvSpPr>
          <p:nvPr>
            <p:ph idx="1"/>
          </p:nvPr>
        </p:nvSpPr>
        <p:spPr/>
        <p:txBody>
          <a:bodyPr>
            <a:normAutofit/>
          </a:bodyPr>
          <a:lstStyle/>
          <a:p>
            <a:r>
              <a:rPr lang="en-US" dirty="0" smtClean="0"/>
              <a:t>Aggregate functions return a single value for a set of column values. Count the number of employees.</a:t>
            </a:r>
          </a:p>
          <a:p>
            <a:pPr>
              <a:buNone/>
            </a:pPr>
            <a:r>
              <a:rPr lang="en-US" dirty="0" smtClean="0"/>
              <a:t>	</a:t>
            </a:r>
          </a:p>
          <a:p>
            <a:endParaRPr lang="en-US" dirty="0" smtClean="0"/>
          </a:p>
          <a:p>
            <a:endParaRPr lang="en-US" dirty="0" smtClean="0"/>
          </a:p>
          <a:p>
            <a:endParaRPr lang="en-US" dirty="0" smtClean="0"/>
          </a:p>
          <a:p>
            <a:endParaRPr lang="en-US" dirty="0" smtClean="0"/>
          </a:p>
          <a:p>
            <a:r>
              <a:rPr lang="en-US" dirty="0" smtClean="0"/>
              <a:t>SELECT count(*) as </a:t>
            </a:r>
            <a:r>
              <a:rPr lang="en-US" dirty="0" err="1" smtClean="0"/>
              <a:t>Total_Employees</a:t>
            </a:r>
            <a:r>
              <a:rPr lang="en-US" dirty="0" smtClean="0"/>
              <a:t> FROM </a:t>
            </a:r>
            <a:r>
              <a:rPr lang="en-US" dirty="0" err="1" smtClean="0"/>
              <a:t>emp</a:t>
            </a:r>
            <a:r>
              <a:rPr lang="en-US" dirty="0" smtClean="0"/>
              <a:t>; 	</a:t>
            </a:r>
          </a:p>
        </p:txBody>
      </p:sp>
    </p:spTree>
    <p:extLst>
      <p:ext uri="{BB962C8B-B14F-4D97-AF65-F5344CB8AC3E}">
        <p14:creationId xmlns:p14="http://schemas.microsoft.com/office/powerpoint/2010/main" xmlns="" val="3159268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13</a:t>
            </a:r>
            <a:endParaRPr lang="en-US" dirty="0"/>
          </a:p>
        </p:txBody>
      </p:sp>
      <p:sp>
        <p:nvSpPr>
          <p:cNvPr id="3" name="Content Placeholder 2"/>
          <p:cNvSpPr>
            <a:spLocks noGrp="1"/>
          </p:cNvSpPr>
          <p:nvPr>
            <p:ph idx="1"/>
          </p:nvPr>
        </p:nvSpPr>
        <p:spPr/>
        <p:txBody>
          <a:bodyPr>
            <a:normAutofit/>
          </a:bodyPr>
          <a:lstStyle/>
          <a:p>
            <a:r>
              <a:rPr lang="en-US" dirty="0" smtClean="0"/>
              <a:t>Following query displays employees names, dept number and location. Look how join works.</a:t>
            </a:r>
          </a:p>
          <a:p>
            <a:pPr>
              <a:buNone/>
            </a:pPr>
            <a:endParaRPr lang="en-US" dirty="0" smtClean="0"/>
          </a:p>
          <a:p>
            <a:pPr>
              <a:buNone/>
            </a:pPr>
            <a:endParaRPr lang="en-US" dirty="0" smtClean="0"/>
          </a:p>
          <a:p>
            <a:pPr>
              <a:buNone/>
            </a:pPr>
            <a:r>
              <a:rPr lang="en-US" dirty="0" smtClean="0"/>
              <a:t>	</a:t>
            </a:r>
          </a:p>
          <a:p>
            <a:r>
              <a:rPr lang="en-US" dirty="0" smtClean="0"/>
              <a:t>SELECT </a:t>
            </a:r>
            <a:r>
              <a:rPr lang="en-US" dirty="0" err="1" smtClean="0"/>
              <a:t>e.ename</a:t>
            </a:r>
            <a:r>
              <a:rPr lang="en-US" dirty="0" smtClean="0"/>
              <a:t>, </a:t>
            </a:r>
            <a:r>
              <a:rPr lang="en-US" dirty="0" err="1" smtClean="0"/>
              <a:t>e.deptno</a:t>
            </a:r>
            <a:r>
              <a:rPr lang="en-US" dirty="0" smtClean="0"/>
              <a:t>, </a:t>
            </a:r>
            <a:r>
              <a:rPr lang="en-US" dirty="0" err="1" smtClean="0"/>
              <a:t>d.deptno</a:t>
            </a:r>
            <a:r>
              <a:rPr lang="en-US" dirty="0" smtClean="0"/>
              <a:t>, d.loc</a:t>
            </a:r>
          </a:p>
          <a:p>
            <a:pPr>
              <a:buNone/>
            </a:pPr>
            <a:r>
              <a:rPr lang="en-US" dirty="0" smtClean="0"/>
              <a:t>	FROM </a:t>
            </a:r>
            <a:r>
              <a:rPr lang="en-US" dirty="0" err="1" smtClean="0"/>
              <a:t>emp</a:t>
            </a:r>
            <a:r>
              <a:rPr lang="en-US" dirty="0" smtClean="0"/>
              <a:t> e, dept d</a:t>
            </a:r>
          </a:p>
          <a:p>
            <a:pPr>
              <a:buNone/>
            </a:pPr>
            <a:r>
              <a:rPr lang="en-US" dirty="0" smtClean="0"/>
              <a:t>	WHERE </a:t>
            </a:r>
            <a:r>
              <a:rPr lang="en-US" dirty="0" err="1" smtClean="0"/>
              <a:t>e.deptno</a:t>
            </a:r>
            <a:r>
              <a:rPr lang="en-US" dirty="0" smtClean="0"/>
              <a:t> = </a:t>
            </a:r>
            <a:r>
              <a:rPr lang="en-US" dirty="0" err="1" smtClean="0"/>
              <a:t>d.deptno</a:t>
            </a:r>
            <a:r>
              <a:rPr lang="en-US" dirty="0" smtClean="0"/>
              <a:t>;</a:t>
            </a:r>
            <a:endParaRPr lang="en-US" dirty="0"/>
          </a:p>
        </p:txBody>
      </p:sp>
    </p:spTree>
    <p:extLst>
      <p:ext uri="{BB962C8B-B14F-4D97-AF65-F5344CB8AC3E}">
        <p14:creationId xmlns:p14="http://schemas.microsoft.com/office/powerpoint/2010/main" xmlns="" val="3159268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Exercises: </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smtClean="0"/>
              <a:t>Display the name, job, and salary for all employees whose job is Clerk or Analyst and their salary are not equal to Rs.1000, Rs.3000, or Rs.5000. Display in descending order of salary. (4 rows)</a:t>
            </a:r>
          </a:p>
          <a:p>
            <a:pPr lvl="0"/>
            <a:r>
              <a:rPr lang="en-US" dirty="0" smtClean="0"/>
              <a:t>Calculate the average salary of all the employees. (2073.21429)</a:t>
            </a:r>
          </a:p>
          <a:p>
            <a:pPr lvl="0"/>
            <a:r>
              <a:rPr lang="en-US" dirty="0" smtClean="0"/>
              <a:t>List all the employees names, their department numbers and hire date with ascending order of dept numbers and descending order of hire date within a particular dept. (multiple columns in ORDER BY clause). </a:t>
            </a:r>
          </a:p>
          <a:p>
            <a:pPr lvl="0"/>
            <a:r>
              <a:rPr lang="en-US" dirty="0" smtClean="0"/>
              <a:t>Find </a:t>
            </a:r>
            <a:r>
              <a:rPr lang="en-US" dirty="0" err="1" smtClean="0"/>
              <a:t>emp_no</a:t>
            </a:r>
            <a:r>
              <a:rPr lang="en-US" dirty="0" smtClean="0"/>
              <a:t>, name, salary and hire date of the employees who were hired in the first half year of 1981. Sort the output in ascending order of </a:t>
            </a:r>
            <a:r>
              <a:rPr lang="en-US" dirty="0" err="1" smtClean="0"/>
              <a:t>hiredate</a:t>
            </a:r>
            <a:r>
              <a:rPr lang="en-US" dirty="0" smtClean="0"/>
              <a:t>.</a:t>
            </a:r>
          </a:p>
          <a:p>
            <a:pPr lvl="0"/>
            <a:r>
              <a:rPr lang="en-US" dirty="0" smtClean="0"/>
              <a:t>List name of employees along with </a:t>
            </a:r>
            <a:r>
              <a:rPr lang="en-US" b="1" i="1" dirty="0" smtClean="0"/>
              <a:t>name</a:t>
            </a:r>
            <a:r>
              <a:rPr lang="en-US" dirty="0" smtClean="0"/>
              <a:t> of their departments. Sort by department name.</a:t>
            </a:r>
          </a:p>
          <a:p>
            <a:pPr lvl="0"/>
            <a:r>
              <a:rPr lang="en-US" dirty="0" smtClean="0"/>
              <a:t>How many different job titles are stored in the relation </a:t>
            </a:r>
            <a:r>
              <a:rPr lang="en-US" b="1" dirty="0" err="1" smtClean="0"/>
              <a:t>emp</a:t>
            </a:r>
            <a:r>
              <a:rPr lang="en-US" dirty="0" smtClean="0"/>
              <a:t>? (5)</a:t>
            </a:r>
          </a:p>
          <a:p>
            <a:pPr lvl="0"/>
            <a:r>
              <a:rPr lang="en-US" dirty="0" smtClean="0"/>
              <a:t>List the minimum and maximum salary in relation </a:t>
            </a:r>
            <a:r>
              <a:rPr lang="en-US" b="1" dirty="0" smtClean="0"/>
              <a:t>emp</a:t>
            </a:r>
            <a:r>
              <a:rPr lang="en-US" dirty="0" smtClean="0"/>
              <a:t>. (800, 5000)</a:t>
            </a:r>
          </a:p>
          <a:p>
            <a:pPr lvl="0"/>
            <a:r>
              <a:rPr lang="en-US" dirty="0" smtClean="0"/>
              <a:t>Sum all the salaries of employees working in the SALES department. (9400)</a:t>
            </a:r>
          </a:p>
          <a:p>
            <a:pPr lvl="0"/>
            <a:r>
              <a:rPr lang="en-US" dirty="0" smtClean="0"/>
              <a:t>Compute the difference between the minimum and maximum salary. (4200)</a:t>
            </a:r>
          </a:p>
          <a:p>
            <a:pPr lvl="0"/>
            <a:r>
              <a:rPr lang="en-US" dirty="0" smtClean="0"/>
              <a:t>List all employees whose name contains A in the third position. (3 names)</a:t>
            </a:r>
          </a:p>
          <a:p>
            <a:pPr lvl="0"/>
            <a:r>
              <a:rPr lang="en-US" dirty="0" smtClean="0"/>
              <a:t>How many employees earn more than Rs. 2000. (6 </a:t>
            </a:r>
            <a:r>
              <a:rPr lang="en-US" dirty="0" err="1" smtClean="0"/>
              <a:t>emps</a:t>
            </a:r>
            <a:r>
              <a:rPr lang="en-US" dirty="0" smtClean="0"/>
              <a:t>)</a:t>
            </a:r>
          </a:p>
          <a:p>
            <a:pPr lvl="0"/>
            <a:r>
              <a:rPr lang="en-US" dirty="0" smtClean="0"/>
              <a:t>Find total number of salesman and the sum of their salaries. (14, 29025)</a:t>
            </a:r>
          </a:p>
          <a:p>
            <a:pPr lvl="0"/>
            <a:r>
              <a:rPr lang="en-US" dirty="0" smtClean="0"/>
              <a:t>List name of all employees along with the NAMES of their managers. (13 rows)</a:t>
            </a:r>
            <a:endParaRPr lang="en-US" dirty="0"/>
          </a:p>
        </p:txBody>
      </p:sp>
    </p:spTree>
    <p:extLst>
      <p:ext uri="{BB962C8B-B14F-4D97-AF65-F5344CB8AC3E}">
        <p14:creationId xmlns:p14="http://schemas.microsoft.com/office/powerpoint/2010/main" xmlns="" val="3159268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smtClean="0"/>
              <a:t> </a:t>
            </a:r>
            <a:endParaRPr lang="en-US" dirty="0" smtClean="0"/>
          </a:p>
          <a:p>
            <a:r>
              <a:rPr lang="en-US" b="1" dirty="0" smtClean="0"/>
              <a:t>Operators and functions available in Oracle:</a:t>
            </a:r>
            <a:endParaRPr lang="en-US" dirty="0" smtClean="0"/>
          </a:p>
          <a:p>
            <a:pPr lvl="0"/>
            <a:r>
              <a:rPr lang="en-US" b="1" dirty="0" smtClean="0"/>
              <a:t>For numbers:</a:t>
            </a:r>
            <a:r>
              <a:rPr lang="en-US" dirty="0" smtClean="0"/>
              <a:t> abs, </a:t>
            </a:r>
            <a:r>
              <a:rPr lang="en-US" dirty="0" err="1" smtClean="0"/>
              <a:t>cos</a:t>
            </a:r>
            <a:r>
              <a:rPr lang="en-US" dirty="0" smtClean="0"/>
              <a:t>, sin, exp, log, power, mod, </a:t>
            </a:r>
            <a:r>
              <a:rPr lang="en-US" dirty="0" err="1" smtClean="0"/>
              <a:t>sqrt</a:t>
            </a:r>
            <a:r>
              <a:rPr lang="en-US" dirty="0" smtClean="0"/>
              <a:t>, +, -, *, /,……..</a:t>
            </a:r>
          </a:p>
          <a:p>
            <a:pPr lvl="0"/>
            <a:r>
              <a:rPr lang="en-US" b="1" dirty="0" smtClean="0"/>
              <a:t>For strings:</a:t>
            </a:r>
            <a:r>
              <a:rPr lang="en-US" dirty="0" smtClean="0"/>
              <a:t> </a:t>
            </a:r>
            <a:r>
              <a:rPr lang="en-US" dirty="0" err="1" smtClean="0"/>
              <a:t>concat</a:t>
            </a:r>
            <a:r>
              <a:rPr lang="en-US" dirty="0" smtClean="0"/>
              <a:t>( str1, str2 ), lower(column/</a:t>
            </a:r>
            <a:r>
              <a:rPr lang="en-US" dirty="0" err="1" smtClean="0"/>
              <a:t>expr</a:t>
            </a:r>
            <a:r>
              <a:rPr lang="en-US" dirty="0" smtClean="0"/>
              <a:t>), upper(column/</a:t>
            </a:r>
            <a:r>
              <a:rPr lang="en-US" dirty="0" err="1" smtClean="0"/>
              <a:t>expr</a:t>
            </a:r>
            <a:r>
              <a:rPr lang="en-US" dirty="0" smtClean="0"/>
              <a:t>), replace(</a:t>
            </a:r>
            <a:r>
              <a:rPr lang="en-US" dirty="0" err="1" smtClean="0"/>
              <a:t>str</a:t>
            </a:r>
            <a:r>
              <a:rPr lang="en-US" dirty="0" smtClean="0"/>
              <a:t>, </a:t>
            </a:r>
            <a:r>
              <a:rPr lang="en-US" dirty="0" err="1" smtClean="0"/>
              <a:t>search_str</a:t>
            </a:r>
            <a:r>
              <a:rPr lang="en-US" dirty="0" smtClean="0"/>
              <a:t>, </a:t>
            </a:r>
            <a:r>
              <a:rPr lang="en-US" dirty="0" err="1" smtClean="0"/>
              <a:t>replacement_str</a:t>
            </a:r>
            <a:r>
              <a:rPr lang="en-US" dirty="0" smtClean="0"/>
              <a:t>), </a:t>
            </a:r>
            <a:r>
              <a:rPr lang="en-US" dirty="0" err="1" smtClean="0"/>
              <a:t>concat</a:t>
            </a:r>
            <a:r>
              <a:rPr lang="en-US" dirty="0" smtClean="0"/>
              <a:t>(column1/expr1, column2/expr2), </a:t>
            </a:r>
            <a:r>
              <a:rPr lang="en-US" dirty="0" err="1" smtClean="0"/>
              <a:t>substr</a:t>
            </a:r>
            <a:r>
              <a:rPr lang="en-US" dirty="0" smtClean="0"/>
              <a:t>(</a:t>
            </a:r>
            <a:r>
              <a:rPr lang="en-US" dirty="0" err="1" smtClean="0"/>
              <a:t>str</a:t>
            </a:r>
            <a:r>
              <a:rPr lang="en-US" dirty="0" smtClean="0"/>
              <a:t>, m, n), length(column/</a:t>
            </a:r>
            <a:r>
              <a:rPr lang="en-US" dirty="0" err="1" smtClean="0"/>
              <a:t>expr</a:t>
            </a:r>
            <a:r>
              <a:rPr lang="en-US" dirty="0" smtClean="0"/>
              <a:t>), </a:t>
            </a:r>
            <a:r>
              <a:rPr lang="en-US" dirty="0" err="1" smtClean="0"/>
              <a:t>initcap</a:t>
            </a:r>
            <a:r>
              <a:rPr lang="en-US" dirty="0" smtClean="0"/>
              <a:t>(column/</a:t>
            </a:r>
            <a:r>
              <a:rPr lang="en-US" dirty="0" err="1" smtClean="0"/>
              <a:t>expr</a:t>
            </a:r>
            <a:r>
              <a:rPr lang="en-US" dirty="0" smtClean="0"/>
              <a:t>), …..</a:t>
            </a:r>
          </a:p>
          <a:p>
            <a:pPr lvl="0"/>
            <a:r>
              <a:rPr lang="en-US" b="1" dirty="0" smtClean="0"/>
              <a:t>For dates:</a:t>
            </a:r>
            <a:r>
              <a:rPr lang="en-US" dirty="0" smtClean="0"/>
              <a:t> </a:t>
            </a:r>
            <a:r>
              <a:rPr lang="en-US" dirty="0" err="1" smtClean="0"/>
              <a:t>add_months</a:t>
            </a:r>
            <a:r>
              <a:rPr lang="en-US" dirty="0" smtClean="0"/>
              <a:t>(</a:t>
            </a:r>
            <a:r>
              <a:rPr lang="en-US" dirty="0" err="1" smtClean="0"/>
              <a:t>date,n</a:t>
            </a:r>
            <a:r>
              <a:rPr lang="en-US" dirty="0" smtClean="0"/>
              <a:t>), </a:t>
            </a:r>
            <a:r>
              <a:rPr lang="en-US" dirty="0" err="1" smtClean="0"/>
              <a:t>month_between</a:t>
            </a:r>
            <a:r>
              <a:rPr lang="en-US" dirty="0" smtClean="0"/>
              <a:t>(date1, date2), </a:t>
            </a:r>
            <a:r>
              <a:rPr lang="en-US" dirty="0" err="1" smtClean="0"/>
              <a:t>next_day</a:t>
            </a:r>
            <a:r>
              <a:rPr lang="en-US" dirty="0" smtClean="0"/>
              <a:t>(</a:t>
            </a:r>
            <a:r>
              <a:rPr lang="en-US" dirty="0" err="1" smtClean="0"/>
              <a:t>date,’char</a:t>
            </a:r>
            <a:r>
              <a:rPr lang="en-US" dirty="0" smtClean="0"/>
              <a:t>’), </a:t>
            </a:r>
            <a:r>
              <a:rPr lang="en-US" dirty="0" err="1" smtClean="0"/>
              <a:t>last_day</a:t>
            </a:r>
            <a:r>
              <a:rPr lang="en-US" dirty="0" smtClean="0"/>
              <a:t>(date), ……</a:t>
            </a:r>
          </a:p>
          <a:p>
            <a:r>
              <a:rPr lang="en-US" dirty="0" smtClean="0"/>
              <a:t> </a:t>
            </a:r>
          </a:p>
          <a:p>
            <a:r>
              <a:rPr lang="en-US" b="1" dirty="0" smtClean="0"/>
              <a:t>Comparison operators:</a:t>
            </a:r>
            <a:endParaRPr lang="en-US" dirty="0" smtClean="0"/>
          </a:p>
          <a:p>
            <a:pPr lvl="0"/>
            <a:r>
              <a:rPr lang="en-US" dirty="0" smtClean="0"/>
              <a:t>=, != or &lt;&gt;, &lt;, &gt;, &lt;=, =&gt;</a:t>
            </a:r>
          </a:p>
          <a:p>
            <a:pPr lvl="0"/>
            <a:r>
              <a:rPr lang="en-US" dirty="0" smtClean="0"/>
              <a:t>Set Conditions: WHERE &lt;column&gt; [NOT] IN (&lt;list of values&gt;)</a:t>
            </a:r>
          </a:p>
          <a:p>
            <a:pPr lvl="0"/>
            <a:r>
              <a:rPr lang="en-US" dirty="0" smtClean="0"/>
              <a:t>Null Value: WHERE &lt;column&gt; IS [NOT] NULL</a:t>
            </a:r>
          </a:p>
          <a:p>
            <a:pPr lvl="0"/>
            <a:r>
              <a:rPr lang="en-US" dirty="0" smtClean="0"/>
              <a:t>Domain Conditions: WHERE &lt;column&gt; [NOT] BETWEEN &lt;lower bound&gt; AND &lt;upper bound&gt;</a:t>
            </a:r>
          </a:p>
          <a:p>
            <a:r>
              <a:rPr lang="en-US" dirty="0" smtClean="0"/>
              <a:t> </a:t>
            </a:r>
          </a:p>
          <a:p>
            <a:r>
              <a:rPr lang="en-US" b="1" dirty="0" smtClean="0"/>
              <a:t>Aggregate Functions:</a:t>
            </a:r>
            <a:endParaRPr lang="en-US" dirty="0" smtClean="0"/>
          </a:p>
          <a:p>
            <a:pPr lvl="0"/>
            <a:r>
              <a:rPr lang="en-US" b="1" dirty="0" smtClean="0"/>
              <a:t>count</a:t>
            </a:r>
            <a:r>
              <a:rPr lang="en-US" dirty="0" smtClean="0"/>
              <a:t>: used for counting rows</a:t>
            </a:r>
          </a:p>
          <a:p>
            <a:pPr lvl="0"/>
            <a:r>
              <a:rPr lang="en-US" b="1" dirty="0" smtClean="0"/>
              <a:t>max</a:t>
            </a:r>
            <a:r>
              <a:rPr lang="en-US" dirty="0" smtClean="0"/>
              <a:t>: maximum value for a column</a:t>
            </a:r>
          </a:p>
          <a:p>
            <a:pPr lvl="0"/>
            <a:r>
              <a:rPr lang="en-US" b="1" dirty="0" smtClean="0"/>
              <a:t>min</a:t>
            </a:r>
            <a:r>
              <a:rPr lang="en-US" dirty="0" smtClean="0"/>
              <a:t>: minimum value for a column</a:t>
            </a:r>
          </a:p>
          <a:p>
            <a:pPr lvl="0"/>
            <a:r>
              <a:rPr lang="en-US" b="1" dirty="0" smtClean="0"/>
              <a:t>sum</a:t>
            </a:r>
            <a:r>
              <a:rPr lang="en-US" dirty="0" smtClean="0"/>
              <a:t>: computes the sum of values (only applicable to the data type </a:t>
            </a:r>
            <a:r>
              <a:rPr lang="en-US" b="1" dirty="0" smtClean="0"/>
              <a:t>number</a:t>
            </a:r>
            <a:r>
              <a:rPr lang="en-US" dirty="0" smtClean="0"/>
              <a:t>)</a:t>
            </a:r>
          </a:p>
          <a:p>
            <a:pPr lvl="0"/>
            <a:r>
              <a:rPr lang="en-US" b="1" dirty="0" err="1" smtClean="0"/>
              <a:t>avg</a:t>
            </a:r>
            <a:r>
              <a:rPr lang="en-US" dirty="0" smtClean="0"/>
              <a:t>: computes average value for a column.</a:t>
            </a:r>
          </a:p>
          <a:p>
            <a:r>
              <a:rPr lang="en-US" dirty="0" smtClean="0"/>
              <a:t> </a:t>
            </a:r>
          </a:p>
          <a:p>
            <a:r>
              <a:rPr lang="en-US" b="1" dirty="0" smtClean="0"/>
              <a:t>Note:</a:t>
            </a:r>
            <a:r>
              <a:rPr lang="en-US" dirty="0" smtClean="0"/>
              <a:t> </a:t>
            </a:r>
            <a:r>
              <a:rPr lang="en-US" b="1" dirty="0" err="1" smtClean="0"/>
              <a:t>avg</a:t>
            </a:r>
            <a:r>
              <a:rPr lang="en-US" dirty="0" smtClean="0"/>
              <a:t>, </a:t>
            </a:r>
            <a:r>
              <a:rPr lang="en-US" b="1" dirty="0" smtClean="0"/>
              <a:t>min</a:t>
            </a:r>
            <a:r>
              <a:rPr lang="en-US" dirty="0" smtClean="0"/>
              <a:t> and </a:t>
            </a:r>
            <a:r>
              <a:rPr lang="en-US" b="1" dirty="0" smtClean="0"/>
              <a:t>max</a:t>
            </a:r>
            <a:r>
              <a:rPr lang="en-US" dirty="0" smtClean="0"/>
              <a:t> ignore </a:t>
            </a:r>
            <a:r>
              <a:rPr lang="en-US" dirty="0" err="1" smtClean="0"/>
              <a:t>tuples</a:t>
            </a:r>
            <a:r>
              <a:rPr lang="en-US" dirty="0" smtClean="0"/>
              <a:t> that have a null value for the specified attribute, but </a:t>
            </a:r>
            <a:r>
              <a:rPr lang="en-US" b="1" dirty="0" smtClean="0"/>
              <a:t>count</a:t>
            </a:r>
            <a:r>
              <a:rPr lang="en-US" dirty="0" smtClean="0"/>
              <a:t> considers null values.</a:t>
            </a:r>
            <a:endParaRPr lang="en-US" dirty="0"/>
          </a:p>
        </p:txBody>
      </p:sp>
    </p:spTree>
    <p:extLst>
      <p:ext uri="{BB962C8B-B14F-4D97-AF65-F5344CB8AC3E}">
        <p14:creationId xmlns:p14="http://schemas.microsoft.com/office/powerpoint/2010/main" xmlns="" val="3159268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Schema</a:t>
            </a:r>
            <a:endParaRPr lang="en-US" dirty="0"/>
          </a:p>
        </p:txBody>
      </p:sp>
      <p:pic>
        <p:nvPicPr>
          <p:cNvPr id="4" name="Content Placeholder 3" descr="lab2.PNG"/>
          <p:cNvPicPr>
            <a:picLocks noGrp="1" noChangeAspect="1"/>
          </p:cNvPicPr>
          <p:nvPr>
            <p:ph idx="1"/>
          </p:nvPr>
        </p:nvPicPr>
        <p:blipFill>
          <a:blip r:embed="rId2" cstate="print"/>
          <a:stretch>
            <a:fillRect/>
          </a:stretch>
        </p:blipFill>
        <p:spPr>
          <a:xfrm>
            <a:off x="762000" y="1600200"/>
            <a:ext cx="6705600" cy="4724400"/>
          </a:xfrm>
        </p:spPr>
      </p:pic>
    </p:spTree>
    <p:extLst>
      <p:ext uri="{BB962C8B-B14F-4D97-AF65-F5344CB8AC3E}">
        <p14:creationId xmlns:p14="http://schemas.microsoft.com/office/powerpoint/2010/main" xmlns="" val="2686750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Schema</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EMP (</a:t>
            </a:r>
            <a:r>
              <a:rPr lang="en-US" u="sng" dirty="0" err="1" smtClean="0"/>
              <a:t>empno</a:t>
            </a:r>
            <a:r>
              <a:rPr lang="en-US" dirty="0" smtClean="0"/>
              <a:t>, </a:t>
            </a:r>
            <a:r>
              <a:rPr lang="en-US" dirty="0" err="1" smtClean="0"/>
              <a:t>ename</a:t>
            </a:r>
            <a:r>
              <a:rPr lang="en-US" dirty="0" smtClean="0"/>
              <a:t>, job, mgr, </a:t>
            </a:r>
            <a:r>
              <a:rPr lang="en-US" dirty="0" err="1" smtClean="0"/>
              <a:t>hiredate</a:t>
            </a:r>
            <a:r>
              <a:rPr lang="en-US" dirty="0" smtClean="0"/>
              <a:t>, </a:t>
            </a:r>
            <a:r>
              <a:rPr lang="en-US" dirty="0" err="1" smtClean="0"/>
              <a:t>sal</a:t>
            </a:r>
            <a:r>
              <a:rPr lang="en-US" dirty="0" smtClean="0"/>
              <a:t>, </a:t>
            </a:r>
            <a:r>
              <a:rPr lang="en-US" dirty="0" err="1" smtClean="0"/>
              <a:t>deptno</a:t>
            </a:r>
            <a:r>
              <a:rPr lang="en-US" dirty="0" smtClean="0"/>
              <a:t>)</a:t>
            </a:r>
          </a:p>
          <a:p>
            <a:r>
              <a:rPr lang="en-US" dirty="0" smtClean="0"/>
              <a:t>DEPT (</a:t>
            </a:r>
            <a:r>
              <a:rPr lang="en-US" u="sng" dirty="0" err="1" smtClean="0"/>
              <a:t>deptno</a:t>
            </a:r>
            <a:r>
              <a:rPr lang="en-US" dirty="0" smtClean="0"/>
              <a:t>, </a:t>
            </a:r>
            <a:r>
              <a:rPr lang="en-US" dirty="0" err="1" smtClean="0"/>
              <a:t>dname</a:t>
            </a:r>
            <a:r>
              <a:rPr lang="en-US" dirty="0" smtClean="0"/>
              <a:t>, loc)</a:t>
            </a:r>
          </a:p>
          <a:p>
            <a:r>
              <a:rPr lang="en-US" dirty="0" smtClean="0"/>
              <a:t>SALGRADE (</a:t>
            </a:r>
            <a:r>
              <a:rPr lang="en-US" u="sng" dirty="0" smtClean="0"/>
              <a:t>grade</a:t>
            </a:r>
            <a:r>
              <a:rPr lang="en-US" dirty="0" smtClean="0"/>
              <a:t>, </a:t>
            </a:r>
            <a:r>
              <a:rPr lang="en-US" dirty="0" err="1" smtClean="0"/>
              <a:t>losal</a:t>
            </a:r>
            <a:r>
              <a:rPr lang="en-US" dirty="0" smtClean="0"/>
              <a:t>, </a:t>
            </a:r>
            <a:r>
              <a:rPr lang="en-US" dirty="0" err="1" smtClean="0"/>
              <a:t>hisal</a:t>
            </a:r>
            <a:r>
              <a:rPr lang="en-US" dirty="0" smtClean="0"/>
              <a:t>)</a:t>
            </a:r>
          </a:p>
          <a:p>
            <a:endParaRPr lang="en-US" dirty="0"/>
          </a:p>
        </p:txBody>
      </p:sp>
    </p:spTree>
    <p:extLst>
      <p:ext uri="{BB962C8B-B14F-4D97-AF65-F5344CB8AC3E}">
        <p14:creationId xmlns:p14="http://schemas.microsoft.com/office/powerpoint/2010/main" xmlns="" val="38020595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a:t>
            </a:r>
            <a:endParaRPr lang="en-US" dirty="0"/>
          </a:p>
        </p:txBody>
      </p:sp>
      <p:sp>
        <p:nvSpPr>
          <p:cNvPr id="3" name="Content Placeholder 2"/>
          <p:cNvSpPr>
            <a:spLocks noGrp="1"/>
          </p:cNvSpPr>
          <p:nvPr>
            <p:ph idx="1"/>
          </p:nvPr>
        </p:nvSpPr>
        <p:spPr/>
        <p:txBody>
          <a:bodyPr/>
          <a:lstStyle/>
          <a:p>
            <a:r>
              <a:rPr lang="en-US" dirty="0" smtClean="0"/>
              <a:t>Retrieve all rows &amp; columns from the </a:t>
            </a:r>
            <a:r>
              <a:rPr lang="en-US" dirty="0" err="1" smtClean="0"/>
              <a:t>emp</a:t>
            </a:r>
            <a:r>
              <a:rPr lang="en-US" dirty="0" smtClean="0"/>
              <a:t> table.</a:t>
            </a:r>
          </a:p>
          <a:p>
            <a:r>
              <a:rPr lang="en-US" b="1" dirty="0" smtClean="0"/>
              <a:t>				</a:t>
            </a:r>
          </a:p>
          <a:p>
            <a:r>
              <a:rPr lang="en-US" dirty="0" smtClean="0"/>
              <a:t>SELECT</a:t>
            </a:r>
            <a:r>
              <a:rPr lang="en-US" b="1" dirty="0" smtClean="0"/>
              <a:t> * </a:t>
            </a:r>
            <a:r>
              <a:rPr lang="en-US" dirty="0" smtClean="0"/>
              <a:t>FROM </a:t>
            </a:r>
            <a:r>
              <a:rPr lang="en-US" dirty="0" err="1" smtClean="0"/>
              <a:t>emp</a:t>
            </a:r>
            <a:r>
              <a:rPr lang="en-US" dirty="0" smtClean="0"/>
              <a:t>;</a:t>
            </a:r>
          </a:p>
          <a:p>
            <a:endParaRPr lang="en-US" dirty="0" smtClean="0"/>
          </a:p>
          <a:p>
            <a:r>
              <a:rPr lang="en-US" dirty="0" smtClean="0"/>
              <a:t>// ‘*’ denote all attributes. See other tables.</a:t>
            </a:r>
            <a:endParaRPr lang="en-US" dirty="0"/>
          </a:p>
        </p:txBody>
      </p:sp>
    </p:spTree>
    <p:extLst>
      <p:ext uri="{BB962C8B-B14F-4D97-AF65-F5344CB8AC3E}">
        <p14:creationId xmlns:p14="http://schemas.microsoft.com/office/powerpoint/2010/main" xmlns="" val="6151606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a:t>
            </a:r>
            <a:endParaRPr lang="en-US" dirty="0"/>
          </a:p>
        </p:txBody>
      </p:sp>
      <p:sp>
        <p:nvSpPr>
          <p:cNvPr id="3" name="Content Placeholder 2"/>
          <p:cNvSpPr>
            <a:spLocks noGrp="1"/>
          </p:cNvSpPr>
          <p:nvPr>
            <p:ph idx="1"/>
          </p:nvPr>
        </p:nvSpPr>
        <p:spPr/>
        <p:txBody>
          <a:bodyPr/>
          <a:lstStyle/>
          <a:p>
            <a:r>
              <a:rPr lang="en-US" dirty="0" smtClean="0"/>
              <a:t>The columns to be selected from a table are specified after the keyword SELECT.</a:t>
            </a:r>
          </a:p>
          <a:p>
            <a:pPr>
              <a:buNone/>
            </a:pPr>
            <a:endParaRPr lang="en-US" dirty="0" smtClean="0"/>
          </a:p>
          <a:p>
            <a:r>
              <a:rPr lang="en-US" dirty="0" smtClean="0"/>
              <a:t>SELECT </a:t>
            </a:r>
            <a:r>
              <a:rPr lang="en-US" dirty="0" err="1" smtClean="0"/>
              <a:t>empno</a:t>
            </a:r>
            <a:r>
              <a:rPr lang="en-US" dirty="0" smtClean="0"/>
              <a:t>, </a:t>
            </a:r>
            <a:r>
              <a:rPr lang="en-US" dirty="0" err="1" smtClean="0"/>
              <a:t>ename</a:t>
            </a:r>
            <a:r>
              <a:rPr lang="en-US" dirty="0" smtClean="0"/>
              <a:t>, </a:t>
            </a:r>
            <a:r>
              <a:rPr lang="en-US" dirty="0" err="1" smtClean="0"/>
              <a:t>sal</a:t>
            </a:r>
            <a:r>
              <a:rPr lang="en-US" dirty="0" smtClean="0"/>
              <a:t> FROM </a:t>
            </a:r>
            <a:r>
              <a:rPr lang="en-US" dirty="0" err="1" smtClean="0"/>
              <a:t>emp</a:t>
            </a:r>
            <a:r>
              <a:rPr lang="en-US" dirty="0" smtClean="0"/>
              <a:t>;</a:t>
            </a:r>
            <a:endParaRPr lang="en-US" dirty="0"/>
          </a:p>
        </p:txBody>
      </p:sp>
    </p:spTree>
    <p:extLst>
      <p:ext uri="{BB962C8B-B14F-4D97-AF65-F5344CB8AC3E}">
        <p14:creationId xmlns:p14="http://schemas.microsoft.com/office/powerpoint/2010/main" xmlns="" val="315926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a:t>
            </a:r>
            <a:endParaRPr lang="en-US" dirty="0"/>
          </a:p>
        </p:txBody>
      </p:sp>
      <p:sp>
        <p:nvSpPr>
          <p:cNvPr id="3" name="Content Placeholder 2"/>
          <p:cNvSpPr>
            <a:spLocks noGrp="1"/>
          </p:cNvSpPr>
          <p:nvPr>
            <p:ph idx="1"/>
          </p:nvPr>
        </p:nvSpPr>
        <p:spPr/>
        <p:txBody>
          <a:bodyPr/>
          <a:lstStyle/>
          <a:p>
            <a:r>
              <a:rPr lang="en-US" dirty="0" smtClean="0"/>
              <a:t>The SELECT clause may also contain arithmetic expression, e.g.</a:t>
            </a:r>
          </a:p>
          <a:p>
            <a:pPr>
              <a:buNone/>
            </a:pPr>
            <a:endParaRPr lang="en-US" b="1" dirty="0" smtClean="0"/>
          </a:p>
          <a:p>
            <a:pPr>
              <a:buNone/>
            </a:pPr>
            <a:endParaRPr lang="en-US" b="1" dirty="0" smtClean="0"/>
          </a:p>
          <a:p>
            <a:pPr>
              <a:buNone/>
            </a:pPr>
            <a:r>
              <a:rPr lang="en-US" b="1" dirty="0" smtClean="0"/>
              <a:t>	</a:t>
            </a:r>
          </a:p>
          <a:p>
            <a:r>
              <a:rPr lang="en-US" dirty="0" smtClean="0"/>
              <a:t>SELECT </a:t>
            </a:r>
            <a:r>
              <a:rPr lang="en-US" dirty="0" err="1" smtClean="0"/>
              <a:t>ename</a:t>
            </a:r>
            <a:r>
              <a:rPr lang="en-US" dirty="0" smtClean="0"/>
              <a:t>, </a:t>
            </a:r>
            <a:r>
              <a:rPr lang="en-US" dirty="0" err="1" smtClean="0"/>
              <a:t>deptno</a:t>
            </a:r>
            <a:r>
              <a:rPr lang="en-US" dirty="0" smtClean="0"/>
              <a:t>, </a:t>
            </a:r>
            <a:r>
              <a:rPr lang="en-US" dirty="0" err="1" smtClean="0"/>
              <a:t>sal</a:t>
            </a:r>
            <a:r>
              <a:rPr lang="en-US" dirty="0" smtClean="0"/>
              <a:t> * 2 FROM </a:t>
            </a:r>
            <a:r>
              <a:rPr lang="en-US" dirty="0" err="1" smtClean="0"/>
              <a:t>emp</a:t>
            </a:r>
            <a:r>
              <a:rPr lang="en-US" dirty="0" smtClean="0"/>
              <a:t>; </a:t>
            </a:r>
            <a:endParaRPr lang="en-US" dirty="0"/>
          </a:p>
        </p:txBody>
      </p:sp>
    </p:spTree>
    <p:extLst>
      <p:ext uri="{BB962C8B-B14F-4D97-AF65-F5344CB8AC3E}">
        <p14:creationId xmlns:p14="http://schemas.microsoft.com/office/powerpoint/2010/main" xmlns="" val="315926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a:t>
            </a:r>
            <a:endParaRPr lang="en-US" dirty="0"/>
          </a:p>
        </p:txBody>
      </p:sp>
      <p:sp>
        <p:nvSpPr>
          <p:cNvPr id="3" name="Content Placeholder 2"/>
          <p:cNvSpPr>
            <a:spLocks noGrp="1"/>
          </p:cNvSpPr>
          <p:nvPr>
            <p:ph idx="1"/>
          </p:nvPr>
        </p:nvSpPr>
        <p:spPr/>
        <p:txBody>
          <a:bodyPr/>
          <a:lstStyle/>
          <a:p>
            <a:r>
              <a:rPr lang="en-US" dirty="0" smtClean="0"/>
              <a:t>Keyword DISTINCT forces elimination of duplicates from the query result.</a:t>
            </a:r>
          </a:p>
          <a:p>
            <a:pPr>
              <a:buNone/>
            </a:pPr>
            <a:endParaRPr lang="en-US" dirty="0" smtClean="0"/>
          </a:p>
          <a:p>
            <a:pPr>
              <a:buNone/>
            </a:pPr>
            <a:r>
              <a:rPr lang="en-US" dirty="0" smtClean="0"/>
              <a:t>		</a:t>
            </a:r>
          </a:p>
          <a:p>
            <a:r>
              <a:rPr lang="en-US" dirty="0" smtClean="0"/>
              <a:t>SELECT DISTINCT job FROM </a:t>
            </a:r>
            <a:r>
              <a:rPr lang="en-US" dirty="0" err="1" smtClean="0"/>
              <a:t>emp</a:t>
            </a:r>
            <a:r>
              <a:rPr lang="en-US" dirty="0" smtClean="0"/>
              <a:t>;</a:t>
            </a:r>
            <a:endParaRPr lang="en-US" dirty="0"/>
          </a:p>
        </p:txBody>
      </p:sp>
    </p:spTree>
    <p:extLst>
      <p:ext uri="{BB962C8B-B14F-4D97-AF65-F5344CB8AC3E}">
        <p14:creationId xmlns:p14="http://schemas.microsoft.com/office/powerpoint/2010/main" xmlns="" val="3159268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a:t>
            </a:r>
            <a:endParaRPr lang="en-US" dirty="0"/>
          </a:p>
        </p:txBody>
      </p:sp>
      <p:sp>
        <p:nvSpPr>
          <p:cNvPr id="3" name="Content Placeholder 2"/>
          <p:cNvSpPr>
            <a:spLocks noGrp="1"/>
          </p:cNvSpPr>
          <p:nvPr>
            <p:ph idx="1"/>
          </p:nvPr>
        </p:nvSpPr>
        <p:spPr/>
        <p:txBody>
          <a:bodyPr/>
          <a:lstStyle/>
          <a:p>
            <a:r>
              <a:rPr lang="en-US" dirty="0" smtClean="0"/>
              <a:t>To sort the result ORDER BY clause is used. It takes one or more attributes listed in the SELECT clause. </a:t>
            </a:r>
            <a:r>
              <a:rPr lang="en-US" dirty="0" err="1" smtClean="0"/>
              <a:t>Asc</a:t>
            </a:r>
            <a:r>
              <a:rPr lang="en-US" dirty="0" smtClean="0"/>
              <a:t> specifies ascending order (default order) and </a:t>
            </a:r>
            <a:r>
              <a:rPr lang="en-US" dirty="0" err="1" smtClean="0"/>
              <a:t>desc</a:t>
            </a:r>
            <a:r>
              <a:rPr lang="en-US" dirty="0" smtClean="0"/>
              <a:t> specifies descending order.</a:t>
            </a:r>
          </a:p>
          <a:p>
            <a:pPr>
              <a:buNone/>
            </a:pPr>
            <a:r>
              <a:rPr lang="en-US" dirty="0" smtClean="0"/>
              <a:t>	</a:t>
            </a:r>
          </a:p>
          <a:p>
            <a:pPr>
              <a:buNone/>
            </a:pPr>
            <a:r>
              <a:rPr lang="en-US" dirty="0" smtClean="0"/>
              <a:t>	</a:t>
            </a:r>
          </a:p>
          <a:p>
            <a:r>
              <a:rPr lang="en-US" dirty="0" smtClean="0"/>
              <a:t>SELECT </a:t>
            </a:r>
            <a:r>
              <a:rPr lang="en-US" dirty="0" err="1" smtClean="0"/>
              <a:t>ename</a:t>
            </a:r>
            <a:r>
              <a:rPr lang="en-US" dirty="0" smtClean="0"/>
              <a:t>, </a:t>
            </a:r>
            <a:r>
              <a:rPr lang="en-US" dirty="0" err="1" smtClean="0"/>
              <a:t>deptno</a:t>
            </a:r>
            <a:r>
              <a:rPr lang="en-US" dirty="0" smtClean="0"/>
              <a:t>, </a:t>
            </a:r>
            <a:r>
              <a:rPr lang="en-US" dirty="0" err="1" smtClean="0"/>
              <a:t>hiredate</a:t>
            </a:r>
            <a:r>
              <a:rPr lang="en-US" dirty="0" smtClean="0"/>
              <a:t> FROM </a:t>
            </a:r>
            <a:r>
              <a:rPr lang="en-US" dirty="0" err="1" smtClean="0"/>
              <a:t>emp</a:t>
            </a:r>
            <a:r>
              <a:rPr lang="en-US" dirty="0" smtClean="0"/>
              <a:t> </a:t>
            </a:r>
          </a:p>
          <a:p>
            <a:pPr>
              <a:buNone/>
            </a:pPr>
            <a:r>
              <a:rPr lang="en-US" dirty="0" smtClean="0"/>
              <a:t>	ORDER BY </a:t>
            </a:r>
            <a:r>
              <a:rPr lang="en-US" dirty="0" err="1" smtClean="0"/>
              <a:t>deptno</a:t>
            </a:r>
            <a:r>
              <a:rPr lang="en-US" dirty="0" smtClean="0"/>
              <a:t> </a:t>
            </a:r>
            <a:r>
              <a:rPr lang="en-US" dirty="0" err="1" smtClean="0"/>
              <a:t>asc</a:t>
            </a:r>
            <a:r>
              <a:rPr lang="en-US" dirty="0" smtClean="0"/>
              <a:t>;</a:t>
            </a:r>
            <a:endParaRPr lang="en-US" dirty="0"/>
          </a:p>
        </p:txBody>
      </p:sp>
    </p:spTree>
    <p:extLst>
      <p:ext uri="{BB962C8B-B14F-4D97-AF65-F5344CB8AC3E}">
        <p14:creationId xmlns:p14="http://schemas.microsoft.com/office/powerpoint/2010/main" xmlns="" val="3159268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6</a:t>
            </a:r>
            <a:endParaRPr lang="en-US" dirty="0"/>
          </a:p>
        </p:txBody>
      </p:sp>
      <p:sp>
        <p:nvSpPr>
          <p:cNvPr id="3" name="Content Placeholder 2"/>
          <p:cNvSpPr>
            <a:spLocks noGrp="1"/>
          </p:cNvSpPr>
          <p:nvPr>
            <p:ph idx="1"/>
          </p:nvPr>
        </p:nvSpPr>
        <p:spPr/>
        <p:txBody>
          <a:bodyPr>
            <a:normAutofit lnSpcReduction="10000"/>
          </a:bodyPr>
          <a:lstStyle/>
          <a:p>
            <a:r>
              <a:rPr lang="en-US" dirty="0" smtClean="0"/>
              <a:t>To select </a:t>
            </a:r>
            <a:r>
              <a:rPr lang="en-US" dirty="0" err="1" smtClean="0"/>
              <a:t>tuples</a:t>
            </a:r>
            <a:r>
              <a:rPr lang="en-US" dirty="0" smtClean="0"/>
              <a:t> that satisfy certain condition, WHERE clause is used. WHERE clause condition contains logical expressions connected by </a:t>
            </a:r>
            <a:r>
              <a:rPr lang="en-US" b="1" dirty="0" smtClean="0"/>
              <a:t>and</a:t>
            </a:r>
            <a:r>
              <a:rPr lang="en-US" dirty="0" smtClean="0"/>
              <a:t>, </a:t>
            </a:r>
            <a:r>
              <a:rPr lang="en-US" b="1" dirty="0" smtClean="0"/>
              <a:t>or</a:t>
            </a:r>
            <a:r>
              <a:rPr lang="en-US" dirty="0" smtClean="0"/>
              <a:t> and </a:t>
            </a:r>
            <a:r>
              <a:rPr lang="en-US" b="1" dirty="0" smtClean="0"/>
              <a:t>not</a:t>
            </a:r>
            <a:r>
              <a:rPr lang="en-US" dirty="0" smtClean="0"/>
              <a:t> to form complex conditions. Conditions may also include pattern matching and </a:t>
            </a:r>
            <a:r>
              <a:rPr lang="en-US" dirty="0" err="1" smtClean="0"/>
              <a:t>subqueries</a:t>
            </a:r>
            <a:r>
              <a:rPr lang="en-US" dirty="0" smtClean="0"/>
              <a:t>.</a:t>
            </a:r>
          </a:p>
          <a:p>
            <a:endParaRPr lang="en-US" dirty="0" smtClean="0"/>
          </a:p>
          <a:p>
            <a:r>
              <a:rPr lang="en-US" dirty="0" smtClean="0"/>
              <a:t>List name, job title and the salary of those employees whose manager has the number 7698 or 7566 and who earn more than 1500.</a:t>
            </a:r>
          </a:p>
          <a:p>
            <a:endParaRPr lang="en-US" dirty="0" smtClean="0"/>
          </a:p>
          <a:p>
            <a:r>
              <a:rPr lang="en-US" dirty="0" smtClean="0"/>
              <a:t>SELECT </a:t>
            </a:r>
            <a:r>
              <a:rPr lang="en-US" dirty="0" err="1" smtClean="0"/>
              <a:t>ename</a:t>
            </a:r>
            <a:r>
              <a:rPr lang="en-US" dirty="0" smtClean="0"/>
              <a:t>, job, </a:t>
            </a:r>
            <a:r>
              <a:rPr lang="en-US" dirty="0" err="1" smtClean="0"/>
              <a:t>sal</a:t>
            </a:r>
            <a:r>
              <a:rPr lang="en-US" dirty="0" smtClean="0"/>
              <a:t> FROM </a:t>
            </a:r>
            <a:r>
              <a:rPr lang="en-US" dirty="0" err="1" smtClean="0"/>
              <a:t>emp</a:t>
            </a:r>
            <a:endParaRPr lang="en-US" dirty="0" smtClean="0"/>
          </a:p>
          <a:p>
            <a:pPr>
              <a:buNone/>
            </a:pPr>
            <a:r>
              <a:rPr lang="en-US" dirty="0" smtClean="0"/>
              <a:t>	WHERE (mgr = 7698 or mgr = 7566) and </a:t>
            </a:r>
            <a:r>
              <a:rPr lang="en-US" dirty="0" err="1" smtClean="0"/>
              <a:t>sal</a:t>
            </a:r>
            <a:r>
              <a:rPr lang="en-US" dirty="0" smtClean="0"/>
              <a:t> &gt; 1500 	</a:t>
            </a:r>
          </a:p>
          <a:p>
            <a:pPr>
              <a:buNone/>
            </a:pPr>
            <a:r>
              <a:rPr lang="en-US" dirty="0" smtClean="0"/>
              <a:t>	</a:t>
            </a:r>
          </a:p>
          <a:p>
            <a:pPr>
              <a:buNone/>
            </a:pPr>
            <a:r>
              <a:rPr lang="en-US" dirty="0" smtClean="0"/>
              <a:t>	</a:t>
            </a:r>
          </a:p>
        </p:txBody>
      </p:sp>
    </p:spTree>
    <p:extLst>
      <p:ext uri="{BB962C8B-B14F-4D97-AF65-F5344CB8AC3E}">
        <p14:creationId xmlns:p14="http://schemas.microsoft.com/office/powerpoint/2010/main" xmlns="" val="3159268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794</TotalTime>
  <Words>660</Words>
  <Application>Microsoft Office PowerPoint</Application>
  <PresentationFormat>On-screen Show (4:3)</PresentationFormat>
  <Paragraphs>140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Adjacency</vt:lpstr>
      <vt:lpstr>Database System</vt:lpstr>
      <vt:lpstr>Simple Schema</vt:lpstr>
      <vt:lpstr>Schema </vt:lpstr>
      <vt:lpstr>Step 1</vt:lpstr>
      <vt:lpstr>Step 2 </vt:lpstr>
      <vt:lpstr>Step 3</vt:lpstr>
      <vt:lpstr>Step 4</vt:lpstr>
      <vt:lpstr>Step 5</vt:lpstr>
      <vt:lpstr>Step 6</vt:lpstr>
      <vt:lpstr>Step 7</vt:lpstr>
      <vt:lpstr>Step 8</vt:lpstr>
      <vt:lpstr>Step 9</vt:lpstr>
      <vt:lpstr>Step 10</vt:lpstr>
      <vt:lpstr>Step 11 </vt:lpstr>
      <vt:lpstr>Step 12</vt:lpstr>
      <vt:lpstr>Step 13</vt:lpstr>
      <vt:lpstr>Exercises: </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dc:title>
  <dc:creator>MzB</dc:creator>
  <cp:lastModifiedBy>basit.jasani</cp:lastModifiedBy>
  <cp:revision>57</cp:revision>
  <dcterms:created xsi:type="dcterms:W3CDTF">2006-08-16T00:00:00Z</dcterms:created>
  <dcterms:modified xsi:type="dcterms:W3CDTF">2016-08-22T05:13:14Z</dcterms:modified>
</cp:coreProperties>
</file>