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31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2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p:cViewPr varScale="1">
        <p:scale>
          <a:sx n="103" d="100"/>
          <a:sy n="103" d="100"/>
        </p:scale>
        <p:origin x="-1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9/5/2016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9/5/2016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CL 203</a:t>
            </a:r>
          </a:p>
          <a:p>
            <a:r>
              <a:rPr lang="en-US" dirty="0" smtClean="0"/>
              <a:t>Lab 04</a:t>
            </a:r>
          </a:p>
          <a:p>
            <a:r>
              <a:rPr lang="en-US" dirty="0" smtClean="0"/>
              <a:t>Sub queries, DDL and Relational Modeling</a:t>
            </a:r>
          </a:p>
          <a:p>
            <a:endParaRPr lang="en-US" dirty="0"/>
          </a:p>
        </p:txBody>
      </p:sp>
    </p:spTree>
    <p:extLst>
      <p:ext uri="{BB962C8B-B14F-4D97-AF65-F5344CB8AC3E}">
        <p14:creationId xmlns=""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The UNIQUE constraint uniquely identifies each record in a database table. The </a:t>
            </a:r>
            <a:r>
              <a:rPr lang="en-US" b="1" dirty="0" smtClean="0"/>
              <a:t>UNIQUE</a:t>
            </a:r>
            <a:r>
              <a:rPr lang="en-US" dirty="0" smtClean="0"/>
              <a:t> and </a:t>
            </a:r>
            <a:r>
              <a:rPr lang="en-US" b="1" dirty="0" smtClean="0"/>
              <a:t>PRIMARY KEY</a:t>
            </a:r>
            <a:r>
              <a:rPr lang="en-US" dirty="0" smtClean="0"/>
              <a:t> constraints both provide a guarantee for uniqueness for a column or set of columns.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UNIQUE</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r>
              <a:rPr lang="en-US" b="1" dirty="0" smtClean="0"/>
              <a:t>UNIQUE</a:t>
            </a:r>
            <a:r>
              <a:rPr lang="en-US" dirty="0" smtClean="0"/>
              <a: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p>
          <a:p>
            <a:pPr marL="0" indent="0">
              <a:buNone/>
            </a:pPr>
            <a:r>
              <a:rPr lang="en-US" b="1" dirty="0" smtClean="0"/>
              <a:t>CONSTRAINT </a:t>
            </a:r>
            <a:r>
              <a:rPr lang="en-US" b="1" dirty="0" err="1" smtClean="0"/>
              <a:t>uc_CidTelnum</a:t>
            </a:r>
            <a:r>
              <a:rPr lang="en-US" b="1" dirty="0" smtClean="0"/>
              <a:t> UNIQUE (</a:t>
            </a:r>
            <a:r>
              <a:rPr lang="en-US" b="1" dirty="0" err="1" smtClean="0"/>
              <a:t>Cust_id,telno</a:t>
            </a:r>
            <a:r>
              <a:rPr lang="en-US" b="1" dirty="0" smtClean="0"/>
              <a:t>)</a:t>
            </a:r>
            <a:r>
              <a:rPr lang="en-US" dirty="0" smtClean="0"/>
              <a:t>);</a:t>
            </a:r>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Unique Constraint in an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UNIQUE (</a:t>
            </a:r>
            <a:r>
              <a:rPr lang="en-US" dirty="0" err="1" smtClean="0"/>
              <a:t>FirstName</a:t>
            </a:r>
            <a:r>
              <a:rPr lang="en-US" dirty="0" smtClean="0"/>
              <a:t>);</a:t>
            </a:r>
          </a:p>
          <a:p>
            <a:pPr marL="0" indent="0">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Unique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DROP CONSTRAINT </a:t>
            </a:r>
            <a:r>
              <a:rPr lang="en-US" b="1" dirty="0" err="1" smtClean="0"/>
              <a:t>uc_CidTelnum</a:t>
            </a:r>
            <a:r>
              <a:rPr lang="en-US" b="1" dirty="0" smtClean="0"/>
              <a:t>;</a:t>
            </a:r>
            <a:endParaRPr lang="en-US" dirty="0" smtClean="0"/>
          </a:p>
          <a:p>
            <a:pPr marL="0" indent="0">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Primary Key Constraint</a:t>
            </a:r>
            <a:endParaRPr lang="en-US" dirty="0"/>
          </a:p>
        </p:txBody>
      </p:sp>
      <p:sp>
        <p:nvSpPr>
          <p:cNvPr id="3" name="Content Placeholder 2"/>
          <p:cNvSpPr>
            <a:spLocks noGrp="1"/>
          </p:cNvSpPr>
          <p:nvPr>
            <p:ph idx="1"/>
          </p:nvPr>
        </p:nvSpPr>
        <p:spPr/>
        <p:txBody>
          <a:bodyPr/>
          <a:lstStyle/>
          <a:p>
            <a:pPr marL="0" indent="0">
              <a:buNone/>
            </a:pPr>
            <a:r>
              <a:rPr lang="en-US" dirty="0" smtClean="0"/>
              <a:t>The PRIMARY KEY constraint uniquely identifies each record in a database table</a:t>
            </a:r>
          </a:p>
          <a:p>
            <a:endParaRPr lang="en-US" b="1"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 PRIMARY</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Primary Key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r>
              <a:rPr lang="en-US" dirty="0" smtClean="0"/>
              <a:t>CONSTRAINTS </a:t>
            </a:r>
            <a:r>
              <a:rPr lang="en-US" dirty="0" err="1" smtClean="0"/>
              <a:t>pk_custidlname</a:t>
            </a:r>
            <a:r>
              <a:rPr lang="en-US" dirty="0" smtClean="0"/>
              <a:t>  PRIMARY KEY( </a:t>
            </a:r>
            <a:r>
              <a:rPr lang="en-US" dirty="0" err="1" smtClean="0"/>
              <a:t>cust_id,LastName</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PRIMARY KEY (</a:t>
            </a:r>
            <a:r>
              <a:rPr lang="en-US" dirty="0" err="1" smtClean="0"/>
              <a:t>cust_Id</a:t>
            </a:r>
            <a:r>
              <a:rPr lang="en-US" dirty="0" smtClean="0"/>
              <a:t>)</a:t>
            </a:r>
          </a:p>
          <a:p>
            <a:pPr marL="0" indent="0">
              <a:buNone/>
            </a:pPr>
            <a:endParaRPr lang="en-US" dirty="0" smtClean="0"/>
          </a:p>
          <a:p>
            <a:pPr marL="0" indent="0">
              <a:buNone/>
            </a:pPr>
            <a:endParaRPr lang="en-US" dirty="0" smtClean="0"/>
          </a:p>
          <a:p>
            <a:pPr marL="0" indent="0">
              <a:buNone/>
            </a:pPr>
            <a:r>
              <a:rPr lang="en-US" b="1" dirty="0" smtClean="0"/>
              <a:t>To allow naming of a PRIMARY KEY constraint, and for defining a PRIMARY KEY constraint on multiple columns,</a:t>
            </a:r>
          </a:p>
          <a:p>
            <a:pPr marL="0" indent="0">
              <a:buNone/>
            </a:pPr>
            <a:r>
              <a:rPr lang="en-US" dirty="0" smtClean="0"/>
              <a:t>ALTER TABLE customer</a:t>
            </a:r>
            <a:br>
              <a:rPr lang="en-US" dirty="0" smtClean="0"/>
            </a:br>
            <a:r>
              <a:rPr lang="en-US" dirty="0" smtClean="0"/>
              <a:t>ADD CONSTRAINT </a:t>
            </a:r>
            <a:r>
              <a:rPr lang="en-US" dirty="0" err="1" smtClean="0"/>
              <a:t>pk_custidlname</a:t>
            </a:r>
            <a:r>
              <a:rPr lang="en-US" dirty="0" smtClean="0"/>
              <a:t> PRIMARY KEY (</a:t>
            </a:r>
            <a:r>
              <a:rPr lang="en-US" dirty="0" err="1" smtClean="0"/>
              <a:t>Cust_id,LastName</a:t>
            </a:r>
            <a:r>
              <a:rPr lang="en-US" dirty="0" smtClean="0"/>
              <a:t>)</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Primary Key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ALTER TABLE customer</a:t>
            </a:r>
            <a:br>
              <a:rPr lang="en-US" dirty="0" smtClean="0"/>
            </a:br>
            <a:r>
              <a:rPr lang="en-US" dirty="0" smtClean="0"/>
              <a:t>DROP CONSTRAINT </a:t>
            </a:r>
            <a:r>
              <a:rPr lang="en-US" dirty="0" err="1" smtClean="0"/>
              <a:t>pk_custidlname</a:t>
            </a:r>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Foreign Key Constraint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FOREIGN KEY in one table points to a PRIMARY KEY in another table. </a:t>
            </a:r>
          </a:p>
          <a:p>
            <a:r>
              <a:rPr lang="en-US" dirty="0" smtClean="0"/>
              <a:t>The FOREIGN KEY constraint is used to prevent actions that would destroy links between tables.</a:t>
            </a:r>
          </a:p>
          <a:p>
            <a:r>
              <a:rPr lang="en-US" dirty="0" smtClean="0"/>
              <a:t>The FOREIGN KEY constraint also prevents that invalid data from being inserted into the foreign key column, because it has to be one of the values contained in the table it points to.</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TABLE EMP3</a:t>
            </a:r>
            <a:br>
              <a:rPr lang="en-US" dirty="0" smtClean="0"/>
            </a:br>
            <a:r>
              <a:rPr lang="en-US" dirty="0" smtClean="0"/>
              <a:t>(</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br>
              <a:rPr lang="en-US" dirty="0" smtClean="0"/>
            </a:b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Constraint on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ALTER TABLE EMP3</a:t>
            </a:r>
            <a:br>
              <a:rPr lang="en-US" dirty="0" smtClean="0"/>
            </a:br>
            <a:r>
              <a:rPr lang="en-US" dirty="0" smtClean="0"/>
              <a:t>ADD FOREIGN KEY (DEPTNO)</a:t>
            </a:r>
            <a:br>
              <a:rPr lang="en-US" dirty="0" smtClean="0"/>
            </a:br>
            <a:r>
              <a:rPr lang="en-US" dirty="0" smtClean="0"/>
              <a:t>REFERENCES DEPT(DEPTNO)</a:t>
            </a:r>
          </a:p>
          <a:p>
            <a:r>
              <a:rPr lang="en-US" b="1" dirty="0" smtClean="0"/>
              <a:t>Do it Yourself:</a:t>
            </a:r>
          </a:p>
          <a:p>
            <a:r>
              <a:rPr lang="en-US" dirty="0" smtClean="0"/>
              <a:t>Name the foreign key constraint using alter table</a:t>
            </a:r>
          </a:p>
          <a:p>
            <a:r>
              <a:rPr lang="en-US" dirty="0" smtClean="0"/>
              <a:t>Write a command to drop this foreign key constraint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queries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 query result can also be used in a condition of a where clause. Such query is called a </a:t>
            </a:r>
            <a:r>
              <a:rPr lang="en-US" dirty="0" err="1" smtClean="0"/>
              <a:t>subquery</a:t>
            </a:r>
            <a:r>
              <a:rPr lang="en-US" dirty="0" smtClean="0"/>
              <a:t>.</a:t>
            </a:r>
          </a:p>
          <a:p>
            <a:pPr>
              <a:buNone/>
            </a:pPr>
            <a:endParaRPr lang="en-US" dirty="0" smtClean="0"/>
          </a:p>
          <a:p>
            <a:pPr>
              <a:buNone/>
            </a:pPr>
            <a:r>
              <a:rPr lang="en-US" dirty="0" smtClean="0"/>
              <a:t>	Q- </a:t>
            </a:r>
            <a:r>
              <a:rPr lang="en-US" b="1" dirty="0" smtClean="0"/>
              <a:t>List all employees who are working in a department located </a:t>
            </a:r>
            <a:r>
              <a:rPr lang="en-US" b="1" smtClean="0"/>
              <a:t>in Dallas.</a:t>
            </a:r>
            <a:endParaRPr lang="en-US" b="1" dirty="0" smtClean="0"/>
          </a:p>
          <a:p>
            <a:pPr>
              <a:buNone/>
            </a:pPr>
            <a:r>
              <a:rPr lang="en-US" dirty="0" smtClean="0"/>
              <a:t>	</a:t>
            </a:r>
          </a:p>
          <a:p>
            <a:pPr>
              <a:buNone/>
            </a:pPr>
            <a:r>
              <a:rPr lang="en-US" dirty="0" smtClean="0"/>
              <a:t>	SELECT * FROM </a:t>
            </a:r>
            <a:r>
              <a:rPr lang="en-US" dirty="0" err="1" smtClean="0"/>
              <a:t>emp</a:t>
            </a:r>
            <a:endParaRPr lang="en-US" dirty="0" smtClean="0"/>
          </a:p>
          <a:p>
            <a:pPr>
              <a:buNone/>
            </a:pPr>
            <a:r>
              <a:rPr lang="en-US" dirty="0" smtClean="0"/>
              <a:t>	WHERE </a:t>
            </a:r>
            <a:r>
              <a:rPr lang="en-US" dirty="0" err="1" smtClean="0"/>
              <a:t>deptno</a:t>
            </a:r>
            <a:r>
              <a:rPr lang="en-US" dirty="0" smtClean="0"/>
              <a:t> in (SELECT </a:t>
            </a:r>
            <a:r>
              <a:rPr lang="en-US" dirty="0" err="1" smtClean="0"/>
              <a:t>deptno</a:t>
            </a:r>
            <a:r>
              <a:rPr lang="en-US" dirty="0" smtClean="0"/>
              <a:t> FROM dept WHERE loc = ‘DALLAS’);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Specifies a condition that must be true</a:t>
            </a:r>
          </a:p>
          <a:p>
            <a:r>
              <a:rPr lang="en-US" b="1" dirty="0" smtClean="0"/>
              <a:t>Example:</a:t>
            </a:r>
          </a:p>
          <a:p>
            <a:pPr marL="0" indent="0">
              <a:buNone/>
            </a:pPr>
            <a:r>
              <a:rPr lang="en-US" dirty="0" smtClean="0"/>
              <a:t>CREATE TABLE EMP3</a:t>
            </a:r>
          </a:p>
          <a:p>
            <a:pPr marL="0" indent="0">
              <a:buNone/>
            </a:pPr>
            <a:r>
              <a:rPr lang="en-US" dirty="0" smtClean="0"/>
              <a:t>(EMPNO NUMBER(4) NOT NULL </a:t>
            </a:r>
            <a:r>
              <a:rPr lang="en-US" b="1" dirty="0" smtClean="0"/>
              <a:t>CHECK(EMPNO&gt;0)</a:t>
            </a:r>
            <a:r>
              <a:rPr lang="en-US" dirty="0" smtClean="0"/>
              <a:t>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CREATE TABLE EMP3</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 CONSTRAINT </a:t>
            </a:r>
            <a:r>
              <a:rPr lang="en-US" dirty="0" err="1" smtClean="0"/>
              <a:t>chk_EMP</a:t>
            </a:r>
            <a:r>
              <a:rPr lang="en-US" dirty="0" smtClean="0"/>
              <a:t> CHECK (EMPNO&gt;0 AND DEPTNO=’20’));</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Default Constraint</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DEFAULT constraint is used to insert a default value into a column.</a:t>
            </a:r>
          </a:p>
          <a:p>
            <a:r>
              <a:rPr lang="en-US" dirty="0" smtClean="0"/>
              <a:t>The default value will be added to all new records, if no other value is specified.</a:t>
            </a:r>
          </a:p>
          <a:p>
            <a:r>
              <a:rPr lang="en-US" b="1" dirty="0" smtClean="0"/>
              <a:t>Example: </a:t>
            </a:r>
            <a:endParaRPr lang="en-US" dirty="0" smtClean="0"/>
          </a:p>
          <a:p>
            <a:pPr marL="0" indent="0">
              <a:buNone/>
            </a:pPr>
            <a:r>
              <a:rPr lang="en-US" dirty="0" smtClean="0"/>
              <a:t>CREATE TABLE </a:t>
            </a:r>
            <a:r>
              <a:rPr lang="en-US" dirty="0" smtClean="0"/>
              <a:t>EMP3</a:t>
            </a:r>
            <a:r>
              <a:rPr lang="en-US" dirty="0" smtClean="0"/>
              <a:t/>
            </a:r>
            <a:br>
              <a:rPr lang="en-US" dirty="0" smtClean="0"/>
            </a:br>
            <a:r>
              <a:rPr lang="en-US" dirty="0" smtClean="0"/>
              <a:t>(EMPNO NUMBER(4) NOT NULL,</a:t>
            </a:r>
            <a:br>
              <a:rPr lang="en-US" dirty="0" smtClean="0"/>
            </a:br>
            <a:r>
              <a:rPr lang="en-US" dirty="0" smtClean="0"/>
              <a:t>DEPTNO NUMBER(7,2) NOT NULL,</a:t>
            </a:r>
            <a:br>
              <a:rPr lang="en-US" dirty="0" smtClean="0"/>
            </a:br>
            <a:r>
              <a:rPr lang="en-US" dirty="0" smtClean="0"/>
              <a:t>ENAME VARCHAR2(9) NOT NULL,</a:t>
            </a:r>
          </a:p>
          <a:p>
            <a:pPr marL="0" indent="0">
              <a:buNone/>
            </a:pPr>
            <a:r>
              <a:rPr lang="en-US" dirty="0" smtClean="0"/>
              <a:t>HIRE_DATE DATE DEFAULT </a:t>
            </a:r>
            <a:r>
              <a:rPr lang="en-US" dirty="0" smtClean="0"/>
              <a:t>SYSDATE);</a:t>
            </a:r>
            <a:endParaRPr lang="en-US" dirty="0" smtClean="0"/>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MODIFY </a:t>
            </a:r>
            <a:r>
              <a:rPr lang="en-US" dirty="0" err="1" smtClean="0"/>
              <a:t>hire_date</a:t>
            </a:r>
            <a:r>
              <a:rPr lang="en-US" dirty="0" smtClean="0"/>
              <a:t> </a:t>
            </a:r>
            <a:r>
              <a:rPr lang="en-US" dirty="0" smtClean="0"/>
              <a:t>DEFAULT </a:t>
            </a:r>
            <a:r>
              <a:rPr lang="en-US" dirty="0" smtClean="0"/>
              <a:t>()</a:t>
            </a:r>
          </a:p>
          <a:p>
            <a:pPr marL="0" indent="0">
              <a:buNone/>
            </a:pP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Default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ALTER COLUMN HIRE_DATE DROP DEFAULT</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CREATE TABLE DEPT (</a:t>
            </a:r>
          </a:p>
          <a:p>
            <a:pPr marL="0" indent="0">
              <a:buNone/>
            </a:pPr>
            <a:r>
              <a:rPr lang="en-US" dirty="0" smtClean="0"/>
              <a:t>DEPTNO 	NUMBER(2) constraint DEPT_DEPTNO_PK PRIMARY KEY,</a:t>
            </a:r>
          </a:p>
          <a:p>
            <a:pPr marL="0" indent="0">
              <a:buNone/>
            </a:pPr>
            <a:r>
              <a:rPr lang="en-US" dirty="0" smtClean="0"/>
              <a:t>DNAME 	VARCHAR2(14), </a:t>
            </a:r>
          </a:p>
          <a:p>
            <a:pPr marL="0" indent="0">
              <a:buNone/>
            </a:pPr>
            <a:r>
              <a:rPr lang="en-US" dirty="0" smtClean="0"/>
              <a:t>LOC	VARCHAR2(13),</a:t>
            </a:r>
          </a:p>
          <a:p>
            <a:pPr marL="0" indent="0">
              <a:buNone/>
            </a:pPr>
            <a:r>
              <a:rPr lang="en-US" dirty="0" smtClean="0"/>
              <a:t>CONSTRAINT 	DEPT_DNAME_UK 	UNIQUE(DNAME));  </a:t>
            </a:r>
          </a:p>
          <a:p>
            <a:endParaRPr lang="en-US" dirty="0" smtClean="0"/>
          </a:p>
          <a:p>
            <a:pPr marL="0" indent="0">
              <a:buNone/>
            </a:pPr>
            <a:r>
              <a:rPr lang="en-US" dirty="0" smtClean="0"/>
              <a:t>CREATE TABLE EMP3 (</a:t>
            </a:r>
          </a:p>
          <a:p>
            <a:pPr marL="0" indent="0">
              <a:buNone/>
            </a:pPr>
            <a:r>
              <a:rPr lang="en-US" dirty="0" smtClean="0"/>
              <a:t>EMPNO 	NUMBER(4) CONSTRAINT  EMP_EMPNO_PK  PRIMARY KEY, </a:t>
            </a:r>
          </a:p>
          <a:p>
            <a:pPr marL="0" indent="0">
              <a:buNone/>
            </a:pPr>
            <a:r>
              <a:rPr lang="en-US" dirty="0" smtClean="0"/>
              <a:t>ENAME	VARCHAR2(10) NOT NULL,</a:t>
            </a:r>
          </a:p>
          <a:p>
            <a:pPr marL="0" indent="0">
              <a:buNone/>
            </a:pPr>
            <a:r>
              <a:rPr lang="en-US" dirty="0" smtClean="0"/>
              <a:t>JOB 		VARCHAR2(9), </a:t>
            </a:r>
          </a:p>
          <a:p>
            <a:pPr marL="0" indent="0">
              <a:buNone/>
            </a:pPr>
            <a:r>
              <a:rPr lang="en-US" dirty="0" smtClean="0"/>
              <a:t>MGR		NUMBER(4),</a:t>
            </a:r>
          </a:p>
          <a:p>
            <a:pPr marL="0" indent="0">
              <a:buNone/>
            </a:pPr>
            <a:r>
              <a:rPr lang="en-US" dirty="0" smtClean="0"/>
              <a:t>HIREDATE   DATE  DEFAULT 	SYSDATE, </a:t>
            </a:r>
          </a:p>
          <a:p>
            <a:pPr marL="0" indent="0">
              <a:buNone/>
            </a:pPr>
            <a:r>
              <a:rPr lang="en-US" dirty="0" smtClean="0"/>
              <a:t>SAL		NUMBER(7, 2),</a:t>
            </a:r>
          </a:p>
          <a:p>
            <a:pPr marL="0" indent="0">
              <a:buNone/>
            </a:pPr>
            <a:r>
              <a:rPr lang="en-US" dirty="0" smtClean="0"/>
              <a:t>COMM 	NUMBER(7, 2),</a:t>
            </a:r>
          </a:p>
          <a:p>
            <a:pPr marL="0" indent="0">
              <a:buNone/>
            </a:pPr>
            <a:r>
              <a:rPr lang="en-US" dirty="0" smtClean="0"/>
              <a:t>DEPTNO 	NUMBER(7, 2) 	NOT NULL,</a:t>
            </a:r>
          </a:p>
          <a:p>
            <a:pPr marL="0" indent="0">
              <a:buNone/>
            </a:pPr>
            <a:r>
              <a:rPr lang="en-US" dirty="0" smtClean="0"/>
              <a:t>CONSTRAINT EMP_DEPTNO_CK  CHECK (DEPTNO BETWEEN 1 AND 50), </a:t>
            </a:r>
          </a:p>
          <a:p>
            <a:pPr marL="0" indent="0">
              <a:buNone/>
            </a:pPr>
            <a:r>
              <a:rPr lang="en-US" dirty="0" smtClean="0"/>
              <a:t>CONSTRAINT EMP_DEPTNO_FK FOREIGN KEY (DEPTNO) REFERENCES  DEPT(DEPTNO));</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Statement</a:t>
            </a:r>
            <a:endParaRPr lang="en-US" dirty="0"/>
          </a:p>
        </p:txBody>
      </p:sp>
      <p:sp>
        <p:nvSpPr>
          <p:cNvPr id="3" name="Content Placeholder 2"/>
          <p:cNvSpPr>
            <a:spLocks noGrp="1"/>
          </p:cNvSpPr>
          <p:nvPr>
            <p:ph idx="1"/>
          </p:nvPr>
        </p:nvSpPr>
        <p:spPr/>
        <p:txBody>
          <a:bodyPr/>
          <a:lstStyle/>
          <a:p>
            <a:r>
              <a:rPr lang="en-US" dirty="0" smtClean="0"/>
              <a:t>The DROP TABLE statement is used to delete a table.</a:t>
            </a:r>
          </a:p>
          <a:p>
            <a:pPr marL="0" indent="0">
              <a:buNone/>
            </a:pPr>
            <a:r>
              <a:rPr lang="en-US" b="1" dirty="0" smtClean="0"/>
              <a:t>Syntax:</a:t>
            </a:r>
          </a:p>
          <a:p>
            <a:pPr marL="0" indent="0">
              <a:buNone/>
            </a:pPr>
            <a:r>
              <a:rPr lang="en-US" dirty="0" smtClean="0"/>
              <a:t>DROP TABLE </a:t>
            </a:r>
            <a:r>
              <a:rPr lang="en-US" dirty="0" err="1" smtClean="0"/>
              <a:t>table_name</a:t>
            </a:r>
            <a:r>
              <a:rPr lang="en-US" dirty="0" smtClean="0"/>
              <a:t>;</a:t>
            </a:r>
          </a:p>
          <a:p>
            <a:r>
              <a:rPr lang="en-US" dirty="0" smtClean="0"/>
              <a:t>The DROP DATABASE statement is used to delete a database.</a:t>
            </a:r>
          </a:p>
          <a:p>
            <a:pPr marL="0" indent="0">
              <a:buNone/>
            </a:pPr>
            <a:r>
              <a:rPr lang="en-US" b="1" dirty="0" smtClean="0"/>
              <a:t>Syntax:</a:t>
            </a:r>
          </a:p>
          <a:p>
            <a:pPr marL="0" indent="0">
              <a:buNone/>
            </a:pPr>
            <a:r>
              <a:rPr lang="en-US" dirty="0" smtClean="0"/>
              <a:t>DROP DATABASE </a:t>
            </a:r>
            <a:r>
              <a:rPr lang="en-US" dirty="0" err="1" smtClean="0"/>
              <a:t>database_name</a:t>
            </a:r>
            <a:r>
              <a:rPr lang="en-US" dirty="0" smtClean="0"/>
              <a:t>;</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Table Statement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TABLE </a:t>
            </a:r>
            <a:r>
              <a:rPr lang="en-US" dirty="0" err="1" smtClean="0"/>
              <a:t>table_name</a:t>
            </a:r>
            <a:endParaRPr lang="en-US"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Statement</a:t>
            </a:r>
            <a:endParaRPr lang="en-US" dirty="0"/>
          </a:p>
        </p:txBody>
      </p:sp>
      <p:sp>
        <p:nvSpPr>
          <p:cNvPr id="3" name="Content Placeholder 2"/>
          <p:cNvSpPr>
            <a:spLocks noGrp="1"/>
          </p:cNvSpPr>
          <p:nvPr>
            <p:ph idx="1"/>
          </p:nvPr>
        </p:nvSpPr>
        <p:spPr/>
        <p:txBody>
          <a:bodyPr/>
          <a:lstStyle/>
          <a:p>
            <a:pPr lvl="0"/>
            <a:r>
              <a:rPr lang="en-US" b="1" dirty="0" smtClean="0"/>
              <a:t>TO ADD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ADD </a:t>
            </a:r>
            <a:r>
              <a:rPr lang="en-US" dirty="0" err="1" smtClean="0"/>
              <a:t>column_name</a:t>
            </a:r>
            <a:r>
              <a:rPr lang="en-US" dirty="0" smtClean="0"/>
              <a:t> </a:t>
            </a:r>
            <a:r>
              <a:rPr lang="en-US" dirty="0" err="1" smtClean="0"/>
              <a:t>datatype</a:t>
            </a:r>
            <a:endParaRPr lang="en-US" dirty="0" smtClean="0"/>
          </a:p>
          <a:p>
            <a:pPr lvl="0"/>
            <a:r>
              <a:rPr lang="en-US" b="1" dirty="0" smtClean="0"/>
              <a:t>TO DELETE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DROP COLUMN </a:t>
            </a:r>
            <a:r>
              <a:rPr lang="en-US" dirty="0" err="1" smtClean="0"/>
              <a:t>column_name</a:t>
            </a:r>
            <a:endParaRPr lang="en-US" dirty="0" smtClean="0"/>
          </a:p>
          <a:p>
            <a:pPr lvl="0"/>
            <a:r>
              <a:rPr lang="en-US" b="1" dirty="0" smtClean="0"/>
              <a:t>TO CHANGE THE DATA TYPE OF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MODIFY </a:t>
            </a:r>
            <a:r>
              <a:rPr lang="en-US" dirty="0" err="1" smtClean="0"/>
              <a:t>column_name</a:t>
            </a:r>
            <a:r>
              <a:rPr lang="en-US" dirty="0" smtClean="0"/>
              <a:t> </a:t>
            </a:r>
            <a:r>
              <a:rPr lang="en-US" dirty="0" err="1" smtClean="0"/>
              <a:t>datatype</a:t>
            </a:r>
            <a:endParaRPr lang="en-US" dirty="0" smtClean="0"/>
          </a:p>
          <a:p>
            <a:pPr marL="0" indent="0">
              <a:buNone/>
            </a:pP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Unique key in a table </a:t>
            </a:r>
            <a:r>
              <a:rPr lang="en-US" b="1" dirty="0" smtClean="0"/>
              <a:t>can be null</a:t>
            </a:r>
            <a:r>
              <a:rPr lang="en-US" dirty="0" smtClean="0"/>
              <a:t>, but primary key </a:t>
            </a:r>
            <a:r>
              <a:rPr lang="en-US" b="1" dirty="0" smtClean="0"/>
              <a:t>can not be null</a:t>
            </a:r>
            <a:r>
              <a:rPr lang="en-US" dirty="0" smtClean="0"/>
              <a:t> in any table in relational database like </a:t>
            </a:r>
            <a:r>
              <a:rPr lang="en-US" dirty="0" err="1" smtClean="0"/>
              <a:t>MySQL</a:t>
            </a:r>
            <a:r>
              <a:rPr lang="en-US" dirty="0" smtClean="0"/>
              <a:t> , Oracle etc.</a:t>
            </a:r>
            <a:br>
              <a:rPr lang="en-US" dirty="0" smtClean="0"/>
            </a:br>
            <a:r>
              <a:rPr lang="en-US" dirty="0" smtClean="0"/>
              <a:t/>
            </a:r>
            <a:br>
              <a:rPr lang="en-US" dirty="0" smtClean="0"/>
            </a:br>
            <a:r>
              <a:rPr lang="en-US" dirty="0" smtClean="0"/>
              <a:t>2) Primary key can be combination of more than one unique keys in same table.</a:t>
            </a:r>
          </a:p>
          <a:p>
            <a:pPr marL="0" indent="0">
              <a:buNone/>
            </a:pPr>
            <a:r>
              <a:rPr lang="en-US" dirty="0" smtClean="0"/>
              <a:t/>
            </a:r>
            <a:br>
              <a:rPr lang="en-US" dirty="0" smtClean="0"/>
            </a:br>
            <a:r>
              <a:rPr lang="en-US" dirty="0" smtClean="0"/>
              <a:t>3) There can be only one primary key per table in a relation database e.g. </a:t>
            </a:r>
            <a:r>
              <a:rPr lang="en-US" dirty="0" err="1" smtClean="0"/>
              <a:t>MySQL</a:t>
            </a:r>
            <a:r>
              <a:rPr lang="en-US" dirty="0" smtClean="0"/>
              <a:t>, Oracle or Sybase, but there can be more than one unique key per table.</a:t>
            </a:r>
            <a:br>
              <a:rPr lang="en-US" dirty="0" smtClean="0"/>
            </a:br>
            <a:r>
              <a:rPr lang="en-US" dirty="0" smtClean="0"/>
              <a:t/>
            </a:r>
            <a:br>
              <a:rPr lang="en-US" dirty="0" smtClean="0"/>
            </a:br>
            <a:r>
              <a:rPr lang="en-US" dirty="0" smtClean="0"/>
              <a:t>4) Unique key is represented using unique constraint while primary key is created using primary key constraint in any table and it automatically gets unique constraint.</a:t>
            </a:r>
            <a:br>
              <a:rPr lang="en-US" dirty="0" smtClean="0"/>
            </a:br>
            <a:r>
              <a:rPr lang="en-US" dirty="0" smtClean="0"/>
              <a:t/>
            </a:r>
            <a:br>
              <a:rPr lang="en-US" dirty="0" smtClean="0"/>
            </a:br>
            <a:r>
              <a:rPr lang="en-US" dirty="0" smtClean="0"/>
              <a:t>5) Many database engine automatically puts clustered index on primary key and since you can only have one clustered index per table, it’s not available to any other unique key at same time.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Sub queries</a:t>
            </a:r>
            <a:endParaRPr lang="en-US" dirty="0"/>
          </a:p>
        </p:txBody>
      </p:sp>
      <p:sp>
        <p:nvSpPr>
          <p:cNvPr id="3" name="Content Placeholder 2"/>
          <p:cNvSpPr>
            <a:spLocks noGrp="1"/>
          </p:cNvSpPr>
          <p:nvPr>
            <p:ph idx="1"/>
          </p:nvPr>
        </p:nvSpPr>
        <p:spPr/>
        <p:txBody>
          <a:bodyPr>
            <a:normAutofit/>
          </a:bodyPr>
          <a:lstStyle/>
          <a:p>
            <a:r>
              <a:rPr lang="en-US" dirty="0" smtClean="0"/>
              <a:t>In where clause conditions, </a:t>
            </a:r>
            <a:r>
              <a:rPr lang="en-US" dirty="0" err="1" smtClean="0"/>
              <a:t>subqueries</a:t>
            </a:r>
            <a:r>
              <a:rPr lang="en-US" dirty="0" smtClean="0"/>
              <a:t> can be combined arbitrarily by using the logical connectives and </a:t>
            </a:r>
            <a:r>
              <a:rPr lang="en-US" dirty="0" err="1" smtClean="0"/>
              <a:t>and</a:t>
            </a:r>
            <a:r>
              <a:rPr lang="en-US" dirty="0" smtClean="0"/>
              <a:t> or. </a:t>
            </a:r>
          </a:p>
          <a:p>
            <a:endParaRPr lang="en-US" dirty="0" smtClean="0"/>
          </a:p>
          <a:p>
            <a:r>
              <a:rPr lang="en-US" dirty="0" smtClean="0"/>
              <a:t>E.g. </a:t>
            </a:r>
            <a:r>
              <a:rPr lang="en-US" b="1" dirty="0" smtClean="0"/>
              <a:t>List employees whose job title is the same as that of employee 7369 and whose salary is greater than that of employee 7876</a:t>
            </a:r>
            <a:r>
              <a:rPr lang="en-US" dirty="0" smtClean="0"/>
              <a:t>.</a:t>
            </a:r>
          </a:p>
          <a:p>
            <a:endParaRPr lang="en-US" dirty="0" smtClean="0"/>
          </a:p>
          <a:p>
            <a:r>
              <a:rPr lang="en-US" dirty="0" smtClean="0"/>
              <a:t>SELECT </a:t>
            </a:r>
            <a:r>
              <a:rPr lang="en-US" dirty="0" err="1" smtClean="0"/>
              <a:t>ename</a:t>
            </a:r>
            <a:r>
              <a:rPr lang="en-US" dirty="0" smtClean="0"/>
              <a:t>, job FROM </a:t>
            </a:r>
            <a:r>
              <a:rPr lang="en-US" dirty="0" err="1" smtClean="0"/>
              <a:t>emp</a:t>
            </a:r>
            <a:r>
              <a:rPr lang="en-US" dirty="0" smtClean="0"/>
              <a:t> WHERE job = (SELECT job FROM </a:t>
            </a:r>
            <a:r>
              <a:rPr lang="en-US" dirty="0" err="1" smtClean="0"/>
              <a:t>emp</a:t>
            </a:r>
            <a:r>
              <a:rPr lang="en-US" dirty="0" smtClean="0"/>
              <a:t> WHERE </a:t>
            </a:r>
            <a:r>
              <a:rPr lang="en-US" dirty="0" err="1" smtClean="0"/>
              <a:t>empno</a:t>
            </a:r>
            <a:r>
              <a:rPr lang="en-US" dirty="0" smtClean="0"/>
              <a:t> = 7369) AND </a:t>
            </a:r>
            <a:r>
              <a:rPr lang="en-US" dirty="0" err="1" smtClean="0"/>
              <a:t>sal</a:t>
            </a:r>
            <a:r>
              <a:rPr lang="en-US" dirty="0" smtClean="0"/>
              <a:t> = (SELECT </a:t>
            </a:r>
            <a:r>
              <a:rPr lang="en-US" dirty="0" err="1" smtClean="0"/>
              <a:t>sal</a:t>
            </a:r>
            <a:r>
              <a:rPr lang="en-US" dirty="0" smtClean="0"/>
              <a:t> FROM </a:t>
            </a:r>
            <a:r>
              <a:rPr lang="en-US" dirty="0" err="1" smtClean="0"/>
              <a:t>emp</a:t>
            </a:r>
            <a:r>
              <a:rPr lang="en-US" dirty="0" smtClean="0"/>
              <a:t> WHERE </a:t>
            </a:r>
            <a:r>
              <a:rPr lang="en-US" dirty="0" err="1" smtClean="0"/>
              <a:t>empno</a:t>
            </a:r>
            <a:r>
              <a:rPr lang="en-US" dirty="0" smtClean="0"/>
              <a:t> = 7876);</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b="1" dirty="0" smtClean="0"/>
              <a:t>Referential integrity</a:t>
            </a:r>
            <a:r>
              <a:rPr lang="en-US" dirty="0" smtClean="0"/>
              <a:t> is a property of data which, when satisfied, requires every value of one attribute (column) of a relation (table) to exist as a value of another attribute in a different (or the same) relation (table).</a:t>
            </a:r>
          </a:p>
          <a:p>
            <a:endParaRPr lang="en-US" dirty="0" smtClean="0"/>
          </a:p>
          <a:p>
            <a:r>
              <a:rPr lang="en-US" dirty="0" smtClean="0"/>
              <a:t>It is imposed through Primary and Foreign Key Constraints</a:t>
            </a:r>
          </a:p>
          <a:p>
            <a:endParaRPr lang="en-US" dirty="0" smtClean="0"/>
          </a:p>
          <a:p>
            <a:endParaRPr lang="en-US" dirty="0" smtClean="0"/>
          </a:p>
          <a:p>
            <a:r>
              <a:rPr lang="en-US" dirty="0" smtClean="0"/>
              <a:t>It is violated through </a:t>
            </a:r>
            <a:r>
              <a:rPr lang="en-US" b="1" dirty="0" smtClean="0"/>
              <a:t>Delete and Update </a:t>
            </a:r>
            <a:r>
              <a:rPr lang="en-US" dirty="0" smtClean="0"/>
              <a:t>statements</a:t>
            </a:r>
          </a:p>
          <a:p>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Constraint Checking</a:t>
            </a:r>
            <a:endParaRPr lang="en-US" dirty="0"/>
          </a:p>
        </p:txBody>
      </p:sp>
      <p:sp>
        <p:nvSpPr>
          <p:cNvPr id="3" name="Content Placeholder 2"/>
          <p:cNvSpPr>
            <a:spLocks noGrp="1"/>
          </p:cNvSpPr>
          <p:nvPr>
            <p:ph idx="1"/>
          </p:nvPr>
        </p:nvSpPr>
        <p:spPr/>
        <p:txBody>
          <a:bodyPr>
            <a:normAutofit lnSpcReduction="10000"/>
          </a:bodyPr>
          <a:lstStyle/>
          <a:p>
            <a:pPr marL="109728" indent="0">
              <a:buNone/>
            </a:pPr>
            <a:r>
              <a:rPr lang="en-US" dirty="0" smtClean="0"/>
              <a:t>Sometimes it is necessary to defer the checking of certain constraints, most commonly in the </a:t>
            </a:r>
            <a:r>
              <a:rPr lang="en-US" b="1" dirty="0" smtClean="0"/>
              <a:t>"chicken-and-egg" </a:t>
            </a:r>
            <a:r>
              <a:rPr lang="en-US" dirty="0" smtClean="0"/>
              <a:t>problem. Suppose we want to say:</a:t>
            </a:r>
          </a:p>
          <a:p>
            <a:pPr marL="109728" indent="0">
              <a:buNone/>
            </a:pPr>
            <a:endParaRPr lang="en-US" dirty="0" smtClean="0"/>
          </a:p>
          <a:p>
            <a:pPr marL="109728" indent="0">
              <a:buNone/>
            </a:pPr>
            <a:r>
              <a:rPr lang="en-US" dirty="0" smtClean="0"/>
              <a:t>CREATE TABLE chicken (</a:t>
            </a:r>
            <a:r>
              <a:rPr lang="en-US" dirty="0" err="1" smtClean="0"/>
              <a:t>cID</a:t>
            </a:r>
            <a:r>
              <a:rPr lang="en-US" dirty="0" smtClean="0"/>
              <a:t> INT PRIMARY KEY, </a:t>
            </a:r>
            <a:r>
              <a:rPr lang="en-US" dirty="0" err="1" smtClean="0"/>
              <a:t>eID</a:t>
            </a:r>
            <a:r>
              <a:rPr lang="en-US" dirty="0" smtClean="0"/>
              <a:t> INT REFERENCES egg(</a:t>
            </a:r>
            <a:r>
              <a:rPr lang="en-US" dirty="0" err="1" smtClean="0"/>
              <a:t>eID</a:t>
            </a:r>
            <a:r>
              <a:rPr lang="en-US" dirty="0" smtClean="0"/>
              <a:t>)); </a:t>
            </a:r>
          </a:p>
          <a:p>
            <a:pPr marL="109728" indent="0">
              <a:buNone/>
            </a:pPr>
            <a:endParaRPr lang="en-US" dirty="0" smtClean="0"/>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 REFERENCES chicken(</a:t>
            </a:r>
            <a:r>
              <a:rPr lang="en-US" dirty="0" err="1" smtClean="0"/>
              <a:t>cID</a:t>
            </a:r>
            <a:r>
              <a:rPr lang="en-US" dirty="0" smtClean="0"/>
              <a:t>));</a:t>
            </a:r>
          </a:p>
          <a:p>
            <a:pPr marL="109728" indent="0">
              <a:buNone/>
            </a:pPr>
            <a:endParaRPr lang="en-US" dirty="0" smtClean="0"/>
          </a:p>
          <a:p>
            <a:pPr marL="109728" indent="0">
              <a:buNone/>
            </a:pPr>
            <a:r>
              <a:rPr lang="en-US" dirty="0" smtClean="0"/>
              <a:t>But if we simply type the above statements into Oracle, we'll get an error. The reason is that the CREATE TABLE statement for chicken refers to table egg, which hasn't been created yet! Creating egg won't help either, because egg refers to chicken.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Rid of the Problem</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dirty="0" smtClean="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TABLE chicken(</a:t>
            </a:r>
            <a:r>
              <a:rPr lang="en-US" dirty="0" err="1" smtClean="0"/>
              <a:t>cID</a:t>
            </a:r>
            <a:r>
              <a:rPr lang="en-US" dirty="0" smtClean="0"/>
              <a:t> INT PRIMARY KEY, </a:t>
            </a:r>
            <a:r>
              <a:rPr lang="en-US" dirty="0" err="1" smtClean="0"/>
              <a:t>eID</a:t>
            </a:r>
            <a:r>
              <a:rPr lang="en-US" dirty="0" smtClean="0"/>
              <a:t> INT); </a:t>
            </a:r>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a:t>
            </a:r>
          </a:p>
          <a:p>
            <a:pPr marL="109728" indent="0">
              <a:buNone/>
            </a:pPr>
            <a:endParaRPr lang="en-US" dirty="0" smtClean="0"/>
          </a:p>
          <a:p>
            <a:pPr marL="109728" indent="0">
              <a:buNone/>
            </a:pPr>
            <a:r>
              <a:rPr lang="en-US" dirty="0" smtClean="0"/>
              <a:t>Then, we add foreign key constraints:</a:t>
            </a:r>
          </a:p>
          <a:p>
            <a:pPr marL="109728" indent="0">
              <a:buNone/>
            </a:pPr>
            <a:endParaRPr lang="en-US" dirty="0" smtClean="0"/>
          </a:p>
          <a:p>
            <a:pPr marL="109728" indent="0">
              <a:buNone/>
            </a:pPr>
            <a:r>
              <a:rPr lang="en-US" dirty="0" smtClean="0"/>
              <a:t> ALTER TABLE chicken ADD CONSTRAINT </a:t>
            </a:r>
            <a:r>
              <a:rPr lang="en-US" dirty="0" err="1" smtClean="0"/>
              <a:t>chickenREFegg</a:t>
            </a:r>
            <a:r>
              <a:rPr lang="en-US" dirty="0" smtClean="0"/>
              <a:t> FOREIGN KEY (</a:t>
            </a:r>
            <a:r>
              <a:rPr lang="en-US" dirty="0" err="1" smtClean="0"/>
              <a:t>eID</a:t>
            </a:r>
            <a:r>
              <a:rPr lang="en-US" dirty="0" smtClean="0"/>
              <a:t>) References egg(</a:t>
            </a:r>
            <a:r>
              <a:rPr lang="en-US" dirty="0" err="1" smtClean="0"/>
              <a:t>eID</a:t>
            </a:r>
            <a:r>
              <a:rPr lang="en-US" dirty="0" smtClean="0"/>
              <a:t>) INITIALLY DEFERRED Deferrable;</a:t>
            </a:r>
          </a:p>
          <a:p>
            <a:pPr marL="109728" indent="0">
              <a:buNone/>
            </a:pPr>
            <a:r>
              <a:rPr lang="en-US" dirty="0" smtClean="0"/>
              <a:t>ALTER </a:t>
            </a:r>
            <a:r>
              <a:rPr lang="en-US" dirty="0" smtClean="0"/>
              <a:t>TABLE egg ADD CONSTRAINT </a:t>
            </a:r>
            <a:r>
              <a:rPr lang="en-US" dirty="0" err="1" smtClean="0"/>
              <a:t>eggREFchicken</a:t>
            </a:r>
            <a:r>
              <a:rPr lang="en-US" dirty="0" smtClean="0"/>
              <a:t> FOREIGN KEY (</a:t>
            </a:r>
            <a:r>
              <a:rPr lang="en-US" dirty="0" err="1" smtClean="0"/>
              <a:t>cID</a:t>
            </a:r>
            <a:r>
              <a:rPr lang="en-US" dirty="0" smtClean="0"/>
              <a:t>) REFERENCES chicken(</a:t>
            </a:r>
            <a:r>
              <a:rPr lang="en-US" dirty="0" err="1" smtClean="0"/>
              <a:t>cID</a:t>
            </a:r>
            <a:r>
              <a:rPr lang="en-US" dirty="0" smtClean="0"/>
              <a:t>)</a:t>
            </a:r>
          </a:p>
          <a:p>
            <a:pPr marL="109728" indent="0">
              <a:buNone/>
            </a:pPr>
            <a:r>
              <a:rPr lang="en-US" dirty="0" smtClean="0"/>
              <a:t>INITIALLY DEFERRED DEFERRABLE;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the Tables</a:t>
            </a:r>
            <a:endParaRPr lang="en-US" dirty="0"/>
          </a:p>
        </p:txBody>
      </p:sp>
      <p:sp>
        <p:nvSpPr>
          <p:cNvPr id="3" name="Content Placeholder 2"/>
          <p:cNvSpPr>
            <a:spLocks noGrp="1"/>
          </p:cNvSpPr>
          <p:nvPr>
            <p:ph idx="1"/>
          </p:nvPr>
        </p:nvSpPr>
        <p:spPr/>
        <p:txBody>
          <a:bodyPr/>
          <a:lstStyle/>
          <a:p>
            <a:pPr marL="109728" indent="0">
              <a:buNone/>
            </a:pPr>
            <a:r>
              <a:rPr lang="en-US" dirty="0" smtClean="0"/>
              <a:t>Finally, to get rid of the tables, we have to drop the constraints first, because Oracle won't allow us to drop a table that's referenced by another table.</a:t>
            </a:r>
          </a:p>
          <a:p>
            <a:pPr marL="109728" indent="0">
              <a:buNone/>
            </a:pPr>
            <a:r>
              <a:rPr lang="en-US" dirty="0" smtClean="0"/>
              <a:t>ALTER TABLE egg DROP CONSTRAINT </a:t>
            </a:r>
            <a:r>
              <a:rPr lang="en-US" dirty="0" err="1" smtClean="0"/>
              <a:t>eggREFchicken</a:t>
            </a:r>
            <a:r>
              <a:rPr lang="en-US" dirty="0" smtClean="0"/>
              <a:t>; </a:t>
            </a:r>
          </a:p>
          <a:p>
            <a:pPr marL="109728" indent="0">
              <a:buNone/>
            </a:pPr>
            <a:r>
              <a:rPr lang="en-US" dirty="0" smtClean="0"/>
              <a:t>ALTER TABLE chicken DROP CONSTRAINT </a:t>
            </a:r>
            <a:r>
              <a:rPr lang="en-US" dirty="0" err="1" smtClean="0"/>
              <a:t>chickenREFegg</a:t>
            </a:r>
            <a:r>
              <a:rPr lang="en-US" dirty="0" smtClean="0"/>
              <a:t>; </a:t>
            </a:r>
          </a:p>
          <a:p>
            <a:pPr marL="109728" indent="0">
              <a:buNone/>
            </a:pPr>
            <a:r>
              <a:rPr lang="en-US" dirty="0" smtClean="0"/>
              <a:t>DROP TABLE egg; </a:t>
            </a:r>
          </a:p>
          <a:p>
            <a:pPr marL="109728" indent="0">
              <a:buNone/>
            </a:pPr>
            <a:r>
              <a:rPr lang="en-US" dirty="0" smtClean="0"/>
              <a:t>DROP TABLE chicken;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447800"/>
          </a:xfrm>
        </p:spPr>
        <p:txBody>
          <a:bodyPr/>
          <a:lstStyle/>
          <a:p>
            <a:r>
              <a:rPr lang="en-US" dirty="0" smtClean="0"/>
              <a:t>Exercises </a:t>
            </a:r>
            <a:endParaRPr lang="en-US" dirty="0"/>
          </a:p>
        </p:txBody>
      </p:sp>
      <p:sp>
        <p:nvSpPr>
          <p:cNvPr id="3" name="Content Placeholder 2"/>
          <p:cNvSpPr>
            <a:spLocks noGrp="1"/>
          </p:cNvSpPr>
          <p:nvPr>
            <p:ph idx="1"/>
          </p:nvPr>
        </p:nvSpPr>
        <p:spPr/>
        <p:txBody>
          <a:bodyPr>
            <a:normAutofit fontScale="92500" lnSpcReduction="20000"/>
          </a:bodyPr>
          <a:lstStyle/>
          <a:p>
            <a:pPr marL="571500" indent="-457200">
              <a:buNone/>
            </a:pPr>
            <a:endParaRPr lang="en-US" dirty="0" smtClean="0"/>
          </a:p>
          <a:p>
            <a:pPr marL="571500" indent="-457200">
              <a:buFont typeface="+mj-lt"/>
              <a:buAutoNum type="arabicPeriod"/>
            </a:pPr>
            <a:r>
              <a:rPr lang="en-US" dirty="0" smtClean="0"/>
              <a:t>List all those employees who are working in the same department as their manager.</a:t>
            </a:r>
          </a:p>
          <a:p>
            <a:pPr marL="571500" indent="-457200">
              <a:buFont typeface="+mj-lt"/>
              <a:buAutoNum type="arabicPeriod"/>
            </a:pPr>
            <a:endParaRPr lang="en-US" dirty="0" smtClean="0"/>
          </a:p>
          <a:p>
            <a:pPr marL="571500" indent="-457200">
              <a:buFont typeface="+mj-lt"/>
              <a:buAutoNum type="arabicPeriod"/>
            </a:pPr>
            <a:r>
              <a:rPr lang="en-US" dirty="0" smtClean="0"/>
              <a:t>Retrieve all employees who are working in department 10 and who earn at least as much as any (i.e. at least one) employee working in department 30.</a:t>
            </a:r>
          </a:p>
          <a:p>
            <a:pPr marL="571500" indent="-457200">
              <a:buFont typeface="+mj-lt"/>
              <a:buAutoNum type="arabicPeriod"/>
            </a:pPr>
            <a:endParaRPr lang="en-US" dirty="0" smtClean="0"/>
          </a:p>
          <a:p>
            <a:pPr marL="571500" indent="-457200">
              <a:buFont typeface="+mj-lt"/>
              <a:buAutoNum type="arabicPeriod"/>
            </a:pPr>
            <a:r>
              <a:rPr lang="en-US" dirty="0" smtClean="0"/>
              <a:t>List all employees who are not working in department 30 and who earn more than all employees working in department 30.</a:t>
            </a:r>
          </a:p>
          <a:p>
            <a:pPr marL="571500" indent="-457200">
              <a:buFont typeface="+mj-lt"/>
              <a:buAutoNum type="arabicPeriod"/>
            </a:pPr>
            <a:endParaRPr lang="en-US" dirty="0" smtClean="0"/>
          </a:p>
          <a:p>
            <a:pPr marL="571500" indent="-457200">
              <a:buFont typeface="+mj-lt"/>
              <a:buAutoNum type="arabicPeriod"/>
            </a:pPr>
            <a:r>
              <a:rPr lang="en-US" dirty="0" smtClean="0"/>
              <a:t>List all department that have no employee.</a:t>
            </a:r>
          </a:p>
          <a:p>
            <a:pPr marL="571500" indent="-457200">
              <a:buFont typeface="+mj-lt"/>
              <a:buAutoNum type="arabicPeriod"/>
            </a:pPr>
            <a:endParaRPr lang="en-US" dirty="0" smtClean="0"/>
          </a:p>
          <a:p>
            <a:pPr marL="571500" indent="-457200">
              <a:buFont typeface="+mj-lt"/>
              <a:buAutoNum type="arabicPeriod"/>
            </a:pPr>
            <a:r>
              <a:rPr lang="en-US" dirty="0" smtClean="0"/>
              <a:t>Write a query to display the name, department number, and salary of any employee whose department number and salary match the department number and salary of any employee who earns a commission.</a:t>
            </a:r>
          </a:p>
          <a:p>
            <a:pPr marL="571500" indent="-457200">
              <a:buFont typeface="+mj-lt"/>
              <a:buAutoNum type="arabicPeriod"/>
            </a:pPr>
            <a:endParaRPr lang="en-US" dirty="0" smtClean="0"/>
          </a:p>
          <a:p>
            <a:pPr marL="571500" indent="-457200">
              <a:buFont typeface="+mj-lt"/>
              <a:buAutoNum type="arabicPeriod"/>
            </a:pPr>
            <a:endParaRPr lang="en-US" dirty="0" smtClean="0"/>
          </a:p>
          <a:p>
            <a:pPr marL="571500" indent="-457200">
              <a:buFont typeface="+mj-lt"/>
              <a:buAutoNum type="arabicPeriod"/>
            </a:pPr>
            <a:endParaRPr lang="en-US" dirty="0" smtClean="0"/>
          </a:p>
          <a:p>
            <a:pPr marL="571500" indent="-457200">
              <a:buFont typeface="+mj-lt"/>
              <a:buAutoNum type="arabicPeriod"/>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
            </a:r>
            <a:br>
              <a:rPr lang="en-US" dirty="0" smtClean="0"/>
            </a:br>
            <a:r>
              <a:rPr lang="en-US" dirty="0" smtClean="0"/>
              <a:t/>
            </a:r>
            <a:br>
              <a:rPr lang="en-US" dirty="0" smtClean="0"/>
            </a:br>
            <a:r>
              <a:rPr lang="en-US" dirty="0" smtClean="0"/>
              <a:t>Columns of table with Data types</a:t>
            </a:r>
            <a:endParaRPr lang="en-US" dirty="0"/>
          </a:p>
        </p:txBody>
      </p:sp>
      <p:sp>
        <p:nvSpPr>
          <p:cNvPr id="3" name="Content Placeholder 2"/>
          <p:cNvSpPr>
            <a:spLocks noGrp="1"/>
          </p:cNvSpPr>
          <p:nvPr>
            <p:ph idx="1"/>
          </p:nvPr>
        </p:nvSpPr>
        <p:spPr>
          <a:xfrm>
            <a:off x="457200" y="1752600"/>
            <a:ext cx="7620000" cy="46482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SELECT </a:t>
            </a:r>
            <a:r>
              <a:rPr lang="en-US" dirty="0" smtClean="0"/>
              <a:t>COLUMN_NAME, DATA_TYPE FROM </a:t>
            </a:r>
            <a:r>
              <a:rPr lang="en-US" dirty="0" err="1" smtClean="0"/>
              <a:t>all_tab_columns</a:t>
            </a:r>
            <a:r>
              <a:rPr lang="en-US" dirty="0" smtClean="0"/>
              <a:t> where </a:t>
            </a:r>
            <a:r>
              <a:rPr lang="en-US" dirty="0" err="1" smtClean="0"/>
              <a:t>table_name</a:t>
            </a:r>
            <a:r>
              <a:rPr lang="en-US" dirty="0" smtClean="0"/>
              <a:t> = 'CUSTOMER';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Data Definition Language (DDL)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Data Definition Language (DDL) statements are used to define the database structure or schema. </a:t>
            </a:r>
          </a:p>
          <a:p>
            <a:pPr lvl="0"/>
            <a:r>
              <a:rPr lang="en-US" dirty="0" smtClean="0"/>
              <a:t>CREATE - to create objects in the database</a:t>
            </a:r>
          </a:p>
          <a:p>
            <a:pPr lvl="0"/>
            <a:r>
              <a:rPr lang="en-US" dirty="0" smtClean="0"/>
              <a:t>ALTER - alters the structure of the database</a:t>
            </a:r>
          </a:p>
          <a:p>
            <a:pPr lvl="0"/>
            <a:r>
              <a:rPr lang="en-US" dirty="0" smtClean="0"/>
              <a:t>DROP - delete objects from the database</a:t>
            </a:r>
          </a:p>
          <a:p>
            <a:pPr lvl="0"/>
            <a:r>
              <a:rPr lang="en-US" dirty="0" smtClean="0"/>
              <a:t>TRUNCATE - remove all records from a table, including all spaces allocated for the records are removed</a:t>
            </a:r>
          </a:p>
          <a:p>
            <a:pPr lvl="0"/>
            <a:r>
              <a:rPr lang="en-US" dirty="0" smtClean="0"/>
              <a:t>RENAME - rename an object</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a:t>
            </a:r>
            <a:endParaRPr lang="en-US" dirty="0"/>
          </a:p>
        </p:txBody>
      </p:sp>
      <p:sp>
        <p:nvSpPr>
          <p:cNvPr id="3" name="Content Placeholder 2"/>
          <p:cNvSpPr>
            <a:spLocks noGrp="1"/>
          </p:cNvSpPr>
          <p:nvPr>
            <p:ph idx="1"/>
          </p:nvPr>
        </p:nvSpPr>
        <p:spPr/>
        <p:txBody>
          <a:bodyPr/>
          <a:lstStyle/>
          <a:p>
            <a:r>
              <a:rPr lang="en-US" b="1" dirty="0" smtClean="0"/>
              <a:t>Syntax</a:t>
            </a:r>
          </a:p>
          <a:p>
            <a:pPr marL="0" indent="0">
              <a:buNone/>
            </a:pPr>
            <a:r>
              <a:rPr lang="en-US" dirty="0" smtClean="0"/>
              <a:t>CREATE TABLE TABLE_NAME </a:t>
            </a:r>
          </a:p>
          <a:p>
            <a:pPr marL="0" indent="0">
              <a:buNone/>
            </a:pPr>
            <a:r>
              <a:rPr lang="en-US" dirty="0" smtClean="0"/>
              <a:t>(Column_name1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a:t>
            </a:r>
          </a:p>
          <a:p>
            <a:pPr marL="0" indent="0">
              <a:buNone/>
            </a:pPr>
            <a:r>
              <a:rPr lang="en-US" dirty="0" smtClean="0"/>
              <a:t>Column_name2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r>
              <a:rPr lang="en-US" dirty="0" smtClean="0"/>
              <a:t>Column_name3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a:t>
            </a:r>
            <a:r>
              <a:rPr lang="en-US" dirty="0" err="1" smtClean="0"/>
              <a:t>LastName</a:t>
            </a:r>
            <a:r>
              <a:rPr lang="en-US" dirty="0" smtClean="0"/>
              <a:t>   VARCHAR2(14), </a:t>
            </a:r>
            <a:r>
              <a:rPr lang="en-US" dirty="0" err="1" smtClean="0"/>
              <a:t>FirstName</a:t>
            </a:r>
            <a:r>
              <a:rPr lang="en-US" dirty="0" smtClean="0"/>
              <a:t>  VARCHAR2(14), Address VARCHAR2(20), </a:t>
            </a:r>
            <a:r>
              <a:rPr lang="en-US" dirty="0" err="1" smtClean="0"/>
              <a:t>Telno</a:t>
            </a:r>
            <a:r>
              <a:rPr lang="en-US" dirty="0" smtClean="0"/>
              <a:t> NUMBER(20));</a:t>
            </a:r>
          </a:p>
          <a:p>
            <a:endParaRPr lang="en-US"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from Another Table</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Syntax:</a:t>
            </a:r>
          </a:p>
          <a:p>
            <a:pPr marL="0" indent="0">
              <a:buNone/>
            </a:pPr>
            <a:r>
              <a:rPr lang="en-US" dirty="0" smtClean="0"/>
              <a:t>CREATE TABLE </a:t>
            </a:r>
            <a:r>
              <a:rPr lang="en-US" dirty="0" err="1" smtClean="0"/>
              <a:t>table_name</a:t>
            </a:r>
            <a:r>
              <a:rPr lang="en-US" dirty="0" smtClean="0"/>
              <a:t>[colname1,colname2] AS [</a:t>
            </a:r>
            <a:r>
              <a:rPr lang="en-US" dirty="0" err="1" smtClean="0"/>
              <a:t>subquery</a:t>
            </a:r>
            <a:r>
              <a:rPr lang="en-US" dirty="0" smtClean="0"/>
              <a:t>];</a:t>
            </a:r>
          </a:p>
          <a:p>
            <a:endParaRPr lang="en-US" b="1" dirty="0" smtClean="0"/>
          </a:p>
          <a:p>
            <a:r>
              <a:rPr lang="en-US" b="1" dirty="0" smtClean="0"/>
              <a:t>Example:</a:t>
            </a:r>
          </a:p>
          <a:p>
            <a:pPr marL="0" indent="0">
              <a:buNone/>
            </a:pPr>
            <a:r>
              <a:rPr lang="en-US" b="1" dirty="0" smtClean="0"/>
              <a:t>The following example creates a table, DEPT30, that contains details of all employees working in department 30</a:t>
            </a:r>
          </a:p>
          <a:p>
            <a:pPr marL="0" indent="0">
              <a:buNone/>
            </a:pPr>
            <a:endParaRPr lang="en-US" b="1" dirty="0" smtClean="0"/>
          </a:p>
          <a:p>
            <a:pPr marL="0" indent="0">
              <a:buNone/>
            </a:pPr>
            <a:r>
              <a:rPr lang="en-US" dirty="0" smtClean="0"/>
              <a:t>CREATE TABLE  dept30 AS 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 12 ANNSAL, </a:t>
            </a:r>
            <a:r>
              <a:rPr lang="en-US" dirty="0" err="1" smtClean="0"/>
              <a:t>hiredate</a:t>
            </a:r>
            <a:r>
              <a:rPr lang="en-US" dirty="0" smtClean="0"/>
              <a:t> FROM  </a:t>
            </a:r>
            <a:r>
              <a:rPr lang="en-US" dirty="0" err="1" smtClean="0"/>
              <a:t>emp</a:t>
            </a:r>
            <a:r>
              <a:rPr lang="en-US" dirty="0" smtClean="0"/>
              <a:t> WHERE  </a:t>
            </a:r>
            <a:r>
              <a:rPr lang="en-US" dirty="0" err="1" smtClean="0"/>
              <a:t>deptno</a:t>
            </a:r>
            <a:r>
              <a:rPr lang="en-US" dirty="0" smtClean="0"/>
              <a:t> = 30;</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in DDL</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Constraints are certain restrictions over different tables/columns in a Database</a:t>
            </a:r>
          </a:p>
          <a:p>
            <a:pPr marL="0" indent="0">
              <a:buNone/>
            </a:pPr>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Not Null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The NOT NULL constraint enforces a column to NOT accept NULL values. This means that NOT NULL constraint enforces a field to always contain a value.</a:t>
            </a:r>
          </a:p>
          <a:p>
            <a:pPr marL="0" indent="0">
              <a:buNone/>
            </a:pPr>
            <a:endParaRPr lang="en-US" dirty="0" smtClean="0"/>
          </a:p>
          <a:p>
            <a:pPr marL="0" indent="0">
              <a:buNone/>
            </a:pPr>
            <a:endParaRPr lang="en-US" dirty="0" smtClean="0"/>
          </a:p>
          <a:p>
            <a:r>
              <a:rPr lang="en-US" b="1" dirty="0" smtClean="0"/>
              <a:t>Example:</a:t>
            </a:r>
          </a:p>
          <a:p>
            <a:pPr marL="0" indent="0">
              <a:buNone/>
            </a:pPr>
            <a:r>
              <a:rPr lang="en-US" dirty="0" smtClean="0"/>
              <a:t>CREATE TABLE </a:t>
            </a:r>
            <a:r>
              <a:rPr lang="en-US" dirty="0" smtClean="0"/>
              <a:t>customer </a:t>
            </a:r>
            <a:r>
              <a:rPr lang="en-US" dirty="0" smtClean="0"/>
              <a:t>(</a:t>
            </a:r>
            <a:r>
              <a:rPr lang="en-US" dirty="0" err="1" smtClean="0"/>
              <a:t>Cust_id</a:t>
            </a:r>
            <a:r>
              <a:rPr lang="en-US" dirty="0" smtClean="0"/>
              <a:t> NUMBER(2)  </a:t>
            </a:r>
            <a:r>
              <a:rPr lang="en-US" b="1" dirty="0" smtClean="0"/>
              <a:t>NOT NULL</a:t>
            </a:r>
            <a:r>
              <a:rPr lang="en-US" dirty="0" smtClean="0"/>
              <a:t>, </a:t>
            </a:r>
            <a:r>
              <a:rPr lang="en-US" dirty="0" err="1" smtClean="0"/>
              <a:t>LastName</a:t>
            </a:r>
            <a:r>
              <a:rPr lang="en-US" dirty="0" smtClean="0"/>
              <a:t> VARCHAR2(14), </a:t>
            </a:r>
            <a:r>
              <a:rPr lang="en-US" dirty="0" err="1" smtClean="0"/>
              <a:t>FirstName</a:t>
            </a:r>
            <a:r>
              <a:rPr lang="en-US" dirty="0" smtClean="0"/>
              <a:t> VARCHAR2(14) </a:t>
            </a:r>
            <a:r>
              <a:rPr lang="en-US" b="1" dirty="0" smtClean="0"/>
              <a:t>NOT NULL</a:t>
            </a:r>
            <a:r>
              <a:rPr lang="en-US" dirty="0" smtClean="0"/>
              <a:t>, Address VARCHAR2(20), </a:t>
            </a:r>
            <a:r>
              <a:rPr lang="en-US" dirty="0" err="1" smtClean="0"/>
              <a:t>Telno</a:t>
            </a:r>
            <a:r>
              <a:rPr lang="en-US" dirty="0" smtClean="0"/>
              <a:t> NUMBER(20));</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1122</TotalTime>
  <Words>1014</Words>
  <Application>Microsoft Office PowerPoint</Application>
  <PresentationFormat>On-screen Show (4:3)</PresentationFormat>
  <Paragraphs>252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Adjacency</vt:lpstr>
      <vt:lpstr>Database System</vt:lpstr>
      <vt:lpstr>Sub queries</vt:lpstr>
      <vt:lpstr>Multiple Sub queries</vt:lpstr>
      <vt:lpstr>  Columns of table with Data types</vt:lpstr>
      <vt:lpstr>Data Definition Language (DDL)</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Table Statement</vt:lpstr>
      <vt:lpstr>Unique Key vs Primary Key</vt:lpstr>
      <vt:lpstr>Referential Integrity</vt:lpstr>
      <vt:lpstr>Deferred Constraint Checking</vt:lpstr>
      <vt:lpstr>Getting Rid of the Problem</vt:lpstr>
      <vt:lpstr>Dropping the Tables</vt:lpstr>
      <vt:lpstr>Exercises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basit.jasani</cp:lastModifiedBy>
  <cp:revision>154</cp:revision>
  <dcterms:created xsi:type="dcterms:W3CDTF">2006-08-16T00:00:00Z</dcterms:created>
  <dcterms:modified xsi:type="dcterms:W3CDTF">2016-09-05T06:09:01Z</dcterms:modified>
</cp:coreProperties>
</file>