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65" r:id="rId4"/>
    <p:sldId id="275" r:id="rId5"/>
    <p:sldId id="259" r:id="rId6"/>
    <p:sldId id="260" r:id="rId7"/>
    <p:sldId id="261" r:id="rId8"/>
    <p:sldId id="262" r:id="rId9"/>
    <p:sldId id="264" r:id="rId10"/>
    <p:sldId id="266" r:id="rId11"/>
    <p:sldId id="267" r:id="rId12"/>
    <p:sldId id="268" r:id="rId13"/>
    <p:sldId id="269" r:id="rId14"/>
    <p:sldId id="270" r:id="rId15"/>
    <p:sldId id="271" r:id="rId16"/>
    <p:sldId id="272" r:id="rId17"/>
    <p:sldId id="273" r:id="rId18"/>
    <p:sldId id="274"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2D696-6966-404D-859B-B49D40EE8135}" type="datetimeFigureOut">
              <a:rPr lang="en-US" smtClean="0"/>
              <a:pPr/>
              <a:t>11/28/2016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2D994B-5217-401E-9FF2-4ED3D7735682}" type="slidenum">
              <a:rPr lang="en-US" smtClean="0"/>
              <a:pPr/>
              <a:t>‹#›</a:t>
            </a:fld>
            <a:endParaRPr lang="en-US"/>
          </a:p>
        </p:txBody>
      </p:sp>
    </p:spTree>
    <p:extLst>
      <p:ext uri="{BB962C8B-B14F-4D97-AF65-F5344CB8AC3E}">
        <p14:creationId xmlns:p14="http://schemas.microsoft.com/office/powerpoint/2010/main" val="5523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11/28/2016</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11/28/2016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Systems</a:t>
            </a:r>
          </a:p>
        </p:txBody>
      </p:sp>
      <p:sp>
        <p:nvSpPr>
          <p:cNvPr id="3" name="Subtitle 2"/>
          <p:cNvSpPr>
            <a:spLocks noGrp="1"/>
          </p:cNvSpPr>
          <p:nvPr>
            <p:ph type="subTitle" idx="1"/>
          </p:nvPr>
        </p:nvSpPr>
        <p:spPr/>
        <p:txBody>
          <a:bodyPr/>
          <a:lstStyle/>
          <a:p>
            <a:r>
              <a:rPr lang="en-US" dirty="0"/>
              <a:t>Lab 12</a:t>
            </a:r>
          </a:p>
          <a:p>
            <a:r>
              <a:rPr lang="en-US" dirty="0"/>
              <a:t>Transactions</a:t>
            </a:r>
          </a:p>
        </p:txBody>
      </p:sp>
    </p:spTree>
    <p:extLst>
      <p:ext uri="{BB962C8B-B14F-4D97-AF65-F5344CB8AC3E}">
        <p14:creationId xmlns:p14="http://schemas.microsoft.com/office/powerpoint/2010/main" val="262078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Serializable </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With a lock-based concurrency control DBMS implementation, serializability requires read and write locks (acquired on selected data) to be released at the end of the transaction</a:t>
            </a:r>
          </a:p>
        </p:txBody>
      </p:sp>
    </p:spTree>
    <p:extLst>
      <p:ext uri="{BB962C8B-B14F-4D97-AF65-F5344CB8AC3E}">
        <p14:creationId xmlns:p14="http://schemas.microsoft.com/office/powerpoint/2010/main" val="196548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Repeatable reads</a:t>
            </a:r>
          </a:p>
        </p:txBody>
      </p:sp>
      <p:sp>
        <p:nvSpPr>
          <p:cNvPr id="3" name="Content Placeholder 2"/>
          <p:cNvSpPr>
            <a:spLocks noGrp="1"/>
          </p:cNvSpPr>
          <p:nvPr>
            <p:ph idx="1"/>
          </p:nvPr>
        </p:nvSpPr>
        <p:spPr/>
        <p:txBody>
          <a:bodyPr/>
          <a:lstStyle/>
          <a:p>
            <a:endParaRPr lang="en-US" dirty="0"/>
          </a:p>
          <a:p>
            <a:endParaRPr lang="en-US" dirty="0"/>
          </a:p>
          <a:p>
            <a:r>
              <a:rPr lang="en-US" dirty="0"/>
              <a:t>In this isolation level, a lock-based concurrency control DBMS implementation keeps read and write locks (acquired on selected data) until the end of the transaction</a:t>
            </a:r>
          </a:p>
        </p:txBody>
      </p:sp>
    </p:spTree>
    <p:extLst>
      <p:ext uri="{BB962C8B-B14F-4D97-AF65-F5344CB8AC3E}">
        <p14:creationId xmlns:p14="http://schemas.microsoft.com/office/powerpoint/2010/main" val="2432499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committed </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Read committed is an isolation level that guarantees that any data read is committed at the moment it is read</a:t>
            </a:r>
          </a:p>
        </p:txBody>
      </p:sp>
    </p:spTree>
    <p:extLst>
      <p:ext uri="{BB962C8B-B14F-4D97-AF65-F5344CB8AC3E}">
        <p14:creationId xmlns:p14="http://schemas.microsoft.com/office/powerpoint/2010/main" val="217948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uncommitted</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This is the lowest isolation level. In this level, dirty reads are allowed, so one transaction may see not-yet-committed changes made by other transactions</a:t>
            </a:r>
          </a:p>
        </p:txBody>
      </p:sp>
    </p:spTree>
    <p:extLst>
      <p:ext uri="{BB962C8B-B14F-4D97-AF65-F5344CB8AC3E}">
        <p14:creationId xmlns:p14="http://schemas.microsoft.com/office/powerpoint/2010/main" val="3909710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1" y="2133600"/>
            <a:ext cx="7621480" cy="3657600"/>
          </a:xfrm>
          <a:prstGeom prst="rect">
            <a:avLst/>
          </a:prstGeom>
        </p:spPr>
      </p:pic>
    </p:spTree>
    <p:extLst>
      <p:ext uri="{BB962C8B-B14F-4D97-AF65-F5344CB8AC3E}">
        <p14:creationId xmlns:p14="http://schemas.microsoft.com/office/powerpoint/2010/main" val="1821162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TO SET ISOLATION LEVEL: </a:t>
            </a:r>
          </a:p>
        </p:txBody>
      </p:sp>
      <p:sp>
        <p:nvSpPr>
          <p:cNvPr id="3" name="Content Placeholder 2"/>
          <p:cNvSpPr>
            <a:spLocks noGrp="1"/>
          </p:cNvSpPr>
          <p:nvPr>
            <p:ph idx="1"/>
          </p:nvPr>
        </p:nvSpPr>
        <p:spPr/>
        <p:txBody>
          <a:bodyPr/>
          <a:lstStyle/>
          <a:p>
            <a:endParaRPr lang="en-US" dirty="0"/>
          </a:p>
          <a:p>
            <a:endParaRPr lang="en-US" dirty="0"/>
          </a:p>
          <a:p>
            <a:r>
              <a:rPr lang="en-US" dirty="0"/>
              <a:t>SET TRANSACTION ISOLATION LEVEL {SERIALIZABLE | READ COMMITTED}; OR SET TRANSACTION READ ONLY</a:t>
            </a:r>
          </a:p>
        </p:txBody>
      </p:sp>
    </p:spTree>
    <p:extLst>
      <p:ext uri="{BB962C8B-B14F-4D97-AF65-F5344CB8AC3E}">
        <p14:creationId xmlns:p14="http://schemas.microsoft.com/office/powerpoint/2010/main" val="1440030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19200" y="304800"/>
            <a:ext cx="6324600" cy="6324600"/>
          </a:xfrm>
          <a:prstGeom prst="rect">
            <a:avLst/>
          </a:prstGeom>
        </p:spPr>
      </p:pic>
    </p:spTree>
    <p:extLst>
      <p:ext uri="{BB962C8B-B14F-4D97-AF65-F5344CB8AC3E}">
        <p14:creationId xmlns:p14="http://schemas.microsoft.com/office/powerpoint/2010/main" val="4162623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43000" y="381000"/>
            <a:ext cx="6400800" cy="6019800"/>
          </a:xfrm>
          <a:prstGeom prst="rect">
            <a:avLst/>
          </a:prstGeom>
        </p:spPr>
      </p:pic>
    </p:spTree>
    <p:extLst>
      <p:ext uri="{BB962C8B-B14F-4D97-AF65-F5344CB8AC3E}">
        <p14:creationId xmlns:p14="http://schemas.microsoft.com/office/powerpoint/2010/main" val="1096061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00200" y="533400"/>
            <a:ext cx="5334000" cy="5867400"/>
          </a:xfrm>
          <a:prstGeom prst="rect">
            <a:avLst/>
          </a:prstGeom>
        </p:spPr>
      </p:pic>
    </p:spTree>
    <p:extLst>
      <p:ext uri="{BB962C8B-B14F-4D97-AF65-F5344CB8AC3E}">
        <p14:creationId xmlns:p14="http://schemas.microsoft.com/office/powerpoint/2010/main" val="1331263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457200" y="1295400"/>
            <a:ext cx="7620000" cy="5410200"/>
          </a:xfrm>
        </p:spPr>
        <p:txBody>
          <a:bodyPr>
            <a:normAutofit fontScale="47500" lnSpcReduction="20000"/>
          </a:bodyPr>
          <a:lstStyle/>
          <a:p>
            <a:pPr marL="114300" indent="0">
              <a:buNone/>
            </a:pPr>
            <a:r>
              <a:rPr lang="en-US" sz="2600" b="1" u="sng" dirty="0"/>
              <a:t>ROLLBACK AND COMMIT:</a:t>
            </a:r>
          </a:p>
          <a:p>
            <a:r>
              <a:rPr lang="en-US" sz="2600" dirty="0"/>
              <a:t>create a table named "T", having two columns: id (of type integer, the primary key), s (of type character string with a length varying from 1 to 40 characters) </a:t>
            </a:r>
          </a:p>
          <a:p>
            <a:r>
              <a:rPr lang="en-US" sz="2600" dirty="0"/>
              <a:t>Insert 5 rows to the newly created table </a:t>
            </a:r>
          </a:p>
          <a:p>
            <a:r>
              <a:rPr lang="en-US" sz="2600" dirty="0"/>
              <a:t>Select * from T; </a:t>
            </a:r>
          </a:p>
          <a:p>
            <a:r>
              <a:rPr lang="en-US" sz="2600" dirty="0"/>
              <a:t>Observe the data in Table.</a:t>
            </a:r>
          </a:p>
          <a:p>
            <a:r>
              <a:rPr lang="en-US" sz="2600" dirty="0"/>
              <a:t>ROLLBACK</a:t>
            </a:r>
          </a:p>
          <a:p>
            <a:r>
              <a:rPr lang="en-US" sz="2600" dirty="0"/>
              <a:t>Select * from T;</a:t>
            </a:r>
          </a:p>
          <a:p>
            <a:r>
              <a:rPr lang="en-US" sz="2600" dirty="0"/>
              <a:t>Observe the data in Table.</a:t>
            </a:r>
          </a:p>
          <a:p>
            <a:r>
              <a:rPr lang="en-US" sz="2600" dirty="0"/>
              <a:t>SET AUTOCOMMIT ON;</a:t>
            </a:r>
          </a:p>
          <a:p>
            <a:r>
              <a:rPr lang="en-US" sz="2600" dirty="0"/>
              <a:t>Insert 5 rows again in table.</a:t>
            </a:r>
          </a:p>
          <a:p>
            <a:pPr marL="114300" indent="0">
              <a:buNone/>
            </a:pPr>
            <a:endParaRPr lang="en-US" sz="2600" dirty="0"/>
          </a:p>
          <a:p>
            <a:pPr marL="114300" indent="0">
              <a:buNone/>
            </a:pPr>
            <a:r>
              <a:rPr lang="en-US" sz="2600" b="1" u="sng" dirty="0"/>
              <a:t>Transaction Isolation:</a:t>
            </a:r>
          </a:p>
          <a:p>
            <a:pPr marL="114300" indent="0">
              <a:buNone/>
            </a:pPr>
            <a:r>
              <a:rPr lang="en-US" sz="2600" b="1" dirty="0"/>
              <a:t>STEP 1:</a:t>
            </a:r>
            <a:br>
              <a:rPr lang="en-US" sz="2600" b="1" dirty="0"/>
            </a:br>
            <a:r>
              <a:rPr lang="en-US" sz="2600" dirty="0"/>
              <a:t>Create a table TAB with an attribute </a:t>
            </a:r>
            <a:r>
              <a:rPr lang="en-US" sz="2600" dirty="0" err="1"/>
              <a:t>tno</a:t>
            </a:r>
            <a:r>
              <a:rPr lang="en-US" sz="2600" dirty="0"/>
              <a:t>.</a:t>
            </a:r>
            <a:br>
              <a:rPr lang="en-US" sz="2600" dirty="0"/>
            </a:br>
            <a:r>
              <a:rPr lang="en-US" sz="2600" b="1" dirty="0"/>
              <a:t>STEP 2:</a:t>
            </a:r>
            <a:br>
              <a:rPr lang="en-US" sz="2600" b="1" dirty="0"/>
            </a:br>
            <a:r>
              <a:rPr lang="en-US" sz="2600" dirty="0"/>
              <a:t>Create a table </a:t>
            </a:r>
            <a:r>
              <a:rPr lang="en-US" sz="2600" dirty="0" err="1"/>
              <a:t>t_log</a:t>
            </a:r>
            <a:r>
              <a:rPr lang="en-US" sz="2600" dirty="0"/>
              <a:t> with attribute </a:t>
            </a:r>
            <a:r>
              <a:rPr lang="en-US" sz="2600" dirty="0" err="1"/>
              <a:t>t_count</a:t>
            </a:r>
            <a:r>
              <a:rPr lang="en-US" sz="2600" dirty="0"/>
              <a:t>.</a:t>
            </a:r>
            <a:br>
              <a:rPr lang="en-US" sz="2600" dirty="0"/>
            </a:br>
            <a:r>
              <a:rPr lang="en-US" sz="2600" b="1" dirty="0"/>
              <a:t>STEP 3:</a:t>
            </a:r>
            <a:br>
              <a:rPr lang="en-US" sz="2600" b="1" dirty="0"/>
            </a:br>
            <a:r>
              <a:rPr lang="en-US" sz="2600" dirty="0"/>
              <a:t>Implement a PL/SQL procedure p1 that writes into a table TAB the numbers 1 to 100 (each in a separate tuple).</a:t>
            </a:r>
            <a:br>
              <a:rPr lang="en-US" sz="2600" dirty="0"/>
            </a:br>
            <a:r>
              <a:rPr lang="en-US" sz="2600" b="1" dirty="0"/>
              <a:t>STEP 4:</a:t>
            </a:r>
            <a:br>
              <a:rPr lang="en-US" sz="2600" b="1" dirty="0"/>
            </a:br>
            <a:r>
              <a:rPr lang="en-US" sz="2600" dirty="0"/>
              <a:t>Write a procedure p2 that counts 5 times the number of tuples in it.</a:t>
            </a:r>
            <a:br>
              <a:rPr lang="en-US" sz="2600" dirty="0"/>
            </a:br>
            <a:r>
              <a:rPr lang="en-US" sz="2600" b="1" dirty="0"/>
              <a:t>STEP 5:</a:t>
            </a:r>
            <a:br>
              <a:rPr lang="en-US" sz="2600" b="1" dirty="0"/>
            </a:br>
            <a:r>
              <a:rPr lang="en-US" sz="2600" dirty="0"/>
              <a:t>Inserts each of the counting results into a tuple in a log table.</a:t>
            </a:r>
            <a:br>
              <a:rPr lang="en-US" sz="2600" dirty="0"/>
            </a:br>
            <a:r>
              <a:rPr lang="en-US" sz="2600" b="1" dirty="0"/>
              <a:t>STEP 6:</a:t>
            </a:r>
            <a:br>
              <a:rPr lang="en-US" sz="2600" b="1" dirty="0"/>
            </a:br>
            <a:r>
              <a:rPr lang="en-US" sz="2600" dirty="0"/>
              <a:t>Set isolation transaction mode to read committed with the following command.</a:t>
            </a:r>
            <a:br>
              <a:rPr lang="en-US" sz="2600" dirty="0"/>
            </a:br>
            <a:r>
              <a:rPr lang="en-US" sz="2600" b="1" dirty="0"/>
              <a:t>Set transaction isolation level read committed</a:t>
            </a:r>
            <a:br>
              <a:rPr lang="en-US" sz="2600" b="1" dirty="0"/>
            </a:br>
            <a:r>
              <a:rPr lang="en-US" sz="2600" b="1" dirty="0"/>
              <a:t>STEP 7:</a:t>
            </a:r>
            <a:br>
              <a:rPr lang="en-US" sz="2600" b="1" dirty="0"/>
            </a:br>
            <a:r>
              <a:rPr lang="en-US" sz="2600" dirty="0"/>
              <a:t>Execute p1 and p2 concurrently on two pc’s separately, where both transactions are</a:t>
            </a:r>
            <a:br>
              <a:rPr lang="en-US" sz="2600" dirty="0"/>
            </a:br>
            <a:r>
              <a:rPr lang="en-US" sz="2600" dirty="0"/>
              <a:t>in read committed isolation.</a:t>
            </a:r>
            <a:br>
              <a:rPr lang="en-US" sz="2600" dirty="0"/>
            </a:br>
            <a:r>
              <a:rPr lang="en-US" sz="2600" b="1" dirty="0"/>
              <a:t>STEP 8:</a:t>
            </a:r>
            <a:br>
              <a:rPr lang="en-US" sz="2600" b="1" dirty="0"/>
            </a:br>
            <a:r>
              <a:rPr lang="en-US" sz="2600" dirty="0"/>
              <a:t>Check the content of the log table. How do you justify the obtained result?? </a:t>
            </a:r>
            <a:br>
              <a:rPr lang="en-US" dirty="0"/>
            </a:br>
            <a:br>
              <a:rPr lang="en-US" dirty="0"/>
            </a:br>
            <a:endParaRPr lang="en-US" dirty="0"/>
          </a:p>
        </p:txBody>
      </p:sp>
    </p:spTree>
    <p:extLst>
      <p:ext uri="{BB962C8B-B14F-4D97-AF65-F5344CB8AC3E}">
        <p14:creationId xmlns:p14="http://schemas.microsoft.com/office/powerpoint/2010/main" val="330232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dirty="0"/>
              <a:t>Transactions</a:t>
            </a:r>
            <a:br>
              <a:rPr lang="en-US" dirty="0"/>
            </a:br>
            <a:br>
              <a:rPr lang="en-US" dirty="0"/>
            </a:br>
            <a:endParaRPr lang="en-US" dirty="0"/>
          </a:p>
        </p:txBody>
      </p:sp>
      <p:sp>
        <p:nvSpPr>
          <p:cNvPr id="3" name="Content Placeholder 2"/>
          <p:cNvSpPr>
            <a:spLocks noGrp="1"/>
          </p:cNvSpPr>
          <p:nvPr>
            <p:ph idx="1"/>
          </p:nvPr>
        </p:nvSpPr>
        <p:spPr/>
        <p:txBody>
          <a:bodyPr>
            <a:normAutofit fontScale="92500" lnSpcReduction="20000"/>
          </a:bodyPr>
          <a:lstStyle/>
          <a:p>
            <a:endParaRPr lang="en-US" dirty="0"/>
          </a:p>
          <a:p>
            <a:r>
              <a:rPr lang="en-US" dirty="0"/>
              <a:t>When the application logic needs to execute a sequence of SQL commands in an atomic fashion,</a:t>
            </a:r>
            <a:br>
              <a:rPr lang="en-US" dirty="0"/>
            </a:br>
            <a:r>
              <a:rPr lang="en-US" dirty="0"/>
              <a:t>then the commands need to be grouped as a logical unit of work (LUW) called SQL transaction </a:t>
            </a:r>
            <a:br>
              <a:rPr lang="en-US" dirty="0"/>
            </a:br>
            <a:endParaRPr lang="en-US" dirty="0"/>
          </a:p>
          <a:p>
            <a:r>
              <a:rPr lang="en-US" dirty="0"/>
              <a:t>In everyday life, people conduct different kind of business transactions buying products, ordering travels, changing or canceling orders, buying tickets to concerts, paying rents, electricity bills, insurance invoices, etc.</a:t>
            </a:r>
          </a:p>
          <a:p>
            <a:endParaRPr lang="en-US" dirty="0"/>
          </a:p>
          <a:p>
            <a:r>
              <a:rPr lang="en-US" dirty="0"/>
              <a:t>Transactions are recoverable units of data access tasks in terms of database content</a:t>
            </a:r>
            <a:br>
              <a:rPr lang="en-US" dirty="0"/>
            </a:br>
            <a:r>
              <a:rPr lang="en-US" dirty="0"/>
              <a:t>manipulation </a:t>
            </a:r>
            <a:br>
              <a:rPr lang="en-US" dirty="0"/>
            </a:br>
            <a:r>
              <a:rPr lang="en-US" dirty="0"/>
              <a:t> </a:t>
            </a:r>
            <a:br>
              <a:rPr lang="en-US" dirty="0"/>
            </a:br>
            <a:br>
              <a:rPr lang="en-US" dirty="0"/>
            </a:br>
            <a:endParaRPr lang="en-US" dirty="0"/>
          </a:p>
        </p:txBody>
      </p:sp>
    </p:spTree>
    <p:extLst>
      <p:ext uri="{BB962C8B-B14F-4D97-AF65-F5344CB8AC3E}">
        <p14:creationId xmlns:p14="http://schemas.microsoft.com/office/powerpoint/2010/main" val="2118091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Any successful execution of the</a:t>
            </a:r>
            <a:br>
              <a:rPr lang="en-US" dirty="0"/>
            </a:br>
            <a:r>
              <a:rPr lang="en-US" dirty="0"/>
              <a:t>transaction is ended by a </a:t>
            </a:r>
            <a:r>
              <a:rPr lang="en-US" b="1" dirty="0"/>
              <a:t>COMMIT </a:t>
            </a:r>
            <a:r>
              <a:rPr lang="en-US" dirty="0"/>
              <a:t>command </a:t>
            </a:r>
            <a:br>
              <a:rPr lang="en-US" dirty="0"/>
            </a:br>
            <a:endParaRPr lang="en-US" dirty="0"/>
          </a:p>
        </p:txBody>
      </p:sp>
    </p:spTree>
    <p:extLst>
      <p:ext uri="{BB962C8B-B14F-4D97-AF65-F5344CB8AC3E}">
        <p14:creationId xmlns:p14="http://schemas.microsoft.com/office/powerpoint/2010/main" val="132612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ROLLBACK </a:t>
            </a:r>
            <a:br>
              <a:rPr lang="en-US" dirty="0"/>
            </a:b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unsuccessful execution need to be ended by a </a:t>
            </a:r>
            <a:r>
              <a:rPr lang="en-US" b="1" dirty="0"/>
              <a:t>ROLLBACK </a:t>
            </a:r>
            <a:r>
              <a:rPr lang="en-US" dirty="0"/>
              <a:t>command which automatically recovers from the database all changes made by the transaction </a:t>
            </a:r>
            <a:br>
              <a:rPr lang="en-US" dirty="0"/>
            </a:br>
            <a:br>
              <a:rPr lang="en-US" dirty="0"/>
            </a:br>
            <a:endParaRPr lang="en-US" dirty="0"/>
          </a:p>
        </p:txBody>
      </p:sp>
    </p:spTree>
    <p:extLst>
      <p:ext uri="{BB962C8B-B14F-4D97-AF65-F5344CB8AC3E}">
        <p14:creationId xmlns:p14="http://schemas.microsoft.com/office/powerpoint/2010/main" val="3365792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Dirty read</a:t>
            </a:r>
          </a:p>
        </p:txBody>
      </p:sp>
      <p:sp>
        <p:nvSpPr>
          <p:cNvPr id="3" name="Content Placeholder 2"/>
          <p:cNvSpPr>
            <a:spLocks noGrp="1"/>
          </p:cNvSpPr>
          <p:nvPr>
            <p:ph idx="1"/>
          </p:nvPr>
        </p:nvSpPr>
        <p:spPr/>
        <p:txBody>
          <a:bodyPr/>
          <a:lstStyle/>
          <a:p>
            <a:r>
              <a:rPr lang="en-US" dirty="0"/>
              <a:t>The meaning of this term is as bad as it sounds. You're permitted to read uncommitted, or dirty, data. </a:t>
            </a:r>
          </a:p>
          <a:p>
            <a:endParaRPr lang="en-US" dirty="0"/>
          </a:p>
          <a:p>
            <a:endParaRPr lang="en-US" dirty="0"/>
          </a:p>
          <a:p>
            <a:endParaRPr lang="en-US" dirty="0"/>
          </a:p>
          <a:p>
            <a:r>
              <a:rPr lang="en-US" dirty="0"/>
              <a:t>You can achieve this effect by just opening an OS file that someone else is writing and reading whatever data happens to be there</a:t>
            </a:r>
          </a:p>
        </p:txBody>
      </p:sp>
    </p:spTree>
    <p:extLst>
      <p:ext uri="{BB962C8B-B14F-4D97-AF65-F5344CB8AC3E}">
        <p14:creationId xmlns:p14="http://schemas.microsoft.com/office/powerpoint/2010/main" val="273125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Nonrepeatable read</a:t>
            </a:r>
          </a:p>
        </p:txBody>
      </p:sp>
      <p:sp>
        <p:nvSpPr>
          <p:cNvPr id="3" name="Content Placeholder 2"/>
          <p:cNvSpPr>
            <a:spLocks noGrp="1"/>
          </p:cNvSpPr>
          <p:nvPr>
            <p:ph idx="1"/>
          </p:nvPr>
        </p:nvSpPr>
        <p:spPr/>
        <p:txBody>
          <a:bodyPr/>
          <a:lstStyle/>
          <a:p>
            <a:r>
              <a:rPr lang="en-US" dirty="0"/>
              <a:t>This simply means that if you read a row at time T1 and try to reread that row at time T2, the row may have changed.</a:t>
            </a:r>
          </a:p>
          <a:p>
            <a:endParaRPr lang="en-US" dirty="0"/>
          </a:p>
          <a:p>
            <a:endParaRPr lang="en-US" dirty="0"/>
          </a:p>
          <a:p>
            <a:r>
              <a:rPr lang="en-US" dirty="0"/>
              <a:t> It may have disappeared; it may have been updated, and so on</a:t>
            </a:r>
          </a:p>
        </p:txBody>
      </p:sp>
    </p:spTree>
    <p:extLst>
      <p:ext uri="{BB962C8B-B14F-4D97-AF65-F5344CB8AC3E}">
        <p14:creationId xmlns:p14="http://schemas.microsoft.com/office/powerpoint/2010/main" val="73315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Phantom read</a:t>
            </a:r>
          </a:p>
        </p:txBody>
      </p:sp>
      <p:sp>
        <p:nvSpPr>
          <p:cNvPr id="3" name="Content Placeholder 2"/>
          <p:cNvSpPr>
            <a:spLocks noGrp="1"/>
          </p:cNvSpPr>
          <p:nvPr>
            <p:ph idx="1"/>
          </p:nvPr>
        </p:nvSpPr>
        <p:spPr/>
        <p:txBody>
          <a:bodyPr/>
          <a:lstStyle/>
          <a:p>
            <a:r>
              <a:rPr lang="en-US" dirty="0"/>
              <a:t>This means that if you execute a query at time T1 and re-execute it at time T2, additional rows may have been added to the database, which may affect your results.</a:t>
            </a:r>
          </a:p>
          <a:p>
            <a:endParaRPr lang="en-US" dirty="0"/>
          </a:p>
          <a:p>
            <a:endParaRPr lang="en-US" dirty="0"/>
          </a:p>
          <a:p>
            <a:r>
              <a:rPr lang="en-US" dirty="0"/>
              <a:t>This differs from a nonrepeatable read in that with a phantom read, data you already read hasn't been changed, but instead, more data satisfies your query criteria than before.</a:t>
            </a:r>
          </a:p>
        </p:txBody>
      </p:sp>
    </p:spTree>
    <p:extLst>
      <p:ext uri="{BB962C8B-B14F-4D97-AF65-F5344CB8AC3E}">
        <p14:creationId xmlns:p14="http://schemas.microsoft.com/office/powerpoint/2010/main" val="3830850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4400" y="304800"/>
            <a:ext cx="6629400" cy="6248400"/>
          </a:xfrm>
          <a:prstGeom prst="rect">
            <a:avLst/>
          </a:prstGeom>
        </p:spPr>
      </p:pic>
    </p:spTree>
    <p:extLst>
      <p:ext uri="{BB962C8B-B14F-4D97-AF65-F5344CB8AC3E}">
        <p14:creationId xmlns:p14="http://schemas.microsoft.com/office/powerpoint/2010/main" val="3030163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Isolation Levels</a:t>
            </a:r>
          </a:p>
        </p:txBody>
      </p:sp>
      <p:sp>
        <p:nvSpPr>
          <p:cNvPr id="3" name="Content Placeholder 2"/>
          <p:cNvSpPr>
            <a:spLocks noGrp="1"/>
          </p:cNvSpPr>
          <p:nvPr>
            <p:ph idx="1"/>
          </p:nvPr>
        </p:nvSpPr>
        <p:spPr/>
        <p:txBody>
          <a:bodyPr/>
          <a:lstStyle/>
          <a:p>
            <a:pPr marL="114300" indent="0">
              <a:buNone/>
            </a:pPr>
            <a:endParaRPr lang="en-US" dirty="0"/>
          </a:p>
          <a:p>
            <a:pPr marL="114300" indent="0">
              <a:buNone/>
            </a:pPr>
            <a:endParaRPr lang="en-US" dirty="0"/>
          </a:p>
          <a:p>
            <a:pPr marL="114300" indent="0">
              <a:buNone/>
            </a:pPr>
            <a:r>
              <a:rPr lang="en-US" dirty="0"/>
              <a:t>There are four levels of transaction isolation defined in ANSI/ISO SQL standard, with different possible outcomes for the same transaction scenario. That is, the same work performed in the same fashion with the same inputs may result in different answers, depending on your isolation level</a:t>
            </a:r>
          </a:p>
        </p:txBody>
      </p:sp>
    </p:spTree>
    <p:extLst>
      <p:ext uri="{BB962C8B-B14F-4D97-AF65-F5344CB8AC3E}">
        <p14:creationId xmlns:p14="http://schemas.microsoft.com/office/powerpoint/2010/main" val="579877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912</TotalTime>
  <Words>490</Words>
  <Application>Microsoft Office PowerPoint</Application>
  <PresentationFormat>On-screen Show (4:3)</PresentationFormat>
  <Paragraphs>76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Cambria</vt:lpstr>
      <vt:lpstr>Adjacency</vt:lpstr>
      <vt:lpstr>Database Systems</vt:lpstr>
      <vt:lpstr> Transactions  </vt:lpstr>
      <vt:lpstr>Commit </vt:lpstr>
      <vt:lpstr>ROLLBACK  </vt:lpstr>
      <vt:lpstr>Dirty read</vt:lpstr>
      <vt:lpstr>Nonrepeatable read</vt:lpstr>
      <vt:lpstr>Phantom read</vt:lpstr>
      <vt:lpstr>PowerPoint Presentation</vt:lpstr>
      <vt:lpstr>Transaction Isolation Levels</vt:lpstr>
      <vt:lpstr>Serializable </vt:lpstr>
      <vt:lpstr>Repeatable reads</vt:lpstr>
      <vt:lpstr>Read committed </vt:lpstr>
      <vt:lpstr>Read uncommitted</vt:lpstr>
      <vt:lpstr>PowerPoint Presentation</vt:lpstr>
      <vt:lpstr>COMMAND TO SET ISOLATION LEVEL: </vt:lpstr>
      <vt:lpstr>PowerPoint Presentation</vt:lpstr>
      <vt:lpstr>PowerPoint Presentation</vt:lpstr>
      <vt:lpstr>PowerPoint Presentation</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MzB</dc:creator>
  <cp:lastModifiedBy>basit jasani</cp:lastModifiedBy>
  <cp:revision>228</cp:revision>
  <dcterms:created xsi:type="dcterms:W3CDTF">2006-08-16T00:00:00Z</dcterms:created>
  <dcterms:modified xsi:type="dcterms:W3CDTF">2016-11-28T04:48:03Z</dcterms:modified>
</cp:coreProperties>
</file>