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5" r:id="rId19"/>
    <p:sldId id="266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D994B-5217-401E-9FF2-4ED3D77356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Uzair@nu.edu.pk" TargetMode="External"/><Relationship Id="rId2" Type="http://schemas.openxmlformats.org/officeDocument/2006/relationships/hyperlink" Target="mailto:Basit.jasani@nu.edu.p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08</a:t>
            </a:r>
          </a:p>
          <a:p>
            <a:r>
              <a:rPr lang="en-US" dirty="0" smtClean="0"/>
              <a:t>XML and it’s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07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Related Technologies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: </a:t>
            </a:r>
            <a:r>
              <a:rPr lang="en-US" dirty="0" err="1"/>
              <a:t>eXtensible</a:t>
            </a:r>
            <a:r>
              <a:rPr lang="en-US" dirty="0"/>
              <a:t> path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 smtClean="0"/>
              <a:t>DTD: Document Type Definitions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endParaRPr lang="en-US" dirty="0"/>
          </a:p>
          <a:p>
            <a:r>
              <a:rPr lang="en-US" dirty="0" err="1" smtClean="0"/>
              <a:t>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52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Xpath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standard for accessing data in XML</a:t>
            </a:r>
          </a:p>
          <a:p>
            <a:endParaRPr lang="en-US" dirty="0"/>
          </a:p>
          <a:p>
            <a:r>
              <a:rPr lang="en-US" dirty="0" smtClean="0"/>
              <a:t>Fundamental part of XLST, </a:t>
            </a:r>
            <a:r>
              <a:rPr lang="en-US" dirty="0" err="1" smtClean="0"/>
              <a:t>Xquery</a:t>
            </a:r>
            <a:r>
              <a:rPr lang="en-US" dirty="0" smtClean="0"/>
              <a:t> and others</a:t>
            </a:r>
          </a:p>
          <a:p>
            <a:endParaRPr lang="en-US" dirty="0"/>
          </a:p>
          <a:p>
            <a:r>
              <a:rPr lang="en-US" dirty="0" smtClean="0"/>
              <a:t>Defines a “Path” into an XML document.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03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67200"/>
            <a:ext cx="7620000" cy="1981200"/>
          </a:xfrm>
        </p:spPr>
        <p:txBody>
          <a:bodyPr/>
          <a:lstStyle/>
          <a:p>
            <a:r>
              <a:rPr lang="en-US" sz="1800" dirty="0" smtClean="0"/>
              <a:t>Title?</a:t>
            </a:r>
            <a:br>
              <a:rPr lang="en-US" sz="1800" dirty="0" smtClean="0"/>
            </a:br>
            <a:r>
              <a:rPr lang="en-US" sz="1800" dirty="0" smtClean="0"/>
              <a:t>/HTML/HEAD/TITLE</a:t>
            </a:r>
            <a:br>
              <a:rPr lang="en-US" sz="1800" dirty="0" smtClean="0"/>
            </a:br>
            <a:r>
              <a:rPr lang="en-US" sz="1800" dirty="0" smtClean="0"/>
              <a:t>P?</a:t>
            </a:r>
            <a:br>
              <a:rPr lang="en-US" sz="1800" dirty="0" smtClean="0"/>
            </a:br>
            <a:r>
              <a:rPr lang="en-US" sz="1800" dirty="0" smtClean="0"/>
              <a:t>/HTML/BODY/P 	*Note: That will give us all three P’s..</a:t>
            </a:r>
            <a:br>
              <a:rPr lang="en-US" sz="1800" dirty="0" smtClean="0"/>
            </a:br>
            <a:r>
              <a:rPr lang="en-US" sz="1800" dirty="0" smtClean="0"/>
              <a:t>First P?</a:t>
            </a:r>
            <a:br>
              <a:rPr lang="en-US" sz="1800" dirty="0" smtClean="0"/>
            </a:br>
            <a:r>
              <a:rPr lang="en-US" sz="1800" dirty="0" smtClean="0"/>
              <a:t>/HTML/BODY/P[1]    *2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P? --- P[2] ….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P? --- P[3]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457200"/>
            <a:ext cx="64484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98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14400"/>
            <a:ext cx="7848600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60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0"/>
            <a:ext cx="7848600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9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– Some Examples in </a:t>
            </a:r>
            <a:r>
              <a:rPr lang="en-US" dirty="0" err="1" smtClean="0"/>
              <a:t>Aptana</a:t>
            </a:r>
            <a:r>
              <a:rPr lang="en-US" dirty="0" smtClean="0"/>
              <a:t> Studio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/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/Name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/Name/text()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/phone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/phone[3]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BusinessCard</a:t>
            </a:r>
            <a:r>
              <a:rPr lang="en-US" dirty="0" smtClean="0"/>
              <a:t>/phone[2]</a:t>
            </a:r>
          </a:p>
          <a:p>
            <a:r>
              <a:rPr lang="en-US" dirty="0"/>
              <a:t>/</a:t>
            </a:r>
            <a:r>
              <a:rPr lang="en-US" dirty="0" err="1"/>
              <a:t>BusinessCard</a:t>
            </a:r>
            <a:r>
              <a:rPr lang="en-US" dirty="0"/>
              <a:t>/phone[last</a:t>
            </a:r>
            <a:r>
              <a:rPr lang="en-US" dirty="0" smtClean="0"/>
              <a:t>()]</a:t>
            </a:r>
          </a:p>
          <a:p>
            <a:r>
              <a:rPr lang="en-US" dirty="0" smtClean="0"/>
              <a:t>//phone</a:t>
            </a:r>
          </a:p>
          <a:p>
            <a:r>
              <a:rPr lang="en-US" dirty="0"/>
              <a:t>//Name[contains(text(),'Joe</a:t>
            </a:r>
            <a:r>
              <a:rPr lang="en-US" dirty="0" smtClean="0"/>
              <a:t>')]</a:t>
            </a:r>
          </a:p>
          <a:p>
            <a:r>
              <a:rPr lang="en-US" dirty="0"/>
              <a:t>//phone[@type</a:t>
            </a:r>
            <a:r>
              <a:rPr lang="en-US" dirty="0" smtClean="0"/>
              <a:t>]</a:t>
            </a:r>
          </a:p>
          <a:p>
            <a:r>
              <a:rPr lang="en-US" dirty="0"/>
              <a:t>//phone[@type='work']</a:t>
            </a:r>
          </a:p>
        </p:txBody>
      </p:sp>
    </p:spTree>
    <p:extLst>
      <p:ext uri="{BB962C8B-B14F-4D97-AF65-F5344CB8AC3E}">
        <p14:creationId xmlns:p14="http://schemas.microsoft.com/office/powerpoint/2010/main" xmlns="" val="3557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Provide way to constrain XML document content</a:t>
            </a:r>
          </a:p>
          <a:p>
            <a:endParaRPr lang="en-US" dirty="0"/>
          </a:p>
          <a:p>
            <a:r>
              <a:rPr lang="en-US" dirty="0" smtClean="0"/>
              <a:t>Specify what type of content can appear and where</a:t>
            </a:r>
          </a:p>
          <a:p>
            <a:endParaRPr lang="en-US" dirty="0"/>
          </a:p>
          <a:p>
            <a:r>
              <a:rPr lang="en-US" dirty="0" smtClean="0"/>
              <a:t>Can be included in XML file, or be external to document</a:t>
            </a:r>
          </a:p>
          <a:p>
            <a:endParaRPr lang="en-US" dirty="0"/>
          </a:p>
          <a:p>
            <a:r>
              <a:rPr lang="en-US" dirty="0" smtClean="0"/>
              <a:t>Relatively simpler to write, but not powerful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83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792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19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</a:t>
            </a:r>
            <a:r>
              <a:rPr lang="en-US" dirty="0"/>
              <a:t> 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elements can have attributes, just like HTML.</a:t>
            </a:r>
          </a:p>
          <a:p>
            <a:r>
              <a:rPr lang="en-US" dirty="0"/>
              <a:t>Attributes are designed to contain data related to a specific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Attribute values must always be quoted. Either single or double quotes can be used.</a:t>
            </a:r>
          </a:p>
          <a:p>
            <a:r>
              <a:rPr lang="en-US" dirty="0"/>
              <a:t>For a person's gender, the &lt;person&gt; element can be written like this:</a:t>
            </a:r>
          </a:p>
          <a:p>
            <a:r>
              <a:rPr lang="en-US" b="1" dirty="0"/>
              <a:t>&lt;person gender="female</a:t>
            </a:r>
            <a:r>
              <a:rPr lang="en-US" b="1" dirty="0" smtClean="0"/>
              <a:t>"&gt;</a:t>
            </a:r>
          </a:p>
          <a:p>
            <a:r>
              <a:rPr lang="en-US" b="1" dirty="0" smtClean="0"/>
              <a:t>Or like this</a:t>
            </a:r>
          </a:p>
          <a:p>
            <a:r>
              <a:rPr lang="en-US" b="1" dirty="0"/>
              <a:t>&lt;person gender='female'&gt;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26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 </a:t>
            </a:r>
            <a:r>
              <a:rPr lang="en-US" dirty="0"/>
              <a:t>Attributes for Metadata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Sometimes ID references are assigned to elements. These IDs can be used to identify XML elements in much the same way as the id attribute in HTML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This example demonstrates this</a:t>
            </a:r>
            <a:r>
              <a:rPr lang="en-US" dirty="0" smtClean="0"/>
              <a:t>:</a:t>
            </a:r>
          </a:p>
          <a:p>
            <a:r>
              <a:rPr lang="en-US" b="1" dirty="0"/>
              <a:t>&lt;messages&gt;</a:t>
            </a:r>
            <a:br>
              <a:rPr lang="en-US" b="1" dirty="0"/>
            </a:br>
            <a:r>
              <a:rPr lang="en-US" b="1" dirty="0"/>
              <a:t>  &lt;note id="501"&gt;</a:t>
            </a:r>
            <a:br>
              <a:rPr lang="en-US" b="1" dirty="0"/>
            </a:br>
            <a:r>
              <a:rPr lang="en-US" b="1" dirty="0"/>
              <a:t>    </a:t>
            </a:r>
            <a:br>
              <a:rPr lang="en-US" b="1" dirty="0"/>
            </a:br>
            <a:r>
              <a:rPr lang="en-US" b="1" dirty="0"/>
              <a:t>  &lt;/note</a:t>
            </a:r>
            <a:r>
              <a:rPr lang="en-US" b="1" dirty="0" smtClean="0"/>
              <a:t>&gt;&lt;to&gt;</a:t>
            </a:r>
            <a:r>
              <a:rPr lang="en-US" b="1" dirty="0" err="1" smtClean="0"/>
              <a:t>Tove</a:t>
            </a:r>
            <a:r>
              <a:rPr lang="en-US" b="1" dirty="0" smtClean="0"/>
              <a:t>&lt;/to&gt;</a:t>
            </a:r>
            <a:br>
              <a:rPr lang="en-US" b="1" dirty="0" smtClean="0"/>
            </a:br>
            <a:r>
              <a:rPr lang="en-US" b="1" dirty="0" smtClean="0"/>
              <a:t>    &lt;from&gt;</a:t>
            </a:r>
            <a:r>
              <a:rPr lang="en-US" b="1" dirty="0" err="1" smtClean="0"/>
              <a:t>Jani</a:t>
            </a:r>
            <a:r>
              <a:rPr lang="en-US" b="1" dirty="0" smtClean="0"/>
              <a:t>&lt;/from&gt;</a:t>
            </a:r>
            <a:br>
              <a:rPr lang="en-US" b="1" dirty="0" smtClean="0"/>
            </a:br>
            <a:r>
              <a:rPr lang="en-US" b="1" dirty="0" smtClean="0"/>
              <a:t>    &lt;heading&gt;Reminder&lt;/heading&gt;</a:t>
            </a:r>
            <a:br>
              <a:rPr lang="en-US" b="1" dirty="0" smtClean="0"/>
            </a:br>
            <a:r>
              <a:rPr lang="en-US" b="1" dirty="0" smtClean="0"/>
              <a:t>    &lt;body&gt;Don't forget me this weekend!&lt;/body&gt;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 &lt;note id="502"&gt;</a:t>
            </a:r>
            <a:br>
              <a:rPr lang="en-US" b="1" dirty="0"/>
            </a:br>
            <a:r>
              <a:rPr lang="en-US" b="1" dirty="0"/>
              <a:t>    &lt;to&gt;</a:t>
            </a:r>
            <a:r>
              <a:rPr lang="en-US" b="1" dirty="0" err="1"/>
              <a:t>Jani</a:t>
            </a:r>
            <a:r>
              <a:rPr lang="en-US" b="1" dirty="0"/>
              <a:t>&lt;/to&gt;</a:t>
            </a:r>
            <a:br>
              <a:rPr lang="en-US" b="1" dirty="0"/>
            </a:br>
            <a:r>
              <a:rPr lang="en-US" b="1" dirty="0"/>
              <a:t>    &lt;from&gt;</a:t>
            </a:r>
            <a:r>
              <a:rPr lang="en-US" b="1" dirty="0" err="1"/>
              <a:t>Tove</a:t>
            </a:r>
            <a:r>
              <a:rPr lang="en-US" b="1" dirty="0"/>
              <a:t>&lt;/from&gt;</a:t>
            </a:r>
            <a:br>
              <a:rPr lang="en-US" b="1" dirty="0"/>
            </a:br>
            <a:r>
              <a:rPr lang="en-US" b="1" dirty="0"/>
              <a:t>    &lt;heading&gt;Re: Reminder&lt;/heading&gt;</a:t>
            </a:r>
            <a:br>
              <a:rPr lang="en-US" b="1" dirty="0"/>
            </a:br>
            <a:r>
              <a:rPr lang="en-US" b="1" dirty="0"/>
              <a:t>    &lt;body&gt;I will not&lt;/body&gt;</a:t>
            </a:r>
            <a:br>
              <a:rPr lang="en-US" b="1" dirty="0"/>
            </a:br>
            <a:r>
              <a:rPr lang="en-US" b="1" dirty="0"/>
              <a:t>  &lt;/note&gt;</a:t>
            </a:r>
            <a:br>
              <a:rPr lang="en-US" b="1" dirty="0"/>
            </a:br>
            <a:r>
              <a:rPr lang="en-US" b="1" dirty="0"/>
              <a:t>&lt;/messages&gt;</a:t>
            </a:r>
          </a:p>
        </p:txBody>
      </p:sp>
    </p:spTree>
    <p:extLst>
      <p:ext uri="{BB962C8B-B14F-4D97-AF65-F5344CB8AC3E}">
        <p14:creationId xmlns:p14="http://schemas.microsoft.com/office/powerpoint/2010/main" xmlns="" val="6321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Extensible Markup Language.</a:t>
            </a:r>
          </a:p>
          <a:p>
            <a:r>
              <a:rPr lang="en-US" dirty="0"/>
              <a:t>XML was designed to </a:t>
            </a:r>
            <a:r>
              <a:rPr lang="en-US" dirty="0" smtClean="0"/>
              <a:t>store, transport and exchange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r>
              <a:rPr lang="en-US" dirty="0"/>
              <a:t>XML was designed to be both human- and machine-readable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XML is Software-independent format for exchanging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7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3" y="1066800"/>
            <a:ext cx="8305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51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764381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348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7620000" cy="47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035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47800"/>
            <a:ext cx="7848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601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762000"/>
            <a:ext cx="792479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539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838200"/>
            <a:ext cx="78724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4706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7772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571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90600"/>
            <a:ext cx="77724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821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XQuery is to XML what SQL is to database tables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XQuery is designed to query XML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XQuery </a:t>
            </a:r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/>
              <a:t>for $x in doc("books.xml")/bookstore/book</a:t>
            </a:r>
            <a:br>
              <a:rPr lang="en-US" dirty="0"/>
            </a:br>
            <a:r>
              <a:rPr lang="en-US" dirty="0"/>
              <a:t>where $x/price&gt;30</a:t>
            </a:r>
            <a:br>
              <a:rPr lang="en-US" dirty="0"/>
            </a:br>
            <a:r>
              <a:rPr lang="en-US" dirty="0"/>
              <a:t>order by $x/title</a:t>
            </a:r>
            <a:br>
              <a:rPr lang="en-US" dirty="0"/>
            </a:br>
            <a:r>
              <a:rPr lang="en-US" dirty="0"/>
              <a:t>return $x/title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836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– Some Examples in </a:t>
            </a:r>
            <a:r>
              <a:rPr lang="en-US" dirty="0" err="1"/>
              <a:t>Aptana</a:t>
            </a:r>
            <a:r>
              <a:rPr lang="en-US" dirty="0"/>
              <a:t> Studio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Functions:</a:t>
            </a:r>
            <a:endParaRPr lang="en-US" b="1" dirty="0"/>
          </a:p>
          <a:p>
            <a:r>
              <a:rPr lang="en-US" dirty="0"/>
              <a:t>XQuery uses functions to extract data from XML documents.</a:t>
            </a:r>
          </a:p>
          <a:p>
            <a:r>
              <a:rPr lang="en-US" dirty="0"/>
              <a:t>The doc() function is used to open the "books.xml" file:</a:t>
            </a:r>
          </a:p>
          <a:p>
            <a:r>
              <a:rPr lang="en-US" dirty="0"/>
              <a:t>doc("books.xml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b="1" dirty="0"/>
              <a:t>Path </a:t>
            </a:r>
            <a:r>
              <a:rPr lang="en-US" b="1" dirty="0" smtClean="0"/>
              <a:t>Expressions:</a:t>
            </a:r>
            <a:endParaRPr lang="en-US" b="1" dirty="0"/>
          </a:p>
          <a:p>
            <a:r>
              <a:rPr lang="en-US" dirty="0"/>
              <a:t>XQuery uses path expressions to navigate through elements in an XML document.</a:t>
            </a:r>
          </a:p>
          <a:p>
            <a:r>
              <a:rPr lang="en-US" dirty="0"/>
              <a:t>The following path expression is used to select all the title elements in the "books.xml" file:</a:t>
            </a:r>
          </a:p>
          <a:p>
            <a:r>
              <a:rPr lang="en-US" dirty="0"/>
              <a:t>doc("books.xml")/bookstore/book/title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98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325562"/>
          </a:xfrm>
        </p:spPr>
        <p:txBody>
          <a:bodyPr/>
          <a:lstStyle/>
          <a:p>
            <a:r>
              <a:rPr lang="en-US" dirty="0" smtClean="0"/>
              <a:t>Comparison of XML with other Markup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7318485"/>
              </p:ext>
            </p:extLst>
          </p:nvPr>
        </p:nvGraphicFramePr>
        <p:xfrm>
          <a:off x="685800" y="1905001"/>
          <a:ext cx="7162800" cy="407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505200"/>
              </a:tblGrid>
              <a:tr h="423583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</a:tr>
              <a:tr h="69140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Extensible Markup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Hypertext Markup language</a:t>
                      </a:r>
                      <a:endParaRPr lang="en-US" dirty="0"/>
                    </a:p>
                  </a:txBody>
                  <a:tcPr/>
                </a:tc>
              </a:tr>
              <a:tr h="691407"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 to exchange data or structure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used to structure a webpage</a:t>
                      </a:r>
                      <a:endParaRPr lang="en-US" dirty="0"/>
                    </a:p>
                  </a:txBody>
                  <a:tcPr/>
                </a:tc>
              </a:tr>
              <a:tr h="691407">
                <a:tc>
                  <a:txBody>
                    <a:bodyPr/>
                    <a:lstStyle/>
                    <a:p>
                      <a:r>
                        <a:rPr lang="en-US" dirty="0" smtClean="0"/>
                        <a:t>XML uses user defined tags</a:t>
                      </a:r>
                      <a:r>
                        <a:rPr lang="en-US" baseline="0" dirty="0" smtClean="0"/>
                        <a:t> ( we will see this is later example 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tags are predefined</a:t>
                      </a:r>
                      <a:endParaRPr lang="en-US" dirty="0"/>
                    </a:p>
                  </a:txBody>
                  <a:tcPr/>
                </a:tc>
              </a:tr>
              <a:tr h="569882">
                <a:tc>
                  <a:txBody>
                    <a:bodyPr/>
                    <a:lstStyle/>
                    <a:p>
                      <a:r>
                        <a:rPr lang="en-US" dirty="0" smtClean="0"/>
                        <a:t>XML tags</a:t>
                      </a:r>
                      <a:r>
                        <a:rPr lang="en-US" baseline="0" dirty="0" smtClean="0"/>
                        <a:t> are case sensitive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tags are case insensitive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54">
                <a:tc>
                  <a:txBody>
                    <a:bodyPr/>
                    <a:lstStyle/>
                    <a:p>
                      <a:r>
                        <a:rPr lang="en-US" dirty="0" smtClean="0"/>
                        <a:t>XML tags must be closed,</a:t>
                      </a:r>
                      <a:r>
                        <a:rPr lang="en-US" baseline="0" dirty="0" smtClean="0"/>
                        <a:t> otherwise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tags should also be closed, but browser won’t mind.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059">
                <a:tc>
                  <a:txBody>
                    <a:bodyPr/>
                    <a:lstStyle/>
                    <a:p>
                      <a:r>
                        <a:rPr lang="en-US" dirty="0" smtClean="0"/>
                        <a:t>XML is a strict language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r>
                        <a:rPr lang="en-US" baseline="0" dirty="0" smtClean="0"/>
                        <a:t> is not a strict language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64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Predicates:</a:t>
            </a:r>
            <a:endParaRPr lang="en-US" b="1" dirty="0"/>
          </a:p>
          <a:p>
            <a:r>
              <a:rPr lang="en-US" dirty="0"/>
              <a:t>XQuery uses predicates to limit the extracted data from XML documents.</a:t>
            </a:r>
          </a:p>
          <a:p>
            <a:r>
              <a:rPr lang="en-US" dirty="0"/>
              <a:t>The following predicate is used to select all the book elements under the bookstore element that have a price element with a value that is less than 30:</a:t>
            </a:r>
          </a:p>
          <a:p>
            <a:r>
              <a:rPr lang="en-US" dirty="0"/>
              <a:t>doc("books.xml")/bookstore/book[price&lt;30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1946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FLWOR (pronounced "flower") is an acronym for "For, Let, Where, Order by, Return".</a:t>
            </a:r>
          </a:p>
          <a:p>
            <a:r>
              <a:rPr lang="en-US" b="1" dirty="0"/>
              <a:t>For</a:t>
            </a:r>
            <a:r>
              <a:rPr lang="en-US" dirty="0"/>
              <a:t> - selects a sequence of nodes</a:t>
            </a:r>
          </a:p>
          <a:p>
            <a:r>
              <a:rPr lang="en-US" b="1" dirty="0"/>
              <a:t>Let</a:t>
            </a:r>
            <a:r>
              <a:rPr lang="en-US" dirty="0"/>
              <a:t> - binds a sequence to a variable</a:t>
            </a:r>
          </a:p>
          <a:p>
            <a:r>
              <a:rPr lang="en-US" b="1" dirty="0"/>
              <a:t>Where</a:t>
            </a:r>
            <a:r>
              <a:rPr lang="en-US" dirty="0"/>
              <a:t> - filters the nodes</a:t>
            </a:r>
          </a:p>
          <a:p>
            <a:r>
              <a:rPr lang="en-US" b="1" dirty="0"/>
              <a:t>Order by</a:t>
            </a:r>
            <a:r>
              <a:rPr lang="en-US" dirty="0"/>
              <a:t> - sorts the nodes</a:t>
            </a:r>
          </a:p>
          <a:p>
            <a:r>
              <a:rPr lang="en-US" b="1" dirty="0"/>
              <a:t>Return</a:t>
            </a:r>
            <a:r>
              <a:rPr lang="en-US" dirty="0"/>
              <a:t> - what to return (gets evaluated once for every 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2113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FLWOR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Look at the following path expression:</a:t>
            </a:r>
          </a:p>
          <a:p>
            <a:r>
              <a:rPr lang="en-US" dirty="0"/>
              <a:t>doc("books.xml")/bookstore/book[price&gt;30]/</a:t>
            </a:r>
            <a:r>
              <a:rPr lang="en-US" dirty="0" smtClean="0"/>
              <a:t>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expression above will select all the title elements under the book elements that are under the bookstore element that have a price element with a value that is higher than 30.</a:t>
            </a:r>
          </a:p>
          <a:p>
            <a:r>
              <a:rPr lang="en-US" dirty="0"/>
              <a:t>The following FLWOR expression will select exactly the same as the path expression above:</a:t>
            </a:r>
          </a:p>
          <a:p>
            <a:r>
              <a:rPr lang="en-US" b="1" dirty="0"/>
              <a:t>for $x in doc("books.xml")/bookstore/book</a:t>
            </a:r>
            <a:br>
              <a:rPr lang="en-US" b="1" dirty="0"/>
            </a:br>
            <a:r>
              <a:rPr lang="en-US" b="1" dirty="0"/>
              <a:t>where $x/price&gt;30</a:t>
            </a:r>
            <a:br>
              <a:rPr lang="en-US" b="1" dirty="0"/>
            </a:br>
            <a:r>
              <a:rPr lang="en-US" b="1" dirty="0"/>
              <a:t>return $x/title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392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Kernow</a:t>
            </a:r>
            <a:r>
              <a:rPr lang="en-US" dirty="0" smtClean="0"/>
              <a:t> 1.8</a:t>
            </a:r>
          </a:p>
          <a:p>
            <a:r>
              <a:rPr lang="en-US" dirty="0" err="1" smtClean="0"/>
              <a:t>Altova</a:t>
            </a:r>
            <a:r>
              <a:rPr lang="en-US" dirty="0" smtClean="0"/>
              <a:t> Spy</a:t>
            </a:r>
          </a:p>
          <a:p>
            <a:r>
              <a:rPr lang="en-US" dirty="0" smtClean="0"/>
              <a:t>Dreamweaver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And much more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will be using </a:t>
            </a:r>
            <a:r>
              <a:rPr lang="en-US" dirty="0" err="1" smtClean="0"/>
              <a:t>Aptana</a:t>
            </a:r>
            <a:r>
              <a:rPr lang="en-US" dirty="0" smtClean="0"/>
              <a:t> Studio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8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XML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XML Example – XML Declaration 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&lt;?xml version = “1.0” encoding = “UTF-8”?&gt;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Explanation Of declaration:</a:t>
            </a:r>
          </a:p>
          <a:p>
            <a:pPr lvl="1"/>
            <a:r>
              <a:rPr lang="en-US" dirty="0" smtClean="0"/>
              <a:t>XML declaration is also called the PROLOG.</a:t>
            </a:r>
          </a:p>
          <a:p>
            <a:pPr lvl="1"/>
            <a:r>
              <a:rPr lang="en-US" dirty="0" smtClean="0"/>
              <a:t>&lt;? = start</a:t>
            </a:r>
          </a:p>
          <a:p>
            <a:pPr lvl="1"/>
            <a:r>
              <a:rPr lang="en-US" dirty="0" smtClean="0"/>
              <a:t>?&gt; = end</a:t>
            </a:r>
          </a:p>
          <a:p>
            <a:pPr lvl="1"/>
            <a:r>
              <a:rPr lang="en-US" dirty="0" smtClean="0"/>
              <a:t>Why 1.0? Because it’s more popular.</a:t>
            </a:r>
          </a:p>
          <a:p>
            <a:pPr lvl="1"/>
            <a:r>
              <a:rPr lang="en-US" dirty="0" smtClean="0"/>
              <a:t>Encoding means we can store international characters.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796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Root Element and XML Elements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>
              <a:buClr>
                <a:schemeClr val="accent1"/>
              </a:buClr>
            </a:pPr>
            <a:r>
              <a:rPr lang="en-US" b="1" dirty="0"/>
              <a:t>&lt;?xml version = “1.0” encoding = “UTF-8”?&gt;</a:t>
            </a:r>
          </a:p>
          <a:p>
            <a:r>
              <a:rPr lang="en-US" dirty="0" smtClean="0"/>
              <a:t>&lt;email&gt; </a:t>
            </a:r>
          </a:p>
          <a:p>
            <a:pPr marL="114300" indent="0">
              <a:buNone/>
            </a:pPr>
            <a:r>
              <a:rPr lang="en-US" dirty="0" smtClean="0"/>
              <a:t>	&lt;message&gt;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&lt;to&gt; </a:t>
            </a:r>
            <a:r>
              <a:rPr lang="en-US" dirty="0" smtClean="0">
                <a:hlinkClick r:id="rId2"/>
              </a:rPr>
              <a:t>Basit.jasani@nu.edu.pk</a:t>
            </a:r>
            <a:r>
              <a:rPr lang="en-US" dirty="0" smtClean="0"/>
              <a:t> &lt;/to&gt;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&lt;from&gt; </a:t>
            </a:r>
            <a:r>
              <a:rPr lang="en-US" dirty="0" smtClean="0">
                <a:hlinkClick r:id="rId3"/>
              </a:rPr>
              <a:t>Uzair@nu.edu.pk</a:t>
            </a:r>
            <a:r>
              <a:rPr lang="en-US" dirty="0" smtClean="0"/>
              <a:t> &lt;/from&gt;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&lt;subject&gt; How are you? &lt;/subject&gt;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&lt;body&gt; Hi, let’s catch up sometime &lt;/body&gt;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&lt;/message&gt;</a:t>
            </a:r>
          </a:p>
          <a:p>
            <a:r>
              <a:rPr lang="en-US" dirty="0" smtClean="0"/>
              <a:t>&lt;/email&gt;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Here, &lt;email&gt; &lt;/email&gt; are termed as root elements.</a:t>
            </a:r>
          </a:p>
          <a:p>
            <a:r>
              <a:rPr lang="en-US" dirty="0" smtClean="0"/>
              <a:t>Apart from root elements, everything termed as Childs.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976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XML Rules – Guidelines for Naming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XML tags are named by the author</a:t>
            </a:r>
          </a:p>
          <a:p>
            <a:r>
              <a:rPr lang="en-US" dirty="0" smtClean="0"/>
              <a:t>Tags should be meaningful. E.g. &lt;name&gt; instead of &lt;</a:t>
            </a:r>
            <a:r>
              <a:rPr lang="en-US" dirty="0" err="1" smtClean="0"/>
              <a:t>first_tag</a:t>
            </a:r>
            <a:r>
              <a:rPr lang="en-US" dirty="0" smtClean="0"/>
              <a:t>&gt; or &lt;N&gt;</a:t>
            </a:r>
          </a:p>
          <a:p>
            <a:r>
              <a:rPr lang="en-US" dirty="0" smtClean="0"/>
              <a:t>Tags should not be too log. E.g. &lt;age&gt; instead of &lt;</a:t>
            </a:r>
            <a:r>
              <a:rPr lang="en-US" dirty="0" err="1" smtClean="0"/>
              <a:t>the_current_age_of_the_customer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 opening and closing tags must have the same case. E.g. &lt;occupation&gt;&lt;/occupation&gt; instead of &lt;occupation&gt;&lt;/Occupation&gt;</a:t>
            </a:r>
          </a:p>
          <a:p>
            <a:r>
              <a:rPr lang="en-US" dirty="0" smtClean="0"/>
              <a:t>Never start the element with xml, Xml, XML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2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Rules – Correct Nesting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XML element must be correctly nested.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dirty="0" smtClean="0"/>
              <a:t> 	</a:t>
            </a:r>
            <a:r>
              <a:rPr lang="en-US" b="1" dirty="0" smtClean="0"/>
              <a:t>Incorrect</a:t>
            </a:r>
          </a:p>
          <a:p>
            <a:pPr lvl="1"/>
            <a:r>
              <a:rPr lang="en-US" dirty="0" smtClean="0"/>
              <a:t>&lt;member&gt;</a:t>
            </a:r>
          </a:p>
          <a:p>
            <a:pPr lvl="1"/>
            <a:r>
              <a:rPr lang="en-US" dirty="0" smtClean="0"/>
              <a:t>&lt;name&gt;	</a:t>
            </a:r>
            <a:r>
              <a:rPr lang="en-US" dirty="0" err="1" smtClean="0"/>
              <a:t>Basit</a:t>
            </a:r>
            <a:r>
              <a:rPr lang="en-US" dirty="0" smtClean="0"/>
              <a:t> 	&lt;/member&gt;</a:t>
            </a:r>
          </a:p>
          <a:p>
            <a:pPr lvl="1"/>
            <a:r>
              <a:rPr lang="en-US" dirty="0" smtClean="0"/>
              <a:t>&lt;/name&gt;</a:t>
            </a:r>
          </a:p>
          <a:p>
            <a:pPr marL="114300" lvl="3" indent="0">
              <a:buClr>
                <a:schemeClr val="accent1"/>
              </a:buClr>
              <a:buNone/>
            </a:pPr>
            <a:r>
              <a:rPr lang="en-US" sz="2200" dirty="0" smtClean="0"/>
              <a:t>	</a:t>
            </a:r>
            <a:r>
              <a:rPr lang="en-US" sz="2200" b="1" dirty="0" smtClean="0"/>
              <a:t>Correct</a:t>
            </a:r>
            <a:endParaRPr lang="en-US" sz="2200" b="1" dirty="0"/>
          </a:p>
          <a:p>
            <a:pPr lvl="1"/>
            <a:r>
              <a:rPr lang="en-US" dirty="0" smtClean="0"/>
              <a:t>&lt;member&gt;</a:t>
            </a:r>
          </a:p>
          <a:p>
            <a:pPr lvl="1"/>
            <a:r>
              <a:rPr lang="en-US" dirty="0" smtClean="0"/>
              <a:t>&lt;name&gt; </a:t>
            </a:r>
            <a:r>
              <a:rPr lang="en-US" dirty="0" err="1" smtClean="0"/>
              <a:t>Basit</a:t>
            </a:r>
            <a:r>
              <a:rPr lang="en-US" dirty="0" smtClean="0"/>
              <a:t> &lt;/name&gt;</a:t>
            </a:r>
          </a:p>
          <a:p>
            <a:pPr lvl="1"/>
            <a:r>
              <a:rPr lang="en-US" dirty="0" smtClean="0"/>
              <a:t>&lt;/member&gt;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28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– 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70" y="1295400"/>
            <a:ext cx="8915400" cy="5867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&lt;?xml version="1.0" 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breakfast_menu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&lt;name&gt;Belgian Waffles&lt;/name&gt;</a:t>
            </a:r>
            <a:br>
              <a:rPr lang="en-US" dirty="0"/>
            </a:br>
            <a:r>
              <a:rPr lang="en-US" dirty="0"/>
              <a:t>    &lt;price&gt;$5.95&lt;/price&gt;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 Two of our famous Belgian Waffles with plenty of real maple syrup</a:t>
            </a:r>
            <a:br>
              <a:rPr lang="en-US" dirty="0"/>
            </a:br>
            <a:r>
              <a:rPr lang="en-US" dirty="0"/>
              <a:t>   &lt;/description&gt;</a:t>
            </a:r>
            <a:br>
              <a:rPr lang="en-US" dirty="0"/>
            </a:br>
            <a:r>
              <a:rPr lang="en-US" dirty="0"/>
              <a:t>    &lt;calories&gt;650&lt;/calories&gt;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</a:t>
            </a:r>
            <a:r>
              <a:rPr lang="en-US" dirty="0" smtClean="0"/>
              <a:t>&gt; Strawberry </a:t>
            </a:r>
            <a:r>
              <a:rPr lang="en-US" dirty="0"/>
              <a:t>Belgian Waffles&lt;/name&gt;</a:t>
            </a:r>
            <a:br>
              <a:rPr lang="en-US" dirty="0"/>
            </a:br>
            <a:r>
              <a:rPr lang="en-US" dirty="0"/>
              <a:t>    &lt;price&gt;$7.95&lt;/price&gt;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  Light Belgian waffles covered with strawberries and whipped cream</a:t>
            </a:r>
            <a:br>
              <a:rPr lang="en-US" dirty="0"/>
            </a:br>
            <a:r>
              <a:rPr lang="en-US" dirty="0"/>
              <a:t>    &lt;/description&gt;</a:t>
            </a:r>
            <a:br>
              <a:rPr lang="en-US" dirty="0"/>
            </a:br>
            <a:r>
              <a:rPr lang="en-US" dirty="0"/>
              <a:t>    &lt;calories&gt;900&lt;/calories&gt;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&lt;name&gt;Berry-Berry Belgian Waffles&lt;/name&gt;</a:t>
            </a:r>
            <a:br>
              <a:rPr lang="en-US" dirty="0"/>
            </a:br>
            <a:r>
              <a:rPr lang="en-US" dirty="0"/>
              <a:t>    &lt;price&gt;$8.95&lt;/price&gt;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  Belgian waffles covered with assorted fresh berries and whipped cream</a:t>
            </a:r>
            <a:br>
              <a:rPr lang="en-US" dirty="0"/>
            </a:br>
            <a:r>
              <a:rPr lang="en-US" dirty="0"/>
              <a:t>    &lt;/description&gt;</a:t>
            </a:r>
            <a:br>
              <a:rPr lang="en-US" dirty="0"/>
            </a:br>
            <a:r>
              <a:rPr lang="en-US" dirty="0"/>
              <a:t>    &lt;calories&gt;900&lt;/calories&gt;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&lt;name&gt;French Toast&lt;/name&gt;</a:t>
            </a:r>
            <a:br>
              <a:rPr lang="en-US" dirty="0"/>
            </a:br>
            <a:r>
              <a:rPr lang="en-US" dirty="0"/>
              <a:t>    &lt;price&gt;$4.50&lt;/price&gt;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  Thick slices made from our homemade sourdough bread</a:t>
            </a:r>
            <a:br>
              <a:rPr lang="en-US" dirty="0"/>
            </a:br>
            <a:r>
              <a:rPr lang="en-US" dirty="0"/>
              <a:t>    &lt;/description&gt;</a:t>
            </a:r>
            <a:br>
              <a:rPr lang="en-US" dirty="0"/>
            </a:br>
            <a:r>
              <a:rPr lang="en-US" dirty="0"/>
              <a:t>    &lt;calories&gt;600&lt;/calories&gt;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&lt;food&gt;</a:t>
            </a:r>
            <a:br>
              <a:rPr lang="en-US" dirty="0"/>
            </a:br>
            <a:r>
              <a:rPr lang="en-US" dirty="0"/>
              <a:t>    &lt;name&gt;</a:t>
            </a:r>
            <a:r>
              <a:rPr lang="en-US" dirty="0" err="1"/>
              <a:t>Homestyle</a:t>
            </a:r>
            <a:r>
              <a:rPr lang="en-US" dirty="0"/>
              <a:t> Breakfast&lt;/name&gt;</a:t>
            </a:r>
            <a:br>
              <a:rPr lang="en-US" dirty="0"/>
            </a:br>
            <a:r>
              <a:rPr lang="en-US" dirty="0"/>
              <a:t>    &lt;price&gt;$6.95&lt;/price&gt;</a:t>
            </a:r>
            <a:br>
              <a:rPr lang="en-US" dirty="0"/>
            </a:br>
            <a:r>
              <a:rPr lang="en-US" dirty="0"/>
              <a:t>    &lt;description&gt;</a:t>
            </a:r>
            <a:br>
              <a:rPr lang="en-US" dirty="0"/>
            </a:br>
            <a:r>
              <a:rPr lang="en-US" dirty="0"/>
              <a:t>    Two eggs, bacon or sausage, toast, and our ever-popular hash browns</a:t>
            </a:r>
            <a:br>
              <a:rPr lang="en-US" dirty="0"/>
            </a:br>
            <a:r>
              <a:rPr lang="en-US" dirty="0"/>
              <a:t>    &lt;/description&gt;</a:t>
            </a:r>
            <a:br>
              <a:rPr lang="en-US" dirty="0"/>
            </a:br>
            <a:r>
              <a:rPr lang="en-US" dirty="0"/>
              <a:t>    &lt;calories&gt;950&lt;/calories&gt;</a:t>
            </a:r>
            <a:br>
              <a:rPr lang="en-US" dirty="0"/>
            </a:br>
            <a:r>
              <a:rPr lang="en-US" dirty="0"/>
              <a:t>&lt;/food&gt;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breakfast_menu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599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448</TotalTime>
  <Words>805</Words>
  <Application>Microsoft Office PowerPoint</Application>
  <PresentationFormat>On-screen Show (4:3)</PresentationFormat>
  <Paragraphs>168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Adjacency</vt:lpstr>
      <vt:lpstr>Database Systems</vt:lpstr>
      <vt:lpstr>XML </vt:lpstr>
      <vt:lpstr>Comparison of XML with other Markup Languages</vt:lpstr>
      <vt:lpstr>XML Tools</vt:lpstr>
      <vt:lpstr>Let’s Start with XML </vt:lpstr>
      <vt:lpstr>Root Element and XML Elements </vt:lpstr>
      <vt:lpstr>XML Rules – Guidelines for Naming Tags</vt:lpstr>
      <vt:lpstr>XML Rules – Correct Nesting </vt:lpstr>
      <vt:lpstr>XML – Complete Example</vt:lpstr>
      <vt:lpstr>XML Related Technologies </vt:lpstr>
      <vt:lpstr>What is Xpath? </vt:lpstr>
      <vt:lpstr>Title? /HTML/HEAD/TITLE P? /HTML/BODY/P  *Note: That will give us all three P’s.. First P? /HTML/BODY/P[1]    *2nd P? --- P[2] …. 3rd P? --- P[3]</vt:lpstr>
      <vt:lpstr>Slide 13</vt:lpstr>
      <vt:lpstr>Slide 14</vt:lpstr>
      <vt:lpstr>Xpath – Some Examples in Aptana Studio 3</vt:lpstr>
      <vt:lpstr>DTD</vt:lpstr>
      <vt:lpstr>Slide 17</vt:lpstr>
      <vt:lpstr> XML Attributes </vt:lpstr>
      <vt:lpstr> XML Attributes for Metadata 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XQuery </vt:lpstr>
      <vt:lpstr>Xpath – Some Examples in Aptana Studio 3</vt:lpstr>
      <vt:lpstr>Continue..</vt:lpstr>
      <vt:lpstr>FLWOR </vt:lpstr>
      <vt:lpstr>FLWOR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Lab01 Multimedia</cp:lastModifiedBy>
  <cp:revision>112</cp:revision>
  <dcterms:created xsi:type="dcterms:W3CDTF">2006-08-16T00:00:00Z</dcterms:created>
  <dcterms:modified xsi:type="dcterms:W3CDTF">2016-10-24T05:46:32Z</dcterms:modified>
</cp:coreProperties>
</file>