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0" r:id="rId13"/>
    <p:sldId id="264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 varScale="1">
        <p:scale>
          <a:sx n="103" d="100"/>
          <a:sy n="103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irza.zaeem.baig@gmail.com/zaeem.baig@nu.edu.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 203</a:t>
            </a:r>
          </a:p>
          <a:p>
            <a:r>
              <a:rPr lang="en-US" dirty="0" smtClean="0"/>
              <a:t>Lab 01 </a:t>
            </a:r>
          </a:p>
          <a:p>
            <a:r>
              <a:rPr lang="en-US" dirty="0" smtClean="0"/>
              <a:t>Introduction and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table is a basic storage structure unit of an RDBMS</a:t>
            </a:r>
          </a:p>
          <a:p>
            <a:pPr lvl="0"/>
            <a:r>
              <a:rPr lang="en-US" dirty="0"/>
              <a:t>Easy to use</a:t>
            </a:r>
          </a:p>
          <a:p>
            <a:pPr lvl="0"/>
            <a:r>
              <a:rPr lang="en-US" dirty="0"/>
              <a:t>Flexible in structure</a:t>
            </a:r>
          </a:p>
          <a:p>
            <a:pPr lvl="0"/>
            <a:r>
              <a:rPr lang="en-US" dirty="0"/>
              <a:t>Security and Authorization methods are well defined</a:t>
            </a:r>
          </a:p>
          <a:p>
            <a:pPr lvl="0"/>
            <a:r>
              <a:rPr lang="en-US" dirty="0"/>
              <a:t>Protect Data integrity</a:t>
            </a:r>
          </a:p>
          <a:p>
            <a:pPr lvl="0"/>
            <a:r>
              <a:rPr lang="en-US" dirty="0"/>
              <a:t>Can be accessed and modifies by executing structured query language statements</a:t>
            </a:r>
          </a:p>
          <a:p>
            <a:pPr lvl="0"/>
            <a:r>
              <a:rPr lang="en-US" dirty="0"/>
              <a:t> Uses a set of relational </a:t>
            </a:r>
            <a:r>
              <a:rPr lang="en-US" dirty="0" smtClean="0"/>
              <a:t>Operators</a:t>
            </a:r>
            <a:r>
              <a:rPr lang="en-US" b="1" dirty="0" smtClean="0"/>
              <a:t>(</a:t>
            </a:r>
            <a:r>
              <a:rPr lang="en-US" b="1" dirty="0" err="1" smtClean="0"/>
              <a:t>Selection,Join</a:t>
            </a:r>
            <a:r>
              <a:rPr lang="en-US" b="1" dirty="0"/>
              <a:t>)</a:t>
            </a:r>
            <a:r>
              <a:rPr lang="en-US" dirty="0"/>
              <a:t> and a set operation </a:t>
            </a:r>
            <a:r>
              <a:rPr lang="en-US" b="1" dirty="0"/>
              <a:t>Union, Intersection 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Contains a collection of tables with </a:t>
            </a:r>
            <a:r>
              <a:rPr lang="en-US" b="1" dirty="0"/>
              <a:t>No Physical Pointers</a:t>
            </a:r>
            <a:r>
              <a:rPr lang="en-US" dirty="0"/>
              <a:t> as we use </a:t>
            </a:r>
            <a:r>
              <a:rPr lang="en-US" b="1" dirty="0"/>
              <a:t>Primary Key &amp; Foreign Key </a:t>
            </a:r>
            <a:r>
              <a:rPr lang="en-US" dirty="0"/>
              <a:t>to access and relate data</a:t>
            </a:r>
          </a:p>
          <a:p>
            <a:pPr lvl="0"/>
            <a:r>
              <a:rPr lang="en-US" dirty="0"/>
              <a:t>Keeps logical representation of data independent of its physical storage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1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51917368"/>
              </p:ext>
            </p:extLst>
          </p:nvPr>
        </p:nvGraphicFramePr>
        <p:xfrm>
          <a:off x="304801" y="228599"/>
          <a:ext cx="7162798" cy="6172200"/>
        </p:xfrm>
        <a:graphic>
          <a:graphicData uri="http://schemas.openxmlformats.org/drawingml/2006/table">
            <a:tbl>
              <a:tblPr/>
              <a:tblGrid>
                <a:gridCol w="486792"/>
                <a:gridCol w="3338003"/>
                <a:gridCol w="3338003"/>
              </a:tblGrid>
              <a:tr h="337388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</a:rPr>
                        <a:t>Sl.#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>
                          <a:solidFill>
                            <a:schemeClr val="tx1"/>
                          </a:solidFill>
                          <a:effectLst/>
                        </a:rPr>
                        <a:t>DBMS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>
                          <a:solidFill>
                            <a:schemeClr val="tx1"/>
                          </a:solidFill>
                          <a:effectLst/>
                        </a:rPr>
                        <a:t>RDBMS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37388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Introduced in 1960s.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Introduced in 1970s.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8165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During introduction it followed the navigational modes (Navigational DBMS) for data storage and fetching.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This model uses relationship between tables using primary keys, foreign keys and indexes.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1855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Data fetching is slower for complex and large amount of data.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Comparatively faster because of its relational model.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3697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Used for applications using small amount of data.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Used for complex and large amount of data.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3697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Data Redundancy is common in this model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Keys and indexes are used in the tables to avoid redundancy.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0010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Example systems are dBase, Microsoft Acces, LibreOffice Base, FoxPro.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Example systems are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SQL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Server,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Oracle,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</a:rPr>
                        <a:t>MySQL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u="none" dirty="0" err="1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, SQLite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82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Relational Tables in a DB</a:t>
            </a:r>
          </a:p>
          <a:p>
            <a:r>
              <a:rPr lang="en-US" b="1" dirty="0" smtClean="0"/>
              <a:t>Table: </a:t>
            </a:r>
            <a:r>
              <a:rPr lang="en-US" dirty="0" smtClean="0"/>
              <a:t>Basic Unit of storage composed of Rows and Columns</a:t>
            </a:r>
          </a:p>
          <a:p>
            <a:r>
              <a:rPr lang="en-US" b="1" dirty="0" smtClean="0"/>
              <a:t>Columns </a:t>
            </a:r>
            <a:r>
              <a:rPr lang="en-US" dirty="0" smtClean="0"/>
              <a:t>represent attributes of an entity</a:t>
            </a:r>
          </a:p>
          <a:p>
            <a:r>
              <a:rPr lang="en-US" b="1" dirty="0" smtClean="0"/>
              <a:t>Rows </a:t>
            </a:r>
            <a:r>
              <a:rPr lang="en-US" dirty="0" smtClean="0"/>
              <a:t>represent tuple or a record</a:t>
            </a:r>
          </a:p>
          <a:p>
            <a:r>
              <a:rPr lang="en-US" b="1" dirty="0" smtClean="0"/>
              <a:t>In RDB </a:t>
            </a:r>
            <a:r>
              <a:rPr lang="en-US" dirty="0" smtClean="0"/>
              <a:t>a Table representing one entity is called a </a:t>
            </a:r>
            <a:r>
              <a:rPr lang="en-US" b="1" dirty="0" smtClean="0"/>
              <a:t>relation </a:t>
            </a:r>
            <a:r>
              <a:rPr lang="en-US" dirty="0" smtClean="0"/>
              <a:t>and the connection between 2 different tables is a </a:t>
            </a:r>
            <a:r>
              <a:rPr lang="en-US" b="1" dirty="0" smtClean="0"/>
              <a:t>relationship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40091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Purpose Programming Language designed to work upon and manage the data held in RDBMS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6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336675"/>
            <a:ext cx="819150" cy="723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3308350" y="1501775"/>
            <a:ext cx="741363" cy="393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7163017" y="1432718"/>
            <a:ext cx="452437" cy="788987"/>
          </a:xfrm>
          <a:prstGeom prst="can">
            <a:avLst>
              <a:gd name="adj" fmla="val 43597"/>
            </a:avLst>
          </a:prstGeom>
          <a:solidFill>
            <a:srgbClr val="FFFFFF"/>
          </a:solidFill>
          <a:ln w="63500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011738" y="1501775"/>
            <a:ext cx="957636" cy="500062"/>
          </a:xfrm>
          <a:prstGeom prst="ellipse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RDBMS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9"/>
          <p:cNvSpPr>
            <a:spLocks noChangeShapeType="1"/>
          </p:cNvSpPr>
          <p:nvPr/>
        </p:nvSpPr>
        <p:spPr bwMode="auto">
          <a:xfrm>
            <a:off x="5868988" y="1674812"/>
            <a:ext cx="1087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30"/>
          <p:cNvSpPr>
            <a:spLocks noChangeShapeType="1"/>
          </p:cNvSpPr>
          <p:nvPr/>
        </p:nvSpPr>
        <p:spPr bwMode="auto">
          <a:xfrm flipH="1">
            <a:off x="5868988" y="1827212"/>
            <a:ext cx="1146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5"/>
          <p:cNvSpPr>
            <a:spLocks noChangeShapeType="1"/>
          </p:cNvSpPr>
          <p:nvPr/>
        </p:nvSpPr>
        <p:spPr bwMode="auto">
          <a:xfrm>
            <a:off x="2279650" y="1684337"/>
            <a:ext cx="1030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ShapeType="1"/>
          </p:cNvSpPr>
          <p:nvPr/>
        </p:nvSpPr>
        <p:spPr bwMode="auto">
          <a:xfrm>
            <a:off x="4049713" y="1684337"/>
            <a:ext cx="962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988218" y="2363137"/>
            <a:ext cx="122396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User Tells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“What to do”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 form of Query Language such as SQL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073183" y="2363137"/>
            <a:ext cx="122555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 interprets commands &amp; queries to make them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Understandable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028532" y="2363137"/>
            <a:ext cx="1222375" cy="156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RDBMS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retrieves/modify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Data as per Requested by the user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42430" y="255658"/>
            <a:ext cx="592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most RDBMS, SQL is used as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language interpreter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600200" y="185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143000" y="185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" name="Rectangle 37"/>
          <p:cNvSpPr>
            <a:spLocks noChangeArrowheads="1"/>
          </p:cNvSpPr>
          <p:nvPr/>
        </p:nvSpPr>
        <p:spPr bwMode="auto">
          <a:xfrm>
            <a:off x="1143000" y="185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" name="Rectangle 42"/>
          <p:cNvSpPr>
            <a:spLocks noChangeArrowheads="1"/>
          </p:cNvSpPr>
          <p:nvPr/>
        </p:nvSpPr>
        <p:spPr bwMode="auto">
          <a:xfrm>
            <a:off x="1143000" y="25828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 is a non-procedural Language i.e. User Only tell </a:t>
            </a:r>
            <a:r>
              <a:rPr lang="en-US" b="1" dirty="0"/>
              <a:t>“What To Do” </a:t>
            </a:r>
            <a:r>
              <a:rPr lang="en-US" dirty="0"/>
              <a:t>not</a:t>
            </a:r>
            <a:r>
              <a:rPr lang="en-US" b="1" dirty="0"/>
              <a:t> “How To Do”</a:t>
            </a:r>
            <a:endParaRPr lang="en-US" sz="2800" dirty="0"/>
          </a:p>
          <a:p>
            <a:pPr lvl="0"/>
            <a:r>
              <a:rPr lang="en-US" dirty="0" smtClean="0"/>
              <a:t>SQL </a:t>
            </a:r>
            <a:r>
              <a:rPr lang="en-US" dirty="0"/>
              <a:t>is used for:</a:t>
            </a:r>
            <a:endParaRPr lang="en-US" sz="2800" dirty="0"/>
          </a:p>
          <a:p>
            <a:pPr lvl="1"/>
            <a:r>
              <a:rPr lang="en-US" dirty="0"/>
              <a:t>Data Manipulation</a:t>
            </a:r>
            <a:endParaRPr lang="en-US" sz="2400" dirty="0"/>
          </a:p>
          <a:p>
            <a:pPr lvl="1"/>
            <a:r>
              <a:rPr lang="en-US" dirty="0"/>
              <a:t>Data Definition</a:t>
            </a:r>
            <a:endParaRPr lang="en-US" sz="2400" dirty="0"/>
          </a:p>
          <a:p>
            <a:pPr lvl="1"/>
            <a:r>
              <a:rPr lang="en-US" dirty="0"/>
              <a:t>Data Administration</a:t>
            </a:r>
            <a:endParaRPr lang="en-US" sz="2400" dirty="0"/>
          </a:p>
          <a:p>
            <a:pPr lvl="1"/>
            <a:r>
              <a:rPr lang="en-US" dirty="0"/>
              <a:t>All are expressed as an SQL statement or command.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6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Oracle Procedural Language which extends SQL by adding application logic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621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Categories/Classification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DQL: Data Query Language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DML: Data Manipulation Language</a:t>
            </a:r>
          </a:p>
          <a:p>
            <a:pPr lvl="1"/>
            <a:r>
              <a:rPr lang="en-US" dirty="0" smtClean="0"/>
              <a:t>Insert, Update, Delete…</a:t>
            </a:r>
          </a:p>
          <a:p>
            <a:r>
              <a:rPr lang="en-US" dirty="0" smtClean="0"/>
              <a:t>DDL: Data Definition Language</a:t>
            </a:r>
          </a:p>
          <a:p>
            <a:pPr lvl="1"/>
            <a:r>
              <a:rPr lang="en-US" dirty="0" smtClean="0"/>
              <a:t>Create, Alter, Drop, Truncate, Rename</a:t>
            </a:r>
          </a:p>
          <a:p>
            <a:r>
              <a:rPr lang="en-US" dirty="0" smtClean="0"/>
              <a:t>DCL: Data Control Language</a:t>
            </a:r>
          </a:p>
          <a:p>
            <a:pPr lvl="1"/>
            <a:r>
              <a:rPr lang="en-US" dirty="0" smtClean="0"/>
              <a:t>Grant, Revoke</a:t>
            </a:r>
          </a:p>
          <a:p>
            <a:r>
              <a:rPr lang="en-US" dirty="0" smtClean="0"/>
              <a:t>Transaction Control</a:t>
            </a:r>
          </a:p>
          <a:p>
            <a:pPr lvl="1"/>
            <a:r>
              <a:rPr lang="en-US" dirty="0" smtClean="0"/>
              <a:t>Commit, Roll Back, Check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32023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SQL (DQL)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Demobld</a:t>
            </a:r>
            <a:r>
              <a:rPr lang="en-US" b="1" dirty="0" smtClean="0"/>
              <a:t>: </a:t>
            </a:r>
            <a:r>
              <a:rPr lang="en-US" dirty="0" smtClean="0"/>
              <a:t>Create demo schema</a:t>
            </a:r>
          </a:p>
          <a:p>
            <a:r>
              <a:rPr lang="en-US" b="1" dirty="0" err="1" smtClean="0"/>
              <a:t>Demodrop</a:t>
            </a:r>
            <a:r>
              <a:rPr lang="en-US" b="1" dirty="0" smtClean="0"/>
              <a:t>: </a:t>
            </a:r>
            <a:r>
              <a:rPr lang="en-US" dirty="0" smtClean="0"/>
              <a:t>Delete demo schema</a:t>
            </a:r>
          </a:p>
          <a:p>
            <a:r>
              <a:rPr lang="en-US" b="1" dirty="0" smtClean="0"/>
              <a:t>Select:</a:t>
            </a:r>
          </a:p>
          <a:p>
            <a:pPr lvl="1"/>
            <a:r>
              <a:rPr lang="en-US" b="1" dirty="0" smtClean="0"/>
              <a:t>Select [Column Name] from [Table Name] </a:t>
            </a:r>
            <a:r>
              <a:rPr lang="en-US" dirty="0" smtClean="0"/>
              <a:t>Selects a particular column data from a table</a:t>
            </a:r>
          </a:p>
          <a:p>
            <a:pPr lvl="1"/>
            <a:r>
              <a:rPr lang="en-US" b="1" dirty="0" smtClean="0"/>
              <a:t>Select * from [Table Name] </a:t>
            </a:r>
            <a:r>
              <a:rPr lang="en-US" dirty="0" smtClean="0"/>
              <a:t>Selects all records from a table in a database</a:t>
            </a:r>
          </a:p>
          <a:p>
            <a:r>
              <a:rPr lang="en-US" b="1" dirty="0" smtClean="0"/>
              <a:t>Select with Where clause: </a:t>
            </a:r>
            <a:r>
              <a:rPr lang="en-US" dirty="0" smtClean="0"/>
              <a:t>Limits the selected rows</a:t>
            </a:r>
          </a:p>
          <a:p>
            <a:pPr lvl="1"/>
            <a:r>
              <a:rPr lang="en-US" b="1" dirty="0" smtClean="0"/>
              <a:t>Select [column name] from [table name] where [condition]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6215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is a value that is unavailable, unassigned, inappropriate, inapplicable, or unknown</a:t>
            </a:r>
          </a:p>
          <a:p>
            <a:r>
              <a:rPr lang="en-US" dirty="0" smtClean="0"/>
              <a:t>A null is not the same as zero or blank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8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2600"/>
          </a:xfrm>
        </p:spPr>
        <p:txBody>
          <a:bodyPr/>
          <a:lstStyle/>
          <a:p>
            <a:r>
              <a:rPr lang="en-US" dirty="0" smtClean="0"/>
              <a:t>Graduate of FAST  – BS(CS) - 2012</a:t>
            </a:r>
          </a:p>
          <a:p>
            <a:endParaRPr lang="en-US" dirty="0" smtClean="0"/>
          </a:p>
          <a:p>
            <a:r>
              <a:rPr lang="en-US" dirty="0" smtClean="0"/>
              <a:t>Currently enrolled in Masters Program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86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Between: </a:t>
            </a:r>
            <a:r>
              <a:rPr lang="en-US" dirty="0" smtClean="0"/>
              <a:t>Between two values</a:t>
            </a:r>
          </a:p>
          <a:p>
            <a:r>
              <a:rPr lang="en-US" b="1" dirty="0" smtClean="0"/>
              <a:t>AND: </a:t>
            </a:r>
            <a:r>
              <a:rPr lang="en-US" dirty="0" smtClean="0"/>
              <a:t>Both values should be true</a:t>
            </a:r>
          </a:p>
          <a:p>
            <a:r>
              <a:rPr lang="en-US" b="1" dirty="0" smtClean="0"/>
              <a:t>In (SET): </a:t>
            </a:r>
            <a:r>
              <a:rPr lang="en-US" dirty="0" smtClean="0"/>
              <a:t>Among a set of values</a:t>
            </a:r>
          </a:p>
          <a:p>
            <a:r>
              <a:rPr lang="en-US" b="1" dirty="0" smtClean="0"/>
              <a:t>Like: </a:t>
            </a:r>
            <a:r>
              <a:rPr lang="en-US" dirty="0" smtClean="0"/>
              <a:t>Like a character pattern</a:t>
            </a:r>
          </a:p>
          <a:p>
            <a:r>
              <a:rPr lang="en-US" b="1" dirty="0" smtClean="0"/>
              <a:t>Is Null: </a:t>
            </a:r>
            <a:r>
              <a:rPr lang="en-US" dirty="0" smtClean="0"/>
              <a:t>is a null value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8899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Arithmetic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*, /, +, -</a:t>
            </a:r>
          </a:p>
          <a:p>
            <a:r>
              <a:rPr lang="en-US" dirty="0" smtClean="0"/>
              <a:t>Same priority evaluated from left to right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12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7620000" cy="274911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1"/>
            <a:ext cx="8337162" cy="3200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629551"/>
            <a:ext cx="7848600" cy="269106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990600"/>
            <a:ext cx="5529609" cy="501442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0176" y="412098"/>
            <a:ext cx="7588424" cy="5988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7606644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Tentative Grading Scheme (May Vary)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Participation / Lab Activities – 15%  </a:t>
            </a:r>
          </a:p>
          <a:p>
            <a:r>
              <a:rPr lang="en-US" dirty="0" smtClean="0"/>
              <a:t>Lab Quizzes – 5%</a:t>
            </a:r>
          </a:p>
          <a:p>
            <a:r>
              <a:rPr lang="en-US" dirty="0" smtClean="0"/>
              <a:t>Assignments – 10%</a:t>
            </a:r>
          </a:p>
          <a:p>
            <a:r>
              <a:rPr lang="en-US" dirty="0" smtClean="0"/>
              <a:t>Project – 10%</a:t>
            </a:r>
          </a:p>
          <a:p>
            <a:r>
              <a:rPr lang="en-US" dirty="0" smtClean="0"/>
              <a:t>Lab Mid – 20%</a:t>
            </a:r>
          </a:p>
          <a:p>
            <a:r>
              <a:rPr lang="en-US" dirty="0" smtClean="0"/>
              <a:t>Lab Final Exam – 40%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2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Contacting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</a:p>
          <a:p>
            <a:pPr lvl="1"/>
            <a:r>
              <a:rPr lang="en-US" dirty="0" smtClean="0">
                <a:hlinkClick r:id="rId2"/>
              </a:rPr>
              <a:t>Basit.jasani@nu.edu.pk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Contact Number:</a:t>
            </a:r>
          </a:p>
          <a:p>
            <a:pPr lvl="1"/>
            <a:r>
              <a:rPr lang="en-US" dirty="0" smtClean="0"/>
              <a:t>+92 345 3603970 – Only texts </a:t>
            </a:r>
          </a:p>
          <a:p>
            <a:endParaRPr lang="en-US" dirty="0"/>
          </a:p>
          <a:p>
            <a:r>
              <a:rPr lang="en-US" dirty="0" smtClean="0"/>
              <a:t>Room: PHD Room</a:t>
            </a:r>
          </a:p>
        </p:txBody>
      </p:sp>
    </p:spTree>
    <p:extLst>
      <p:ext uri="{BB962C8B-B14F-4D97-AF65-F5344CB8AC3E}">
        <p14:creationId xmlns="" xmlns:p14="http://schemas.microsoft.com/office/powerpoint/2010/main" val="6151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get to know you people one by one…</a:t>
            </a:r>
          </a:p>
          <a:p>
            <a:r>
              <a:rPr lang="en-US" dirty="0" smtClean="0"/>
              <a:t>Name </a:t>
            </a:r>
          </a:p>
          <a:p>
            <a:r>
              <a:rPr lang="en-US" dirty="0" smtClean="0"/>
              <a:t>Your area of interests?</a:t>
            </a:r>
          </a:p>
          <a:p>
            <a:r>
              <a:rPr lang="en-US" dirty="0" smtClean="0"/>
              <a:t>What you want to be in future?</a:t>
            </a:r>
          </a:p>
          <a:p>
            <a:r>
              <a:rPr lang="en-US" dirty="0" smtClean="0"/>
              <a:t>Computer Science why?</a:t>
            </a:r>
          </a:p>
          <a:p>
            <a:r>
              <a:rPr lang="en-US" dirty="0" smtClean="0"/>
              <a:t>What unique you can do through Computer Science?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Idea??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Data saving in ancient times?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a Database?</a:t>
            </a:r>
          </a:p>
          <a:p>
            <a:r>
              <a:rPr lang="en-US" dirty="0" smtClean="0"/>
              <a:t>What is DBMS?</a:t>
            </a:r>
          </a:p>
          <a:p>
            <a:r>
              <a:rPr lang="en-US" dirty="0" smtClean="0"/>
              <a:t>Name some DBMSs?</a:t>
            </a:r>
          </a:p>
          <a:p>
            <a:r>
              <a:rPr lang="en-US" dirty="0" smtClean="0"/>
              <a:t>Why is Database used?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2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  <a:p>
            <a:r>
              <a:rPr lang="en-US" dirty="0"/>
              <a:t>“Collection of inter-related data in an organized manner”</a:t>
            </a:r>
          </a:p>
          <a:p>
            <a:r>
              <a:rPr lang="en-US" b="1" dirty="0"/>
              <a:t>DBMS</a:t>
            </a:r>
          </a:p>
          <a:p>
            <a:r>
              <a:rPr lang="en-US" dirty="0"/>
              <a:t>“A program that manages Database”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96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381000" y="2880360"/>
            <a:ext cx="1981200" cy="19202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DBMS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Server,Oracke,My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sql,DB2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3232888" y="2395853"/>
            <a:ext cx="2103120" cy="7458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STORES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3320761" y="3602831"/>
            <a:ext cx="2103120" cy="6276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RETREIVES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3352800" y="4702549"/>
            <a:ext cx="2103120" cy="937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MODIFIES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583680" y="2956560"/>
            <a:ext cx="1798320" cy="1920240"/>
          </a:xfrm>
          <a:prstGeom prst="flowChartMagneticDisk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DB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4"/>
          <p:cNvSpPr>
            <a:spLocks noChangeShapeType="1"/>
          </p:cNvSpPr>
          <p:nvPr/>
        </p:nvSpPr>
        <p:spPr bwMode="auto">
          <a:xfrm flipV="1">
            <a:off x="2484119" y="2956559"/>
            <a:ext cx="748769" cy="5534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3" name="AutoShape 23"/>
          <p:cNvSpPr>
            <a:spLocks noChangeShapeType="1"/>
          </p:cNvSpPr>
          <p:nvPr/>
        </p:nvSpPr>
        <p:spPr bwMode="auto">
          <a:xfrm flipH="1">
            <a:off x="2484117" y="3870959"/>
            <a:ext cx="836643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4" name="AutoShape 22"/>
          <p:cNvSpPr>
            <a:spLocks noChangeShapeType="1"/>
          </p:cNvSpPr>
          <p:nvPr/>
        </p:nvSpPr>
        <p:spPr bwMode="auto">
          <a:xfrm>
            <a:off x="2438225" y="4230528"/>
            <a:ext cx="882536" cy="6462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5" name="AutoShape 21"/>
          <p:cNvSpPr>
            <a:spLocks noChangeShapeType="1"/>
          </p:cNvSpPr>
          <p:nvPr/>
        </p:nvSpPr>
        <p:spPr bwMode="auto">
          <a:xfrm>
            <a:off x="5336008" y="2823915"/>
            <a:ext cx="1140992" cy="6860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6" name="AutoShape 20"/>
          <p:cNvSpPr>
            <a:spLocks noChangeShapeType="1"/>
          </p:cNvSpPr>
          <p:nvPr/>
        </p:nvSpPr>
        <p:spPr bwMode="auto">
          <a:xfrm flipH="1">
            <a:off x="5455920" y="3840480"/>
            <a:ext cx="1127760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7" name="AutoShape 19"/>
          <p:cNvSpPr>
            <a:spLocks noChangeShapeType="1"/>
          </p:cNvSpPr>
          <p:nvPr/>
        </p:nvSpPr>
        <p:spPr bwMode="auto">
          <a:xfrm flipH="1">
            <a:off x="5532120" y="4470082"/>
            <a:ext cx="1021080" cy="7012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1053276" y="609600"/>
            <a:ext cx="2192844" cy="11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Role of DBMS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1447800" y="2823916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3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Relational Database?</a:t>
            </a:r>
            <a:endParaRPr lang="en-US" dirty="0"/>
          </a:p>
          <a:p>
            <a:pPr lvl="1"/>
            <a:r>
              <a:rPr lang="en-US" dirty="0"/>
              <a:t>“Collection of relations (tables) or 2-dimensional Tables”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5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587</TotalTime>
  <Words>776</Words>
  <Application>Microsoft Office PowerPoint</Application>
  <PresentationFormat>On-screen Show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Database System</vt:lpstr>
      <vt:lpstr>Who Am I?</vt:lpstr>
      <vt:lpstr>Tentative Grading Scheme (May Vary)</vt:lpstr>
      <vt:lpstr>Contacting me</vt:lpstr>
      <vt:lpstr>Introduction</vt:lpstr>
      <vt:lpstr>Any Idea??</vt:lpstr>
      <vt:lpstr>Slide 7</vt:lpstr>
      <vt:lpstr>Slide 8</vt:lpstr>
      <vt:lpstr>RDB</vt:lpstr>
      <vt:lpstr>Key Points</vt:lpstr>
      <vt:lpstr>Slide 11</vt:lpstr>
      <vt:lpstr>Schema</vt:lpstr>
      <vt:lpstr>What is SQL?</vt:lpstr>
      <vt:lpstr>Slide 14</vt:lpstr>
      <vt:lpstr>SQL (Continued..)</vt:lpstr>
      <vt:lpstr>PL/SQL</vt:lpstr>
      <vt:lpstr>SQL Categories/Classification</vt:lpstr>
      <vt:lpstr>SQL (DQL) Syntax</vt:lpstr>
      <vt:lpstr>Null Values</vt:lpstr>
      <vt:lpstr>Conditions in SQL</vt:lpstr>
      <vt:lpstr>Arithmetic Precedence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MzB</dc:creator>
  <cp:lastModifiedBy>basit.jasani</cp:lastModifiedBy>
  <cp:revision>33</cp:revision>
  <dcterms:created xsi:type="dcterms:W3CDTF">2006-08-16T00:00:00Z</dcterms:created>
  <dcterms:modified xsi:type="dcterms:W3CDTF">2016-08-09T05:31:25Z</dcterms:modified>
</cp:coreProperties>
</file>