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4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8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39.xml"/>
  <Override ContentType="application/vnd.openxmlformats-officedocument.presentationml.slide+xml" PartName="/ppt/slides/slide3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45.xml"/>
  <Override ContentType="application/vnd.openxmlformats-officedocument.presentationml.slide+xml" PartName="/ppt/slides/slide47.xml"/>
  <Override ContentType="application/vnd.openxmlformats-officedocument.presentationml.slide+xml" PartName="/ppt/slides/slide2.xml"/>
  <Override ContentType="application/vnd.openxmlformats-officedocument.presentationml.slide+xml" PartName="/ppt/slides/slide33.xml"/>
  <Override ContentType="application/vnd.openxmlformats-officedocument.presentationml.slide+xml" PartName="/ppt/slides/slide31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7.xml"/>
  <Override ContentType="application/vnd.openxmlformats-officedocument.presentationml.slide+xml" PartName="/ppt/slides/slide4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5.xml"/>
  <Override ContentType="application/vnd.openxmlformats-officedocument.presentationml.slide+xml" PartName="/ppt/slides/slide22.xml"/>
  <Override ContentType="application/vnd.openxmlformats-officedocument.presentationml.slide+xml" PartName="/ppt/slides/slide36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26.xml"/>
  <Override ContentType="application/vnd.openxmlformats-officedocument.presentationml.slide+xml" PartName="/ppt/slides/slide32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6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40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2.xml"/>
  <Override ContentType="application/vnd.openxmlformats-officedocument.presentationml.presProps+xml" PartName="/ppt/pres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Arial" charset="0"/>
        <a:ea typeface="+mn-ea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Arial" charset="0"/>
        <a:ea typeface="+mn-ea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Arial" charset="0"/>
        <a:ea typeface="+mn-ea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b="0" g="0" r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50" Type="http://schemas.openxmlformats.org/officeDocument/2006/relationships/slide" Target="slides/slide45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15" Type="http://schemas.openxmlformats.org/officeDocument/2006/relationships/slide" Target="slides/slide10.xml"/><Relationship Id="rId25" Type="http://schemas.openxmlformats.org/officeDocument/2006/relationships/slide" Target="slides/slide20.xml"/><Relationship Id="rId29" Type="http://schemas.openxmlformats.org/officeDocument/2006/relationships/slide" Target="slides/slide24.xml"/><Relationship Id="rId35" Type="http://schemas.openxmlformats.org/officeDocument/2006/relationships/slide" Target="slides/slide30.xml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42" Type="http://schemas.openxmlformats.org/officeDocument/2006/relationships/slide" Target="slides/slide37.xml"/><Relationship Id="rId9" Type="http://schemas.openxmlformats.org/officeDocument/2006/relationships/slide" Target="slides/slide4.xml"/><Relationship Id="rId31" Type="http://schemas.openxmlformats.org/officeDocument/2006/relationships/slide" Target="slides/slide26.xml"/><Relationship Id="rId48" Type="http://schemas.openxmlformats.org/officeDocument/2006/relationships/slide" Target="slides/slide43.xml"/><Relationship Id="rId43" Type="http://schemas.openxmlformats.org/officeDocument/2006/relationships/slide" Target="slides/slide38.xml"/><Relationship Id="rId33" Type="http://schemas.openxmlformats.org/officeDocument/2006/relationships/slide" Target="slides/slide28.xml"/><Relationship Id="rId44" Type="http://schemas.openxmlformats.org/officeDocument/2006/relationships/slide" Target="slides/slide39.xml"/><Relationship Id="rId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" Type="http://schemas.openxmlformats.org/officeDocument/2006/relationships/presProps" Target="presProps2.xml"/><Relationship Id="rId45" Type="http://schemas.openxmlformats.org/officeDocument/2006/relationships/slide" Target="slides/slide40.xml"/><Relationship Id="rId6" Type="http://schemas.openxmlformats.org/officeDocument/2006/relationships/slide" Target="slides/slide1.xml"/><Relationship Id="rId41" Type="http://schemas.openxmlformats.org/officeDocument/2006/relationships/slide" Target="slides/slide36.xml"/><Relationship Id="rId51" Type="http://schemas.openxmlformats.org/officeDocument/2006/relationships/slide" Target="slides/slide46.xml"/><Relationship Id="rId40" Type="http://schemas.openxmlformats.org/officeDocument/2006/relationships/slide" Target="slides/slide35.xml"/><Relationship Id="rId28" Type="http://schemas.openxmlformats.org/officeDocument/2006/relationships/slide" Target="slides/slide23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39" Type="http://schemas.openxmlformats.org/officeDocument/2006/relationships/slide" Target="slides/slide34.xml"/><Relationship Id="rId11" Type="http://schemas.openxmlformats.org/officeDocument/2006/relationships/slide" Target="slides/slide6.xml"/><Relationship Id="rId14" Type="http://schemas.openxmlformats.org/officeDocument/2006/relationships/slide" Target="slides/slide9.xml"/><Relationship Id="rId7" Type="http://schemas.openxmlformats.org/officeDocument/2006/relationships/slide" Target="slides/slide2.xml"/><Relationship Id="rId27" Type="http://schemas.openxmlformats.org/officeDocument/2006/relationships/slide" Target="slides/slide22.xml"/><Relationship Id="rId34" Type="http://schemas.openxmlformats.org/officeDocument/2006/relationships/slide" Target="slides/slide29.xml"/><Relationship Id="rId22" Type="http://schemas.openxmlformats.org/officeDocument/2006/relationships/slide" Target="slides/slide17.xml"/><Relationship Id="rId1" Type="http://schemas.openxmlformats.org/officeDocument/2006/relationships/theme" Target="theme/theme1.xml"/><Relationship Id="rId30" Type="http://schemas.openxmlformats.org/officeDocument/2006/relationships/slide" Target="slides/slide25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49" Type="http://schemas.openxmlformats.org/officeDocument/2006/relationships/slide" Target="slides/slide44.xml"/><Relationship Id="rId21" Type="http://schemas.openxmlformats.org/officeDocument/2006/relationships/slide" Target="slides/slide16.xml"/><Relationship Id="rId32" Type="http://schemas.openxmlformats.org/officeDocument/2006/relationships/slide" Target="slides/slide27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52" Type="http://schemas.openxmlformats.org/officeDocument/2006/relationships/slide" Target="slides/slide47.xml"/><Relationship Id="rId17" Type="http://schemas.openxmlformats.org/officeDocument/2006/relationships/slide" Target="slides/slide12.xml"/><Relationship Id="rId3" Type="http://schemas.openxmlformats.org/officeDocument/2006/relationships/tableStyles" Target="tableStyles2.xml"/><Relationship Id="rId47" Type="http://schemas.openxmlformats.org/officeDocument/2006/relationships/slide" Target="slides/slide42.xml"/><Relationship Id="rId37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317525-21D7-4BBD-915B-26A364952AAD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2DC696-C7F3-4CE3-8FF3-E748A5D1FE85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2DC696-C7F3-4CE3-8FF3-E748A5D1FE85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56A3DA-0369-4CD2-8A64-5B71453F3C26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9392B2-492D-4063-81D7-C8423B06A8A8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EC095A-226D-4D1F-BB0A-4EDA587138AE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EDA509-A74D-4E67-955C-724FD6E915C4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8DF2E-EFFA-42E0-9E80-29ED5BC04AFB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8FA923-3E6C-4B7E-979F-4FB2612403D5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2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DB System Concepts &amp; Architecture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66" name="Shape 66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Shape 66567"/>
          <p:cNvSpPr txBox="1"/>
          <p:nvPr>
            <p:ph idx="4294967295" type="title"/>
          </p:nvPr>
        </p:nvSpPr>
        <p:spPr>
          <a:xfrm>
            <a:off x="21336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rmAutofit/>
          </a:bodyPr>
          <a:lstStyle/>
          <a:p>
            <a:pPr indent="-2031" lvl="0" marL="484632" rtl="0" algn="l">
              <a:spcBef>
                <a:spcPts val="0"/>
              </a:spcBef>
              <a:spcAft>
                <a:spcPts val="0"/>
              </a:spcAft>
              <a:buClr>
                <a:srgbClr val="FFB659"/>
              </a:buClr>
              <a:buSzPct val="25000"/>
              <a:buFont typeface="Questrial"/>
              <a:buNone/>
            </a:pPr>
            <a:r>
              <a:rPr lang="en-US"/>
              <a:t>Instance</a:t>
            </a:r>
          </a:p>
        </p:txBody>
      </p:sp>
      <p:sp>
        <p:nvSpPr>
          <p:cNvPr id="66568" name="Shape 66568"/>
          <p:cNvSpPr txBox="1"/>
          <p:nvPr>
            <p:ph idx="4294967295" type="body"/>
          </p:nvPr>
        </p:nvSpPr>
        <p:spPr>
          <a:xfrm>
            <a:off x="609603" y="1371594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-384556" lvl="0" marL="44805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556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</a:pPr>
            <a:r>
              <a:rPr lang="en-US"/>
              <a:t>Data in database at a particular time is called “Database State” or “Snapshot”</a:t>
            </a:r>
          </a:p>
          <a:p>
            <a:pPr indent="-384556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556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</a:pPr>
            <a:r>
              <a:rPr lang="en-US"/>
              <a:t>It is also called the current set of “Occurrences” or “Instances” in DB</a:t>
            </a:r>
          </a:p>
          <a:p>
            <a:pPr indent="-384556" lvl="0" marL="448056" rtl="0" algn="l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Difference between Instance &amp; Schema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752600"/>
            <a:ext cx="8001000" cy="4114800"/>
          </a:xfrm>
        </p:spPr>
        <p:txBody>
          <a:bodyPr>
            <a:normAutofit fontScale="85000" lnSpcReduction="20000"/>
          </a:bodyPr>
          <a:lstStyle/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States of Database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Empty State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Initial State</a:t>
            </a:r>
          </a:p>
          <a:p>
            <a:pPr marL="1133856" lvl="2" fontAlgn="auto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Populated</a:t>
            </a:r>
            <a:endParaRPr lang="en-US" sz="2400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Current State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DBMS is partially responsible that your Database only takes “valid states”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i.e. it satisfies the structure and constraints given in schema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Schema constructs and constraints are called “Meta-Data”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Difference between Instance &amp; Schema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7526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Meta-Data is the data about data.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Schema is also called “Intension”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Database State is called “Extension of Schema”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Adding a new field (Data Item) in a “Record” is called “Schema Evolution”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Three-Schema Architecture DETAILS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90500"/>
            <a:ext cx="74676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Important Characteristics of Database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three characteristics </a:t>
            </a:r>
            <a:r>
              <a:rPr lang="en-US" dirty="0" smtClean="0"/>
              <a:t>of DB Approach</a:t>
            </a:r>
          </a:p>
          <a:p>
            <a:pPr lvl="1"/>
            <a:r>
              <a:rPr lang="en-US" dirty="0" smtClean="0"/>
              <a:t>Use of Catalog to store DB Description (Schema)</a:t>
            </a:r>
          </a:p>
          <a:p>
            <a:pPr lvl="1"/>
            <a:r>
              <a:rPr lang="en-US" dirty="0" smtClean="0"/>
              <a:t>Insulation of programs</a:t>
            </a:r>
          </a:p>
          <a:p>
            <a:pPr lvl="2"/>
            <a:r>
              <a:rPr lang="en-US" dirty="0" smtClean="0"/>
              <a:t>Program-data and method independence</a:t>
            </a:r>
          </a:p>
          <a:p>
            <a:pPr lvl="1"/>
            <a:r>
              <a:rPr lang="en-US" dirty="0" smtClean="0"/>
              <a:t>Support for multiple user Views</a:t>
            </a:r>
          </a:p>
          <a:p>
            <a:endParaRPr lang="en-US" dirty="0" smtClean="0"/>
          </a:p>
          <a:p>
            <a:r>
              <a:rPr lang="en-US" dirty="0" smtClean="0"/>
              <a:t>Three-Schema DB  Architecture was proposed to achieve the above three characteristics…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Three-Tier DB Architecture</a:t>
            </a:r>
          </a:p>
        </p:txBody>
      </p:sp>
      <p:pic>
        <p:nvPicPr>
          <p:cNvPr id="4" name="Picture 3" descr="Three-Schema 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81200"/>
            <a:ext cx="8220968" cy="4648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70" name="Shape 66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1" name="Shape 66571"/>
          <p:cNvSpPr txBox="1"/>
          <p:nvPr>
            <p:ph idx="4294967295" type="title"/>
          </p:nvPr>
        </p:nvSpPr>
        <p:spPr>
          <a:xfrm>
            <a:off x="1828800" y="190500"/>
            <a:ext cx="73152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rmAutofit/>
          </a:bodyPr>
          <a:lstStyle/>
          <a:p>
            <a:pPr indent="-2031" lvl="0" marL="484632" rtl="0" algn="l">
              <a:spcBef>
                <a:spcPts val="0"/>
              </a:spcBef>
              <a:spcAft>
                <a:spcPts val="0"/>
              </a:spcAft>
              <a:buClr>
                <a:srgbClr val="FFB659"/>
              </a:buClr>
              <a:buSzPct val="25000"/>
              <a:buFont typeface="Questrial"/>
              <a:buNone/>
            </a:pPr>
            <a:r>
              <a:rPr lang="en-US"/>
              <a:t>Data Independence</a:t>
            </a:r>
          </a:p>
        </p:txBody>
      </p:sp>
      <p:sp>
        <p:nvSpPr>
          <p:cNvPr id="66572" name="Shape 66572"/>
          <p:cNvSpPr txBox="1"/>
          <p:nvPr>
            <p:ph idx="4294967295" type="body"/>
          </p:nvPr>
        </p:nvSpPr>
        <p:spPr>
          <a:xfrm>
            <a:off x="276608" y="1717673"/>
            <a:ext cx="85908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-384556" lvl="0" marL="448056" rtl="0" algn="l"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/>
              <a:t>“Capacity of changing schema at one level without effecting the other levels.”</a:t>
            </a:r>
          </a:p>
          <a:p>
            <a:pPr indent="-384556" lvl="0" marL="448056" rtl="0" algn="l">
              <a:spcBef>
                <a:spcPts val="600"/>
              </a:spcBef>
              <a:spcAft>
                <a:spcPts val="0"/>
              </a:spcAft>
              <a:buSzPct val="80000"/>
            </a:pPr>
            <a:r>
              <a:rPr lang="en-US"/>
              <a:t>Two Types:</a:t>
            </a:r>
          </a:p>
          <a:p>
            <a:pPr indent="-289560" lvl="1" marL="822960" rtl="0" algn="l">
              <a:spcBef>
                <a:spcPts val="520"/>
              </a:spcBef>
              <a:spcAft>
                <a:spcPts val="0"/>
              </a:spcAft>
              <a:buSzPct val="95000"/>
            </a:pPr>
            <a:r>
              <a:rPr lang="en-US"/>
              <a:t>Physical Data Independence</a:t>
            </a:r>
          </a:p>
          <a:p>
            <a:pPr indent="-230124" lvl="2" marL="1106424" rtl="0" algn="l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Physical Storage Devices can be changed without effecting Conceptual Schema</a:t>
            </a:r>
          </a:p>
          <a:p>
            <a:pPr indent="-289560" lvl="1" marL="822960" rtl="0" algn="l">
              <a:spcBef>
                <a:spcPts val="520"/>
              </a:spcBef>
              <a:spcAft>
                <a:spcPts val="0"/>
              </a:spcAft>
              <a:buSzPct val="95000"/>
            </a:pPr>
            <a:r>
              <a:rPr lang="en-US"/>
              <a:t>Logical Data Independence</a:t>
            </a:r>
          </a:p>
          <a:p>
            <a:pPr indent="-230124" lvl="2" marL="1106424" rtl="0" algn="l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Conceptual Schema can be changed without effecting External Schema</a:t>
            </a:r>
          </a:p>
          <a:p>
            <a:pPr indent="-230124" lvl="2" marL="1106424" rtl="0" algn="l">
              <a:spcBef>
                <a:spcPts val="48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84556" lvl="0" marL="448056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556" lvl="0" marL="448056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556" lvl="0" marL="448056" rtl="0" algn="l">
              <a:spcBef>
                <a:spcPts val="520"/>
              </a:spcBef>
              <a:buSzPct val="79999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Independence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76400"/>
            <a:ext cx="8077200" cy="4114800"/>
          </a:xfrm>
        </p:spPr>
        <p:txBody>
          <a:bodyPr/>
          <a:lstStyle/>
          <a:p>
            <a:r>
              <a:rPr lang="en-US" dirty="0" smtClean="0"/>
              <a:t>It means that upper levels should stay un-effected by changes in data in lower levels.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429000"/>
          <a:ext cx="7391400" cy="283052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95700"/>
                <a:gridCol w="3695700"/>
              </a:tblGrid>
              <a:tr h="368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PHSICAL DATA</a:t>
                      </a:r>
                      <a:r>
                        <a:rPr lang="en-US" baseline="0" dirty="0" smtClean="0"/>
                        <a:t> INDEPENDANCE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DATA</a:t>
                      </a:r>
                      <a:r>
                        <a:rPr lang="en-US" baseline="0" dirty="0" smtClean="0"/>
                        <a:t> INDEPENDANCE</a:t>
                      </a:r>
                      <a:endParaRPr lang="en-US" dirty="0" smtClean="0"/>
                    </a:p>
                  </a:txBody>
                  <a:tcPr/>
                </a:tc>
              </a:tr>
              <a:tr h="90785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Modifications are done to improve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Modifications</a:t>
                      </a:r>
                      <a:r>
                        <a:rPr lang="en-US" baseline="0" dirty="0" smtClean="0"/>
                        <a:t> are done when DB structure is altered</a:t>
                      </a:r>
                      <a:endParaRPr lang="en-US" dirty="0"/>
                    </a:p>
                  </a:txBody>
                  <a:tcPr/>
                </a:tc>
              </a:tr>
              <a:tr h="635500">
                <a:tc>
                  <a:txBody>
                    <a:bodyPr/>
                    <a:lstStyle/>
                    <a:p>
                      <a:r>
                        <a:rPr lang="en-US" dirty="0" smtClean="0"/>
                        <a:t>Not difficult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require a lots of thought process</a:t>
                      </a:r>
                      <a:endParaRPr lang="en-US" dirty="0"/>
                    </a:p>
                  </a:txBody>
                  <a:tcPr/>
                </a:tc>
              </a:tr>
              <a:tr h="907857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be objective of “Conceptual and External Schema”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be objective of “External Schema”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Databases Languages &amp; Interfaces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Once the DB design is complete, the first step is to specify physical and conceptual schema and their mappings</a:t>
            </a:r>
          </a:p>
          <a:p>
            <a:r>
              <a:rPr lang="en-US" sz="2800" dirty="0" smtClean="0"/>
              <a:t>DDL (Data Definition Language) is used for Conceptual Schema specification</a:t>
            </a:r>
          </a:p>
          <a:p>
            <a:r>
              <a:rPr lang="en-US" sz="2800" dirty="0" smtClean="0"/>
              <a:t>SDL (Storage Definition Language) is used for Internal Schema specification</a:t>
            </a:r>
          </a:p>
          <a:p>
            <a:endParaRPr lang="en-US" sz="2800" dirty="0" smtClean="0"/>
          </a:p>
          <a:p>
            <a:r>
              <a:rPr lang="en-US" sz="2800" dirty="0" smtClean="0"/>
              <a:t>DBMS will compile it to identify and store schema construct in DB Catalog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Data Models, Schema &amp; Instances</a:t>
            </a:r>
          </a:p>
          <a:p>
            <a:r>
              <a:rPr lang="en-US" smtClean="0"/>
              <a:t>Three-Schema Architecture</a:t>
            </a:r>
          </a:p>
          <a:p>
            <a:r>
              <a:rPr lang="en-US" smtClean="0"/>
              <a:t>DB Languages &amp; Interfaces</a:t>
            </a:r>
          </a:p>
          <a:p>
            <a:r>
              <a:rPr lang="en-US" smtClean="0"/>
              <a:t>DB System Environment</a:t>
            </a:r>
          </a:p>
          <a:p>
            <a:r>
              <a:rPr lang="en-US" smtClean="0"/>
              <a:t>Centralized &amp; Client-Server Environment</a:t>
            </a:r>
          </a:p>
          <a:p>
            <a:r>
              <a:rPr lang="en-US" smtClean="0"/>
              <a:t>Classes of DBMSs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Mappings between the two levels will be given in one of the above two mentioned languages</a:t>
            </a:r>
          </a:p>
          <a:p>
            <a:r>
              <a:rPr lang="en-US" sz="2800" dirty="0" smtClean="0"/>
              <a:t>In latest DBMS Internal Schema is specified by a combination of functions and parameters</a:t>
            </a:r>
          </a:p>
          <a:p>
            <a:r>
              <a:rPr lang="en-US" sz="2800" dirty="0" smtClean="0"/>
              <a:t>View Definition Language (VDL) will specify the User Views and their mappings to Conceptual Schema</a:t>
            </a:r>
          </a:p>
          <a:p>
            <a:r>
              <a:rPr lang="en-US" sz="2800" dirty="0" smtClean="0"/>
              <a:t>In most DBMS DDL includes both SDL and VDL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Once the DBMS Schema is established, we need DML (Data Manipulation Language)</a:t>
            </a:r>
          </a:p>
          <a:p>
            <a:r>
              <a:rPr lang="en-US" sz="2800" dirty="0" smtClean="0"/>
              <a:t>DML has commands for Insert, Update and Delete for data</a:t>
            </a:r>
          </a:p>
          <a:p>
            <a:r>
              <a:rPr lang="en-US" sz="2800" dirty="0" smtClean="0"/>
              <a:t>DML has two types:</a:t>
            </a:r>
          </a:p>
          <a:p>
            <a:pPr lvl="1"/>
            <a:r>
              <a:rPr lang="en-US" sz="2400" dirty="0" smtClean="0"/>
              <a:t> Non-Procedural or High-Level DML </a:t>
            </a:r>
          </a:p>
          <a:p>
            <a:pPr lvl="1"/>
            <a:r>
              <a:rPr lang="en-US" sz="2400" dirty="0" smtClean="0"/>
              <a:t>Procedural or Low-Level DML 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Non-Procedural or High-Level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905000"/>
            <a:ext cx="76962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Focus on “what/which” data is to be fetched</a:t>
            </a:r>
          </a:p>
          <a:p>
            <a:r>
              <a:rPr lang="en-US" sz="2800" dirty="0" smtClean="0"/>
              <a:t>Can be used on it’s own or with some general-purpose programming language</a:t>
            </a:r>
          </a:p>
          <a:p>
            <a:r>
              <a:rPr lang="en-US" sz="2800" dirty="0" smtClean="0"/>
              <a:t>Uses “declarative” approach as it fetch multiple records in one DML Stmt</a:t>
            </a:r>
          </a:p>
          <a:p>
            <a:r>
              <a:rPr lang="en-US" sz="2800" dirty="0" smtClean="0"/>
              <a:t>Also known as “set-at-a-time” or “set-oriented” DMLs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Non-Procedural or High-Level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Two types: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Formal Query Language</a:t>
            </a:r>
          </a:p>
          <a:p>
            <a:pPr lvl="2"/>
            <a:r>
              <a:rPr lang="en-US" sz="1800" dirty="0" smtClean="0"/>
              <a:t>Relational Algebra</a:t>
            </a:r>
          </a:p>
          <a:p>
            <a:pPr lvl="2"/>
            <a:r>
              <a:rPr lang="en-US" sz="1800" dirty="0" smtClean="0"/>
              <a:t>Relational Calculus</a:t>
            </a:r>
          </a:p>
          <a:p>
            <a:pPr lvl="1"/>
            <a:r>
              <a:rPr lang="en-US" sz="2000" dirty="0" smtClean="0"/>
              <a:t>Commercial Query Language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Procedural or Low-Level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Focuses on “how” data is to be fetched</a:t>
            </a:r>
          </a:p>
          <a:p>
            <a:r>
              <a:rPr lang="en-US" sz="2800" dirty="0" smtClean="0"/>
              <a:t>Retrieves records from DB and process each separately</a:t>
            </a:r>
          </a:p>
          <a:p>
            <a:r>
              <a:rPr lang="en-US" sz="2800" dirty="0" smtClean="0"/>
              <a:t>Can only be used with some general purposed programming language to use constructs like loop as it is one record </a:t>
            </a:r>
            <a:br>
              <a:rPr lang="en-US" sz="2800" dirty="0" smtClean="0"/>
            </a:br>
            <a:r>
              <a:rPr lang="en-US" sz="2800" dirty="0" smtClean="0"/>
              <a:t>at-a-time</a:t>
            </a:r>
          </a:p>
          <a:p>
            <a:endParaRPr lang="en-US" sz="20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More on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some DML commands are embedded in some general purposed programming language then</a:t>
            </a:r>
          </a:p>
          <a:p>
            <a:pPr lvl="1"/>
            <a:r>
              <a:rPr lang="en-US" sz="2400" dirty="0" smtClean="0"/>
              <a:t>That language is called “Host Language”</a:t>
            </a:r>
          </a:p>
          <a:p>
            <a:pPr lvl="1"/>
            <a:r>
              <a:rPr lang="en-US" sz="2400" dirty="0" smtClean="0"/>
              <a:t>And DML is called “Data Sub-language”</a:t>
            </a:r>
          </a:p>
          <a:p>
            <a:r>
              <a:rPr lang="en-US" sz="2800" dirty="0" smtClean="0"/>
              <a:t>High-Level DML when used stand-alone is called “Query Language”.</a:t>
            </a:r>
          </a:p>
          <a:p>
            <a:endParaRPr lang="en-US" sz="20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Menu Based Interfaces for Web Browsing</a:t>
            </a:r>
          </a:p>
          <a:p>
            <a:pPr lvl="1"/>
            <a:r>
              <a:rPr lang="en-US" dirty="0" smtClean="0"/>
              <a:t>Query is composed step-b-step by selecting options from the up-coming menus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Forms Based Interfaces</a:t>
            </a:r>
          </a:p>
          <a:p>
            <a:pPr lvl="1"/>
            <a:r>
              <a:rPr lang="en-US" dirty="0" smtClean="0"/>
              <a:t>Normally forms are designed for naïve users</a:t>
            </a:r>
          </a:p>
          <a:p>
            <a:pPr lvl="1"/>
            <a:r>
              <a:rPr lang="en-US" dirty="0" smtClean="0"/>
              <a:t>Mostly used for inserting data into the database</a:t>
            </a:r>
          </a:p>
          <a:p>
            <a:pPr lvl="1"/>
            <a:r>
              <a:rPr lang="en-US" dirty="0" smtClean="0"/>
              <a:t>Some DBMS support Form-based language for easy forms development by programmers e.g. SQL*Forms and Oracle Forms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Graphical User Interfaces</a:t>
            </a:r>
          </a:p>
          <a:p>
            <a:pPr lvl="1"/>
            <a:r>
              <a:rPr lang="en-US" dirty="0" smtClean="0"/>
              <a:t>Displays schema information to users diagrammatically</a:t>
            </a:r>
          </a:p>
          <a:p>
            <a:pPr lvl="1"/>
            <a:r>
              <a:rPr lang="en-US" dirty="0" smtClean="0"/>
              <a:t>You can alter the schema using queries or by mouse and key-board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Natural Language Interfaces</a:t>
            </a:r>
          </a:p>
          <a:p>
            <a:pPr lvl="1"/>
            <a:r>
              <a:rPr lang="en-US" dirty="0" smtClean="0"/>
              <a:t>Free-form textual commands are used</a:t>
            </a:r>
          </a:p>
          <a:p>
            <a:pPr lvl="1"/>
            <a:r>
              <a:rPr lang="en-US" dirty="0" smtClean="0"/>
              <a:t>It is a latest phenomenon. Research is going on “key-word based querying”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Speech Input &amp; Output</a:t>
            </a:r>
          </a:p>
          <a:p>
            <a:pPr lvl="1"/>
            <a:r>
              <a:rPr lang="en-US" dirty="0" smtClean="0"/>
              <a:t>Speech input is detected using a dictionary of pre-defined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for Parametric Users</a:t>
            </a:r>
          </a:p>
          <a:p>
            <a:pPr lvl="1"/>
            <a:r>
              <a:rPr lang="en-US" dirty="0" smtClean="0"/>
              <a:t>Screens are available with limited input options for users like Bank users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Interfaces for DBA</a:t>
            </a:r>
          </a:p>
          <a:p>
            <a:pPr lvl="1"/>
            <a:r>
              <a:rPr lang="en-US" dirty="0" smtClean="0"/>
              <a:t>Screens for sophisticated commands are available like user Account Creation, changing Schema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Environment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Models, Schema &amp; Instances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90500"/>
            <a:ext cx="80010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716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Upper Part shows the users of DB</a:t>
            </a:r>
          </a:p>
          <a:p>
            <a:r>
              <a:rPr lang="en-US" dirty="0" smtClean="0"/>
              <a:t>Lower Part shows data storage mechanisms of DB</a:t>
            </a:r>
          </a:p>
          <a:p>
            <a:r>
              <a:rPr lang="en-US" dirty="0" smtClean="0"/>
              <a:t>DB and DBMS Catalog are controlled by OS as it schedules disk read/ write</a:t>
            </a:r>
          </a:p>
          <a:p>
            <a:r>
              <a:rPr lang="en-US" dirty="0" smtClean="0"/>
              <a:t>Some DBMS have their own buffer to reflect better performance</a:t>
            </a:r>
          </a:p>
          <a:p>
            <a:r>
              <a:rPr lang="en-US" dirty="0" smtClean="0"/>
              <a:t>A higher-level “stored data module” controls access to DBMS information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DBA staff works on DB optimization using DDL and other commands</a:t>
            </a:r>
          </a:p>
          <a:p>
            <a:r>
              <a:rPr lang="en-US" dirty="0" smtClean="0"/>
              <a:t>DDL compiler processes DDL commands and stores schema descriptions in DB</a:t>
            </a:r>
          </a:p>
          <a:p>
            <a:r>
              <a:rPr lang="en-US" dirty="0" smtClean="0"/>
              <a:t>Casual Users interact with DB using “Interactive Query” interface where the queries specified are compiled by “query compiler” resulting into some form.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Programmers write programs which are sent to pre-compiler.</a:t>
            </a:r>
          </a:p>
          <a:p>
            <a:endParaRPr lang="en-US" dirty="0" smtClean="0"/>
          </a:p>
          <a:p>
            <a:r>
              <a:rPr lang="en-US" dirty="0" smtClean="0"/>
              <a:t>Pre-compiler compiles DML code into Object code of DB</a:t>
            </a:r>
          </a:p>
          <a:p>
            <a:endParaRPr lang="en-US" dirty="0" smtClean="0"/>
          </a:p>
          <a:p>
            <a:r>
              <a:rPr lang="en-US" dirty="0" smtClean="0"/>
              <a:t>Rest of code is send to native language compiler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Runtime DB Processor executes</a:t>
            </a:r>
          </a:p>
          <a:p>
            <a:pPr lvl="1"/>
            <a:r>
              <a:rPr lang="en-US" dirty="0" smtClean="0"/>
              <a:t>Privileged commands</a:t>
            </a:r>
          </a:p>
          <a:p>
            <a:pPr lvl="1"/>
            <a:r>
              <a:rPr lang="en-US" dirty="0" smtClean="0"/>
              <a:t>Executable Query plans</a:t>
            </a:r>
          </a:p>
          <a:p>
            <a:pPr lvl="1"/>
            <a:r>
              <a:rPr lang="en-US" dirty="0" smtClean="0"/>
              <a:t>Canned Transactions with run-time parameters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Runtime DB Processor also manages DB buffers</a:t>
            </a:r>
          </a:p>
          <a:p>
            <a:endParaRPr lang="en-US" dirty="0" smtClean="0"/>
          </a:p>
          <a:p>
            <a:r>
              <a:rPr lang="en-US" dirty="0" smtClean="0"/>
              <a:t>Runtime DB Processor works in collaboration with “concurrency control” and “backup and recovery system” for stable transaction management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 System Utilities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>
            <a:normAutofit lnSpcReduction="10000"/>
          </a:bodyPr>
          <a:lstStyle/>
          <a:p>
            <a:pPr>
              <a:buFont typeface="Times"/>
              <a:buChar char="•"/>
            </a:pPr>
            <a:r>
              <a:rPr lang="en-US" sz="2800" dirty="0" smtClean="0"/>
              <a:t>To perform certain functions such as: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Loading</a:t>
            </a:r>
            <a:r>
              <a:rPr lang="en-US" sz="2400" dirty="0" smtClean="0"/>
              <a:t> the data stored in files into a database using “</a:t>
            </a:r>
            <a:r>
              <a:rPr lang="en-US" sz="2400" b="1" dirty="0" smtClean="0"/>
              <a:t>conversion tools”</a:t>
            </a:r>
            <a:r>
              <a:rPr lang="en-US" sz="2400" dirty="0" smtClean="0"/>
              <a:t>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Backing up</a:t>
            </a:r>
            <a:r>
              <a:rPr lang="en-US" sz="2400" dirty="0" smtClean="0"/>
              <a:t> the database periodically on tape.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Reorganizing</a:t>
            </a:r>
            <a:r>
              <a:rPr lang="en-US" sz="2400" dirty="0" smtClean="0"/>
              <a:t> database file structures.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Report generation</a:t>
            </a:r>
            <a:r>
              <a:rPr lang="en-US" sz="2400" dirty="0" smtClean="0"/>
              <a:t> utilities.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Performance monitoring</a:t>
            </a:r>
            <a:r>
              <a:rPr lang="en-US" sz="2400" dirty="0" smtClean="0"/>
              <a:t> utilities.</a:t>
            </a:r>
          </a:p>
          <a:p>
            <a:pPr lvl="1">
              <a:buFont typeface="Times"/>
              <a:buChar char="•"/>
            </a:pPr>
            <a:r>
              <a:rPr lang="en-US" sz="2400" dirty="0" smtClean="0"/>
              <a:t>Other functions, such as </a:t>
            </a:r>
            <a:r>
              <a:rPr lang="en-US" sz="2400" i="1" dirty="0" smtClean="0"/>
              <a:t>sorting</a:t>
            </a:r>
            <a:r>
              <a:rPr lang="en-US" sz="2400" dirty="0" smtClean="0"/>
              <a:t>, </a:t>
            </a:r>
            <a:r>
              <a:rPr lang="en-US" sz="2400" i="1" dirty="0" smtClean="0"/>
              <a:t>user monitoring</a:t>
            </a:r>
            <a:r>
              <a:rPr lang="en-US" sz="2400" dirty="0" smtClean="0"/>
              <a:t>, </a:t>
            </a:r>
            <a:r>
              <a:rPr lang="en-US" sz="2400" i="1" dirty="0" smtClean="0"/>
              <a:t>data compression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Other Tools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8305800" cy="4114800"/>
          </a:xfrm>
        </p:spPr>
        <p:txBody>
          <a:bodyPr>
            <a:normAutofit/>
          </a:bodyPr>
          <a:lstStyle/>
          <a:p>
            <a:pPr>
              <a:buFont typeface="Times"/>
              <a:buChar char="•"/>
            </a:pPr>
            <a:r>
              <a:rPr lang="en-US" sz="2800" b="1" dirty="0" smtClean="0"/>
              <a:t>Data dictionary / repository</a:t>
            </a:r>
            <a:r>
              <a:rPr lang="en-US" sz="2800" dirty="0" smtClean="0"/>
              <a:t>:</a:t>
            </a:r>
          </a:p>
          <a:p>
            <a:pPr lvl="2">
              <a:buFont typeface="Times"/>
              <a:buChar char="•"/>
            </a:pPr>
            <a:r>
              <a:rPr lang="en-US" sz="2000" dirty="0" smtClean="0"/>
              <a:t>Used to store schema descriptions and other information such as design decisions, application program descriptions, user information, usage standards, etc.</a:t>
            </a:r>
          </a:p>
          <a:p>
            <a:pPr lvl="2">
              <a:buFont typeface="Times"/>
              <a:buChar char="•"/>
            </a:pPr>
            <a:r>
              <a:rPr lang="en-US" sz="2000" i="1" dirty="0" smtClean="0"/>
              <a:t>Active</a:t>
            </a:r>
            <a:r>
              <a:rPr lang="en-US" sz="2000" dirty="0" smtClean="0"/>
              <a:t> data dictionary is accessed by DBMS software and users/DBA.</a:t>
            </a:r>
          </a:p>
          <a:p>
            <a:pPr lvl="2">
              <a:buFont typeface="Times"/>
              <a:buChar char="•"/>
            </a:pPr>
            <a:r>
              <a:rPr lang="en-US" sz="2000" i="1" dirty="0" smtClean="0"/>
              <a:t>Passive</a:t>
            </a:r>
            <a:r>
              <a:rPr lang="en-US" sz="2000" dirty="0" smtClean="0"/>
              <a:t> data dictionary is accessed by users/DBA only.</a:t>
            </a:r>
          </a:p>
          <a:p>
            <a:pPr lvl="1">
              <a:buFont typeface="Times"/>
              <a:buChar char="•"/>
            </a:pPr>
            <a:r>
              <a:rPr lang="en-US" sz="2400" b="1" dirty="0" smtClean="0"/>
              <a:t>Application Development Environments and CASE (computer-aided software engineering) tools:</a:t>
            </a:r>
          </a:p>
          <a:p>
            <a:pPr lvl="2">
              <a:buFont typeface="Times"/>
              <a:buChar char="•"/>
            </a:pPr>
            <a:r>
              <a:rPr lang="en-US" sz="2000" dirty="0" smtClean="0"/>
              <a:t>Examples – Power builder (Sybase), Builder (Borland)  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371600"/>
            <a:ext cx="9144000" cy="1752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/>
              <a:t>Centralized &amp; Client/ Server Architectures for 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86106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Centralized DBMS Architectures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single Database located at 1 site on a network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 a complete View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Manage, Update &amp; Backup is easier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users accessing the same file slows down productivity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Basic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Devised to deal with Computing Environment in a large number of PCs, file servers, printers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 is possible to have a file server that holds files for all workstations and clients connected to it…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Likewise print Server, Web Server, Email Server are other specialized Servers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>
            <a:normAutofit fontScale="92500"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“A set of concepts to describe the structure of a database”.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Database Structure includes data types, relationships and constraints that apply to the data to be stored inside the database.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2600" dirty="0" smtClean="0"/>
              <a:t>Most Data Models also include some basic “Operations”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Specify data retrieval and updates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Basic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“Client” machines allow local services, installed on them, as well as specialized screens to utilize the Server!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“Server” contains hardware and software services enough to allow resources to clients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Two-Tier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have a “Server” and one or more “Client(s)”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Server holds DB and Client has the User Interface and Application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very well with lesser number of clients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clients increase performance of the system is degraded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Two-Tier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 smtClean="0"/>
              <a:t>Interface called ODBC (Open Database Connectivity) provides an Application program interface (API) allow client side programs to call the DBMS. </a:t>
            </a:r>
          </a:p>
          <a:p>
            <a:r>
              <a:rPr lang="en-US" sz="3500" dirty="0" smtClean="0"/>
              <a:t>Most DBMS vendors provide ODBC drivers.</a:t>
            </a:r>
          </a:p>
          <a:p>
            <a:r>
              <a:rPr lang="en-US" sz="3500" dirty="0" smtClean="0"/>
              <a:t>A client program may connect to several DBMSs.</a:t>
            </a:r>
          </a:p>
          <a:p>
            <a:r>
              <a:rPr lang="en-US" sz="3500" dirty="0" smtClean="0"/>
              <a:t>Other variations of clients are possible: e.g., in some DBMSs, more functionality is transferred to clients including optimization and recovery across multiple servers, etc. In such situations the server may be called the Data Server.</a:t>
            </a:r>
          </a:p>
          <a:p>
            <a:pPr>
              <a:buFont typeface="Times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Three &amp; n-Tier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More Complex System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Common for Web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Intermediate Layer called Application Server or Web Server: 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stores the web connectivity software and the rules and business logic (constraints) part of the application used to access the right amount of data from the database server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sends partially processed data between the database server and the client.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Additional Features- Security: 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encrypt the data at the server before transmission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decrypt data at the 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371600"/>
            <a:ext cx="7848600" cy="1752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/>
              <a:t>Classification of 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Classification </a:t>
            </a:r>
            <a:r>
              <a:rPr lang="en-US" dirty="0" smtClean="0"/>
              <a:t>Criteria of </a:t>
            </a:r>
            <a:r>
              <a:rPr lang="en-US" dirty="0" smtClean="0"/>
              <a:t>DBMS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Data Model</a:t>
            </a:r>
          </a:p>
          <a:p>
            <a:pPr lvl="1"/>
            <a:r>
              <a:rPr lang="en-US" sz="2400" dirty="0" smtClean="0"/>
              <a:t>Traditional: Relational, Network, Hierarchical.</a:t>
            </a:r>
          </a:p>
          <a:p>
            <a:pPr lvl="1"/>
            <a:r>
              <a:rPr lang="en-US" sz="2400" dirty="0" smtClean="0"/>
              <a:t>Emerging: Object-oriented, Object-relational.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Number of Users:</a:t>
            </a:r>
          </a:p>
          <a:p>
            <a:pPr lvl="1"/>
            <a:r>
              <a:rPr lang="en-US" sz="2400" dirty="0" smtClean="0"/>
              <a:t>Single User, Multiple Users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DBMS Architecture</a:t>
            </a:r>
          </a:p>
          <a:p>
            <a:pPr lvl="1"/>
            <a:r>
              <a:rPr lang="en-US" sz="2400" dirty="0" smtClean="0"/>
              <a:t>Centralized (uses a single computer with one database) vs. distributed (uses multiple computers, multiple databases)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Other classifications</a:t>
            </a:r>
          </a:p>
          <a:p>
            <a:pPr lvl="1"/>
            <a:r>
              <a:rPr lang="en-US" sz="2400" dirty="0" smtClean="0"/>
              <a:t>Cost, OS and other Technical Reasons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Model Operations Types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Basic Data Model Operations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Insert, delete, modify, retrieve etc…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User-Defined Operations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 lvl="1">
              <a:lnSpc>
                <a:spcPct val="90000"/>
              </a:lnSpc>
            </a:pPr>
            <a:r>
              <a:rPr lang="en-US" smtClean="0"/>
              <a:t>Calculate Profit %age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Calculate CGPA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905000"/>
            <a:ext cx="7848600" cy="4114800"/>
          </a:xfrm>
        </p:spPr>
        <p:txBody>
          <a:bodyPr>
            <a:normAutofit fontScale="92500"/>
          </a:bodyPr>
          <a:lstStyle/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Conceptual or High-Level Data Models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Provide concepts that are close to the way many users perceive data. 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Also called Entity-Based or Object-Based data models.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Uses concepts like entities, attributes and relationships</a:t>
            </a:r>
          </a:p>
          <a:p>
            <a:pPr marL="1133856" lvl="2" fontAlgn="auto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Entity represents a real-world concept or object</a:t>
            </a:r>
          </a:p>
          <a:p>
            <a:pPr marL="1133856" lvl="2" fontAlgn="auto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Attribute represents some property of interest describing further that entity…</a:t>
            </a:r>
          </a:p>
          <a:p>
            <a:pPr marL="850392" lvl="1">
              <a:lnSpc>
                <a:spcPct val="90000"/>
              </a:lnSpc>
              <a:buFont typeface="Wingdings"/>
              <a:buChar char=""/>
              <a:defRPr/>
            </a:pPr>
            <a:r>
              <a:rPr lang="en-US" dirty="0" smtClean="0"/>
              <a:t>Example: ER Model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Physical (low-level, internal) Data Models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Provide concepts that describe details of how data is stored in files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Represents information such as record format, record orderings and access path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“Access Path” is used to make the record search efficient within the file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of interest for end-users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Representational (implementation) Data Models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Is an intermediate approach between the above two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on focus on storage details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Stable enough to be implemented on Computer System directly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called “record-based” data models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Example: legacy models (network and hierarchical), relational data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Schema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752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Description of a database specified during DB Design is called “Schema”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Displayed Schema is called “Schema Diagram”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Object of schema is called “Schema Construct”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