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notesMasterIdLst>
    <p:notesMasterId r:id="rId64"/>
  </p:notesMasterIdLst>
  <p:sldIdLst>
    <p:sldId id="256" r:id="rId2"/>
    <p:sldId id="599" r:id="rId3"/>
    <p:sldId id="349" r:id="rId4"/>
    <p:sldId id="435" r:id="rId5"/>
    <p:sldId id="694" r:id="rId6"/>
    <p:sldId id="692" r:id="rId7"/>
    <p:sldId id="693" r:id="rId8"/>
    <p:sldId id="695" r:id="rId9"/>
    <p:sldId id="696" r:id="rId10"/>
    <p:sldId id="714" r:id="rId11"/>
    <p:sldId id="697" r:id="rId12"/>
    <p:sldId id="698" r:id="rId13"/>
    <p:sldId id="674" r:id="rId14"/>
    <p:sldId id="700" r:id="rId15"/>
    <p:sldId id="699" r:id="rId16"/>
    <p:sldId id="701" r:id="rId17"/>
    <p:sldId id="702" r:id="rId18"/>
    <p:sldId id="703" r:id="rId19"/>
    <p:sldId id="704" r:id="rId20"/>
    <p:sldId id="689" r:id="rId21"/>
    <p:sldId id="644" r:id="rId22"/>
    <p:sldId id="705" r:id="rId23"/>
    <p:sldId id="748" r:id="rId24"/>
    <p:sldId id="706" r:id="rId25"/>
    <p:sldId id="707" r:id="rId26"/>
    <p:sldId id="708" r:id="rId27"/>
    <p:sldId id="709" r:id="rId28"/>
    <p:sldId id="710" r:id="rId29"/>
    <p:sldId id="711" r:id="rId30"/>
    <p:sldId id="712" r:id="rId31"/>
    <p:sldId id="724" r:id="rId32"/>
    <p:sldId id="723" r:id="rId33"/>
    <p:sldId id="729" r:id="rId34"/>
    <p:sldId id="716" r:id="rId35"/>
    <p:sldId id="717" r:id="rId36"/>
    <p:sldId id="718" r:id="rId37"/>
    <p:sldId id="719" r:id="rId38"/>
    <p:sldId id="720" r:id="rId39"/>
    <p:sldId id="725" r:id="rId40"/>
    <p:sldId id="721" r:id="rId41"/>
    <p:sldId id="722" r:id="rId42"/>
    <p:sldId id="728" r:id="rId43"/>
    <p:sldId id="727" r:id="rId44"/>
    <p:sldId id="730" r:id="rId45"/>
    <p:sldId id="731" r:id="rId46"/>
    <p:sldId id="732" r:id="rId47"/>
    <p:sldId id="733" r:id="rId48"/>
    <p:sldId id="735" r:id="rId49"/>
    <p:sldId id="738" r:id="rId50"/>
    <p:sldId id="739" r:id="rId51"/>
    <p:sldId id="740" r:id="rId52"/>
    <p:sldId id="741" r:id="rId53"/>
    <p:sldId id="742" r:id="rId54"/>
    <p:sldId id="743" r:id="rId55"/>
    <p:sldId id="744" r:id="rId56"/>
    <p:sldId id="736" r:id="rId57"/>
    <p:sldId id="737" r:id="rId58"/>
    <p:sldId id="745" r:id="rId59"/>
    <p:sldId id="746" r:id="rId60"/>
    <p:sldId id="747" r:id="rId61"/>
    <p:sldId id="291" r:id="rId62"/>
    <p:sldId id="292"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009"/>
    <a:srgbClr val="53A9C7"/>
    <a:srgbClr val="FBF09D"/>
    <a:srgbClr val="FFFFFF"/>
    <a:srgbClr val="F6DB1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48" autoAdjust="0"/>
    <p:restoredTop sz="94746"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3FA1C0CE-8816-4112-9DB2-80D4AB6EFFA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80C559-47B4-45D4-A3E8-6FB6924E7C4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93E69F-13C8-42E3-A014-ED8064FA31A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7DAC52-4635-43C7-B0C3-AEFF3C9D46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59E110A1-F09C-44F0-B514-09CCF44DEFFD}"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793C5FEA-BD46-4F0D-B13A-8D20D975A88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uzaira.saeed@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www.w3.org/2001/XMLSchema"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1219200"/>
            <a:ext cx="7162800" cy="2057400"/>
          </a:xfrm>
        </p:spPr>
        <p:txBody>
          <a:bodyPr>
            <a:normAutofit fontScale="90000"/>
          </a:bodyPr>
          <a:lstStyle/>
          <a:p>
            <a:r>
              <a:rPr lang="en-US" sz="4400" dirty="0" smtClean="0">
                <a:solidFill>
                  <a:schemeClr val="accent4">
                    <a:lumMod val="50000"/>
                  </a:schemeClr>
                </a:solidFill>
              </a:rPr>
              <a:t>Week 10</a:t>
            </a:r>
            <a:r>
              <a:rPr lang="en-US" sz="4400" dirty="0" smtClean="0"/>
              <a:t/>
            </a:r>
            <a:br>
              <a:rPr lang="en-US" sz="4400" dirty="0" smtClean="0"/>
            </a:br>
            <a:r>
              <a:rPr lang="en-US" dirty="0" smtClean="0"/>
              <a:t>XML: Extensible</a:t>
            </a:r>
            <a:br>
              <a:rPr lang="en-US" dirty="0" smtClean="0"/>
            </a:br>
            <a:r>
              <a:rPr lang="en-US" dirty="0" smtClean="0"/>
              <a:t>Markup Language</a:t>
            </a:r>
            <a:endParaRPr lang="en-US" sz="4400" dirty="0"/>
          </a:p>
        </p:txBody>
      </p:sp>
      <p:sp>
        <p:nvSpPr>
          <p:cNvPr id="3075" name="Rectangle 3"/>
          <p:cNvSpPr>
            <a:spLocks noGrp="1" noChangeArrowheads="1"/>
          </p:cNvSpPr>
          <p:nvPr>
            <p:ph type="subTitle" idx="1"/>
          </p:nvPr>
        </p:nvSpPr>
        <p:spPr>
          <a:xfrm>
            <a:off x="2133600" y="3352800"/>
            <a:ext cx="6096000" cy="1447800"/>
          </a:xfrm>
        </p:spPr>
        <p:txBody>
          <a:bodyPr>
            <a:normAutofit fontScale="62500" lnSpcReduction="20000"/>
          </a:bodyPr>
          <a:lstStyle/>
          <a:p>
            <a:pPr fontAlgn="auto">
              <a:spcAft>
                <a:spcPts val="0"/>
              </a:spcAft>
              <a:buClr>
                <a:schemeClr val="tx1">
                  <a:shade val="95000"/>
                </a:schemeClr>
              </a:buClr>
              <a:buFont typeface="Wingdings 2"/>
              <a:buNone/>
              <a:defRPr/>
            </a:pPr>
            <a:r>
              <a:rPr lang="en-US" sz="2200" b="1" dirty="0" smtClean="0"/>
              <a:t/>
            </a:r>
            <a:br>
              <a:rPr lang="en-US" sz="2200" b="1" dirty="0" smtClean="0"/>
            </a:br>
            <a:r>
              <a:rPr lang="en-US" sz="2200" b="1" dirty="0" smtClean="0"/>
              <a:t>	</a:t>
            </a:r>
          </a:p>
          <a:p>
            <a:pPr fontAlgn="auto">
              <a:spcAft>
                <a:spcPts val="0"/>
              </a:spcAft>
              <a:buClr>
                <a:schemeClr val="tx1">
                  <a:shade val="95000"/>
                </a:schemeClr>
              </a:buClr>
              <a:buFont typeface="Wingdings 2"/>
              <a:buNone/>
              <a:defRPr/>
            </a:pPr>
            <a:endParaRPr lang="en-US" sz="2200" b="1" dirty="0" smtClean="0"/>
          </a:p>
          <a:p>
            <a:pPr fontAlgn="auto">
              <a:spcAft>
                <a:spcPts val="0"/>
              </a:spcAft>
              <a:buClr>
                <a:schemeClr val="tx1">
                  <a:shade val="95000"/>
                </a:schemeClr>
              </a:buClr>
              <a:buFont typeface="Wingdings 2"/>
              <a:buNone/>
              <a:defRPr/>
            </a:pPr>
            <a:r>
              <a:rPr lang="en-US" sz="2200" b="1" dirty="0" smtClean="0"/>
              <a:t>	</a:t>
            </a:r>
            <a:r>
              <a:rPr lang="en-US" b="1" dirty="0" err="1" smtClean="0"/>
              <a:t>Uzaira</a:t>
            </a:r>
            <a:r>
              <a:rPr lang="en-US" b="1" dirty="0" smtClean="0"/>
              <a:t> </a:t>
            </a:r>
            <a:r>
              <a:rPr lang="en-US" b="1" dirty="0" err="1" smtClean="0"/>
              <a:t>Saeed</a:t>
            </a:r>
            <a:r>
              <a:rPr lang="en-US" b="1" dirty="0" smtClean="0"/>
              <a:t> </a:t>
            </a:r>
            <a:br>
              <a:rPr lang="en-US" b="1" dirty="0" smtClean="0"/>
            </a:br>
            <a:r>
              <a:rPr lang="en-US" b="1" dirty="0" smtClean="0"/>
              <a:t>	</a:t>
            </a:r>
            <a:r>
              <a:rPr lang="en-US" sz="2200" b="1" dirty="0" smtClean="0">
                <a:hlinkClick r:id="rId2"/>
              </a:rPr>
              <a:t>uzaira.saeed@google.com</a:t>
            </a:r>
            <a:r>
              <a:rPr lang="en-US" sz="2200" b="1" dirty="0" smtClean="0"/>
              <a:t/>
            </a:r>
            <a:br>
              <a:rPr lang="en-US" sz="2200" b="1" dirty="0" smtClean="0"/>
            </a:br>
            <a:endParaRPr lang="en-US" sz="3900" dirty="0" smtClean="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3"/>
          <a:srcRect/>
          <a:stretch>
            <a:fillRect/>
          </a:stretch>
        </p:blipFill>
        <p:spPr bwMode="auto">
          <a:xfrm>
            <a:off x="8505825" y="0"/>
            <a:ext cx="6381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Un-structured Data</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sz="2900" dirty="0" smtClean="0"/>
              <a:t>Mostly, the tags specify document formatting rather than the meaning of the various data elements in the document</a:t>
            </a:r>
          </a:p>
          <a:p>
            <a:r>
              <a:rPr lang="en-US" sz="2900" dirty="0" smtClean="0"/>
              <a:t>HTML tags specify look and feel as well as text structuring in docs, </a:t>
            </a:r>
            <a:r>
              <a:rPr lang="en-US" sz="2900" dirty="0" err="1" smtClean="0"/>
              <a:t>eg</a:t>
            </a:r>
            <a:r>
              <a:rPr lang="en-US" sz="2900" dirty="0" smtClean="0"/>
              <a:t>. specifying a numbered or unnumbered list or a table etc</a:t>
            </a:r>
          </a:p>
          <a:p>
            <a:r>
              <a:rPr lang="en-US" sz="2900" dirty="0" smtClean="0"/>
              <a:t>HTML uses a large number of predefined tags, which are used to specify a variety of commands for formatting Web documents for display</a:t>
            </a:r>
          </a:p>
          <a:p>
            <a:r>
              <a:rPr lang="en-US" sz="2900" dirty="0" smtClean="0"/>
              <a:t>The start and end tags specify the range of text to be formatted by each command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Un-structured Data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In an </a:t>
            </a:r>
            <a:r>
              <a:rPr lang="en-US" b="1" dirty="0" smtClean="0"/>
              <a:t>HTML page</a:t>
            </a:r>
            <a:r>
              <a:rPr lang="en-US" dirty="0" smtClean="0"/>
              <a:t>; information ma be static or may be extracted dynamically from some database</a:t>
            </a:r>
          </a:p>
          <a:p>
            <a:endParaRPr lang="en-US" dirty="0" smtClean="0"/>
          </a:p>
          <a:p>
            <a:r>
              <a:rPr lang="en-US" dirty="0" smtClean="0"/>
              <a:t>When information is taken at run time, we need to use the same HTML formatting tags for displaying it</a:t>
            </a:r>
          </a:p>
          <a:p>
            <a:endParaRPr lang="en-US" dirty="0" smtClean="0"/>
          </a:p>
          <a:p>
            <a:r>
              <a:rPr lang="en-US" dirty="0" smtClean="0"/>
              <a:t>Hence, the information displayed for one person will have the same format as that of anyone else but the content will be different. Such Web pages are called </a:t>
            </a:r>
            <a:r>
              <a:rPr lang="en-US" b="1" dirty="0" smtClean="0"/>
              <a:t>dynamic</a:t>
            </a:r>
            <a:endParaRPr lang="en-US" dirty="0" smtClean="0">
              <a:solidFill>
                <a:srgbClr val="EBD009"/>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it-IT" dirty="0" smtClean="0"/>
              <a:t>XML Hierarchical (Tree) Data Model</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Basics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dirty="0" smtClean="0"/>
              <a:t>basic object in XML model is the XML document</a:t>
            </a:r>
          </a:p>
          <a:p>
            <a:r>
              <a:rPr lang="en-US" dirty="0" smtClean="0"/>
              <a:t>XML document is constructed from</a:t>
            </a:r>
          </a:p>
          <a:p>
            <a:pPr lvl="1"/>
            <a:r>
              <a:rPr lang="en-US" b="1" dirty="0" smtClean="0"/>
              <a:t>elements and attributes</a:t>
            </a:r>
            <a:endParaRPr lang="en-US" dirty="0" smtClean="0"/>
          </a:p>
          <a:p>
            <a:pPr lvl="1"/>
            <a:r>
              <a:rPr lang="en-US" dirty="0" smtClean="0"/>
              <a:t>there are additional concepts of entities, identifiers, and references as well</a:t>
            </a:r>
          </a:p>
          <a:p>
            <a:endParaRPr lang="en-US" dirty="0" smtClean="0"/>
          </a:p>
          <a:p>
            <a:r>
              <a:rPr lang="en-US" dirty="0" smtClean="0"/>
              <a:t>As in HTML, elements are identified in a document by their start tag and end tag. </a:t>
            </a:r>
          </a:p>
          <a:p>
            <a:pPr lvl="1"/>
            <a:r>
              <a:rPr lang="en-US" dirty="0" smtClean="0"/>
              <a:t>The tag names are enclosed between angled brackets &lt; ... &gt;, and end tags are further identified by a slash, &lt;/ ... &gt;</a:t>
            </a:r>
          </a:p>
          <a:p>
            <a:endParaRPr lang="en-US" dirty="0" smtClean="0"/>
          </a:p>
          <a:p>
            <a:r>
              <a:rPr lang="en-US" dirty="0" smtClean="0"/>
              <a:t>Attributes in XML provide additional information that describes elements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Basics</a:t>
            </a:r>
          </a:p>
        </p:txBody>
      </p:sp>
      <p:pic>
        <p:nvPicPr>
          <p:cNvPr id="2050" name="Picture 2"/>
          <p:cNvPicPr>
            <a:picLocks noChangeAspect="1" noChangeArrowheads="1"/>
          </p:cNvPicPr>
          <p:nvPr/>
        </p:nvPicPr>
        <p:blipFill>
          <a:blip r:embed="rId2"/>
          <a:srcRect/>
          <a:stretch>
            <a:fillRect/>
          </a:stretch>
        </p:blipFill>
        <p:spPr bwMode="auto">
          <a:xfrm>
            <a:off x="6019801" y="-41699"/>
            <a:ext cx="3124200" cy="68996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Basics</a:t>
            </a:r>
          </a:p>
        </p:txBody>
      </p:sp>
      <p:sp>
        <p:nvSpPr>
          <p:cNvPr id="7171" name="Rectangle 5"/>
          <p:cNvSpPr>
            <a:spLocks noGrp="1" noChangeArrowheads="1"/>
          </p:cNvSpPr>
          <p:nvPr>
            <p:ph type="body" idx="4294967295"/>
          </p:nvPr>
        </p:nvSpPr>
        <p:spPr>
          <a:xfrm>
            <a:off x="1066800" y="1828800"/>
            <a:ext cx="8077200" cy="4572000"/>
          </a:xfrm>
        </p:spPr>
        <p:txBody>
          <a:bodyPr>
            <a:normAutofit/>
          </a:bodyPr>
          <a:lstStyle/>
          <a:p>
            <a:r>
              <a:rPr lang="en-US" dirty="0" smtClean="0"/>
              <a:t>XML elements can be Complex or Simple</a:t>
            </a:r>
          </a:p>
          <a:p>
            <a:pPr lvl="1"/>
            <a:r>
              <a:rPr lang="en-US" b="1" dirty="0" smtClean="0"/>
              <a:t>Complex elements</a:t>
            </a:r>
            <a:r>
              <a:rPr lang="en-US" dirty="0" smtClean="0"/>
              <a:t> are constructed from other elements hierarchically, whereas</a:t>
            </a:r>
          </a:p>
          <a:p>
            <a:pPr lvl="1"/>
            <a:r>
              <a:rPr lang="en-US" b="1" dirty="0" smtClean="0"/>
              <a:t>Simple elements</a:t>
            </a:r>
            <a:r>
              <a:rPr lang="en-US" dirty="0" smtClean="0"/>
              <a:t> contain data values</a:t>
            </a:r>
          </a:p>
          <a:p>
            <a:endParaRPr lang="en-US" dirty="0" smtClean="0">
              <a:solidFill>
                <a:srgbClr val="FF0000"/>
              </a:solidFill>
            </a:endParaRPr>
          </a:p>
          <a:p>
            <a:r>
              <a:rPr lang="en-US" dirty="0" smtClean="0"/>
              <a:t>XML tag names can be defined in DTD or schema document, to give a semantic meaning to tag names that can be exchanged among multiple users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Basics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Differences Between XML &amp; HTML</a:t>
            </a:r>
          </a:p>
        </p:txBody>
      </p:sp>
      <p:graphicFrame>
        <p:nvGraphicFramePr>
          <p:cNvPr id="4" name="Table 3"/>
          <p:cNvGraphicFramePr>
            <a:graphicFrameLocks noGrp="1"/>
          </p:cNvGraphicFramePr>
          <p:nvPr/>
        </p:nvGraphicFramePr>
        <p:xfrm>
          <a:off x="1524000" y="2514600"/>
          <a:ext cx="7315200" cy="4114800"/>
        </p:xfrm>
        <a:graphic>
          <a:graphicData uri="http://schemas.openxmlformats.org/drawingml/2006/table">
            <a:tbl>
              <a:tblPr firstRow="1" bandRow="1">
                <a:tableStyleId>{5C22544A-7EE6-4342-B048-85BDC9FD1C3A}</a:tableStyleId>
              </a:tblPr>
              <a:tblGrid>
                <a:gridCol w="3657600"/>
                <a:gridCol w="3657600"/>
              </a:tblGrid>
              <a:tr h="363386">
                <a:tc>
                  <a:txBody>
                    <a:bodyPr/>
                    <a:lstStyle/>
                    <a:p>
                      <a:pPr algn="ctr"/>
                      <a:r>
                        <a:rPr lang="en-US" i="0" dirty="0" smtClean="0"/>
                        <a:t>HTML</a:t>
                      </a:r>
                      <a:endParaRPr lang="en-US" i="0" dirty="0"/>
                    </a:p>
                  </a:txBody>
                  <a:tcPr/>
                </a:tc>
                <a:tc>
                  <a:txBody>
                    <a:bodyPr/>
                    <a:lstStyle/>
                    <a:p>
                      <a:pPr algn="ctr"/>
                      <a:r>
                        <a:rPr lang="en-US" i="0" dirty="0" smtClean="0"/>
                        <a:t>XML</a:t>
                      </a:r>
                      <a:endParaRPr lang="en-US" i="0" dirty="0"/>
                    </a:p>
                  </a:txBody>
                  <a:tcPr/>
                </a:tc>
              </a:tr>
              <a:tr h="627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HTML was designed to display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XML was designed to carry data</a:t>
                      </a:r>
                    </a:p>
                  </a:txBody>
                  <a:tcPr/>
                </a:tc>
              </a:tr>
              <a:tr h="6272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HTML displays data and focuses on how data looks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XML describes data and focuses on what data is</a:t>
                      </a:r>
                    </a:p>
                  </a:txBody>
                  <a:tcPr/>
                </a:tc>
              </a:tr>
              <a:tr h="363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HTML displays information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XML describes information</a:t>
                      </a:r>
                    </a:p>
                  </a:txBody>
                  <a:tcPr/>
                </a:tc>
              </a:tr>
              <a:tr h="363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All element names are predefined and fixed</a:t>
                      </a:r>
                      <a:endParaRPr kumimoji="0" lang="en-US" sz="1800" i="0"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Element names are user defined</a:t>
                      </a:r>
                    </a:p>
                  </a:txBody>
                  <a:tcPr/>
                </a:tc>
              </a:tr>
              <a:tr h="363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0" kern="1200" baseline="0" dirty="0" smtClean="0">
                          <a:solidFill>
                            <a:schemeClr val="dk1"/>
                          </a:solidFill>
                          <a:latin typeface="+mn-lt"/>
                          <a:ea typeface="+mn-ea"/>
                          <a:cs typeface="+mn-cs"/>
                        </a:rPr>
                        <a:t>An element </a:t>
                      </a:r>
                      <a:r>
                        <a:rPr lang="en-US" i="0" dirty="0" smtClean="0"/>
                        <a:t>cannot be extended</a:t>
                      </a:r>
                      <a:endParaRPr kumimoji="0" lang="en-US" sz="1800" i="0"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Element names can be defined in DTD or</a:t>
                      </a:r>
                      <a:r>
                        <a:rPr lang="en-US" i="0" baseline="0" dirty="0" smtClean="0"/>
                        <a:t> some </a:t>
                      </a:r>
                      <a:r>
                        <a:rPr lang="en-US" i="0" dirty="0" smtClean="0"/>
                        <a:t>schema document, and can be extended to any required number of</a:t>
                      </a:r>
                      <a:r>
                        <a:rPr lang="en-US" i="0" baseline="0" dirty="0" smtClean="0"/>
                        <a:t> hierarchical levels</a:t>
                      </a:r>
                      <a:endParaRPr kumimoji="0" lang="en-US" sz="1800" i="0" kern="1200" baseline="0" dirty="0" smtClean="0">
                        <a:solidFill>
                          <a:schemeClr val="dk1"/>
                        </a:solidFill>
                        <a:latin typeface="+mn-lt"/>
                        <a:ea typeface="+mn-ea"/>
                        <a:cs typeface="+mn-cs"/>
                      </a:endParaRPr>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Types of XML Documents</a:t>
            </a:r>
          </a:p>
        </p:txBody>
      </p:sp>
      <p:sp>
        <p:nvSpPr>
          <p:cNvPr id="7171" name="Rectangle 5"/>
          <p:cNvSpPr>
            <a:spLocks noGrp="1" noChangeArrowheads="1"/>
          </p:cNvSpPr>
          <p:nvPr>
            <p:ph type="body" idx="4294967295"/>
          </p:nvPr>
        </p:nvSpPr>
        <p:spPr>
          <a:xfrm>
            <a:off x="1066800" y="1828800"/>
            <a:ext cx="8077200" cy="4572000"/>
          </a:xfrm>
        </p:spPr>
        <p:txBody>
          <a:bodyPr>
            <a:normAutofit fontScale="92500" lnSpcReduction="10000"/>
          </a:bodyPr>
          <a:lstStyle/>
          <a:p>
            <a:r>
              <a:rPr lang="en-US" dirty="0" smtClean="0"/>
              <a:t>There are three main types of XML documents:</a:t>
            </a:r>
          </a:p>
          <a:p>
            <a:endParaRPr lang="en-US" dirty="0" smtClean="0"/>
          </a:p>
          <a:p>
            <a:pPr lvl="1"/>
            <a:r>
              <a:rPr lang="en-US" b="1" dirty="0" smtClean="0"/>
              <a:t>Data-centric XML documents:</a:t>
            </a:r>
            <a:r>
              <a:rPr lang="en-US" dirty="0" smtClean="0"/>
              <a:t> These documents have many small data items that follow a specific structure and hence may be extracted from a structured database</a:t>
            </a:r>
          </a:p>
          <a:p>
            <a:pPr lvl="1"/>
            <a:r>
              <a:rPr lang="en-US" b="1" dirty="0" smtClean="0"/>
              <a:t>Document-centric XML documents:</a:t>
            </a:r>
            <a:r>
              <a:rPr lang="en-US" dirty="0" smtClean="0"/>
              <a:t> These are documents with large amounts of text, such as news articles or books. There are few or no structured data elements in these documents</a:t>
            </a:r>
          </a:p>
          <a:p>
            <a:pPr lvl="1"/>
            <a:r>
              <a:rPr lang="en-US" b="1" dirty="0" smtClean="0"/>
              <a:t>Hybrid XML documents:</a:t>
            </a:r>
            <a:r>
              <a:rPr lang="en-US" dirty="0" smtClean="0"/>
              <a:t> These documents may have parts that contain structured data and other parts that are predominantly textual or unstructured. They may or may not have a predefined schema</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Other Types of XML Documents</a:t>
            </a:r>
          </a:p>
        </p:txBody>
      </p:sp>
      <p:sp>
        <p:nvSpPr>
          <p:cNvPr id="7171" name="Rectangle 5"/>
          <p:cNvSpPr>
            <a:spLocks noGrp="1" noChangeArrowheads="1"/>
          </p:cNvSpPr>
          <p:nvPr>
            <p:ph type="body" idx="4294967295"/>
          </p:nvPr>
        </p:nvSpPr>
        <p:spPr>
          <a:xfrm>
            <a:off x="1066800" y="1828800"/>
            <a:ext cx="8077200" cy="4572000"/>
          </a:xfrm>
        </p:spPr>
        <p:txBody>
          <a:bodyPr>
            <a:normAutofit fontScale="92500" lnSpcReduction="10000"/>
          </a:bodyPr>
          <a:lstStyle/>
          <a:p>
            <a:r>
              <a:rPr lang="en-US" dirty="0" smtClean="0"/>
              <a:t>XML documents that do not follow a predefined schema of element names and corresponding tree structure are known as </a:t>
            </a:r>
            <a:r>
              <a:rPr lang="en-US" b="1" dirty="0" err="1" smtClean="0"/>
              <a:t>schemaless</a:t>
            </a:r>
            <a:r>
              <a:rPr lang="en-US" b="1" dirty="0" smtClean="0"/>
              <a:t> XML documents</a:t>
            </a:r>
          </a:p>
          <a:p>
            <a:r>
              <a:rPr lang="en-US" dirty="0" smtClean="0"/>
              <a:t>Data-centric XML documents can be considered either as Semi-structured data or as structured data</a:t>
            </a:r>
          </a:p>
          <a:p>
            <a:r>
              <a:rPr lang="en-US" dirty="0" smtClean="0"/>
              <a:t>If XML document conforms to a predefined XML schema or DTD then the document can be considered as </a:t>
            </a:r>
            <a:r>
              <a:rPr lang="en-US" b="1" i="1" dirty="0" smtClean="0"/>
              <a:t>structured document</a:t>
            </a:r>
            <a:r>
              <a:rPr lang="en-US" i="1" dirty="0" smtClean="0"/>
              <a:t> </a:t>
            </a:r>
          </a:p>
          <a:p>
            <a:r>
              <a:rPr lang="en-US" i="1" dirty="0" smtClean="0"/>
              <a:t>On the other hand, XML allows </a:t>
            </a:r>
            <a:r>
              <a:rPr lang="en-US" dirty="0" smtClean="0"/>
              <a:t>documents that do not conform to any schema; these would be considered as </a:t>
            </a:r>
            <a:r>
              <a:rPr lang="en-US" b="1" i="1" dirty="0" smtClean="0"/>
              <a:t>semi-structured data and are </a:t>
            </a:r>
            <a:r>
              <a:rPr lang="en-US" b="1" i="1" dirty="0" err="1" smtClean="0"/>
              <a:t>schemaless</a:t>
            </a:r>
            <a:r>
              <a:rPr lang="en-US" b="1" i="1" dirty="0" smtClean="0"/>
              <a:t> XML documents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Other Types of XML Documents</a:t>
            </a:r>
          </a:p>
        </p:txBody>
      </p:sp>
      <p:sp>
        <p:nvSpPr>
          <p:cNvPr id="7171" name="Rectangle 5"/>
          <p:cNvSpPr>
            <a:spLocks noGrp="1" noChangeArrowheads="1"/>
          </p:cNvSpPr>
          <p:nvPr>
            <p:ph type="body" idx="4294967295"/>
          </p:nvPr>
        </p:nvSpPr>
        <p:spPr>
          <a:xfrm>
            <a:off x="1066800" y="1828800"/>
            <a:ext cx="8077200" cy="4572000"/>
          </a:xfrm>
        </p:spPr>
        <p:txBody>
          <a:bodyPr>
            <a:normAutofit/>
          </a:bodyPr>
          <a:lstStyle/>
          <a:p>
            <a:r>
              <a:rPr lang="en-US" dirty="0" smtClean="0"/>
              <a:t>XML attributes are generally used in a manner similar to how they are used in HTML</a:t>
            </a:r>
          </a:p>
          <a:p>
            <a:pPr lvl="1"/>
            <a:r>
              <a:rPr lang="en-US" dirty="0" smtClean="0"/>
              <a:t>That is, to describe properties and characteristics of the elements (tags) within which they appear</a:t>
            </a:r>
          </a:p>
          <a:p>
            <a:endParaRPr lang="en-US" dirty="0" smtClean="0"/>
          </a:p>
          <a:p>
            <a:r>
              <a:rPr lang="en-US" dirty="0" smtClean="0"/>
              <a:t>It is also possible to use XML attributes to hold the values of simple data elements; but it is not recommended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lnSpcReduction="10000"/>
          </a:bodyPr>
          <a:lstStyle/>
          <a:p>
            <a:endParaRPr lang="en-US" dirty="0" smtClean="0"/>
          </a:p>
          <a:p>
            <a:r>
              <a:rPr lang="en-US" dirty="0" smtClean="0"/>
              <a:t>Structured, Semi-structured and Un-structured Data</a:t>
            </a:r>
          </a:p>
          <a:p>
            <a:r>
              <a:rPr lang="it-IT" dirty="0" smtClean="0"/>
              <a:t>XML Hierarchical (Tree) Data Model</a:t>
            </a:r>
          </a:p>
          <a:p>
            <a:r>
              <a:rPr lang="en-US" dirty="0" smtClean="0"/>
              <a:t>XML Documents, DTD, and XML Schema</a:t>
            </a:r>
          </a:p>
          <a:p>
            <a:r>
              <a:rPr lang="en-US" dirty="0" smtClean="0"/>
              <a:t>Storing and Extracting XML Documents from Databases </a:t>
            </a:r>
          </a:p>
          <a:p>
            <a:r>
              <a:rPr lang="en-US" dirty="0" smtClean="0"/>
              <a:t>XML Languages</a:t>
            </a:r>
          </a:p>
          <a:p>
            <a:r>
              <a:rPr lang="en-US" dirty="0" smtClean="0"/>
              <a:t>Extracting XML Documents from Relational Databases</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XML Documents &amp; DTD</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dirty="0" smtClean="0"/>
              <a:t>An XML document is well formed if it follows a few conditions</a:t>
            </a:r>
          </a:p>
          <a:p>
            <a:pPr lvl="1"/>
            <a:r>
              <a:rPr lang="en-US" dirty="0" smtClean="0"/>
              <a:t>it must start with an XML declaration to indicate the version of XML being used as well as any other relevant attributes, as shown in the first line</a:t>
            </a:r>
          </a:p>
          <a:p>
            <a:pPr lvl="1"/>
            <a:r>
              <a:rPr lang="en-US" dirty="0" smtClean="0"/>
              <a:t>It must follow syntactic guidelines of tree data model</a:t>
            </a:r>
          </a:p>
          <a:p>
            <a:pPr lvl="1"/>
            <a:r>
              <a:rPr lang="en-US" dirty="0" smtClean="0"/>
              <a:t>It must have a single root element</a:t>
            </a:r>
          </a:p>
          <a:p>
            <a:pPr lvl="1"/>
            <a:r>
              <a:rPr lang="en-US" dirty="0" smtClean="0"/>
              <a:t>every element must include a matching pair of start and end tags within the start and end tags of the parent element</a:t>
            </a:r>
          </a:p>
          <a:p>
            <a:pPr lvl="1"/>
            <a:r>
              <a:rPr lang="en-US" dirty="0" smtClean="0"/>
              <a:t>The nested elements must specify a well-formed tree structure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Well-formed XML document is syntactically correct</a:t>
            </a:r>
          </a:p>
          <a:p>
            <a:r>
              <a:rPr lang="en-US" dirty="0" smtClean="0"/>
              <a:t>Thus it can be processed by generic processors that traverse the document and create an internal tree representation</a:t>
            </a:r>
          </a:p>
          <a:p>
            <a:r>
              <a:rPr lang="en-US" dirty="0" smtClean="0"/>
              <a:t>A standard model associated with </a:t>
            </a:r>
            <a:r>
              <a:rPr lang="en-US" b="1" dirty="0" smtClean="0"/>
              <a:t>DOM (Document Object Model)</a:t>
            </a:r>
            <a:r>
              <a:rPr lang="en-US" dirty="0" smtClean="0"/>
              <a:t> allows programs to manipulate the resulting tree representation corresponding to a well-formed XML document</a:t>
            </a:r>
          </a:p>
          <a:p>
            <a:r>
              <a:rPr lang="en-US" dirty="0" smtClean="0"/>
              <a:t>However, the whole document must be parsed beforehand when using DOM</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Another API called </a:t>
            </a:r>
            <a:r>
              <a:rPr lang="en-US" b="1" dirty="0" smtClean="0"/>
              <a:t>SAX (Simple API for XML)</a:t>
            </a:r>
            <a:r>
              <a:rPr lang="en-US" dirty="0" smtClean="0"/>
              <a:t> allows processing of XML documents by notifying a start or end tag</a:t>
            </a:r>
          </a:p>
          <a:p>
            <a:r>
              <a:rPr lang="en-US" dirty="0" smtClean="0"/>
              <a:t>This makes it easier to process large documents and allows for processing of so-called </a:t>
            </a:r>
            <a:r>
              <a:rPr lang="en-US" b="1" dirty="0" smtClean="0"/>
              <a:t>streaming XML documents</a:t>
            </a:r>
          </a:p>
          <a:p>
            <a:pPr lvl="1"/>
            <a:r>
              <a:rPr lang="en-US" dirty="0" smtClean="0"/>
              <a:t>where the processing program can process the tags as they are encountered</a:t>
            </a:r>
          </a:p>
          <a:p>
            <a:r>
              <a:rPr lang="en-US" dirty="0" smtClean="0"/>
              <a:t>This is also known as </a:t>
            </a:r>
            <a:r>
              <a:rPr lang="en-US" b="1" dirty="0" smtClean="0"/>
              <a:t>event-based processing.</a:t>
            </a:r>
            <a:endParaRPr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 well-formed XML document can also be </a:t>
            </a:r>
            <a:r>
              <a:rPr lang="en-US" dirty="0" err="1" smtClean="0"/>
              <a:t>schemaless</a:t>
            </a:r>
            <a:endParaRPr lang="en-US" dirty="0" smtClean="0"/>
          </a:p>
          <a:p>
            <a:pPr lvl="1"/>
            <a:r>
              <a:rPr lang="en-US" dirty="0" smtClean="0"/>
              <a:t>there is no predefined set of elements </a:t>
            </a:r>
          </a:p>
          <a:p>
            <a:pPr lvl="1"/>
            <a:r>
              <a:rPr lang="en-US" dirty="0" smtClean="0"/>
              <a:t>it can have any tag names for the elements</a:t>
            </a:r>
          </a:p>
          <a:p>
            <a:pPr lvl="1"/>
            <a:endParaRPr lang="en-US" dirty="0" smtClean="0"/>
          </a:p>
          <a:p>
            <a:r>
              <a:rPr lang="en-US" dirty="0" smtClean="0"/>
              <a:t>Thus you have freedom to specify new elements</a:t>
            </a:r>
          </a:p>
          <a:p>
            <a:r>
              <a:rPr lang="en-US" dirty="0" smtClean="0"/>
              <a:t>but reduces possibilities for automatically interpreting the meaning or semantics of the elements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In case, you have stronger criterion is for an XML document</a:t>
            </a:r>
          </a:p>
          <a:p>
            <a:pPr lvl="1"/>
            <a:r>
              <a:rPr lang="en-US" dirty="0" smtClean="0"/>
              <a:t>resulting document will be well formed following some schema</a:t>
            </a:r>
          </a:p>
          <a:p>
            <a:endParaRPr lang="en-US" dirty="0" smtClean="0"/>
          </a:p>
          <a:p>
            <a:r>
              <a:rPr lang="en-US" dirty="0" smtClean="0"/>
              <a:t>In such case, elements must follow the structure specified in XML </a:t>
            </a:r>
            <a:r>
              <a:rPr lang="en-US" b="1" dirty="0" smtClean="0"/>
              <a:t>DTD (Document Type Definition) file or XML schema file</a:t>
            </a:r>
          </a:p>
          <a:p>
            <a:r>
              <a:rPr lang="en-US" dirty="0" smtClean="0"/>
              <a:t>A special syntax exists for specifying DTD files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pic>
        <p:nvPicPr>
          <p:cNvPr id="1026" name="Picture 2"/>
          <p:cNvPicPr>
            <a:picLocks noChangeAspect="1" noChangeArrowheads="1"/>
          </p:cNvPicPr>
          <p:nvPr/>
        </p:nvPicPr>
        <p:blipFill>
          <a:blip r:embed="rId2"/>
          <a:srcRect/>
          <a:stretch>
            <a:fillRect/>
          </a:stretch>
        </p:blipFill>
        <p:spPr bwMode="auto">
          <a:xfrm>
            <a:off x="1652588" y="1909763"/>
            <a:ext cx="7458686" cy="38814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When specifying elements, the following notation is used:</a:t>
            </a:r>
          </a:p>
          <a:p>
            <a:r>
              <a:rPr lang="en-US" dirty="0" smtClean="0"/>
              <a:t>A * following the element name means</a:t>
            </a:r>
          </a:p>
          <a:p>
            <a:pPr lvl="1"/>
            <a:r>
              <a:rPr lang="en-US" dirty="0" smtClean="0"/>
              <a:t>element can be repeated zero  or more times in the document</a:t>
            </a:r>
          </a:p>
          <a:p>
            <a:pPr lvl="1"/>
            <a:r>
              <a:rPr lang="en-US" dirty="0" smtClean="0"/>
              <a:t>Such element is known as an </a:t>
            </a:r>
            <a:r>
              <a:rPr lang="en-US" i="1" dirty="0" smtClean="0"/>
              <a:t>optional multivalued (repeating) element</a:t>
            </a:r>
          </a:p>
          <a:p>
            <a:endParaRPr lang="en-US" dirty="0" smtClean="0"/>
          </a:p>
          <a:p>
            <a:r>
              <a:rPr lang="en-US" dirty="0" smtClean="0"/>
              <a:t>A + following the element name means </a:t>
            </a:r>
          </a:p>
          <a:p>
            <a:pPr lvl="1"/>
            <a:r>
              <a:rPr lang="en-US" dirty="0" smtClean="0"/>
              <a:t>the element can be repeated one or more times in the document</a:t>
            </a:r>
          </a:p>
          <a:p>
            <a:pPr lvl="1"/>
            <a:r>
              <a:rPr lang="en-US" dirty="0" smtClean="0"/>
              <a:t>This kind of element is a </a:t>
            </a:r>
            <a:r>
              <a:rPr lang="en-US" i="1" dirty="0" smtClean="0"/>
              <a:t>required multivalued (repeating) element</a:t>
            </a:r>
          </a:p>
          <a:p>
            <a:endParaRPr lang="en-US" dirty="0" smtClean="0"/>
          </a:p>
          <a:p>
            <a:r>
              <a:rPr lang="en-US" dirty="0" smtClean="0"/>
              <a:t>A ? following the element name means </a:t>
            </a:r>
          </a:p>
          <a:p>
            <a:pPr lvl="1"/>
            <a:r>
              <a:rPr lang="en-US" dirty="0" smtClean="0"/>
              <a:t>the element can be repeated zero or one times</a:t>
            </a:r>
          </a:p>
          <a:p>
            <a:pPr lvl="1"/>
            <a:r>
              <a:rPr lang="en-US" dirty="0" smtClean="0"/>
              <a:t>This kind is an </a:t>
            </a:r>
            <a:r>
              <a:rPr lang="en-US" i="1" dirty="0" smtClean="0"/>
              <a:t>optional single-valued (</a:t>
            </a:r>
            <a:r>
              <a:rPr lang="en-US" i="1" dirty="0" err="1" smtClean="0"/>
              <a:t>nonrepeating</a:t>
            </a:r>
            <a:r>
              <a:rPr lang="en-US" i="1" dirty="0" smtClean="0"/>
              <a:t>) element</a:t>
            </a:r>
          </a:p>
          <a:p>
            <a:endParaRPr lang="en-US" dirty="0" smtClean="0"/>
          </a:p>
          <a:p>
            <a:r>
              <a:rPr lang="en-US" dirty="0" smtClean="0"/>
              <a:t>Elements appearing without any of the preceding three symbols </a:t>
            </a:r>
          </a:p>
          <a:p>
            <a:pPr lvl="1"/>
            <a:r>
              <a:rPr lang="en-US" dirty="0" smtClean="0"/>
              <a:t>Must appear exactly once in the document</a:t>
            </a:r>
          </a:p>
          <a:p>
            <a:pPr lvl="1"/>
            <a:r>
              <a:rPr lang="en-US" dirty="0" smtClean="0"/>
              <a:t>This kind is a </a:t>
            </a:r>
            <a:r>
              <a:rPr lang="en-US" i="1" dirty="0" smtClean="0"/>
              <a:t>required single-valued (</a:t>
            </a:r>
            <a:r>
              <a:rPr lang="en-US" i="1" dirty="0" err="1" smtClean="0"/>
              <a:t>nonrepeating</a:t>
            </a:r>
            <a:r>
              <a:rPr lang="en-US" i="1" dirty="0" smtClean="0"/>
              <a:t>) element</a:t>
            </a:r>
            <a:endParaRPr 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dirty="0" smtClean="0"/>
              <a:t>The type of the element is specified via parentheses following the element</a:t>
            </a:r>
          </a:p>
          <a:p>
            <a:r>
              <a:rPr lang="en-US" dirty="0" smtClean="0"/>
              <a:t>If the parentheses include names of other elements, the latter elements are </a:t>
            </a:r>
            <a:r>
              <a:rPr lang="en-US" i="1" dirty="0" smtClean="0"/>
              <a:t>children of the element in the tree structure</a:t>
            </a:r>
          </a:p>
          <a:p>
            <a:r>
              <a:rPr lang="en-US" i="1" dirty="0" smtClean="0"/>
              <a:t>If the parentheses include </a:t>
            </a:r>
            <a:r>
              <a:rPr lang="en-US" dirty="0" smtClean="0"/>
              <a:t>the keyword #PCDATA</a:t>
            </a:r>
          </a:p>
          <a:p>
            <a:pPr lvl="1"/>
            <a:r>
              <a:rPr lang="en-US" dirty="0" smtClean="0"/>
              <a:t>the element is a leaf node</a:t>
            </a:r>
          </a:p>
          <a:p>
            <a:endParaRPr lang="en-US" dirty="0" smtClean="0"/>
          </a:p>
          <a:p>
            <a:r>
              <a:rPr lang="en-US" dirty="0" smtClean="0"/>
              <a:t>PCDATA stands for </a:t>
            </a:r>
            <a:r>
              <a:rPr lang="en-US" i="1" dirty="0" smtClean="0"/>
              <a:t>parsed character data which is </a:t>
            </a:r>
            <a:r>
              <a:rPr lang="en-US" dirty="0" smtClean="0"/>
              <a:t>roughly similar to a string data type</a:t>
            </a:r>
          </a:p>
          <a:p>
            <a:endParaRPr lang="en-US" dirty="0" smtClean="0"/>
          </a:p>
          <a:p>
            <a:r>
              <a:rPr lang="en-US" dirty="0" smtClean="0"/>
              <a:t>list of attributes that can appear within an element can also be specified via the keyword !ATTLIST</a:t>
            </a:r>
          </a:p>
          <a:p>
            <a:r>
              <a:rPr lang="en-US" dirty="0" smtClean="0"/>
              <a:t>Project element has an attribute </a:t>
            </a:r>
            <a:r>
              <a:rPr lang="en-US" dirty="0" err="1" smtClean="0"/>
              <a:t>ProjId</a:t>
            </a:r>
            <a:endParaRPr lang="en-US" dirty="0" smtClean="0"/>
          </a:p>
          <a:p>
            <a:r>
              <a:rPr lang="en-US" dirty="0" smtClean="0"/>
              <a:t>If type of an attribute is ID, then it can be referenced from another attribute whose type is IDREF within another element</a:t>
            </a:r>
          </a:p>
          <a:p>
            <a:r>
              <a:rPr lang="en-US" dirty="0" smtClean="0"/>
              <a:t>Notice </a:t>
            </a:r>
            <a:r>
              <a:rPr lang="en-US" dirty="0" smtClean="0"/>
              <a:t>that attributes can also be used to hold the values of simple data elements of type #PCDATA</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Parentheses can be nested when specifying elements</a:t>
            </a:r>
          </a:p>
          <a:p>
            <a:pPr lvl="1"/>
            <a:r>
              <a:rPr lang="en-US" dirty="0" smtClean="0"/>
              <a:t>bar symbol ( </a:t>
            </a:r>
            <a:r>
              <a:rPr lang="en-US" i="1" dirty="0" smtClean="0"/>
              <a:t>e1 | e2 ) specifies that either e1 or e2 can appear in the document</a:t>
            </a:r>
          </a:p>
          <a:p>
            <a:endParaRPr lang="en-US" i="1" dirty="0" smtClean="0"/>
          </a:p>
          <a:p>
            <a:r>
              <a:rPr lang="en-US" dirty="0" smtClean="0"/>
              <a:t>To require that an XML document be checked for conformance to a DTD, we must specify this in the declaration of the document</a:t>
            </a:r>
            <a:br>
              <a:rPr lang="en-US" dirty="0" smtClean="0"/>
            </a:br>
            <a:r>
              <a:rPr lang="it-IT" dirty="0" smtClean="0"/>
              <a:t> &lt;?xml version=“1.0” standalone=“no”?&gt;</a:t>
            </a:r>
            <a:br>
              <a:rPr lang="it-IT" dirty="0" smtClean="0"/>
            </a:br>
            <a:r>
              <a:rPr lang="en-US" dirty="0" smtClean="0"/>
              <a:t>&lt;!DOCTYPE Projects SYSTEM “proj.dtd”&gt;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dirty="0" smtClean="0"/>
              <a:t>Structured, Semi-structured and Un-structured Data</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Well-Formed XML Documents &amp; XML DTD</a:t>
            </a:r>
          </a:p>
        </p:txBody>
      </p:sp>
      <p:pic>
        <p:nvPicPr>
          <p:cNvPr id="1026" name="Picture 2"/>
          <p:cNvPicPr>
            <a:picLocks noChangeAspect="1" noChangeArrowheads="1"/>
          </p:cNvPicPr>
          <p:nvPr/>
        </p:nvPicPr>
        <p:blipFill>
          <a:blip r:embed="rId2"/>
          <a:srcRect/>
          <a:stretch>
            <a:fillRect/>
          </a:stretch>
        </p:blipFill>
        <p:spPr bwMode="auto">
          <a:xfrm>
            <a:off x="1524000" y="1909763"/>
            <a:ext cx="7587274" cy="3948353"/>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0" y="-41699"/>
            <a:ext cx="3124200" cy="68996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XML Schema</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Difference between DTD &amp;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graphicFrame>
        <p:nvGraphicFramePr>
          <p:cNvPr id="5" name="Table 4"/>
          <p:cNvGraphicFramePr>
            <a:graphicFrameLocks noGrp="1"/>
          </p:cNvGraphicFramePr>
          <p:nvPr/>
        </p:nvGraphicFramePr>
        <p:xfrm>
          <a:off x="533400" y="1981200"/>
          <a:ext cx="8153400" cy="4124960"/>
        </p:xfrm>
        <a:graphic>
          <a:graphicData uri="http://schemas.openxmlformats.org/drawingml/2006/table">
            <a:tbl>
              <a:tblPr firstRow="1" bandRow="1">
                <a:tableStyleId>{3C2FFA5D-87B4-456A-9821-1D502468CF0F}</a:tableStyleId>
              </a:tblPr>
              <a:tblGrid>
                <a:gridCol w="4076700"/>
                <a:gridCol w="4076700"/>
              </a:tblGrid>
              <a:tr h="370840">
                <a:tc>
                  <a:txBody>
                    <a:bodyPr/>
                    <a:lstStyle/>
                    <a:p>
                      <a:pPr algn="ctr"/>
                      <a:r>
                        <a:rPr lang="en-US" dirty="0" smtClean="0"/>
                        <a:t>DTD</a:t>
                      </a:r>
                      <a:endParaRPr lang="en-US" dirty="0"/>
                    </a:p>
                  </a:txBody>
                  <a:tcPr/>
                </a:tc>
                <a:tc>
                  <a:txBody>
                    <a:bodyPr/>
                    <a:lstStyle/>
                    <a:p>
                      <a:pPr algn="ctr"/>
                      <a:r>
                        <a:rPr lang="en-US" dirty="0" smtClean="0"/>
                        <a:t>XSD</a:t>
                      </a:r>
                      <a:endParaRPr lang="en-US" dirty="0"/>
                    </a:p>
                  </a:txBody>
                  <a:tcPr/>
                </a:tc>
              </a:tr>
              <a:tr h="370840">
                <a:tc>
                  <a:txBody>
                    <a:bodyPr/>
                    <a:lstStyle/>
                    <a:p>
                      <a:r>
                        <a:rPr kumimoji="0" lang="en-US" b="0" i="0" kern="1200" dirty="0" smtClean="0">
                          <a:solidFill>
                            <a:schemeClr val="dk1"/>
                          </a:solidFill>
                          <a:latin typeface="+mn-lt"/>
                          <a:ea typeface="+mn-ea"/>
                          <a:cs typeface="+mn-cs"/>
                        </a:rPr>
                        <a:t> DTDs have a unique syntax derived from SGML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mn-lt"/>
                          <a:ea typeface="+mn-ea"/>
                          <a:cs typeface="+mn-cs"/>
                        </a:rPr>
                        <a:t>XML Schema utilize a</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XML-based syntax</a:t>
                      </a:r>
                      <a:endParaRPr lang="en-US" dirty="0" smtClean="0"/>
                    </a:p>
                  </a:txBody>
                  <a:tcPr/>
                </a:tc>
              </a:tr>
              <a:tr h="370840">
                <a:tc>
                  <a:txBody>
                    <a:bodyPr/>
                    <a:lstStyle/>
                    <a:p>
                      <a:r>
                        <a:rPr kumimoji="0" lang="en-US" b="0" i="0" kern="1200" dirty="0" smtClean="0">
                          <a:solidFill>
                            <a:schemeClr val="dk1"/>
                          </a:solidFill>
                          <a:latin typeface="+mn-lt"/>
                          <a:ea typeface="+mn-ea"/>
                          <a:cs typeface="+mn-cs"/>
                        </a:rPr>
                        <a:t>DTD doesn't support </a:t>
                      </a:r>
                      <a:r>
                        <a:rPr kumimoji="0" lang="en-US" b="0" i="0" kern="1200" dirty="0" err="1" smtClean="0">
                          <a:solidFill>
                            <a:schemeClr val="dk1"/>
                          </a:solidFill>
                          <a:latin typeface="+mn-lt"/>
                          <a:ea typeface="+mn-ea"/>
                          <a:cs typeface="+mn-cs"/>
                        </a:rPr>
                        <a:t>datatypes</a:t>
                      </a:r>
                      <a:endParaRPr lang="en-US" dirty="0"/>
                    </a:p>
                  </a:txBody>
                  <a:tcPr/>
                </a:tc>
                <a:tc>
                  <a:txBody>
                    <a:bodyPr/>
                    <a:lstStyle/>
                    <a:p>
                      <a:r>
                        <a:rPr kumimoji="0" lang="en-US" b="0" i="0" kern="1200" dirty="0" smtClean="0">
                          <a:solidFill>
                            <a:schemeClr val="dk1"/>
                          </a:solidFill>
                          <a:latin typeface="+mn-lt"/>
                          <a:ea typeface="+mn-ea"/>
                          <a:cs typeface="+mn-cs"/>
                        </a:rPr>
                        <a:t>XML Schema has the capability to create and use </a:t>
                      </a:r>
                      <a:r>
                        <a:rPr kumimoji="0" lang="en-US" b="0" i="0" kern="1200" dirty="0" err="1" smtClean="0">
                          <a:solidFill>
                            <a:schemeClr val="dk1"/>
                          </a:solidFill>
                          <a:latin typeface="+mn-lt"/>
                          <a:ea typeface="+mn-ea"/>
                          <a:cs typeface="+mn-cs"/>
                        </a:rPr>
                        <a:t>datatypes</a:t>
                      </a:r>
                      <a:r>
                        <a:rPr kumimoji="0" lang="en-US" b="0" i="0" kern="1200" dirty="0" smtClean="0">
                          <a:solidFill>
                            <a:schemeClr val="dk1"/>
                          </a:solidFill>
                          <a:latin typeface="+mn-lt"/>
                          <a:ea typeface="+mn-ea"/>
                          <a:cs typeface="+mn-cs"/>
                        </a:rPr>
                        <a:t> in Schema in conjunction with element and attribute declarations</a:t>
                      </a:r>
                      <a:endParaRPr lang="en-US" dirty="0"/>
                    </a:p>
                  </a:txBody>
                  <a:tcPr/>
                </a:tc>
              </a:tr>
              <a:tr h="370840">
                <a:tc>
                  <a:txBody>
                    <a:bodyPr/>
                    <a:lstStyle/>
                    <a:p>
                      <a:r>
                        <a:rPr lang="en-US" dirty="0" smtClean="0"/>
                        <a:t>There is no concept of </a:t>
                      </a:r>
                      <a:r>
                        <a:rPr kumimoji="0" lang="en-US" b="0" i="0" kern="1200" dirty="0" smtClean="0">
                          <a:solidFill>
                            <a:schemeClr val="dk1"/>
                          </a:solidFill>
                          <a:latin typeface="+mn-lt"/>
                          <a:ea typeface="+mn-ea"/>
                          <a:cs typeface="+mn-cs"/>
                        </a:rPr>
                        <a:t> namespaces in DTD</a:t>
                      </a:r>
                      <a:endParaRPr lang="en-US" dirty="0"/>
                    </a:p>
                  </a:txBody>
                  <a:tcPr/>
                </a:tc>
                <a:tc>
                  <a:txBody>
                    <a:bodyPr/>
                    <a:lstStyle/>
                    <a:p>
                      <a:r>
                        <a:rPr kumimoji="0" lang="en-US" b="0" i="0" kern="1200" dirty="0" smtClean="0">
                          <a:solidFill>
                            <a:schemeClr val="dk1"/>
                          </a:solidFill>
                          <a:latin typeface="+mn-lt"/>
                          <a:ea typeface="+mn-ea"/>
                          <a:cs typeface="+mn-cs"/>
                        </a:rPr>
                        <a:t>XML schemas allow support for namespaces</a:t>
                      </a:r>
                      <a:endParaRPr lang="en-US" dirty="0"/>
                    </a:p>
                  </a:txBody>
                  <a:tcPr/>
                </a:tc>
              </a:tr>
              <a:tr h="370840">
                <a:tc>
                  <a:txBody>
                    <a:bodyPr/>
                    <a:lstStyle/>
                    <a:p>
                      <a:r>
                        <a:rPr kumimoji="0" lang="en-US" b="0" i="0" kern="1200" dirty="0" smtClean="0">
                          <a:solidFill>
                            <a:schemeClr val="dk1"/>
                          </a:solidFill>
                          <a:latin typeface="+mn-lt"/>
                          <a:ea typeface="+mn-ea"/>
                          <a:cs typeface="+mn-cs"/>
                        </a:rPr>
                        <a:t>there are three symbols that you can use to limit the number of occurrences of an element: *, + and ?</a:t>
                      </a:r>
                      <a:endParaRPr lang="en-US" dirty="0"/>
                    </a:p>
                  </a:txBody>
                  <a:tcPr/>
                </a:tc>
                <a:tc>
                  <a:txBody>
                    <a:bodyPr/>
                    <a:lstStyle/>
                    <a:p>
                      <a:r>
                        <a:rPr lang="en-US" dirty="0" smtClean="0"/>
                        <a:t>In Schema there is no control on</a:t>
                      </a:r>
                      <a:r>
                        <a:rPr lang="en-US" baseline="0" dirty="0" smtClean="0"/>
                        <a:t> </a:t>
                      </a:r>
                      <a:r>
                        <a:rPr lang="en-US" baseline="0" dirty="0" err="1" smtClean="0"/>
                        <a:t>Occurances</a:t>
                      </a:r>
                      <a:endParaRPr lang="en-US" dirty="0"/>
                    </a:p>
                  </a:txBody>
                  <a:tcPr/>
                </a:tc>
              </a:tr>
              <a:tr h="370840">
                <a:tc>
                  <a:txBody>
                    <a:bodyPr/>
                    <a:lstStyle/>
                    <a:p>
                      <a:r>
                        <a:rPr kumimoji="0" lang="en-US" b="0" i="0" kern="1200" dirty="0" smtClean="0">
                          <a:solidFill>
                            <a:schemeClr val="dk1"/>
                          </a:solidFill>
                          <a:latin typeface="+mn-lt"/>
                          <a:ea typeface="+mn-ea"/>
                          <a:cs typeface="+mn-cs"/>
                        </a:rPr>
                        <a:t>DTD is not extensible</a:t>
                      </a:r>
                      <a:endParaRPr lang="en-US" dirty="0"/>
                    </a:p>
                  </a:txBody>
                  <a:tcPr/>
                </a:tc>
                <a:tc>
                  <a:txBody>
                    <a:bodyPr/>
                    <a:lstStyle/>
                    <a:p>
                      <a:r>
                        <a:rPr kumimoji="0" lang="en-US" b="0" i="0" kern="1200" dirty="0" smtClean="0">
                          <a:solidFill>
                            <a:schemeClr val="dk1"/>
                          </a:solidFill>
                          <a:latin typeface="+mn-lt"/>
                          <a:ea typeface="+mn-ea"/>
                          <a:cs typeface="+mn-cs"/>
                        </a:rPr>
                        <a:t>XML schemas are extensible</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Schema</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10000"/>
          </a:bodyPr>
          <a:lstStyle/>
          <a:p>
            <a:r>
              <a:rPr lang="en-US" dirty="0" smtClean="0"/>
              <a:t>XML schema language is a standard for specifying the structure of XML documents</a:t>
            </a:r>
          </a:p>
          <a:p>
            <a:r>
              <a:rPr lang="en-US" dirty="0" smtClean="0"/>
              <a:t>It uses the same syntax rules as regular XML documents</a:t>
            </a:r>
          </a:p>
          <a:p>
            <a:r>
              <a:rPr lang="en-US" dirty="0" smtClean="0"/>
              <a:t>To distinguish the two types of documents, we will use the terms:</a:t>
            </a:r>
          </a:p>
          <a:p>
            <a:pPr lvl="1"/>
            <a:r>
              <a:rPr lang="en-US" b="1" dirty="0" smtClean="0"/>
              <a:t>XML instance document or XML document </a:t>
            </a:r>
            <a:r>
              <a:rPr lang="en-US" dirty="0" smtClean="0"/>
              <a:t>for a regular XML document</a:t>
            </a:r>
          </a:p>
          <a:p>
            <a:pPr lvl="1"/>
            <a:r>
              <a:rPr lang="en-US" b="1" dirty="0" smtClean="0"/>
              <a:t>XML schema</a:t>
            </a:r>
            <a:r>
              <a:rPr lang="en-US" dirty="0" smtClean="0"/>
              <a:t> document </a:t>
            </a:r>
            <a:r>
              <a:rPr lang="en-US" dirty="0" smtClean="0"/>
              <a:t>for a document that specifies XML </a:t>
            </a:r>
            <a:r>
              <a:rPr lang="en-US" dirty="0" smtClean="0"/>
              <a:t>schema</a:t>
            </a:r>
          </a:p>
          <a:p>
            <a:pPr lvl="1"/>
            <a:endParaRPr lang="en-US" dirty="0" smtClean="0"/>
          </a:p>
          <a:p>
            <a:r>
              <a:rPr lang="en-US" dirty="0" smtClean="0"/>
              <a:t>It is unlikely to display the whole database (along with it’s complete data) as a single document in XML format</a:t>
            </a:r>
          </a:p>
          <a:p>
            <a:pPr lvl="1"/>
            <a:r>
              <a:rPr lang="en-US" dirty="0" smtClean="0"/>
              <a:t>But there have been proposals to store data in native XML format as an alternative to storing the data in relational databases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Schema</a:t>
            </a:r>
          </a:p>
        </p:txBody>
      </p:sp>
      <p:pic>
        <p:nvPicPr>
          <p:cNvPr id="1026" name="Picture 2"/>
          <p:cNvPicPr>
            <a:picLocks noChangeAspect="1" noChangeArrowheads="1"/>
          </p:cNvPicPr>
          <p:nvPr/>
        </p:nvPicPr>
        <p:blipFill>
          <a:blip r:embed="rId2"/>
          <a:srcRect/>
          <a:stretch>
            <a:fillRect/>
          </a:stretch>
        </p:blipFill>
        <p:spPr bwMode="auto">
          <a:xfrm>
            <a:off x="2438401" y="-696"/>
            <a:ext cx="6705600" cy="68586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XML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XML schema, just like XML DTD, is based on tree data model</a:t>
            </a:r>
          </a:p>
          <a:p>
            <a:pPr lvl="1"/>
            <a:r>
              <a:rPr lang="en-US" dirty="0" smtClean="0"/>
              <a:t>elements and attributes as main structuring concepts</a:t>
            </a:r>
          </a:p>
          <a:p>
            <a:endParaRPr lang="en-US" dirty="0" smtClean="0"/>
          </a:p>
          <a:p>
            <a:r>
              <a:rPr lang="en-US" dirty="0" smtClean="0"/>
              <a:t>XML Schema has additional concepts from database</a:t>
            </a:r>
          </a:p>
          <a:p>
            <a:pPr lvl="1"/>
            <a:r>
              <a:rPr lang="en-US" dirty="0" smtClean="0"/>
              <a:t>like keys, references, and identifiers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Schema descriptions and XML namespaces</a:t>
            </a:r>
          </a:p>
          <a:p>
            <a:pPr lvl="1"/>
            <a:r>
              <a:rPr lang="en-US" dirty="0" smtClean="0"/>
              <a:t>First line of the document specifies XML version</a:t>
            </a:r>
          </a:p>
          <a:p>
            <a:pPr lvl="1"/>
            <a:r>
              <a:rPr lang="en-US" dirty="0" smtClean="0"/>
              <a:t>Second line gives the file used in this example, which is </a:t>
            </a:r>
            <a:r>
              <a:rPr lang="en-US" dirty="0" smtClean="0">
                <a:hlinkClick r:id="rId2"/>
              </a:rPr>
              <a:t>http://www.w3.org/2001/XMLSchema</a:t>
            </a:r>
            <a:r>
              <a:rPr lang="en-US" dirty="0" smtClean="0"/>
              <a:t>. This is a commonly used standard for XML schema commands</a:t>
            </a:r>
          </a:p>
          <a:p>
            <a:pPr lvl="2"/>
            <a:r>
              <a:rPr lang="en-US" dirty="0" smtClean="0"/>
              <a:t>Each such definition is called </a:t>
            </a:r>
            <a:r>
              <a:rPr lang="en-US" b="1" dirty="0" smtClean="0"/>
              <a:t>XML namespace, because it defines the set of commands </a:t>
            </a:r>
            <a:r>
              <a:rPr lang="en-US" dirty="0" smtClean="0"/>
              <a:t>(names) that can be used</a:t>
            </a:r>
            <a:br>
              <a:rPr lang="en-US" dirty="0" smtClean="0"/>
            </a:br>
            <a:endParaRPr lang="en-US" dirty="0" smtClean="0"/>
          </a:p>
          <a:p>
            <a:pPr lvl="1"/>
            <a:r>
              <a:rPr lang="en-US" dirty="0" smtClean="0"/>
              <a:t>The file name is assigned to the variable </a:t>
            </a:r>
            <a:r>
              <a:rPr lang="en-US" dirty="0" err="1" smtClean="0"/>
              <a:t>xsd</a:t>
            </a:r>
            <a:r>
              <a:rPr lang="en-US" dirty="0" smtClean="0"/>
              <a:t> (XML schema description) using the attribute </a:t>
            </a:r>
            <a:r>
              <a:rPr lang="en-US" dirty="0" err="1" smtClean="0"/>
              <a:t>xmlns</a:t>
            </a:r>
            <a:r>
              <a:rPr lang="en-US" dirty="0" smtClean="0"/>
              <a:t> (XML namespace)</a:t>
            </a:r>
          </a:p>
          <a:p>
            <a:pPr lvl="1"/>
            <a:r>
              <a:rPr lang="en-US" b="1" dirty="0" err="1" smtClean="0"/>
              <a:t>xsd</a:t>
            </a:r>
            <a:r>
              <a:rPr lang="en-US" b="1" dirty="0" smtClean="0"/>
              <a:t> is a variable</a:t>
            </a:r>
            <a:r>
              <a:rPr lang="en-US" dirty="0" smtClean="0"/>
              <a:t> that is used as a prefix to all XML schema commands (tag names)</a:t>
            </a:r>
          </a:p>
          <a:p>
            <a:pPr lvl="1"/>
            <a:r>
              <a:rPr lang="en-US" dirty="0" smtClean="0"/>
              <a:t>when we write </a:t>
            </a:r>
            <a:r>
              <a:rPr lang="en-US" dirty="0" err="1" smtClean="0"/>
              <a:t>xsd:element</a:t>
            </a:r>
            <a:r>
              <a:rPr lang="en-US" dirty="0" smtClean="0"/>
              <a:t> or </a:t>
            </a:r>
            <a:r>
              <a:rPr lang="en-US" dirty="0" err="1" smtClean="0"/>
              <a:t>xsd:sequence</a:t>
            </a:r>
            <a:r>
              <a:rPr lang="en-US" dirty="0" smtClean="0"/>
              <a:t>, </a:t>
            </a:r>
          </a:p>
          <a:p>
            <a:pPr lvl="2"/>
            <a:r>
              <a:rPr lang="en-US" dirty="0" smtClean="0"/>
              <a:t>We are referring to the definitions of the element and sequence tags as defined in the file http://www.w3.org/2001/XMLSchema.</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Annotations, documentation, and language used</a:t>
            </a:r>
            <a:endParaRPr lang="en-US" dirty="0" smtClean="0"/>
          </a:p>
          <a:p>
            <a:pPr lvl="1"/>
            <a:endParaRPr lang="en-US" dirty="0" smtClean="0"/>
          </a:p>
          <a:p>
            <a:pPr lvl="1"/>
            <a:r>
              <a:rPr lang="en-US" dirty="0" smtClean="0"/>
              <a:t>XML schema elements refers to the tags:</a:t>
            </a:r>
          </a:p>
          <a:p>
            <a:pPr lvl="2"/>
            <a:r>
              <a:rPr lang="en-US" dirty="0" err="1" smtClean="0"/>
              <a:t>xsd:annotation</a:t>
            </a:r>
            <a:r>
              <a:rPr lang="en-US" dirty="0" smtClean="0"/>
              <a:t> and </a:t>
            </a:r>
            <a:r>
              <a:rPr lang="en-US" dirty="0" err="1" smtClean="0"/>
              <a:t>xsd:documentation</a:t>
            </a:r>
            <a:r>
              <a:rPr lang="en-US" dirty="0" smtClean="0"/>
              <a:t>, which are used for providing comments and other descriptions in the XML document</a:t>
            </a:r>
          </a:p>
          <a:p>
            <a:pPr lvl="1"/>
            <a:r>
              <a:rPr lang="en-US" dirty="0" smtClean="0"/>
              <a:t>The attribute </a:t>
            </a:r>
            <a:r>
              <a:rPr lang="en-US" dirty="0" err="1" smtClean="0"/>
              <a:t>xml:lang</a:t>
            </a:r>
            <a:r>
              <a:rPr lang="en-US" dirty="0" smtClean="0"/>
              <a:t> of the </a:t>
            </a:r>
            <a:r>
              <a:rPr lang="en-US" dirty="0" err="1" smtClean="0"/>
              <a:t>xsd:documentation</a:t>
            </a:r>
            <a:r>
              <a:rPr lang="en-US" dirty="0" smtClean="0"/>
              <a:t> element specifies the language being used, where </a:t>
            </a:r>
            <a:r>
              <a:rPr lang="en-US" b="1" dirty="0" smtClean="0"/>
              <a:t>en</a:t>
            </a:r>
            <a:r>
              <a:rPr lang="en-US" dirty="0" smtClean="0"/>
              <a:t> stands for the English language.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Elements and types</a:t>
            </a:r>
          </a:p>
          <a:p>
            <a:pPr lvl="1"/>
            <a:r>
              <a:rPr lang="en-US" dirty="0" smtClean="0"/>
              <a:t>Next, we specify the </a:t>
            </a:r>
            <a:r>
              <a:rPr lang="en-US" i="1" dirty="0" smtClean="0"/>
              <a:t>root element of our XML schema.</a:t>
            </a:r>
          </a:p>
          <a:p>
            <a:pPr lvl="1"/>
            <a:r>
              <a:rPr lang="en-US" dirty="0" smtClean="0"/>
              <a:t>In XML schema, the name attribute of the </a:t>
            </a:r>
            <a:r>
              <a:rPr lang="en-US" dirty="0" err="1" smtClean="0"/>
              <a:t>xsd:element</a:t>
            </a:r>
            <a:r>
              <a:rPr lang="en-US" dirty="0" smtClean="0"/>
              <a:t> tag specifies the element name, which is called company for the root element</a:t>
            </a:r>
          </a:p>
          <a:p>
            <a:pPr lvl="1"/>
            <a:r>
              <a:rPr lang="en-US" dirty="0" smtClean="0"/>
              <a:t>The structure of the company root element can then be specified,</a:t>
            </a:r>
          </a:p>
          <a:p>
            <a:pPr lvl="1"/>
            <a:r>
              <a:rPr lang="en-US" dirty="0" smtClean="0"/>
              <a:t>which in our example is </a:t>
            </a:r>
            <a:r>
              <a:rPr lang="en-US" dirty="0" err="1" smtClean="0"/>
              <a:t>xsd:complexType</a:t>
            </a:r>
            <a:endParaRPr lang="en-US" dirty="0" smtClean="0"/>
          </a:p>
          <a:p>
            <a:pPr lvl="2"/>
            <a:r>
              <a:rPr lang="en-US" dirty="0" smtClean="0"/>
              <a:t>as this is further specified to be a sequence of departments, employees, and projects using the </a:t>
            </a:r>
            <a:r>
              <a:rPr lang="en-US" dirty="0" err="1" smtClean="0"/>
              <a:t>xsd:sequence</a:t>
            </a:r>
            <a:r>
              <a:rPr lang="en-US" dirty="0" smtClean="0"/>
              <a:t> structure of XML schema</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First-level elements in the COMPANY database</a:t>
            </a:r>
          </a:p>
          <a:p>
            <a:pPr lvl="1"/>
            <a:r>
              <a:rPr lang="en-US" dirty="0" smtClean="0"/>
              <a:t>First level elements are written in </a:t>
            </a:r>
            <a:r>
              <a:rPr lang="en-US" dirty="0" err="1" smtClean="0"/>
              <a:t>xsd:element</a:t>
            </a:r>
            <a:r>
              <a:rPr lang="en-US" dirty="0" smtClean="0"/>
              <a:t> tag </a:t>
            </a:r>
          </a:p>
          <a:p>
            <a:pPr lvl="1"/>
            <a:r>
              <a:rPr lang="en-US" dirty="0" smtClean="0"/>
              <a:t>Next, we specify the first-level elements under the company root element </a:t>
            </a:r>
          </a:p>
          <a:p>
            <a:pPr lvl="2"/>
            <a:r>
              <a:rPr lang="en-US" dirty="0" smtClean="0"/>
              <a:t>In our case, we have: EMPLOYEE, DEPARTMENT and PROJECT</a:t>
            </a:r>
          </a:p>
          <a:p>
            <a:pPr lvl="1"/>
            <a:endParaRPr lang="en-US" dirty="0" smtClean="0"/>
          </a:p>
          <a:p>
            <a:pPr lvl="1"/>
            <a:r>
              <a:rPr lang="en-US" dirty="0" smtClean="0"/>
              <a:t>If a tag has only attributes and no further </a:t>
            </a:r>
            <a:r>
              <a:rPr lang="en-US" dirty="0" err="1" smtClean="0"/>
              <a:t>subelements</a:t>
            </a:r>
            <a:r>
              <a:rPr lang="en-US" dirty="0" smtClean="0"/>
              <a:t> or data within it, it can be ended with the backslash symbol (/&gt;)</a:t>
            </a:r>
          </a:p>
          <a:p>
            <a:pPr lvl="2"/>
            <a:r>
              <a:rPr lang="en-US" dirty="0" smtClean="0"/>
              <a:t>These are called </a:t>
            </a:r>
            <a:r>
              <a:rPr lang="en-US" b="1" dirty="0" smtClean="0"/>
              <a:t>empty elements</a:t>
            </a:r>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information stored in databases is known as </a:t>
            </a:r>
            <a:r>
              <a:rPr lang="en-US" b="1" dirty="0" smtClean="0"/>
              <a:t>structured data</a:t>
            </a:r>
            <a:r>
              <a:rPr lang="en-US" dirty="0" smtClean="0"/>
              <a:t> because DB design is well organized</a:t>
            </a:r>
            <a:endParaRPr lang="en-US" b="1" dirty="0" smtClean="0"/>
          </a:p>
          <a:p>
            <a:pPr lvl="1"/>
            <a:r>
              <a:rPr lang="en-US" dirty="0" smtClean="0"/>
              <a:t>For example, each tuple in relation follows the same format</a:t>
            </a:r>
          </a:p>
          <a:p>
            <a:endParaRPr lang="en-US" dirty="0" smtClean="0"/>
          </a:p>
          <a:p>
            <a:r>
              <a:rPr lang="en-US" dirty="0" smtClean="0"/>
              <a:t>Sometimes, we have </a:t>
            </a:r>
            <a:r>
              <a:rPr lang="en-US" b="1" dirty="0" smtClean="0"/>
              <a:t>semi-structured data</a:t>
            </a:r>
            <a:endParaRPr lang="en-US" dirty="0" smtClean="0"/>
          </a:p>
          <a:p>
            <a:pPr lvl="1"/>
            <a:r>
              <a:rPr lang="en-US" dirty="0" smtClean="0"/>
              <a:t>not all the data collected have identical structure</a:t>
            </a:r>
          </a:p>
          <a:p>
            <a:pPr lvl="1"/>
            <a:r>
              <a:rPr lang="en-US" dirty="0" smtClean="0"/>
              <a:t>Some attributes may be shared among various entities, but other attributes may exist only in a few entities</a:t>
            </a:r>
          </a:p>
          <a:p>
            <a:pPr lvl="1"/>
            <a:r>
              <a:rPr lang="en-US" dirty="0" smtClean="0"/>
              <a:t>there is no predefined schema</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10000"/>
          </a:bodyPr>
          <a:lstStyle/>
          <a:p>
            <a:r>
              <a:rPr lang="en-US" b="1" dirty="0" smtClean="0"/>
              <a:t>Specifying element type and minimum &amp; maximum occurrences</a:t>
            </a:r>
          </a:p>
          <a:p>
            <a:pPr lvl="1"/>
            <a:r>
              <a:rPr lang="en-US" dirty="0" smtClean="0"/>
              <a:t>In XML schema; attributes type, </a:t>
            </a:r>
            <a:r>
              <a:rPr lang="en-US" dirty="0" err="1" smtClean="0"/>
              <a:t>minOccurs</a:t>
            </a:r>
            <a:r>
              <a:rPr lang="en-US" dirty="0" smtClean="0"/>
              <a:t> and </a:t>
            </a:r>
            <a:r>
              <a:rPr lang="en-US" dirty="0" err="1" smtClean="0"/>
              <a:t>maxOccurs</a:t>
            </a:r>
            <a:r>
              <a:rPr lang="en-US" dirty="0" smtClean="0"/>
              <a:t> in the </a:t>
            </a:r>
            <a:r>
              <a:rPr lang="en-US" dirty="0" err="1" smtClean="0"/>
              <a:t>xsd:element</a:t>
            </a:r>
            <a:r>
              <a:rPr lang="en-US" dirty="0" smtClean="0"/>
              <a:t> tag specify the type and multiplicity of each element </a:t>
            </a:r>
          </a:p>
          <a:p>
            <a:pPr lvl="1"/>
            <a:r>
              <a:rPr lang="en-US" dirty="0" smtClean="0"/>
              <a:t>If we specify a type attribute in an </a:t>
            </a:r>
            <a:r>
              <a:rPr lang="en-US" dirty="0" err="1" smtClean="0"/>
              <a:t>xsd:element</a:t>
            </a:r>
            <a:r>
              <a:rPr lang="en-US" dirty="0" smtClean="0"/>
              <a:t>, the structure of the element must be described separately, typically using the </a:t>
            </a:r>
            <a:r>
              <a:rPr lang="en-US" dirty="0" err="1" smtClean="0"/>
              <a:t>xsd:complexType</a:t>
            </a:r>
            <a:r>
              <a:rPr lang="en-US" dirty="0" smtClean="0"/>
              <a:t> element of XML schema.</a:t>
            </a:r>
          </a:p>
          <a:p>
            <a:pPr lvl="1"/>
            <a:r>
              <a:rPr lang="en-US" dirty="0" smtClean="0"/>
              <a:t>On the other hand, if no type attribute is specified, the element structure can be defined directly following the tag</a:t>
            </a:r>
          </a:p>
          <a:p>
            <a:pPr lvl="1"/>
            <a:r>
              <a:rPr lang="en-US" dirty="0" smtClean="0"/>
              <a:t>The </a:t>
            </a:r>
            <a:r>
              <a:rPr lang="en-US" dirty="0" err="1" smtClean="0"/>
              <a:t>minOccurs</a:t>
            </a:r>
            <a:r>
              <a:rPr lang="en-US" dirty="0" smtClean="0"/>
              <a:t> and </a:t>
            </a:r>
            <a:r>
              <a:rPr lang="en-US" dirty="0" err="1" smtClean="0"/>
              <a:t>maxOccurs</a:t>
            </a:r>
            <a:r>
              <a:rPr lang="en-US" dirty="0" smtClean="0"/>
              <a:t> tags are used for specifying lower and upper bounds on the number of occurrences of an element in any XML document that conforms to the schema specifications</a:t>
            </a:r>
          </a:p>
          <a:p>
            <a:pPr lvl="1"/>
            <a:r>
              <a:rPr lang="en-US" dirty="0" smtClean="0"/>
              <a:t>If they are not specified, the default is exactly one occurrence. These serve a similar role to the *, +, and ? symbols of XML DTD.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Specifying keys</a:t>
            </a:r>
          </a:p>
          <a:p>
            <a:pPr lvl="1"/>
            <a:r>
              <a:rPr lang="en-US" dirty="0" smtClean="0"/>
              <a:t>In XML schema, it is possible to specify constraints that correspond to unique and primary key constraints as well as foreign keys (or referential integrity) constraints</a:t>
            </a:r>
          </a:p>
          <a:p>
            <a:pPr lvl="2"/>
            <a:r>
              <a:rPr lang="en-US" dirty="0" smtClean="0"/>
              <a:t>The </a:t>
            </a:r>
            <a:r>
              <a:rPr lang="en-US" dirty="0" err="1" smtClean="0"/>
              <a:t>xsd:unique</a:t>
            </a:r>
            <a:r>
              <a:rPr lang="en-US" dirty="0" smtClean="0"/>
              <a:t> tag specifies elements that correspond to unique attributes in a relational database</a:t>
            </a:r>
          </a:p>
          <a:p>
            <a:pPr lvl="2"/>
            <a:r>
              <a:rPr lang="en-US" dirty="0" err="1" smtClean="0"/>
              <a:t>xsd:selector</a:t>
            </a:r>
            <a:r>
              <a:rPr lang="en-US" dirty="0" smtClean="0"/>
              <a:t> and </a:t>
            </a:r>
            <a:r>
              <a:rPr lang="en-US" dirty="0" err="1" smtClean="0"/>
              <a:t>xsd:field</a:t>
            </a:r>
            <a:r>
              <a:rPr lang="en-US" dirty="0" smtClean="0"/>
              <a:t> tags are used to identify the element type that contains the unique element and the element name within it that is unique via the </a:t>
            </a:r>
            <a:r>
              <a:rPr lang="en-US" dirty="0" err="1" smtClean="0"/>
              <a:t>xpath</a:t>
            </a:r>
            <a:r>
              <a:rPr lang="en-US" dirty="0" smtClean="0"/>
              <a:t> attribute</a:t>
            </a:r>
          </a:p>
          <a:p>
            <a:pPr lvl="1"/>
            <a:r>
              <a:rPr lang="en-US" dirty="0" smtClean="0"/>
              <a:t>For specifying </a:t>
            </a:r>
            <a:r>
              <a:rPr lang="en-US" b="1" dirty="0" smtClean="0"/>
              <a:t>primary keys, the tag </a:t>
            </a:r>
            <a:r>
              <a:rPr lang="en-US" b="1" dirty="0" err="1" smtClean="0"/>
              <a:t>xsd:key</a:t>
            </a:r>
            <a:r>
              <a:rPr lang="en-US" b="1" dirty="0" smtClean="0"/>
              <a:t> is used</a:t>
            </a:r>
          </a:p>
          <a:p>
            <a:pPr lvl="1"/>
            <a:r>
              <a:rPr lang="en-US" dirty="0" smtClean="0"/>
              <a:t>For specifying </a:t>
            </a:r>
            <a:r>
              <a:rPr lang="en-US" b="1" dirty="0" smtClean="0"/>
              <a:t>foreign keys, the tag </a:t>
            </a:r>
            <a:r>
              <a:rPr lang="en-US" dirty="0" err="1" smtClean="0"/>
              <a:t>xsd:keyref</a:t>
            </a:r>
            <a:r>
              <a:rPr lang="en-US" dirty="0" smtClean="0"/>
              <a:t> is used</a:t>
            </a:r>
          </a:p>
          <a:p>
            <a:pPr lvl="1"/>
            <a:r>
              <a:rPr lang="en-US" dirty="0" smtClean="0"/>
              <a:t>When specifying a foreign key, the attribute refer of the </a:t>
            </a:r>
            <a:r>
              <a:rPr lang="en-US" dirty="0" err="1" smtClean="0"/>
              <a:t>xsd:keyref</a:t>
            </a:r>
            <a:r>
              <a:rPr lang="en-US" dirty="0" smtClean="0"/>
              <a:t> tag specifies the referenced primary key</a:t>
            </a:r>
          </a:p>
          <a:p>
            <a:pPr lvl="1"/>
            <a:r>
              <a:rPr lang="en-US" dirty="0" smtClean="0"/>
              <a:t> </a:t>
            </a:r>
            <a:r>
              <a:rPr lang="en-US" dirty="0" err="1" smtClean="0"/>
              <a:t>xsd:selector</a:t>
            </a:r>
            <a:r>
              <a:rPr lang="en-US" dirty="0" smtClean="0"/>
              <a:t> and </a:t>
            </a:r>
            <a:r>
              <a:rPr lang="en-US" dirty="0" err="1" smtClean="0"/>
              <a:t>xsd:field</a:t>
            </a:r>
            <a:r>
              <a:rPr lang="en-US" dirty="0" smtClean="0"/>
              <a:t> specify the referencing element type and foreign key</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Features of XML Schema</a:t>
            </a:r>
          </a:p>
        </p:txBody>
      </p:sp>
      <p:sp>
        <p:nvSpPr>
          <p:cNvPr id="7171" name="Rectangle 5"/>
          <p:cNvSpPr>
            <a:spLocks noGrp="1" noChangeArrowheads="1"/>
          </p:cNvSpPr>
          <p:nvPr>
            <p:ph type="body" idx="4294967295"/>
          </p:nvPr>
        </p:nvSpPr>
        <p:spPr>
          <a:xfrm>
            <a:off x="1066800" y="1905000"/>
            <a:ext cx="8077200" cy="4572000"/>
          </a:xfrm>
        </p:spPr>
        <p:txBody>
          <a:bodyPr>
            <a:normAutofit fontScale="70000" lnSpcReduction="20000"/>
          </a:bodyPr>
          <a:lstStyle/>
          <a:p>
            <a:r>
              <a:rPr lang="en-US" b="1" dirty="0" smtClean="0"/>
              <a:t>Specifying the structures of complex elements via complex types</a:t>
            </a:r>
          </a:p>
          <a:p>
            <a:pPr lvl="1"/>
            <a:r>
              <a:rPr lang="en-US" dirty="0" smtClean="0"/>
              <a:t>complex elements are detailed using the tag </a:t>
            </a:r>
            <a:r>
              <a:rPr lang="en-US" dirty="0" err="1" smtClean="0"/>
              <a:t>xsd:complexType</a:t>
            </a:r>
            <a:endParaRPr lang="en-US" dirty="0" smtClean="0"/>
          </a:p>
          <a:p>
            <a:pPr lvl="1"/>
            <a:r>
              <a:rPr lang="en-US" dirty="0" smtClean="0"/>
              <a:t>complex elements are given as a sequence of </a:t>
            </a:r>
            <a:r>
              <a:rPr lang="en-US" dirty="0" err="1" smtClean="0"/>
              <a:t>subelements</a:t>
            </a:r>
            <a:r>
              <a:rPr lang="en-US" dirty="0" smtClean="0"/>
              <a:t> corresponding to the database attributes of each entity type</a:t>
            </a:r>
          </a:p>
          <a:p>
            <a:pPr lvl="2"/>
            <a:r>
              <a:rPr lang="en-US" dirty="0" smtClean="0"/>
              <a:t>by using the </a:t>
            </a:r>
            <a:r>
              <a:rPr lang="en-US" dirty="0" err="1" smtClean="0"/>
              <a:t>xsd:sequence</a:t>
            </a:r>
            <a:r>
              <a:rPr lang="en-US" dirty="0" smtClean="0"/>
              <a:t> and </a:t>
            </a:r>
            <a:r>
              <a:rPr lang="en-US" dirty="0" err="1" smtClean="0"/>
              <a:t>xsd:element</a:t>
            </a:r>
            <a:r>
              <a:rPr lang="en-US" dirty="0" smtClean="0"/>
              <a:t> tags of XML schema</a:t>
            </a:r>
          </a:p>
          <a:p>
            <a:pPr lvl="1"/>
            <a:endParaRPr lang="en-US" dirty="0" smtClean="0"/>
          </a:p>
          <a:p>
            <a:pPr lvl="1"/>
            <a:r>
              <a:rPr lang="en-US" dirty="0" smtClean="0"/>
              <a:t>Each element is given a name and type via the attributes name and type of </a:t>
            </a:r>
            <a:r>
              <a:rPr lang="en-US" dirty="0" err="1" smtClean="0"/>
              <a:t>xsd:element</a:t>
            </a:r>
            <a:endParaRPr lang="en-US" dirty="0" smtClean="0"/>
          </a:p>
          <a:p>
            <a:pPr lvl="1"/>
            <a:r>
              <a:rPr lang="en-US" dirty="0" err="1" smtClean="0"/>
              <a:t>minOccurs</a:t>
            </a:r>
            <a:r>
              <a:rPr lang="en-US" dirty="0" smtClean="0"/>
              <a:t> and </a:t>
            </a:r>
            <a:r>
              <a:rPr lang="en-US" dirty="0" err="1" smtClean="0"/>
              <a:t>maxOccurs</a:t>
            </a:r>
            <a:r>
              <a:rPr lang="en-US" dirty="0" smtClean="0"/>
              <a:t> attributes are added if we need to change the default of exactly one occurrence</a:t>
            </a:r>
          </a:p>
          <a:p>
            <a:pPr lvl="2"/>
            <a:r>
              <a:rPr lang="en-US" dirty="0" smtClean="0"/>
              <a:t>For (optional) database attributes where null is allowed, we need to specify </a:t>
            </a:r>
            <a:r>
              <a:rPr lang="en-US" dirty="0" err="1" smtClean="0"/>
              <a:t>minOccurs</a:t>
            </a:r>
            <a:r>
              <a:rPr lang="en-US" dirty="0" smtClean="0"/>
              <a:t> = 0,</a:t>
            </a:r>
          </a:p>
          <a:p>
            <a:pPr lvl="2"/>
            <a:r>
              <a:rPr lang="en-US" dirty="0" smtClean="0"/>
              <a:t>For multivalued database attributes we need to specify </a:t>
            </a:r>
            <a:r>
              <a:rPr lang="en-US" dirty="0" err="1" smtClean="0"/>
              <a:t>maxOccurs</a:t>
            </a:r>
            <a:r>
              <a:rPr lang="en-US" dirty="0" smtClean="0"/>
              <a:t> = “unbounded”</a:t>
            </a:r>
          </a:p>
          <a:p>
            <a:pPr lvl="1"/>
            <a:endParaRPr lang="en-US" dirty="0" smtClean="0"/>
          </a:p>
          <a:p>
            <a:pPr lvl="1"/>
            <a:r>
              <a:rPr lang="en-US" dirty="0" smtClean="0"/>
              <a:t>when unique, primary key and foreign key constraints need to be specified; we must define complex types to specify the element structures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Featured of XML Schema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Composite (compound) attributes</a:t>
            </a:r>
          </a:p>
          <a:p>
            <a:endParaRPr lang="en-US" dirty="0" smtClean="0"/>
          </a:p>
          <a:p>
            <a:r>
              <a:rPr lang="en-US" dirty="0" smtClean="0"/>
              <a:t>Composite objects are called complex types</a:t>
            </a:r>
          </a:p>
          <a:p>
            <a:pPr lvl="1"/>
            <a:r>
              <a:rPr lang="en-US" dirty="0" smtClean="0"/>
              <a:t>For Example: Address, Name, Worker, and </a:t>
            </a:r>
            <a:r>
              <a:rPr lang="en-US" dirty="0" err="1" smtClean="0"/>
              <a:t>WorksOn</a:t>
            </a:r>
            <a:r>
              <a:rPr lang="en-US" dirty="0" smtClean="0"/>
              <a:t> complex types</a:t>
            </a:r>
          </a:p>
          <a:p>
            <a:endParaRPr lang="en-US" dirty="0" smtClean="0"/>
          </a:p>
          <a:p>
            <a:r>
              <a:rPr lang="en-US" dirty="0" smtClean="0"/>
              <a:t>These could have been directly embedded within their parent elements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Storing and Extracting XML Documents from DB</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Using DBMS to store the documents as text</a:t>
            </a:r>
          </a:p>
          <a:p>
            <a:pPr lvl="1"/>
            <a:r>
              <a:rPr lang="en-US" dirty="0" smtClean="0"/>
              <a:t>A relational or object DBMS can be used to store whole XML documents as text fields within the DBMS</a:t>
            </a:r>
          </a:p>
          <a:p>
            <a:pPr lvl="1"/>
            <a:r>
              <a:rPr lang="en-US" dirty="0" smtClean="0"/>
              <a:t>This approach can be used if the DBMS has a special module for document processing</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Storing and Extracting XML Documents from DB</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Using a DBMS to store the document contents as data elements</a:t>
            </a:r>
          </a:p>
          <a:p>
            <a:pPr lvl="1"/>
            <a:r>
              <a:rPr lang="en-US" dirty="0" smtClean="0"/>
              <a:t>This approach would work for storing a collection of documents that follow a specific XML DTD or XML schema</a:t>
            </a:r>
          </a:p>
          <a:p>
            <a:pPr lvl="1"/>
            <a:r>
              <a:rPr lang="en-US" dirty="0" smtClean="0"/>
              <a:t>Because all the documents have the same structure, one can design a relational (or object) database to store the leaf-level data elements within the XML documents</a:t>
            </a:r>
          </a:p>
          <a:p>
            <a:pPr lvl="1"/>
            <a:r>
              <a:rPr lang="en-US" dirty="0" smtClean="0"/>
              <a:t>This approach would require mapping algorithms to design a database schema that is compatible with the XML document structure as specified in the XML schema or DTD and to recreate the XML documents from the stored data</a:t>
            </a:r>
          </a:p>
          <a:p>
            <a:pPr lvl="1"/>
            <a:r>
              <a:rPr lang="en-US" dirty="0" smtClean="0"/>
              <a:t>These algorithms can be implemented either as an internal DBMS module or as separate middleware that is not part of the DBMS.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Storing and Extracting XML Documents from DB</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Designing a specialized system for storing native XML data</a:t>
            </a:r>
          </a:p>
          <a:p>
            <a:pPr lvl="1"/>
            <a:r>
              <a:rPr lang="en-US" dirty="0" smtClean="0"/>
              <a:t>A new type of database system based on the hierarchical (tree) model could be designed and implemented</a:t>
            </a:r>
          </a:p>
          <a:p>
            <a:pPr lvl="1"/>
            <a:r>
              <a:rPr lang="en-US" dirty="0" smtClean="0"/>
              <a:t>Such systems are being called Native XML DBMSs</a:t>
            </a:r>
          </a:p>
          <a:p>
            <a:pPr lvl="1"/>
            <a:r>
              <a:rPr lang="en-US" dirty="0" smtClean="0"/>
              <a:t>It would include specialized indexing and querying techniques, and would work for all types of XML documents. It could also include data compression techniques to reduce the size of the documents for storage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Storing and Extracting XML Documents from DB</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b="1" dirty="0" smtClean="0"/>
              <a:t>Creating or publishing customized XML documents </a:t>
            </a:r>
            <a:r>
              <a:rPr lang="en-US" b="1" smtClean="0"/>
              <a:t>from pre-existing </a:t>
            </a:r>
            <a:r>
              <a:rPr lang="en-US" b="1" dirty="0" smtClean="0"/>
              <a:t>relational databases</a:t>
            </a:r>
          </a:p>
          <a:p>
            <a:pPr lvl="1"/>
            <a:r>
              <a:rPr lang="en-US" dirty="0" smtClean="0"/>
              <a:t>Because there are enormous amounts of data already</a:t>
            </a:r>
          </a:p>
          <a:p>
            <a:pPr lvl="1"/>
            <a:r>
              <a:rPr lang="en-US" dirty="0" smtClean="0"/>
              <a:t>stored in relational databases, parts of this data may need to be formatted as</a:t>
            </a:r>
          </a:p>
          <a:p>
            <a:pPr lvl="1"/>
            <a:r>
              <a:rPr lang="en-US" dirty="0" smtClean="0"/>
              <a:t>documents for exchanging or displaying over the Web. This approach would</a:t>
            </a:r>
          </a:p>
          <a:p>
            <a:pPr lvl="1"/>
            <a:r>
              <a:rPr lang="en-US" dirty="0" smtClean="0"/>
              <a:t>use a separate middleware software layer to handle the conversions needed</a:t>
            </a:r>
          </a:p>
          <a:p>
            <a:pPr lvl="1"/>
            <a:r>
              <a:rPr lang="en-US" dirty="0" smtClean="0"/>
              <a:t>between the XML documents and the relational database</a:t>
            </a:r>
          </a:p>
          <a:p>
            <a:pPr lvl="1"/>
            <a:r>
              <a:rPr lang="en-US" dirty="0" smtClean="0"/>
              <a:t>In particular, we show how tree structured documents can be created from graph-structured databases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err="1" smtClean="0"/>
              <a:t>XPath</a:t>
            </a:r>
            <a:r>
              <a:rPr lang="en-US" dirty="0" smtClean="0"/>
              <a:t> &amp; </a:t>
            </a:r>
            <a:r>
              <a:rPr lang="en-US" dirty="0" err="1" smtClean="0"/>
              <a:t>XQuery</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err="1" smtClean="0"/>
              <a:t>XPath</a:t>
            </a:r>
            <a:r>
              <a:rPr lang="en-US" dirty="0" smtClean="0"/>
              <a:t> is a syntax for defining parts of XML document</a:t>
            </a:r>
          </a:p>
          <a:p>
            <a:r>
              <a:rPr lang="en-US" dirty="0" smtClean="0"/>
              <a:t>It uses path expressions to navigate in XML document</a:t>
            </a:r>
          </a:p>
          <a:p>
            <a:r>
              <a:rPr lang="en-US" dirty="0" smtClean="0"/>
              <a:t>It contains a library of standard functions</a:t>
            </a:r>
          </a:p>
          <a:p>
            <a:r>
              <a:rPr lang="en-US" dirty="0" smtClean="0"/>
              <a:t>Gives path expressions to identify certain nodes (elements) or attributes within an XML document that match specific patterns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Several data models based on using tree or graph data structures (but not flat relational model structures) have been introduced for representing semi-structured data</a:t>
            </a:r>
          </a:p>
          <a:p>
            <a:endParaRPr lang="en-US" dirty="0" smtClean="0"/>
          </a:p>
          <a:p>
            <a:r>
              <a:rPr lang="en-US" dirty="0" smtClean="0"/>
              <a:t>Thus, the key difference between structured and semi-structured data is about how the schema constructs (such as the names of attributes, relationships, and entity types) are handled</a:t>
            </a:r>
          </a:p>
          <a:p>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Returns a sequence of items that satisfy a certain pattern as specified by the expression</a:t>
            </a:r>
          </a:p>
          <a:p>
            <a:pPr lvl="1"/>
            <a:r>
              <a:rPr lang="en-US" dirty="0" smtClean="0"/>
              <a:t>Either values (from leaf nodes) or elements or attributes</a:t>
            </a:r>
          </a:p>
          <a:p>
            <a:endParaRPr lang="en-US" dirty="0" smtClean="0"/>
          </a:p>
          <a:p>
            <a:r>
              <a:rPr lang="en-US" dirty="0" smtClean="0"/>
              <a:t>Separators are used when specifying a path:</a:t>
            </a:r>
          </a:p>
          <a:p>
            <a:pPr lvl="1"/>
            <a:r>
              <a:rPr lang="en-US" dirty="0" smtClean="0"/>
              <a:t>Single slash (/) and double slash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XML File</a:t>
            </a:r>
          </a:p>
          <a:p>
            <a:pPr>
              <a:buNone/>
            </a:pPr>
            <a:r>
              <a:rPr lang="en-US" dirty="0" smtClean="0"/>
              <a:t>&lt;?xml version="1.0" encoding="UTF-8"?&gt; </a:t>
            </a:r>
          </a:p>
          <a:p>
            <a:pPr lvl="1">
              <a:buNone/>
            </a:pPr>
            <a:r>
              <a:rPr lang="en-US" dirty="0" smtClean="0"/>
              <a:t>&lt;bookstore&gt;</a:t>
            </a:r>
          </a:p>
          <a:p>
            <a:pPr lvl="2">
              <a:buNone/>
            </a:pPr>
            <a:r>
              <a:rPr lang="en-US" dirty="0" smtClean="0"/>
              <a:t>&lt;book&gt;</a:t>
            </a:r>
          </a:p>
          <a:p>
            <a:pPr lvl="3">
              <a:buNone/>
            </a:pPr>
            <a:r>
              <a:rPr lang="en-US" dirty="0" smtClean="0"/>
              <a:t>&lt;title </a:t>
            </a:r>
            <a:r>
              <a:rPr lang="en-US" dirty="0" err="1" smtClean="0"/>
              <a:t>lang</a:t>
            </a:r>
            <a:r>
              <a:rPr lang="en-US" dirty="0" smtClean="0"/>
              <a:t>="en"&gt;Harry Potter&lt;/title&gt;</a:t>
            </a:r>
          </a:p>
          <a:p>
            <a:pPr lvl="3">
              <a:buNone/>
            </a:pPr>
            <a:r>
              <a:rPr lang="en-US" dirty="0" smtClean="0"/>
              <a:t>&lt;author&gt;J K. Rowling&lt;/author&gt;</a:t>
            </a:r>
          </a:p>
          <a:p>
            <a:pPr lvl="3">
              <a:buNone/>
            </a:pPr>
            <a:r>
              <a:rPr lang="en-US" dirty="0" smtClean="0"/>
              <a:t>&lt;year&gt;2005&lt;/year&gt;</a:t>
            </a:r>
          </a:p>
          <a:p>
            <a:pPr lvl="3">
              <a:buNone/>
            </a:pPr>
            <a:r>
              <a:rPr lang="en-US" dirty="0" smtClean="0"/>
              <a:t>&lt;price&gt;29.99&lt;/price&gt;</a:t>
            </a:r>
          </a:p>
          <a:p>
            <a:pPr lvl="2">
              <a:buNone/>
            </a:pPr>
            <a:r>
              <a:rPr lang="en-US" dirty="0" smtClean="0"/>
              <a:t>&lt;/book&gt;</a:t>
            </a:r>
          </a:p>
          <a:p>
            <a:pPr lvl="2">
              <a:buNone/>
            </a:pPr>
            <a:r>
              <a:rPr lang="en-US" dirty="0" smtClean="0"/>
              <a:t>&lt;book&gt;</a:t>
            </a:r>
          </a:p>
          <a:p>
            <a:pPr lvl="3">
              <a:buNone/>
            </a:pPr>
            <a:r>
              <a:rPr lang="en-US" dirty="0" smtClean="0"/>
              <a:t>&lt;title </a:t>
            </a:r>
            <a:r>
              <a:rPr lang="en-US" dirty="0" err="1" smtClean="0"/>
              <a:t>lang</a:t>
            </a:r>
            <a:r>
              <a:rPr lang="en-US" dirty="0" smtClean="0"/>
              <a:t>="en"&gt;Learning XML&lt;/title&gt;</a:t>
            </a:r>
          </a:p>
          <a:p>
            <a:pPr lvl="3">
              <a:buNone/>
            </a:pPr>
            <a:r>
              <a:rPr lang="en-US" dirty="0" smtClean="0"/>
              <a:t>&lt;author&gt;A </a:t>
            </a:r>
            <a:r>
              <a:rPr lang="en-US" dirty="0" err="1" smtClean="0"/>
              <a:t>Mishra</a:t>
            </a:r>
            <a:r>
              <a:rPr lang="en-US" dirty="0" smtClean="0"/>
              <a:t>&lt;/author&gt;</a:t>
            </a:r>
          </a:p>
          <a:p>
            <a:pPr lvl="3">
              <a:buNone/>
            </a:pPr>
            <a:r>
              <a:rPr lang="en-US" dirty="0" smtClean="0"/>
              <a:t>&lt;year&gt;2009&lt;/year&gt;</a:t>
            </a:r>
          </a:p>
          <a:p>
            <a:pPr lvl="3">
              <a:buNone/>
            </a:pPr>
            <a:r>
              <a:rPr lang="en-US" dirty="0" smtClean="0"/>
              <a:t>&lt;price&gt;39.95&lt;/price&gt;</a:t>
            </a:r>
          </a:p>
          <a:p>
            <a:pPr lvl="2">
              <a:buNone/>
            </a:pPr>
            <a:r>
              <a:rPr lang="en-US" dirty="0" smtClean="0"/>
              <a:t>&lt;/book&gt;</a:t>
            </a:r>
          </a:p>
          <a:p>
            <a:pPr lvl="1">
              <a:buNone/>
            </a:pPr>
            <a:r>
              <a:rPr lang="en-US" dirty="0" smtClean="0"/>
              <a:t>&lt;/bookstore&gt;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graphicFrame>
        <p:nvGraphicFramePr>
          <p:cNvPr id="5" name="Table 4"/>
          <p:cNvGraphicFramePr>
            <a:graphicFrameLocks noGrp="1"/>
          </p:cNvGraphicFramePr>
          <p:nvPr/>
        </p:nvGraphicFramePr>
        <p:xfrm>
          <a:off x="762000" y="2667000"/>
          <a:ext cx="8001000" cy="2865120"/>
        </p:xfrm>
        <a:graphic>
          <a:graphicData uri="http://schemas.openxmlformats.org/drawingml/2006/table">
            <a:tbl>
              <a:tblPr firstRow="1" bandRow="1">
                <a:tableStyleId>{5C22544A-7EE6-4342-B048-85BDC9FD1C3A}</a:tableStyleId>
              </a:tblPr>
              <a:tblGrid>
                <a:gridCol w="1981200"/>
                <a:gridCol w="6019800"/>
              </a:tblGrid>
              <a:tr h="370840">
                <a:tc>
                  <a:txBody>
                    <a:bodyPr/>
                    <a:lstStyle/>
                    <a:p>
                      <a:pPr algn="ctr"/>
                      <a:r>
                        <a:rPr lang="en-US" i="0" dirty="0" smtClean="0"/>
                        <a:t>Expression</a:t>
                      </a:r>
                      <a:endParaRPr lang="en-US" i="0" dirty="0"/>
                    </a:p>
                  </a:txBody>
                  <a:tcPr/>
                </a:tc>
                <a:tc>
                  <a:txBody>
                    <a:bodyPr/>
                    <a:lstStyle/>
                    <a:p>
                      <a:pPr algn="ctr"/>
                      <a:r>
                        <a:rPr lang="en-US" i="0" dirty="0" smtClean="0"/>
                        <a:t>Meaning</a:t>
                      </a:r>
                      <a:endParaRPr lang="en-US" i="0" dirty="0"/>
                    </a:p>
                  </a:txBody>
                  <a:tcPr/>
                </a:tc>
              </a:tr>
              <a:tr h="370840">
                <a:tc>
                  <a:txBody>
                    <a:bodyPr/>
                    <a:lstStyle/>
                    <a:p>
                      <a:r>
                        <a:rPr kumimoji="0" lang="en-US" sz="1800" i="0" kern="1200" baseline="0" dirty="0" err="1" smtClean="0">
                          <a:solidFill>
                            <a:schemeClr val="dk1"/>
                          </a:solidFill>
                          <a:latin typeface="+mn-lt"/>
                          <a:ea typeface="+mn-ea"/>
                          <a:cs typeface="+mn-cs"/>
                        </a:rPr>
                        <a:t>Nodename</a:t>
                      </a:r>
                      <a:endParaRPr lang="en-US" i="0" dirty="0"/>
                    </a:p>
                  </a:txBody>
                  <a:tcPr/>
                </a:tc>
                <a:tc>
                  <a:txBody>
                    <a:bodyPr/>
                    <a:lstStyle/>
                    <a:p>
                      <a:r>
                        <a:rPr kumimoji="0" lang="en-US" sz="1800" i="0" kern="1200" baseline="0" dirty="0" smtClean="0">
                          <a:solidFill>
                            <a:schemeClr val="dk1"/>
                          </a:solidFill>
                          <a:latin typeface="+mn-lt"/>
                          <a:ea typeface="+mn-ea"/>
                          <a:cs typeface="+mn-cs"/>
                        </a:rPr>
                        <a:t>Selects all child nodes of the node</a:t>
                      </a:r>
                      <a:endParaRPr lang="en-US" i="0" dirty="0"/>
                    </a:p>
                  </a:txBody>
                  <a:tcPr/>
                </a:tc>
              </a:tr>
              <a:tr h="370840">
                <a:tc>
                  <a:txBody>
                    <a:bodyPr/>
                    <a:lstStyle/>
                    <a:p>
                      <a:r>
                        <a:rPr lang="en-US" i="0" dirty="0" smtClean="0"/>
                        <a:t>/</a:t>
                      </a:r>
                      <a:endParaRPr lang="en-US" i="0" dirty="0"/>
                    </a:p>
                  </a:txBody>
                  <a:tcPr/>
                </a:tc>
                <a:tc>
                  <a:txBody>
                    <a:bodyPr/>
                    <a:lstStyle/>
                    <a:p>
                      <a:r>
                        <a:rPr kumimoji="0" lang="en-US" sz="1800" i="0" kern="1200" baseline="0" dirty="0" smtClean="0">
                          <a:solidFill>
                            <a:schemeClr val="dk1"/>
                          </a:solidFill>
                          <a:latin typeface="+mn-lt"/>
                          <a:ea typeface="+mn-ea"/>
                          <a:cs typeface="+mn-cs"/>
                        </a:rPr>
                        <a:t>Selects from the root node</a:t>
                      </a:r>
                      <a:endParaRPr lang="en-US" i="0" dirty="0"/>
                    </a:p>
                  </a:txBody>
                  <a:tcPr/>
                </a:tc>
              </a:tr>
              <a:tr h="370840">
                <a:tc>
                  <a:txBody>
                    <a:bodyPr/>
                    <a:lstStyle/>
                    <a:p>
                      <a:r>
                        <a:rPr lang="en-US" i="0" dirty="0" smtClean="0"/>
                        <a:t>//</a:t>
                      </a:r>
                      <a:endParaRPr lang="en-US" i="0" dirty="0"/>
                    </a:p>
                  </a:txBody>
                  <a:tcPr/>
                </a:tc>
                <a:tc>
                  <a:txBody>
                    <a:bodyPr/>
                    <a:lstStyle/>
                    <a:p>
                      <a:r>
                        <a:rPr kumimoji="0" lang="en-US" sz="1800" i="0" kern="1200" baseline="0" dirty="0" smtClean="0">
                          <a:solidFill>
                            <a:schemeClr val="dk1"/>
                          </a:solidFill>
                          <a:latin typeface="+mn-lt"/>
                          <a:ea typeface="+mn-ea"/>
                          <a:cs typeface="+mn-cs"/>
                        </a:rPr>
                        <a:t>Selects nodes in the document from the current node that match the selection no matter where they are</a:t>
                      </a:r>
                      <a:endParaRPr lang="en-US" i="0" dirty="0"/>
                    </a:p>
                  </a:txBody>
                  <a:tcPr/>
                </a:tc>
              </a:tr>
              <a:tr h="370840">
                <a:tc>
                  <a:txBody>
                    <a:bodyPr/>
                    <a:lstStyle/>
                    <a:p>
                      <a:r>
                        <a:rPr kumimoji="0" lang="en-US" sz="1800" i="0" kern="1200" baseline="0" dirty="0" smtClean="0">
                          <a:solidFill>
                            <a:schemeClr val="dk1"/>
                          </a:solidFill>
                          <a:latin typeface="+mn-lt"/>
                          <a:ea typeface="+mn-ea"/>
                          <a:cs typeface="+mn-cs"/>
                        </a:rPr>
                        <a:t>.</a:t>
                      </a:r>
                      <a:endParaRPr lang="en-US" i="0" dirty="0"/>
                    </a:p>
                  </a:txBody>
                  <a:tcPr/>
                </a:tc>
                <a:tc>
                  <a:txBody>
                    <a:bodyPr/>
                    <a:lstStyle/>
                    <a:p>
                      <a:r>
                        <a:rPr kumimoji="0" lang="en-US" sz="1800" i="0" kern="1200" baseline="0" dirty="0" smtClean="0">
                          <a:solidFill>
                            <a:schemeClr val="dk1"/>
                          </a:solidFill>
                          <a:latin typeface="+mn-lt"/>
                          <a:ea typeface="+mn-ea"/>
                          <a:cs typeface="+mn-cs"/>
                        </a:rPr>
                        <a:t>Selects the current node</a:t>
                      </a:r>
                      <a:endParaRPr lang="en-US" i="0" dirty="0"/>
                    </a:p>
                  </a:txBody>
                  <a:tcPr/>
                </a:tc>
              </a:tr>
              <a:tr h="370840">
                <a:tc>
                  <a:txBody>
                    <a:bodyPr/>
                    <a:lstStyle/>
                    <a:p>
                      <a:r>
                        <a:rPr kumimoji="0" lang="en-US" sz="1800" i="0" kern="1200" baseline="0" dirty="0" smtClean="0">
                          <a:solidFill>
                            <a:schemeClr val="dk1"/>
                          </a:solidFill>
                          <a:latin typeface="+mn-lt"/>
                          <a:ea typeface="+mn-ea"/>
                          <a:cs typeface="+mn-cs"/>
                        </a:rPr>
                        <a:t>..</a:t>
                      </a:r>
                      <a:endParaRPr lang="en-US" i="0" dirty="0"/>
                    </a:p>
                  </a:txBody>
                  <a:tcPr/>
                </a:tc>
                <a:tc>
                  <a:txBody>
                    <a:bodyPr/>
                    <a:lstStyle/>
                    <a:p>
                      <a:r>
                        <a:rPr kumimoji="0" lang="en-US" sz="1800" i="0" kern="1200" baseline="0" dirty="0" smtClean="0">
                          <a:solidFill>
                            <a:schemeClr val="dk1"/>
                          </a:solidFill>
                          <a:latin typeface="+mn-lt"/>
                          <a:ea typeface="+mn-ea"/>
                          <a:cs typeface="+mn-cs"/>
                        </a:rPr>
                        <a:t>Selects the parent of the current node</a:t>
                      </a:r>
                      <a:endParaRPr lang="en-US" i="0" dirty="0"/>
                    </a:p>
                  </a:txBody>
                  <a:tcPr/>
                </a:tc>
              </a:tr>
              <a:tr h="370840">
                <a:tc>
                  <a:txBody>
                    <a:bodyPr/>
                    <a:lstStyle/>
                    <a:p>
                      <a:r>
                        <a:rPr kumimoji="0" lang="en-US" sz="1800" i="0" kern="1200" baseline="0" dirty="0" smtClean="0">
                          <a:solidFill>
                            <a:schemeClr val="dk1"/>
                          </a:solidFill>
                          <a:latin typeface="+mn-lt"/>
                          <a:ea typeface="+mn-ea"/>
                          <a:cs typeface="+mn-cs"/>
                        </a:rPr>
                        <a:t>@</a:t>
                      </a:r>
                      <a:endParaRPr lang="en-US" i="0" dirty="0"/>
                    </a:p>
                  </a:txBody>
                  <a:tcPr/>
                </a:tc>
                <a:tc>
                  <a:txBody>
                    <a:bodyPr/>
                    <a:lstStyle/>
                    <a:p>
                      <a:r>
                        <a:rPr kumimoji="0" lang="en-US" sz="1800" i="0" kern="1200" baseline="0" dirty="0" smtClean="0">
                          <a:solidFill>
                            <a:schemeClr val="dk1"/>
                          </a:solidFill>
                          <a:latin typeface="+mn-lt"/>
                          <a:ea typeface="+mn-ea"/>
                          <a:cs typeface="+mn-cs"/>
                        </a:rPr>
                        <a:t>Selects attributes</a:t>
                      </a:r>
                      <a:endParaRPr lang="en-US" i="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graphicFrame>
        <p:nvGraphicFramePr>
          <p:cNvPr id="4" name="Table 3"/>
          <p:cNvGraphicFramePr>
            <a:graphicFrameLocks noGrp="1"/>
          </p:cNvGraphicFramePr>
          <p:nvPr/>
        </p:nvGraphicFramePr>
        <p:xfrm>
          <a:off x="304800" y="1447800"/>
          <a:ext cx="8534400" cy="5232400"/>
        </p:xfrm>
        <a:graphic>
          <a:graphicData uri="http://schemas.openxmlformats.org/drawingml/2006/table">
            <a:tbl>
              <a:tblPr firstRow="1" bandRow="1">
                <a:tableStyleId>{5C22544A-7EE6-4342-B048-85BDC9FD1C3A}</a:tableStyleId>
              </a:tblPr>
              <a:tblGrid>
                <a:gridCol w="1981200"/>
                <a:gridCol w="6553200"/>
              </a:tblGrid>
              <a:tr h="370840">
                <a:tc>
                  <a:txBody>
                    <a:bodyPr/>
                    <a:lstStyle/>
                    <a:p>
                      <a:r>
                        <a:rPr kumimoji="0" lang="en-US" sz="1800" b="1" kern="1200" baseline="0" dirty="0" smtClean="0">
                          <a:solidFill>
                            <a:schemeClr val="lt1"/>
                          </a:solidFill>
                          <a:latin typeface="+mn-lt"/>
                          <a:ea typeface="+mn-ea"/>
                          <a:cs typeface="+mn-cs"/>
                        </a:rPr>
                        <a:t>Path Expression</a:t>
                      </a:r>
                      <a:endParaRPr lang="en-US" dirty="0"/>
                    </a:p>
                  </a:txBody>
                  <a:tcPr/>
                </a:tc>
                <a:tc>
                  <a:txBody>
                    <a:bodyPr/>
                    <a:lstStyle/>
                    <a:p>
                      <a:r>
                        <a:rPr kumimoji="0" lang="en-US" sz="1800" b="1" kern="1200" baseline="0" dirty="0" smtClean="0">
                          <a:solidFill>
                            <a:schemeClr val="lt1"/>
                          </a:solidFill>
                          <a:latin typeface="+mn-lt"/>
                          <a:ea typeface="+mn-ea"/>
                          <a:cs typeface="+mn-cs"/>
                        </a:rPr>
                        <a:t>Result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a:t>
                      </a:r>
                      <a:endParaRPr lang="en-US" dirty="0"/>
                    </a:p>
                  </a:txBody>
                  <a:tcPr/>
                </a:tc>
                <a:tc>
                  <a:txBody>
                    <a:bodyPr/>
                    <a:lstStyle/>
                    <a:p>
                      <a:r>
                        <a:rPr kumimoji="0" lang="en-US" sz="1800" kern="1200" baseline="0" dirty="0" smtClean="0">
                          <a:solidFill>
                            <a:schemeClr val="dk1"/>
                          </a:solidFill>
                          <a:latin typeface="+mn-lt"/>
                          <a:ea typeface="+mn-ea"/>
                          <a:cs typeface="+mn-cs"/>
                        </a:rPr>
                        <a:t>Selects all the child nodes of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a:t>
                      </a:r>
                      <a:endParaRPr lang="en-US" dirty="0"/>
                    </a:p>
                  </a:txBody>
                  <a:tcPr/>
                </a:tc>
                <a:tc>
                  <a:txBody>
                    <a:bodyPr/>
                    <a:lstStyle/>
                    <a:p>
                      <a:r>
                        <a:rPr kumimoji="0" lang="en-US" sz="1800" kern="1200" baseline="0" dirty="0" smtClean="0">
                          <a:solidFill>
                            <a:schemeClr val="dk1"/>
                          </a:solidFill>
                          <a:latin typeface="+mn-lt"/>
                          <a:ea typeface="+mn-ea"/>
                          <a:cs typeface="+mn-cs"/>
                        </a:rPr>
                        <a:t>Selects the root element bookstore</a:t>
                      </a:r>
                    </a:p>
                    <a:p>
                      <a:r>
                        <a:rPr kumimoji="0" lang="en-US" sz="1800" b="1" kern="1200" baseline="0" dirty="0" smtClean="0">
                          <a:solidFill>
                            <a:schemeClr val="dk1"/>
                          </a:solidFill>
                          <a:latin typeface="+mn-lt"/>
                          <a:ea typeface="+mn-ea"/>
                          <a:cs typeface="+mn-cs"/>
                        </a:rPr>
                        <a:t>Note:</a:t>
                      </a:r>
                      <a:r>
                        <a:rPr kumimoji="0" lang="en-US" sz="1800" b="0" kern="1200" baseline="0" dirty="0" smtClean="0">
                          <a:solidFill>
                            <a:schemeClr val="dk1"/>
                          </a:solidFill>
                          <a:latin typeface="+mn-lt"/>
                          <a:ea typeface="+mn-ea"/>
                          <a:cs typeface="+mn-cs"/>
                        </a:rPr>
                        <a:t> If the path starts with a slash ( / ) it always represents an absolute path to an element!</a:t>
                      </a:r>
                      <a:endParaRPr lang="en-US" b="0" dirty="0"/>
                    </a:p>
                  </a:txBody>
                  <a:tcPr/>
                </a:tc>
              </a:tr>
              <a:tr h="370840">
                <a:tc>
                  <a:txBody>
                    <a:bodyPr/>
                    <a:lstStyle/>
                    <a:p>
                      <a:r>
                        <a:rPr kumimoji="0" lang="en-US" sz="1800" kern="1200" baseline="0" dirty="0" smtClean="0">
                          <a:solidFill>
                            <a:schemeClr val="dk1"/>
                          </a:solidFill>
                          <a:latin typeface="+mn-lt"/>
                          <a:ea typeface="+mn-ea"/>
                          <a:cs typeface="+mn-cs"/>
                        </a:rPr>
                        <a:t>bookstore/book</a:t>
                      </a:r>
                      <a:endParaRPr lang="en-US" dirty="0"/>
                    </a:p>
                  </a:txBody>
                  <a:tcPr/>
                </a:tc>
                <a:tc>
                  <a:txBody>
                    <a:bodyPr/>
                    <a:lstStyle/>
                    <a:p>
                      <a:r>
                        <a:rPr kumimoji="0" lang="en-US" sz="1800" kern="1200" baseline="0" dirty="0" smtClean="0">
                          <a:solidFill>
                            <a:schemeClr val="dk1"/>
                          </a:solidFill>
                          <a:latin typeface="+mn-lt"/>
                          <a:ea typeface="+mn-ea"/>
                          <a:cs typeface="+mn-cs"/>
                        </a:rPr>
                        <a:t>Selects all book elements that are children of bookstore</a:t>
                      </a:r>
                      <a:endParaRPr lang="en-US" dirty="0"/>
                    </a:p>
                  </a:txBody>
                  <a:tcPr/>
                </a:tc>
              </a:tr>
              <a:tr h="370840">
                <a:tc>
                  <a:txBody>
                    <a:bodyPr/>
                    <a:lstStyle/>
                    <a:p>
                      <a:r>
                        <a:rPr kumimoji="0" lang="en-US" sz="1800" kern="1200" baseline="0" dirty="0" smtClean="0">
                          <a:solidFill>
                            <a:schemeClr val="dk1"/>
                          </a:solidFill>
                          <a:latin typeface="+mn-lt"/>
                          <a:ea typeface="+mn-ea"/>
                          <a:cs typeface="+mn-cs"/>
                        </a:rPr>
                        <a:t>//book</a:t>
                      </a:r>
                      <a:endParaRPr lang="en-US" dirty="0"/>
                    </a:p>
                  </a:txBody>
                  <a:tcPr/>
                </a:tc>
                <a:tc>
                  <a:txBody>
                    <a:bodyPr/>
                    <a:lstStyle/>
                    <a:p>
                      <a:r>
                        <a:rPr kumimoji="0" lang="en-US" sz="1800" kern="1200" baseline="0" dirty="0" smtClean="0">
                          <a:solidFill>
                            <a:schemeClr val="dk1"/>
                          </a:solidFill>
                          <a:latin typeface="+mn-lt"/>
                          <a:ea typeface="+mn-ea"/>
                          <a:cs typeface="+mn-cs"/>
                        </a:rPr>
                        <a:t>Selects all book elements no matter where they are in the document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a:t>
                      </a:r>
                      <a:endParaRPr lang="en-US" dirty="0"/>
                    </a:p>
                  </a:txBody>
                  <a:tcPr/>
                </a:tc>
                <a:tc>
                  <a:txBody>
                    <a:bodyPr/>
                    <a:lstStyle/>
                    <a:p>
                      <a:r>
                        <a:rPr kumimoji="0" lang="en-US" sz="1800" kern="1200" baseline="0" dirty="0" smtClean="0">
                          <a:solidFill>
                            <a:schemeClr val="dk1"/>
                          </a:solidFill>
                          <a:latin typeface="+mn-lt"/>
                          <a:ea typeface="+mn-ea"/>
                          <a:cs typeface="+mn-cs"/>
                        </a:rPr>
                        <a:t>Selects all book elements that are descendant of the bookstore element, no</a:t>
                      </a:r>
                    </a:p>
                    <a:p>
                      <a:r>
                        <a:rPr kumimoji="0" lang="en-US" sz="1800" kern="1200" baseline="0" dirty="0" smtClean="0">
                          <a:solidFill>
                            <a:schemeClr val="dk1"/>
                          </a:solidFill>
                          <a:latin typeface="+mn-lt"/>
                          <a:ea typeface="+mn-ea"/>
                          <a:cs typeface="+mn-cs"/>
                        </a:rPr>
                        <a:t>matter where they are under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a:t>
                      </a:r>
                      <a:r>
                        <a:rPr kumimoji="0" lang="en-US" sz="1800" kern="1200" baseline="0" dirty="0" err="1" smtClean="0">
                          <a:solidFill>
                            <a:schemeClr val="dk1"/>
                          </a:solidFill>
                          <a:latin typeface="+mn-lt"/>
                          <a:ea typeface="+mn-ea"/>
                          <a:cs typeface="+mn-cs"/>
                        </a:rPr>
                        <a:t>lang</a:t>
                      </a:r>
                      <a:endParaRPr lang="en-US" dirty="0"/>
                    </a:p>
                  </a:txBody>
                  <a:tcPr/>
                </a:tc>
                <a:tc>
                  <a:txBody>
                    <a:bodyPr/>
                    <a:lstStyle/>
                    <a:p>
                      <a:r>
                        <a:rPr kumimoji="0" lang="en-US" sz="1800" kern="1200" baseline="0" dirty="0" smtClean="0">
                          <a:solidFill>
                            <a:schemeClr val="dk1"/>
                          </a:solidFill>
                          <a:latin typeface="+mn-lt"/>
                          <a:ea typeface="+mn-ea"/>
                          <a:cs typeface="+mn-cs"/>
                        </a:rPr>
                        <a:t>Selects all attributes that are named </a:t>
                      </a:r>
                      <a:r>
                        <a:rPr kumimoji="0" lang="en-US" sz="1800" kern="1200" baseline="0" dirty="0" err="1" smtClean="0">
                          <a:solidFill>
                            <a:schemeClr val="dk1"/>
                          </a:solidFill>
                          <a:latin typeface="+mn-lt"/>
                          <a:ea typeface="+mn-ea"/>
                          <a:cs typeface="+mn-cs"/>
                        </a:rPr>
                        <a:t>lang</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/bookstore/book[1]</a:t>
                      </a:r>
                      <a:endParaRPr lang="en-US" dirty="0"/>
                    </a:p>
                  </a:txBody>
                  <a:tcPr/>
                </a:tc>
                <a:tc>
                  <a:txBody>
                    <a:bodyPr/>
                    <a:lstStyle/>
                    <a:p>
                      <a:r>
                        <a:rPr kumimoji="0" lang="en-US" sz="1800" kern="1200" baseline="0" dirty="0" smtClean="0">
                          <a:solidFill>
                            <a:schemeClr val="dk1"/>
                          </a:solidFill>
                          <a:latin typeface="+mn-lt"/>
                          <a:ea typeface="+mn-ea"/>
                          <a:cs typeface="+mn-cs"/>
                        </a:rPr>
                        <a:t>Selects the first book element that is the child of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/bookstore/book[last()]</a:t>
                      </a:r>
                      <a:endParaRPr lang="en-US" dirty="0"/>
                    </a:p>
                  </a:txBody>
                  <a:tcPr/>
                </a:tc>
                <a:tc>
                  <a:txBody>
                    <a:bodyPr/>
                    <a:lstStyle/>
                    <a:p>
                      <a:r>
                        <a:rPr kumimoji="0" lang="en-US" sz="1800" kern="1200" baseline="0" dirty="0" smtClean="0">
                          <a:solidFill>
                            <a:schemeClr val="dk1"/>
                          </a:solidFill>
                          <a:latin typeface="+mn-lt"/>
                          <a:ea typeface="+mn-ea"/>
                          <a:cs typeface="+mn-cs"/>
                        </a:rPr>
                        <a:t>Selects the last book element that is the child of the</a:t>
                      </a:r>
                    </a:p>
                    <a:p>
                      <a:r>
                        <a:rPr kumimoji="0" lang="en-US" sz="1800" kern="1200" baseline="0" dirty="0" smtClean="0">
                          <a:solidFill>
                            <a:schemeClr val="dk1"/>
                          </a:solidFill>
                          <a:latin typeface="+mn-lt"/>
                          <a:ea typeface="+mn-ea"/>
                          <a:cs typeface="+mn-cs"/>
                        </a:rPr>
                        <a:t>bookstore element</a:t>
                      </a:r>
                      <a:endParaRPr lang="en-US" b="0" dirty="0"/>
                    </a:p>
                  </a:txBody>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graphicFrame>
        <p:nvGraphicFramePr>
          <p:cNvPr id="4" name="Table 3"/>
          <p:cNvGraphicFramePr>
            <a:graphicFrameLocks noGrp="1"/>
          </p:cNvGraphicFramePr>
          <p:nvPr/>
        </p:nvGraphicFramePr>
        <p:xfrm>
          <a:off x="304800" y="1635760"/>
          <a:ext cx="8534400" cy="4759960"/>
        </p:xfrm>
        <a:graphic>
          <a:graphicData uri="http://schemas.openxmlformats.org/drawingml/2006/table">
            <a:tbl>
              <a:tblPr firstRow="1" bandRow="1">
                <a:tableStyleId>{5C22544A-7EE6-4342-B048-85BDC9FD1C3A}</a:tableStyleId>
              </a:tblPr>
              <a:tblGrid>
                <a:gridCol w="3276600"/>
                <a:gridCol w="5257800"/>
              </a:tblGrid>
              <a:tr h="370840">
                <a:tc>
                  <a:txBody>
                    <a:bodyPr/>
                    <a:lstStyle/>
                    <a:p>
                      <a:r>
                        <a:rPr kumimoji="0" lang="en-US" sz="1800" b="1" kern="1200" baseline="0" dirty="0" smtClean="0">
                          <a:solidFill>
                            <a:schemeClr val="lt1"/>
                          </a:solidFill>
                          <a:latin typeface="+mn-lt"/>
                          <a:ea typeface="+mn-ea"/>
                          <a:cs typeface="+mn-cs"/>
                        </a:rPr>
                        <a:t>Path Expression</a:t>
                      </a:r>
                      <a:endParaRPr lang="en-US" dirty="0"/>
                    </a:p>
                  </a:txBody>
                  <a:tcPr/>
                </a:tc>
                <a:tc>
                  <a:txBody>
                    <a:bodyPr/>
                    <a:lstStyle/>
                    <a:p>
                      <a:r>
                        <a:rPr kumimoji="0" lang="en-US" sz="1800" b="1" kern="1200" baseline="0" dirty="0" smtClean="0">
                          <a:solidFill>
                            <a:schemeClr val="lt1"/>
                          </a:solidFill>
                          <a:latin typeface="+mn-lt"/>
                          <a:ea typeface="+mn-ea"/>
                          <a:cs typeface="+mn-cs"/>
                        </a:rPr>
                        <a:t>Result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/bookstore/book[last()-1]</a:t>
                      </a:r>
                      <a:endParaRPr lang="en-US" dirty="0"/>
                    </a:p>
                  </a:txBody>
                  <a:tcPr/>
                </a:tc>
                <a:tc>
                  <a:txBody>
                    <a:bodyPr/>
                    <a:lstStyle/>
                    <a:p>
                      <a:r>
                        <a:rPr kumimoji="0" lang="en-US" sz="1800" kern="1200" baseline="0" dirty="0" smtClean="0">
                          <a:solidFill>
                            <a:schemeClr val="dk1"/>
                          </a:solidFill>
                          <a:latin typeface="+mn-lt"/>
                          <a:ea typeface="+mn-ea"/>
                          <a:cs typeface="+mn-cs"/>
                        </a:rPr>
                        <a:t>Selects the last but one book element that is the child of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/bookstore/book[position()&lt;3]</a:t>
                      </a:r>
                      <a:endParaRPr lang="en-US" dirty="0"/>
                    </a:p>
                  </a:txBody>
                  <a:tcPr/>
                </a:tc>
                <a:tc>
                  <a:txBody>
                    <a:bodyPr/>
                    <a:lstStyle/>
                    <a:p>
                      <a:r>
                        <a:rPr kumimoji="0" lang="en-US" sz="1800" kern="1200" baseline="0" dirty="0" smtClean="0">
                          <a:solidFill>
                            <a:schemeClr val="dk1"/>
                          </a:solidFill>
                          <a:latin typeface="+mn-lt"/>
                          <a:ea typeface="+mn-ea"/>
                          <a:cs typeface="+mn-cs"/>
                        </a:rPr>
                        <a:t>Selects the first two book elements that are children of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//title[@</a:t>
                      </a:r>
                      <a:r>
                        <a:rPr kumimoji="0" lang="en-US" sz="1800" kern="1200" baseline="0" dirty="0" err="1" smtClean="0">
                          <a:solidFill>
                            <a:schemeClr val="dk1"/>
                          </a:solidFill>
                          <a:latin typeface="+mn-lt"/>
                          <a:ea typeface="+mn-ea"/>
                          <a:cs typeface="+mn-cs"/>
                        </a:rPr>
                        <a:t>lang</a:t>
                      </a:r>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Selects all the title elements that have an attribute named Lang</a:t>
                      </a:r>
                      <a:endParaRPr lang="en-US" dirty="0"/>
                    </a:p>
                  </a:txBody>
                  <a:tcPr/>
                </a:tc>
              </a:tr>
              <a:tr h="370840">
                <a:tc>
                  <a:txBody>
                    <a:bodyPr/>
                    <a:lstStyle/>
                    <a:p>
                      <a:r>
                        <a:rPr kumimoji="0" lang="en-US" sz="1800" kern="1200" baseline="0" dirty="0" smtClean="0">
                          <a:solidFill>
                            <a:schemeClr val="dk1"/>
                          </a:solidFill>
                          <a:latin typeface="+mn-lt"/>
                          <a:ea typeface="+mn-ea"/>
                          <a:cs typeface="+mn-cs"/>
                        </a:rPr>
                        <a:t>//title[@</a:t>
                      </a:r>
                      <a:r>
                        <a:rPr kumimoji="0" lang="en-US" sz="1800" kern="1200" baseline="0" dirty="0" err="1" smtClean="0">
                          <a:solidFill>
                            <a:schemeClr val="dk1"/>
                          </a:solidFill>
                          <a:latin typeface="+mn-lt"/>
                          <a:ea typeface="+mn-ea"/>
                          <a:cs typeface="+mn-cs"/>
                        </a:rPr>
                        <a:t>lang</a:t>
                      </a:r>
                      <a:r>
                        <a:rPr kumimoji="0" lang="en-US" sz="1800" kern="1200" baseline="0" dirty="0" smtClean="0">
                          <a:solidFill>
                            <a:schemeClr val="dk1"/>
                          </a:solidFill>
                          <a:latin typeface="+mn-lt"/>
                          <a:ea typeface="+mn-ea"/>
                          <a:cs typeface="+mn-cs"/>
                        </a:rPr>
                        <a:t>='eng']</a:t>
                      </a:r>
                      <a:endParaRPr lang="en-US" dirty="0"/>
                    </a:p>
                  </a:txBody>
                  <a:tcPr/>
                </a:tc>
                <a:tc>
                  <a:txBody>
                    <a:bodyPr/>
                    <a:lstStyle/>
                    <a:p>
                      <a:r>
                        <a:rPr kumimoji="0" lang="en-US" sz="1800" kern="1200" baseline="0" dirty="0" smtClean="0">
                          <a:solidFill>
                            <a:schemeClr val="dk1"/>
                          </a:solidFill>
                          <a:latin typeface="+mn-lt"/>
                          <a:ea typeface="+mn-ea"/>
                          <a:cs typeface="+mn-cs"/>
                        </a:rPr>
                        <a:t>Selects all the title elements that have an attribute named </a:t>
                      </a:r>
                      <a:r>
                        <a:rPr kumimoji="0" lang="en-US" sz="1800" kern="1200" baseline="0" dirty="0" err="1" smtClean="0">
                          <a:solidFill>
                            <a:schemeClr val="dk1"/>
                          </a:solidFill>
                          <a:latin typeface="+mn-lt"/>
                          <a:ea typeface="+mn-ea"/>
                          <a:cs typeface="+mn-cs"/>
                        </a:rPr>
                        <a:t>lang</a:t>
                      </a:r>
                      <a:r>
                        <a:rPr kumimoji="0" lang="en-US" sz="1800" kern="1200" baseline="0" dirty="0" smtClean="0">
                          <a:solidFill>
                            <a:schemeClr val="dk1"/>
                          </a:solidFill>
                          <a:latin typeface="+mn-lt"/>
                          <a:ea typeface="+mn-ea"/>
                          <a:cs typeface="+mn-cs"/>
                        </a:rPr>
                        <a:t> with a value of 'eng'</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/bookstore/book[price&gt;35.00]</a:t>
                      </a:r>
                      <a:endParaRPr lang="en-US" dirty="0"/>
                    </a:p>
                  </a:txBody>
                  <a:tcPr/>
                </a:tc>
                <a:tc>
                  <a:txBody>
                    <a:bodyPr/>
                    <a:lstStyle/>
                    <a:p>
                      <a:r>
                        <a:rPr kumimoji="0" lang="en-US" sz="1800" kern="1200" baseline="0" dirty="0" smtClean="0">
                          <a:solidFill>
                            <a:schemeClr val="dk1"/>
                          </a:solidFill>
                          <a:latin typeface="+mn-lt"/>
                          <a:ea typeface="+mn-ea"/>
                          <a:cs typeface="+mn-cs"/>
                        </a:rPr>
                        <a:t>Selects all the book elements of the bookstore element that have a price element with a value greater than 35.00</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/bookstore/book[price&gt;35.00]/title</a:t>
                      </a:r>
                      <a:endParaRPr lang="en-US" dirty="0"/>
                    </a:p>
                  </a:txBody>
                  <a:tcPr/>
                </a:tc>
                <a:tc>
                  <a:txBody>
                    <a:bodyPr/>
                    <a:lstStyle/>
                    <a:p>
                      <a:r>
                        <a:rPr kumimoji="0" lang="en-US" sz="1800" kern="1200" baseline="0" dirty="0" smtClean="0">
                          <a:solidFill>
                            <a:schemeClr val="dk1"/>
                          </a:solidFill>
                          <a:latin typeface="+mn-lt"/>
                          <a:ea typeface="+mn-ea"/>
                          <a:cs typeface="+mn-cs"/>
                        </a:rPr>
                        <a:t>Selects all the title elements of the book elements of the bookstore element that have a price element with a value greater than 35.00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XPath</a:t>
            </a:r>
            <a:r>
              <a:rPr lang="en-US" dirty="0" smtClean="0"/>
              <a:t> </a:t>
            </a:r>
            <a:r>
              <a:rPr lang="en-US" dirty="0" err="1" smtClean="0"/>
              <a:t>Expresion</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graphicFrame>
        <p:nvGraphicFramePr>
          <p:cNvPr id="4" name="Table 3"/>
          <p:cNvGraphicFramePr>
            <a:graphicFrameLocks noGrp="1"/>
          </p:cNvGraphicFramePr>
          <p:nvPr/>
        </p:nvGraphicFramePr>
        <p:xfrm>
          <a:off x="304800" y="1635760"/>
          <a:ext cx="8534400" cy="1483360"/>
        </p:xfrm>
        <a:graphic>
          <a:graphicData uri="http://schemas.openxmlformats.org/drawingml/2006/table">
            <a:tbl>
              <a:tblPr firstRow="1" bandRow="1">
                <a:tableStyleId>{5C22544A-7EE6-4342-B048-85BDC9FD1C3A}</a:tableStyleId>
              </a:tblPr>
              <a:tblGrid>
                <a:gridCol w="3276600"/>
                <a:gridCol w="5257800"/>
              </a:tblGrid>
              <a:tr h="370840">
                <a:tc>
                  <a:txBody>
                    <a:bodyPr/>
                    <a:lstStyle/>
                    <a:p>
                      <a:r>
                        <a:rPr kumimoji="0" lang="en-US" sz="1800" b="1" kern="1200" baseline="0" dirty="0" smtClean="0">
                          <a:solidFill>
                            <a:schemeClr val="lt1"/>
                          </a:solidFill>
                          <a:latin typeface="+mn-lt"/>
                          <a:ea typeface="+mn-ea"/>
                          <a:cs typeface="+mn-cs"/>
                        </a:rPr>
                        <a:t>Path Expression</a:t>
                      </a:r>
                      <a:endParaRPr lang="en-US" dirty="0"/>
                    </a:p>
                  </a:txBody>
                  <a:tcPr/>
                </a:tc>
                <a:tc>
                  <a:txBody>
                    <a:bodyPr/>
                    <a:lstStyle/>
                    <a:p>
                      <a:r>
                        <a:rPr kumimoji="0" lang="en-US" sz="1800" b="1" kern="1200" baseline="0" dirty="0" smtClean="0">
                          <a:solidFill>
                            <a:schemeClr val="lt1"/>
                          </a:solidFill>
                          <a:latin typeface="+mn-lt"/>
                          <a:ea typeface="+mn-ea"/>
                          <a:cs typeface="+mn-cs"/>
                        </a:rPr>
                        <a:t>Result</a:t>
                      </a:r>
                      <a:endParaRPr lang="en-US" dirty="0"/>
                    </a:p>
                  </a:txBody>
                  <a:tcPr/>
                </a:tc>
              </a:tr>
              <a:tr h="370840">
                <a:tc>
                  <a:txBody>
                    <a:bodyPr/>
                    <a:lstStyle/>
                    <a:p>
                      <a:r>
                        <a:rPr kumimoji="0" lang="en-US" sz="1800" kern="1200" baseline="0" dirty="0" smtClean="0">
                          <a:solidFill>
                            <a:schemeClr val="dk1"/>
                          </a:solidFill>
                          <a:latin typeface="+mn-lt"/>
                          <a:ea typeface="+mn-ea"/>
                          <a:cs typeface="+mn-cs"/>
                        </a:rPr>
                        <a:t>/bookstore/*</a:t>
                      </a:r>
                      <a:endParaRPr lang="en-US" dirty="0"/>
                    </a:p>
                  </a:txBody>
                  <a:tcPr/>
                </a:tc>
                <a:tc>
                  <a:txBody>
                    <a:bodyPr/>
                    <a:lstStyle/>
                    <a:p>
                      <a:r>
                        <a:rPr kumimoji="0" lang="en-US" sz="1800" kern="1200" baseline="0" dirty="0" smtClean="0">
                          <a:solidFill>
                            <a:schemeClr val="dk1"/>
                          </a:solidFill>
                          <a:latin typeface="+mn-lt"/>
                          <a:ea typeface="+mn-ea"/>
                          <a:cs typeface="+mn-cs"/>
                        </a:rPr>
                        <a:t>Selects all the child nodes of the bookstore element</a:t>
                      </a:r>
                      <a:endParaRPr lang="en-US" dirty="0"/>
                    </a:p>
                  </a:txBody>
                  <a:tcPr/>
                </a:tc>
              </a:tr>
              <a:tr h="370840">
                <a:tc>
                  <a:txBody>
                    <a:bodyPr/>
                    <a:lstStyle/>
                    <a:p>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Selects all elements in the document</a:t>
                      </a:r>
                      <a:endParaRPr lang="en-US" dirty="0"/>
                    </a:p>
                  </a:txBody>
                  <a:tcPr/>
                </a:tc>
              </a:tr>
              <a:tr h="370840">
                <a:tc>
                  <a:txBody>
                    <a:bodyPr/>
                    <a:lstStyle/>
                    <a:p>
                      <a:r>
                        <a:rPr kumimoji="0" lang="en-US" sz="1800" kern="1200" baseline="0" dirty="0" smtClean="0">
                          <a:solidFill>
                            <a:schemeClr val="dk1"/>
                          </a:solidFill>
                          <a:latin typeface="+mn-lt"/>
                          <a:ea typeface="+mn-ea"/>
                          <a:cs typeface="+mn-cs"/>
                        </a:rPr>
                        <a:t>//title[@*]</a:t>
                      </a:r>
                      <a:endParaRPr lang="en-US" dirty="0"/>
                    </a:p>
                  </a:txBody>
                  <a:tcPr/>
                </a:tc>
                <a:tc>
                  <a:txBody>
                    <a:bodyPr/>
                    <a:lstStyle/>
                    <a:p>
                      <a:r>
                        <a:rPr kumimoji="0" lang="en-US" sz="1800" kern="1200" baseline="0" dirty="0" smtClean="0">
                          <a:solidFill>
                            <a:schemeClr val="dk1"/>
                          </a:solidFill>
                          <a:latin typeface="+mn-lt"/>
                          <a:ea typeface="+mn-ea"/>
                          <a:cs typeface="+mn-cs"/>
                        </a:rPr>
                        <a:t>Selects all title elements which have any attribute</a:t>
                      </a:r>
                      <a:endParaRPr lang="en-US" dirty="0"/>
                    </a:p>
                  </a:txBody>
                  <a:tcPr/>
                </a:tc>
              </a:tr>
            </a:tbl>
          </a:graphicData>
        </a:graphic>
      </p:graphicFrame>
      <p:graphicFrame>
        <p:nvGraphicFramePr>
          <p:cNvPr id="5" name="Table 4"/>
          <p:cNvGraphicFramePr>
            <a:graphicFrameLocks noGrp="1"/>
          </p:cNvGraphicFramePr>
          <p:nvPr/>
        </p:nvGraphicFramePr>
        <p:xfrm>
          <a:off x="381000" y="4572000"/>
          <a:ext cx="8305800" cy="1483360"/>
        </p:xfrm>
        <a:graphic>
          <a:graphicData uri="http://schemas.openxmlformats.org/drawingml/2006/table">
            <a:tbl>
              <a:tblPr firstRow="1" bandRow="1">
                <a:tableStyleId>{5C22544A-7EE6-4342-B048-85BDC9FD1C3A}</a:tableStyleId>
              </a:tblPr>
              <a:tblGrid>
                <a:gridCol w="2057400"/>
                <a:gridCol w="6248400"/>
              </a:tblGrid>
              <a:tr h="370840">
                <a:tc>
                  <a:txBody>
                    <a:bodyPr/>
                    <a:lstStyle/>
                    <a:p>
                      <a:r>
                        <a:rPr lang="en-US" dirty="0" smtClean="0"/>
                        <a:t>Wildcard</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kumimoji="0" lang="en-US" sz="1800" kern="1200" baseline="0" dirty="0" smtClean="0">
                          <a:solidFill>
                            <a:schemeClr val="dk1"/>
                          </a:solidFill>
                          <a:latin typeface="+mn-lt"/>
                          <a:ea typeface="+mn-ea"/>
                          <a:cs typeface="+mn-cs"/>
                        </a:rPr>
                        <a:t>Matches any element node</a:t>
                      </a:r>
                      <a:endParaRPr lang="en-US" dirty="0"/>
                    </a:p>
                  </a:txBody>
                  <a:tcPr/>
                </a:tc>
              </a:tr>
              <a:tr h="370840">
                <a:tc>
                  <a:txBody>
                    <a:bodyPr/>
                    <a:lstStyle/>
                    <a:p>
                      <a:r>
                        <a:rPr lang="en-US" dirty="0" smtClean="0"/>
                        <a:t>@*</a:t>
                      </a:r>
                      <a:endParaRPr lang="en-US" dirty="0"/>
                    </a:p>
                  </a:txBody>
                  <a:tcPr/>
                </a:tc>
                <a:tc>
                  <a:txBody>
                    <a:bodyPr/>
                    <a:lstStyle/>
                    <a:p>
                      <a:r>
                        <a:rPr kumimoji="0" lang="en-US" sz="1800" kern="1200" baseline="0" dirty="0" smtClean="0">
                          <a:solidFill>
                            <a:schemeClr val="dk1"/>
                          </a:solidFill>
                          <a:latin typeface="+mn-lt"/>
                          <a:ea typeface="+mn-ea"/>
                          <a:cs typeface="+mn-cs"/>
                        </a:rPr>
                        <a:t>Matches any attribute node</a:t>
                      </a:r>
                      <a:endParaRPr lang="en-US" dirty="0"/>
                    </a:p>
                  </a:txBody>
                  <a:tcPr/>
                </a:tc>
              </a:tr>
              <a:tr h="370840">
                <a:tc>
                  <a:txBody>
                    <a:bodyPr/>
                    <a:lstStyle/>
                    <a:p>
                      <a:r>
                        <a:rPr kumimoji="0" lang="en-US" sz="1800" kern="1200" baseline="0" dirty="0" smtClean="0">
                          <a:solidFill>
                            <a:schemeClr val="dk1"/>
                          </a:solidFill>
                          <a:latin typeface="+mn-lt"/>
                          <a:ea typeface="+mn-ea"/>
                          <a:cs typeface="+mn-cs"/>
                        </a:rPr>
                        <a:t>node()</a:t>
                      </a:r>
                      <a:endParaRPr lang="en-US" dirty="0"/>
                    </a:p>
                  </a:txBody>
                  <a:tcPr/>
                </a:tc>
                <a:tc>
                  <a:txBody>
                    <a:bodyPr/>
                    <a:lstStyle/>
                    <a:p>
                      <a:r>
                        <a:rPr kumimoji="0" lang="en-US" sz="1800" kern="1200" baseline="0" dirty="0" smtClean="0">
                          <a:solidFill>
                            <a:schemeClr val="dk1"/>
                          </a:solidFill>
                          <a:latin typeface="+mn-lt"/>
                          <a:ea typeface="+mn-ea"/>
                          <a:cs typeface="+mn-cs"/>
                        </a:rPr>
                        <a:t>Matches any node of any kind</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XQuery</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err="1" smtClean="0"/>
              <a:t>XQuery</a:t>
            </a:r>
            <a:r>
              <a:rPr lang="en-US" dirty="0" smtClean="0"/>
              <a:t> is the language for querying XML data</a:t>
            </a:r>
          </a:p>
          <a:p>
            <a:r>
              <a:rPr lang="en-US" dirty="0" err="1" smtClean="0"/>
              <a:t>XQuery</a:t>
            </a:r>
            <a:r>
              <a:rPr lang="en-US" dirty="0" smtClean="0"/>
              <a:t> for XML is like SQL for databases</a:t>
            </a:r>
          </a:p>
          <a:p>
            <a:r>
              <a:rPr lang="en-US" dirty="0" err="1" smtClean="0"/>
              <a:t>XQuery</a:t>
            </a:r>
            <a:r>
              <a:rPr lang="en-US" dirty="0" smtClean="0"/>
              <a:t> is built on </a:t>
            </a:r>
            <a:r>
              <a:rPr lang="en-US" dirty="0" err="1" smtClean="0"/>
              <a:t>XPath</a:t>
            </a:r>
            <a:r>
              <a:rPr lang="en-US" dirty="0" smtClean="0"/>
              <a:t> expressions</a:t>
            </a:r>
          </a:p>
          <a:p>
            <a:r>
              <a:rPr lang="en-US" dirty="0" err="1" smtClean="0"/>
              <a:t>XQuery</a:t>
            </a:r>
            <a:r>
              <a:rPr lang="en-US" dirty="0" smtClean="0"/>
              <a:t> is supported by all major databases</a:t>
            </a:r>
          </a:p>
          <a:p>
            <a:r>
              <a:rPr lang="en-US" dirty="0" err="1" smtClean="0"/>
              <a:t>XQuery</a:t>
            </a:r>
            <a:r>
              <a:rPr lang="en-US" dirty="0" smtClean="0"/>
              <a:t> is a W3C Recommendation</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XQuery</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err="1" smtClean="0"/>
              <a:t>XQuery</a:t>
            </a:r>
            <a:r>
              <a:rPr lang="en-US" dirty="0" smtClean="0"/>
              <a:t> can be used to:</a:t>
            </a:r>
          </a:p>
          <a:p>
            <a:pPr lvl="1"/>
            <a:r>
              <a:rPr lang="en-US" dirty="0" smtClean="0"/>
              <a:t>Extract information to use in a Web Service</a:t>
            </a:r>
          </a:p>
          <a:p>
            <a:pPr lvl="1"/>
            <a:r>
              <a:rPr lang="en-US" dirty="0" smtClean="0"/>
              <a:t>Generate summary reports</a:t>
            </a:r>
          </a:p>
          <a:p>
            <a:pPr lvl="1"/>
            <a:r>
              <a:rPr lang="en-US" dirty="0" smtClean="0"/>
              <a:t>Transform XML data to XHTML</a:t>
            </a:r>
          </a:p>
          <a:p>
            <a:pPr lvl="1"/>
            <a:r>
              <a:rPr lang="en-US" dirty="0" smtClean="0"/>
              <a:t>Search Web documents for relevant information</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XQuery</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Four main clauses of </a:t>
            </a:r>
            <a:r>
              <a:rPr lang="en-US" dirty="0" err="1" smtClean="0"/>
              <a:t>XQuery</a:t>
            </a:r>
            <a:endParaRPr lang="en-US" dirty="0" smtClean="0"/>
          </a:p>
          <a:p>
            <a:pPr lvl="1"/>
            <a:r>
              <a:rPr lang="en-US" dirty="0" smtClean="0"/>
              <a:t>FOR &lt;variable bindings to individual nodes (elements)&gt;</a:t>
            </a:r>
          </a:p>
          <a:p>
            <a:pPr lvl="1"/>
            <a:r>
              <a:rPr lang="en-US" dirty="0" smtClean="0"/>
              <a:t>LET &lt;variable bindings to collections of nodes (elements)&gt;</a:t>
            </a:r>
          </a:p>
          <a:p>
            <a:pPr lvl="1"/>
            <a:r>
              <a:rPr lang="en-US" dirty="0" smtClean="0"/>
              <a:t>WHERE &lt;qualifier conditions&gt;</a:t>
            </a:r>
          </a:p>
          <a:p>
            <a:pPr lvl="1"/>
            <a:r>
              <a:rPr lang="en-US" dirty="0" smtClean="0"/>
              <a:t>RETURN &lt;query result specification&gt;</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XQuery</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FOR vs. LET</a:t>
            </a:r>
          </a:p>
          <a:p>
            <a:pPr lvl="1"/>
            <a:r>
              <a:rPr lang="en-US" dirty="0" smtClean="0"/>
              <a:t>FOR $x IN list-</a:t>
            </a:r>
            <a:r>
              <a:rPr lang="en-US" dirty="0" err="1" smtClean="0"/>
              <a:t>expr</a:t>
            </a:r>
            <a:endParaRPr lang="en-US" dirty="0" smtClean="0"/>
          </a:p>
          <a:p>
            <a:pPr lvl="2"/>
            <a:r>
              <a:rPr lang="en-US" dirty="0" smtClean="0"/>
              <a:t>Binds $x in turn to each value in the list </a:t>
            </a:r>
            <a:r>
              <a:rPr lang="en-US" dirty="0" err="1" smtClean="0"/>
              <a:t>expr</a:t>
            </a:r>
            <a:endParaRPr lang="en-US" dirty="0" smtClean="0"/>
          </a:p>
          <a:p>
            <a:endParaRPr lang="en-US" sz="1400" dirty="0" smtClean="0"/>
          </a:p>
          <a:p>
            <a:pPr lvl="1"/>
            <a:r>
              <a:rPr lang="en-US" dirty="0" smtClean="0"/>
              <a:t>LET $x = list-</a:t>
            </a:r>
            <a:r>
              <a:rPr lang="en-US" dirty="0" err="1" smtClean="0"/>
              <a:t>expr</a:t>
            </a:r>
            <a:endParaRPr lang="en-US" dirty="0" smtClean="0"/>
          </a:p>
          <a:p>
            <a:pPr lvl="2"/>
            <a:r>
              <a:rPr lang="en-US" dirty="0" smtClean="0"/>
              <a:t>Binds $x to the entire list </a:t>
            </a:r>
            <a:r>
              <a:rPr lang="en-US" dirty="0" err="1" smtClean="0"/>
              <a:t>expr</a:t>
            </a:r>
            <a:endParaRPr lang="en-US" dirty="0" smtClean="0"/>
          </a:p>
          <a:p>
            <a:pPr lvl="2"/>
            <a:r>
              <a:rPr lang="en-US" dirty="0" smtClean="0"/>
              <a:t>Useful for common sub-expressions and for aggregations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Self-Describing Data</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dirty="0" smtClean="0"/>
              <a:t>In semi-structured data the schema information is </a:t>
            </a:r>
            <a:r>
              <a:rPr lang="en-US" i="1" dirty="0" smtClean="0"/>
              <a:t>mixed in with the </a:t>
            </a:r>
            <a:r>
              <a:rPr lang="en-US" dirty="0" smtClean="0"/>
              <a:t>data values, as each data object can have different attributes. this type of data is called </a:t>
            </a:r>
            <a:r>
              <a:rPr lang="en-US" b="1" dirty="0" smtClean="0"/>
              <a:t>self-describing data</a:t>
            </a:r>
          </a:p>
          <a:p>
            <a:pPr lvl="1"/>
            <a:r>
              <a:rPr lang="en-US" dirty="0" smtClean="0"/>
              <a:t>For example, we want to collect a list of bibliographic references to some research project</a:t>
            </a:r>
          </a:p>
          <a:p>
            <a:pPr lvl="1"/>
            <a:r>
              <a:rPr lang="en-US" dirty="0" smtClean="0"/>
              <a:t>These could be books, technical reports, research articles in journals or conference proceedings or could be complete journal issues or conference proceedings</a:t>
            </a:r>
          </a:p>
          <a:p>
            <a:pPr lvl="1"/>
            <a:r>
              <a:rPr lang="en-US" dirty="0" smtClean="0"/>
              <a:t>Each of these have different attributes and different types of information even if they belong to the same reference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err="1" smtClean="0"/>
              <a:t>XQuery</a:t>
            </a:r>
            <a:endParaRPr lang="en-US" dirty="0" smtClean="0"/>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Find books whose price is larger than average: </a:t>
            </a:r>
          </a:p>
          <a:p>
            <a:pPr lvl="2">
              <a:buNone/>
            </a:pPr>
            <a:endParaRPr lang="en-US" dirty="0" smtClean="0"/>
          </a:p>
          <a:p>
            <a:pPr lvl="2">
              <a:buNone/>
            </a:pPr>
            <a:r>
              <a:rPr lang="en-US" dirty="0" smtClean="0"/>
              <a:t>LET $a = </a:t>
            </a:r>
            <a:r>
              <a:rPr lang="en-US" dirty="0" err="1" smtClean="0"/>
              <a:t>avg</a:t>
            </a:r>
            <a:r>
              <a:rPr lang="en-US" dirty="0" smtClean="0"/>
              <a:t>(document("bookCtlg.xml")/</a:t>
            </a:r>
            <a:r>
              <a:rPr lang="en-US" dirty="0" err="1" smtClean="0"/>
              <a:t>bookCtlg</a:t>
            </a:r>
            <a:r>
              <a:rPr lang="en-US" dirty="0" smtClean="0"/>
              <a:t>/book/price)</a:t>
            </a:r>
          </a:p>
          <a:p>
            <a:pPr lvl="2">
              <a:buNone/>
            </a:pPr>
            <a:r>
              <a:rPr lang="en-US" dirty="0" smtClean="0"/>
              <a:t>	FOR $b in document("bookCtlg.xml")/</a:t>
            </a:r>
            <a:r>
              <a:rPr lang="en-US" dirty="0" err="1" smtClean="0"/>
              <a:t>bookCtlg</a:t>
            </a:r>
            <a:r>
              <a:rPr lang="en-US" dirty="0" smtClean="0"/>
              <a:t>/book</a:t>
            </a:r>
          </a:p>
          <a:p>
            <a:pPr lvl="2">
              <a:buNone/>
            </a:pPr>
            <a:r>
              <a:rPr lang="en-US" dirty="0" smtClean="0"/>
              <a:t>		WHERE $b/price &gt; $a</a:t>
            </a:r>
          </a:p>
          <a:p>
            <a:pPr lvl="2">
              <a:buNone/>
            </a:pPr>
            <a:r>
              <a:rPr lang="en-US" dirty="0" smtClean="0"/>
              <a:t>			RETURN $b</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Semi-structured Data</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endParaRPr lang="en-US" dirty="0" smtClean="0"/>
          </a:p>
          <a:p>
            <a:endParaRPr lang="en-US" dirty="0" smtClean="0"/>
          </a:p>
          <a:p>
            <a:endParaRPr lang="en-US" dirty="0" smtClean="0"/>
          </a:p>
          <a:p>
            <a:endParaRPr lang="en-US" dirty="0" smtClean="0"/>
          </a:p>
          <a:p>
            <a:r>
              <a:rPr lang="en-US" dirty="0" smtClean="0"/>
              <a:t>Semi-structured data may be displayed as a directed graph</a:t>
            </a:r>
          </a:p>
          <a:p>
            <a:pPr lvl="1"/>
            <a:r>
              <a:rPr lang="en-US" b="1" dirty="0" smtClean="0"/>
              <a:t>labels or tags on directed edges</a:t>
            </a:r>
            <a:r>
              <a:rPr lang="en-US" dirty="0" smtClean="0"/>
              <a:t> represent schema names: </a:t>
            </a:r>
            <a:r>
              <a:rPr lang="en-US" i="1" dirty="0" smtClean="0"/>
              <a:t>names of attributes, object types (or entity types or classes), and relationships</a:t>
            </a:r>
          </a:p>
          <a:p>
            <a:pPr lvl="1"/>
            <a:r>
              <a:rPr lang="en-US" i="1" dirty="0" smtClean="0"/>
              <a:t>internal nodes represent individual objects or composite attributes</a:t>
            </a:r>
          </a:p>
          <a:p>
            <a:pPr lvl="1"/>
            <a:r>
              <a:rPr lang="en-US" dirty="0" smtClean="0"/>
              <a:t>leaf nodes represent actual data values of simple (atomic) attributes</a:t>
            </a:r>
          </a:p>
        </p:txBody>
      </p:sp>
      <p:pic>
        <p:nvPicPr>
          <p:cNvPr id="1026" name="Picture 2"/>
          <p:cNvPicPr>
            <a:picLocks noChangeAspect="1" noChangeArrowheads="1"/>
          </p:cNvPicPr>
          <p:nvPr/>
        </p:nvPicPr>
        <p:blipFill>
          <a:blip r:embed="rId2"/>
          <a:srcRect/>
          <a:stretch>
            <a:fillRect/>
          </a:stretch>
        </p:blipFill>
        <p:spPr bwMode="auto">
          <a:xfrm>
            <a:off x="4015154" y="0"/>
            <a:ext cx="5128846" cy="3200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Semi-structured Data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There are two main differences between the semi-structured model and the object model</a:t>
            </a:r>
          </a:p>
          <a:p>
            <a:pPr lvl="1"/>
            <a:r>
              <a:rPr lang="en-US" b="1" dirty="0" smtClean="0"/>
              <a:t>1. The schema information: </a:t>
            </a:r>
            <a:r>
              <a:rPr lang="en-US" dirty="0" smtClean="0"/>
              <a:t>in semi-structured model names of attributes, relationships, and classes are intermixed with the objects and their data values in the same data structure.</a:t>
            </a:r>
          </a:p>
          <a:p>
            <a:pPr lvl="1"/>
            <a:r>
              <a:rPr lang="en-US" b="1" dirty="0" smtClean="0"/>
              <a:t>2. Need of predefined schema</a:t>
            </a:r>
            <a:r>
              <a:rPr lang="en-US" dirty="0" smtClean="0"/>
              <a:t>: In semi-structured model, there is no requirement for a predefined schema to which the data objects must conform, although it is possible to define a schema; if necessary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Un-structured Data</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In </a:t>
            </a:r>
            <a:r>
              <a:rPr lang="en-US" b="1" dirty="0" smtClean="0"/>
              <a:t>unstructured data</a:t>
            </a:r>
            <a:r>
              <a:rPr lang="en-US" dirty="0" smtClean="0"/>
              <a:t>, there is very limited indication of the type of data</a:t>
            </a:r>
          </a:p>
          <a:p>
            <a:pPr lvl="1"/>
            <a:r>
              <a:rPr lang="en-US" dirty="0" smtClean="0"/>
              <a:t>For example, Web pages in HTML that contain some data are considered to be un-structured data</a:t>
            </a:r>
          </a:p>
          <a:p>
            <a:pPr lvl="1"/>
            <a:r>
              <a:rPr lang="en-US" dirty="0" smtClean="0"/>
              <a:t>In a HTML file, Text appears between angled brackets, &lt;...&gt;…. &lt;/...&gt;, known as an HTML tag</a:t>
            </a:r>
          </a:p>
          <a:p>
            <a:endParaRPr lang="en-US" sz="2400" dirty="0" smtClean="0"/>
          </a:p>
          <a:p>
            <a:r>
              <a:rPr lang="en-US" sz="2400" dirty="0" smtClean="0"/>
              <a:t>The tags mark-up the document</a:t>
            </a:r>
            <a:r>
              <a:rPr lang="en-US" sz="1800" dirty="0" smtClean="0"/>
              <a:t>1 </a:t>
            </a:r>
            <a:r>
              <a:rPr lang="en-US" sz="2400" dirty="0" smtClean="0"/>
              <a:t>in order to instruct an HTML processor how to display the text</a:t>
            </a:r>
          </a:p>
          <a:p>
            <a:endParaRPr lang="en-US" dirty="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41984</TotalTime>
  <Words>3769</Words>
  <Application>Microsoft PowerPoint</Application>
  <PresentationFormat>On-screen Show (4:3)</PresentationFormat>
  <Paragraphs>428</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Flow</vt:lpstr>
      <vt:lpstr>Week 10 XML: Extensible Markup Language</vt:lpstr>
      <vt:lpstr>Road Map</vt:lpstr>
      <vt:lpstr>Structured, Semi-structured and Un-structured Data</vt:lpstr>
      <vt:lpstr>Definitions</vt:lpstr>
      <vt:lpstr>Definitions</vt:lpstr>
      <vt:lpstr>Self-Describing Data</vt:lpstr>
      <vt:lpstr>Semi-structured Data</vt:lpstr>
      <vt:lpstr>Semi-structured Data</vt:lpstr>
      <vt:lpstr>Un-structured Data</vt:lpstr>
      <vt:lpstr>Un-structured Data</vt:lpstr>
      <vt:lpstr>Un-structured Data</vt:lpstr>
      <vt:lpstr>XML Hierarchical (Tree) Data Model</vt:lpstr>
      <vt:lpstr>XML Basics</vt:lpstr>
      <vt:lpstr>XML Basics</vt:lpstr>
      <vt:lpstr>XML Basics</vt:lpstr>
      <vt:lpstr>XML Basics</vt:lpstr>
      <vt:lpstr>Types of XML Documents</vt:lpstr>
      <vt:lpstr>Other Types of XML Documents</vt:lpstr>
      <vt:lpstr>Other Types of XML Documents</vt:lpstr>
      <vt:lpstr>XML Documents &amp; DTD</vt:lpstr>
      <vt:lpstr>Well-Formed XML Documents &amp; XML DTD</vt:lpstr>
      <vt:lpstr>Well-Formed XML Documents &amp; XML DTD</vt:lpstr>
      <vt:lpstr>Well-Formed XML Documents &amp; XML DTD</vt:lpstr>
      <vt:lpstr>Well-Formed XML Documents &amp; XML DTD</vt:lpstr>
      <vt:lpstr>Well-Formed XML Documents &amp; XML DTD</vt:lpstr>
      <vt:lpstr>Well-Formed XML Documents &amp; XML DTD</vt:lpstr>
      <vt:lpstr>Well-Formed XML Documents &amp; XML DTD</vt:lpstr>
      <vt:lpstr>Well-Formed XML Documents &amp; XML DTD</vt:lpstr>
      <vt:lpstr>Well-Formed XML Documents &amp; XML DTD</vt:lpstr>
      <vt:lpstr>Well-Formed XML Documents &amp; XML DTD</vt:lpstr>
      <vt:lpstr>XML Schema</vt:lpstr>
      <vt:lpstr>Difference between DTD &amp; Schema</vt:lpstr>
      <vt:lpstr>XML Schema</vt:lpstr>
      <vt:lpstr>XML Schema</vt:lpstr>
      <vt:lpstr>XML Schema</vt:lpstr>
      <vt:lpstr>Features of XML Schema</vt:lpstr>
      <vt:lpstr>Features of XML Schema</vt:lpstr>
      <vt:lpstr>Features of XML Schema</vt:lpstr>
      <vt:lpstr>Features of XML Schema</vt:lpstr>
      <vt:lpstr>Features of XML Schema</vt:lpstr>
      <vt:lpstr>Features of XML Schema</vt:lpstr>
      <vt:lpstr>Features of XML Schema</vt:lpstr>
      <vt:lpstr>Featured of XML Schema</vt:lpstr>
      <vt:lpstr>Storing and Extracting XML Documents from DB</vt:lpstr>
      <vt:lpstr>Storing and Extracting XML Documents from DB</vt:lpstr>
      <vt:lpstr>Storing and Extracting XML Documents from DB</vt:lpstr>
      <vt:lpstr>Storing and Extracting XML Documents from DB</vt:lpstr>
      <vt:lpstr>XPath &amp; XQuery</vt:lpstr>
      <vt:lpstr>XPath</vt:lpstr>
      <vt:lpstr>XPath Expresion</vt:lpstr>
      <vt:lpstr>XPath Expresion</vt:lpstr>
      <vt:lpstr>XPath Expresion</vt:lpstr>
      <vt:lpstr>XPath Expresion</vt:lpstr>
      <vt:lpstr>XPath Expresion</vt:lpstr>
      <vt:lpstr>XPath Expresion</vt:lpstr>
      <vt:lpstr>XQuery</vt:lpstr>
      <vt:lpstr>XQuery</vt:lpstr>
      <vt:lpstr>XQuery</vt:lpstr>
      <vt:lpstr>XQuery</vt:lpstr>
      <vt:lpstr>XQuery</vt:lpstr>
      <vt:lpstr>Q &amp; 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admin</cp:lastModifiedBy>
  <cp:revision>1712</cp:revision>
  <dcterms:created xsi:type="dcterms:W3CDTF">1601-01-01T00:00:00Z</dcterms:created>
  <dcterms:modified xsi:type="dcterms:W3CDTF">2016-10-24T03:48:47Z</dcterms:modified>
</cp:coreProperties>
</file>