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7" r:id="rId1"/>
  </p:sldMasterIdLst>
  <p:notesMasterIdLst>
    <p:notesMasterId r:id="rId64"/>
  </p:notesMasterIdLst>
  <p:sldIdLst>
    <p:sldId id="256" r:id="rId2"/>
    <p:sldId id="599" r:id="rId3"/>
    <p:sldId id="738" r:id="rId4"/>
    <p:sldId id="349" r:id="rId5"/>
    <p:sldId id="435" r:id="rId6"/>
    <p:sldId id="739" r:id="rId7"/>
    <p:sldId id="740" r:id="rId8"/>
    <p:sldId id="741" r:id="rId9"/>
    <p:sldId id="742" r:id="rId10"/>
    <p:sldId id="743" r:id="rId11"/>
    <p:sldId id="744" r:id="rId12"/>
    <p:sldId id="745" r:id="rId13"/>
    <p:sldId id="746" r:id="rId14"/>
    <p:sldId id="747" r:id="rId15"/>
    <p:sldId id="748" r:id="rId16"/>
    <p:sldId id="749" r:id="rId17"/>
    <p:sldId id="750" r:id="rId18"/>
    <p:sldId id="764" r:id="rId19"/>
    <p:sldId id="751" r:id="rId20"/>
    <p:sldId id="752" r:id="rId21"/>
    <p:sldId id="753" r:id="rId22"/>
    <p:sldId id="765" r:id="rId23"/>
    <p:sldId id="754" r:id="rId24"/>
    <p:sldId id="755" r:id="rId25"/>
    <p:sldId id="756" r:id="rId26"/>
    <p:sldId id="757" r:id="rId27"/>
    <p:sldId id="758" r:id="rId28"/>
    <p:sldId id="759" r:id="rId29"/>
    <p:sldId id="760" r:id="rId30"/>
    <p:sldId id="761" r:id="rId31"/>
    <p:sldId id="762" r:id="rId32"/>
    <p:sldId id="763" r:id="rId33"/>
    <p:sldId id="766" r:id="rId34"/>
    <p:sldId id="767" r:id="rId35"/>
    <p:sldId id="768" r:id="rId36"/>
    <p:sldId id="769" r:id="rId37"/>
    <p:sldId id="770" r:id="rId38"/>
    <p:sldId id="771" r:id="rId39"/>
    <p:sldId id="772" r:id="rId40"/>
    <p:sldId id="773" r:id="rId41"/>
    <p:sldId id="774" r:id="rId42"/>
    <p:sldId id="775" r:id="rId43"/>
    <p:sldId id="776" r:id="rId44"/>
    <p:sldId id="778" r:id="rId45"/>
    <p:sldId id="779" r:id="rId46"/>
    <p:sldId id="780" r:id="rId47"/>
    <p:sldId id="781" r:id="rId48"/>
    <p:sldId id="782" r:id="rId49"/>
    <p:sldId id="784" r:id="rId50"/>
    <p:sldId id="783" r:id="rId51"/>
    <p:sldId id="785" r:id="rId52"/>
    <p:sldId id="786" r:id="rId53"/>
    <p:sldId id="788" r:id="rId54"/>
    <p:sldId id="795" r:id="rId55"/>
    <p:sldId id="789" r:id="rId56"/>
    <p:sldId id="790" r:id="rId57"/>
    <p:sldId id="791" r:id="rId58"/>
    <p:sldId id="792" r:id="rId59"/>
    <p:sldId id="793" r:id="rId60"/>
    <p:sldId id="794" r:id="rId61"/>
    <p:sldId id="291" r:id="rId62"/>
    <p:sldId id="292" r:id="rId6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009"/>
    <a:srgbClr val="53A9C7"/>
    <a:srgbClr val="FBF09D"/>
    <a:srgbClr val="FFFFFF"/>
    <a:srgbClr val="F6DB1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48" autoAdjust="0"/>
    <p:restoredTop sz="94746" autoAdjust="0"/>
  </p:normalViewPr>
  <p:slideViewPr>
    <p:cSldViewPr>
      <p:cViewPr varScale="1">
        <p:scale>
          <a:sx n="73" d="100"/>
          <a:sy n="73" d="100"/>
        </p:scale>
        <p:origin x="-103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7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55EFB782-DAFD-4B0E-A860-CF1B303A4E2D}" type="datetimeFigureOut">
              <a:rPr lang="en-US"/>
              <a:pPr>
                <a:defRPr/>
              </a:pPr>
              <a:t>10/31/2016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61EC7AF-7DA3-4654-973E-8E0B31106ED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pPr>
              <a:defRPr/>
            </a:pPr>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pPr>
              <a:defRPr/>
            </a:pPr>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pPr>
              <a:defRPr/>
            </a:pPr>
            <a:fld id="{3FA1C0CE-8816-4112-9DB2-80D4AB6EFFA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8B5B9F2-B640-42C0-95CB-59F940CBB5F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988CC41-4A61-4E29-BE64-B8469B3A1DD8}"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190500"/>
            <a:ext cx="7010400" cy="15271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0" y="19050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19050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8731A70-D96A-4F5A-8034-AFF9DF75013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pPr>
              <a:defRPr/>
            </a:pPr>
            <a:endParaRPr lang="en-US"/>
          </a:p>
        </p:txBody>
      </p:sp>
      <p:sp>
        <p:nvSpPr>
          <p:cNvPr id="5" name="Footer Placeholder 4"/>
          <p:cNvSpPr>
            <a:spLocks noGrp="1"/>
          </p:cNvSpPr>
          <p:nvPr>
            <p:ph type="ftr" sz="quarter" idx="11"/>
          </p:nvPr>
        </p:nvSpPr>
        <p:spPr>
          <a:xfrm>
            <a:off x="457200" y="6480969"/>
            <a:ext cx="4260056" cy="300831"/>
          </a:xfrm>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83F8703-FA59-48F6-BA31-827E0FD72953}"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pPr>
              <a:defRPr/>
            </a:pPr>
            <a:endParaRPr lang="en-US"/>
          </a:p>
        </p:txBody>
      </p:sp>
      <p:sp>
        <p:nvSpPr>
          <p:cNvPr id="5" name="Footer Placeholder 4"/>
          <p:cNvSpPr>
            <a:spLocks noGrp="1"/>
          </p:cNvSpPr>
          <p:nvPr>
            <p:ph type="ftr" sz="quarter" idx="11"/>
          </p:nvPr>
        </p:nvSpPr>
        <p:spPr>
          <a:xfrm>
            <a:off x="2619376" y="6480969"/>
            <a:ext cx="4260056" cy="300831"/>
          </a:xfrm>
        </p:spPr>
        <p:txBody>
          <a:bodyPr/>
          <a:lstStyle/>
          <a:p>
            <a:pPr>
              <a:defRPr/>
            </a:pPr>
            <a:endParaRPr lang="en-US"/>
          </a:p>
        </p:txBody>
      </p:sp>
      <p:sp>
        <p:nvSpPr>
          <p:cNvPr id="6" name="Slide Number Placeholder 5"/>
          <p:cNvSpPr>
            <a:spLocks noGrp="1"/>
          </p:cNvSpPr>
          <p:nvPr>
            <p:ph type="sldNum" sz="quarter" idx="12"/>
          </p:nvPr>
        </p:nvSpPr>
        <p:spPr>
          <a:xfrm>
            <a:off x="8451056" y="809624"/>
            <a:ext cx="502920" cy="300831"/>
          </a:xfrm>
        </p:spPr>
        <p:txBody>
          <a:bodyPr/>
          <a:lstStyle/>
          <a:p>
            <a:pPr>
              <a:defRPr/>
            </a:pPr>
            <a:fld id="{B480C559-47B4-45D4-A3E8-6FB6924E7C40}" type="slidenum">
              <a:rPr lang="en-US" smtClean="0"/>
              <a:pPr>
                <a:defRPr/>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pPr>
              <a:defRPr/>
            </a:pPr>
            <a:endParaRPr lang="en-US"/>
          </a:p>
        </p:txBody>
      </p:sp>
      <p:sp>
        <p:nvSpPr>
          <p:cNvPr id="6" name="Footer Placeholder 5"/>
          <p:cNvSpPr>
            <a:spLocks noGrp="1"/>
          </p:cNvSpPr>
          <p:nvPr>
            <p:ph type="ftr" sz="quarter" idx="11"/>
          </p:nvPr>
        </p:nvSpPr>
        <p:spPr>
          <a:xfrm>
            <a:off x="457200" y="6480969"/>
            <a:ext cx="4260056" cy="301752"/>
          </a:xfrm>
        </p:spPr>
        <p:txBody>
          <a:bodyPr/>
          <a:lstStyle/>
          <a:p>
            <a:pPr>
              <a:defRPr/>
            </a:pPr>
            <a:endParaRPr lang="en-US"/>
          </a:p>
        </p:txBody>
      </p:sp>
      <p:sp>
        <p:nvSpPr>
          <p:cNvPr id="7" name="Slide Number Placeholder 6"/>
          <p:cNvSpPr>
            <a:spLocks noGrp="1"/>
          </p:cNvSpPr>
          <p:nvPr>
            <p:ph type="sldNum" sz="quarter" idx="12"/>
          </p:nvPr>
        </p:nvSpPr>
        <p:spPr>
          <a:xfrm>
            <a:off x="7589520" y="6480969"/>
            <a:ext cx="502920" cy="301752"/>
          </a:xfrm>
        </p:spPr>
        <p:txBody>
          <a:bodyPr/>
          <a:lstStyle/>
          <a:p>
            <a:pPr>
              <a:defRPr/>
            </a:pPr>
            <a:fld id="{EA2FCED1-5F97-4326-8155-7A1E373F2CB5}"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pPr>
              <a:defRPr/>
            </a:pPr>
            <a:endParaRPr lang="en-US"/>
          </a:p>
        </p:txBody>
      </p:sp>
      <p:sp>
        <p:nvSpPr>
          <p:cNvPr id="8" name="Footer Placeholder 7"/>
          <p:cNvSpPr>
            <a:spLocks noGrp="1"/>
          </p:cNvSpPr>
          <p:nvPr>
            <p:ph type="ftr" sz="quarter" idx="11"/>
          </p:nvPr>
        </p:nvSpPr>
        <p:spPr>
          <a:xfrm>
            <a:off x="457200" y="6480969"/>
            <a:ext cx="4261104" cy="301752"/>
          </a:xfrm>
        </p:spPr>
        <p:txBody>
          <a:bodyPr/>
          <a:lstStyle/>
          <a:p>
            <a:pPr>
              <a:defRPr/>
            </a:pPr>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pPr>
              <a:defRPr/>
            </a:pPr>
            <a:fld id="{8993E69F-13C8-42E3-A014-ED8064FA31A1}"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6D6F2D9-631B-477C-ADF4-D452CD7FC4E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pPr>
              <a:defRPr/>
            </a:pPr>
            <a:endParaRPr lang="en-US"/>
          </a:p>
        </p:txBody>
      </p:sp>
      <p:sp>
        <p:nvSpPr>
          <p:cNvPr id="3" name="Footer Placeholder 2"/>
          <p:cNvSpPr>
            <a:spLocks noGrp="1"/>
          </p:cNvSpPr>
          <p:nvPr>
            <p:ph type="ftr" sz="quarter" idx="11"/>
          </p:nvPr>
        </p:nvSpPr>
        <p:spPr>
          <a:xfrm>
            <a:off x="457200" y="6481890"/>
            <a:ext cx="4260056" cy="300831"/>
          </a:xfrm>
        </p:spPr>
        <p:txBody>
          <a:bodyPr/>
          <a:lstStyle/>
          <a:p>
            <a:pPr>
              <a:defRPr/>
            </a:pPr>
            <a:endParaRPr lang="en-US"/>
          </a:p>
        </p:txBody>
      </p:sp>
      <p:sp>
        <p:nvSpPr>
          <p:cNvPr id="4" name="Slide Number Placeholder 3"/>
          <p:cNvSpPr>
            <a:spLocks noGrp="1"/>
          </p:cNvSpPr>
          <p:nvPr>
            <p:ph type="sldNum" sz="quarter" idx="12"/>
          </p:nvPr>
        </p:nvSpPr>
        <p:spPr>
          <a:xfrm>
            <a:off x="7589520" y="6480969"/>
            <a:ext cx="502920" cy="301752"/>
          </a:xfrm>
        </p:spPr>
        <p:txBody>
          <a:bodyPr/>
          <a:lstStyle/>
          <a:p>
            <a:pPr>
              <a:defRPr/>
            </a:pPr>
            <a:fld id="{4DB2B090-8085-424E-96CE-C5A1B6E2768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pPr>
              <a:defRPr/>
            </a:pPr>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pPr>
              <a:defRPr/>
            </a:pPr>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pPr>
              <a:defRPr/>
            </a:pPr>
            <a:fld id="{567DAC52-4635-43C7-B0C3-AEFF3C9D46B6}"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pPr>
              <a:defRPr/>
            </a:pPr>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pPr>
              <a:defRPr/>
            </a:pPr>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pPr>
              <a:defRPr/>
            </a:pPr>
            <a:fld id="{59E110A1-F09C-44F0-B514-09CCF44DEFFD}"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pPr>
              <a:defRPr/>
            </a:pPr>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pPr>
              <a:defRPr/>
            </a:pPr>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pPr>
              <a:defRPr/>
            </a:pPr>
            <a:fld id="{793C5FEA-BD46-4F0D-B13A-8D20D975A887}" type="slidenum">
              <a:rPr lang="en-US" smtClean="0"/>
              <a:pPr>
                <a:defRPr/>
              </a:pPr>
              <a:t>‹#›</a:t>
            </a:fld>
            <a:endParaRPr lang="en-US"/>
          </a:p>
        </p:txBody>
      </p:sp>
    </p:spTree>
  </p:cSld>
  <p:clrMap bg1="dk1" tx1="lt1" bg2="dk2" tx2="lt2" accent1="accent1" accent2="accent2" accent3="accent3" accent4="accent4" accent5="accent5" accent6="accent6" hlink="hlink" folHlink="folHlink"/>
  <p:sldLayoutIdLst>
    <p:sldLayoutId id="2147484088" r:id="rId1"/>
    <p:sldLayoutId id="2147484089" r:id="rId2"/>
    <p:sldLayoutId id="2147484090" r:id="rId3"/>
    <p:sldLayoutId id="2147484091" r:id="rId4"/>
    <p:sldLayoutId id="2147484092" r:id="rId5"/>
    <p:sldLayoutId id="2147484093" r:id="rId6"/>
    <p:sldLayoutId id="2147484094" r:id="rId7"/>
    <p:sldLayoutId id="2147484095" r:id="rId8"/>
    <p:sldLayoutId id="2147484096" r:id="rId9"/>
    <p:sldLayoutId id="2147484097" r:id="rId10"/>
    <p:sldLayoutId id="2147484098" r:id="rId11"/>
    <p:sldLayoutId id="2147484099" r:id="rId12"/>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uzaira.saeed@googl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1219200"/>
            <a:ext cx="8686800" cy="2057400"/>
          </a:xfrm>
        </p:spPr>
        <p:txBody>
          <a:bodyPr>
            <a:normAutofit fontScale="90000"/>
          </a:bodyPr>
          <a:lstStyle/>
          <a:p>
            <a:r>
              <a:rPr lang="en-US" sz="4400" dirty="0" smtClean="0">
                <a:solidFill>
                  <a:schemeClr val="accent4">
                    <a:lumMod val="50000"/>
                  </a:schemeClr>
                </a:solidFill>
              </a:rPr>
              <a:t>Week 11</a:t>
            </a:r>
            <a:r>
              <a:rPr lang="en-US" sz="4400" dirty="0" smtClean="0"/>
              <a:t/>
            </a:r>
            <a:br>
              <a:rPr lang="en-US" sz="4400" dirty="0" smtClean="0"/>
            </a:br>
            <a:r>
              <a:rPr lang="en-US" dirty="0" smtClean="0"/>
              <a:t>Basics of Functional Dependencies &amp; Normalization for Relational DB</a:t>
            </a:r>
            <a:endParaRPr lang="en-US" sz="4400" dirty="0"/>
          </a:p>
        </p:txBody>
      </p:sp>
      <p:sp>
        <p:nvSpPr>
          <p:cNvPr id="3075" name="Rectangle 3"/>
          <p:cNvSpPr>
            <a:spLocks noGrp="1" noChangeArrowheads="1"/>
          </p:cNvSpPr>
          <p:nvPr>
            <p:ph type="subTitle" idx="1"/>
          </p:nvPr>
        </p:nvSpPr>
        <p:spPr>
          <a:xfrm>
            <a:off x="2133600" y="3352800"/>
            <a:ext cx="6096000" cy="1447800"/>
          </a:xfrm>
        </p:spPr>
        <p:txBody>
          <a:bodyPr>
            <a:normAutofit fontScale="62500" lnSpcReduction="20000"/>
          </a:bodyPr>
          <a:lstStyle/>
          <a:p>
            <a:pPr fontAlgn="auto">
              <a:spcAft>
                <a:spcPts val="0"/>
              </a:spcAft>
              <a:buClr>
                <a:schemeClr val="tx1">
                  <a:shade val="95000"/>
                </a:schemeClr>
              </a:buClr>
              <a:buFont typeface="Wingdings 2"/>
              <a:buNone/>
              <a:defRPr/>
            </a:pPr>
            <a:r>
              <a:rPr lang="en-US" sz="2200" b="1" dirty="0" smtClean="0"/>
              <a:t/>
            </a:r>
            <a:br>
              <a:rPr lang="en-US" sz="2200" b="1" dirty="0" smtClean="0"/>
            </a:br>
            <a:r>
              <a:rPr lang="en-US" sz="2200" b="1" dirty="0" smtClean="0"/>
              <a:t>	</a:t>
            </a:r>
          </a:p>
          <a:p>
            <a:pPr fontAlgn="auto">
              <a:spcAft>
                <a:spcPts val="0"/>
              </a:spcAft>
              <a:buClr>
                <a:schemeClr val="tx1">
                  <a:shade val="95000"/>
                </a:schemeClr>
              </a:buClr>
              <a:buFont typeface="Wingdings 2"/>
              <a:buNone/>
              <a:defRPr/>
            </a:pPr>
            <a:endParaRPr lang="en-US" sz="2200" b="1" dirty="0" smtClean="0"/>
          </a:p>
          <a:p>
            <a:pPr fontAlgn="auto">
              <a:spcAft>
                <a:spcPts val="0"/>
              </a:spcAft>
              <a:buClr>
                <a:schemeClr val="tx1">
                  <a:shade val="95000"/>
                </a:schemeClr>
              </a:buClr>
              <a:buFont typeface="Wingdings 2"/>
              <a:buNone/>
              <a:defRPr/>
            </a:pPr>
            <a:r>
              <a:rPr lang="en-US" sz="2200" b="1" dirty="0" smtClean="0"/>
              <a:t>	</a:t>
            </a:r>
            <a:r>
              <a:rPr lang="en-US" b="1" dirty="0" err="1" smtClean="0"/>
              <a:t>Uzaira</a:t>
            </a:r>
            <a:r>
              <a:rPr lang="en-US" b="1" dirty="0" smtClean="0"/>
              <a:t> </a:t>
            </a:r>
            <a:r>
              <a:rPr lang="en-US" b="1" dirty="0" err="1" smtClean="0"/>
              <a:t>Saeed</a:t>
            </a:r>
            <a:r>
              <a:rPr lang="en-US" b="1" dirty="0" smtClean="0"/>
              <a:t> </a:t>
            </a:r>
            <a:br>
              <a:rPr lang="en-US" b="1" dirty="0" smtClean="0"/>
            </a:br>
            <a:r>
              <a:rPr lang="en-US" b="1" dirty="0" smtClean="0"/>
              <a:t>	</a:t>
            </a:r>
            <a:r>
              <a:rPr lang="en-US" sz="2200" b="1" dirty="0" smtClean="0">
                <a:hlinkClick r:id="rId2"/>
              </a:rPr>
              <a:t>uzaira.saeed@google.com</a:t>
            </a:r>
            <a:r>
              <a:rPr lang="en-US" sz="2200" b="1" dirty="0" smtClean="0"/>
              <a:t/>
            </a:r>
            <a:br>
              <a:rPr lang="en-US" sz="2200" b="1" dirty="0" smtClean="0"/>
            </a:br>
            <a:endParaRPr lang="en-US" sz="3900" dirty="0" smtClean="0"/>
          </a:p>
        </p:txBody>
      </p:sp>
      <p:sp>
        <p:nvSpPr>
          <p:cNvPr id="4100" name="Line 10"/>
          <p:cNvSpPr>
            <a:spLocks noChangeShapeType="1"/>
          </p:cNvSpPr>
          <p:nvPr/>
        </p:nvSpPr>
        <p:spPr bwMode="auto">
          <a:xfrm>
            <a:off x="8915400" y="0"/>
            <a:ext cx="0" cy="6858000"/>
          </a:xfrm>
          <a:prstGeom prst="line">
            <a:avLst/>
          </a:prstGeom>
          <a:noFill/>
          <a:ln w="88900">
            <a:solidFill>
              <a:srgbClr val="53A9C7"/>
            </a:solidFill>
            <a:round/>
            <a:headEnd/>
            <a:tailEnd/>
          </a:ln>
        </p:spPr>
        <p:txBody>
          <a:bodyPr/>
          <a:lstStyle/>
          <a:p>
            <a:endParaRPr lang="en-US"/>
          </a:p>
        </p:txBody>
      </p:sp>
      <p:sp>
        <p:nvSpPr>
          <p:cNvPr id="4101" name="Line 11"/>
          <p:cNvSpPr>
            <a:spLocks noChangeShapeType="1"/>
          </p:cNvSpPr>
          <p:nvPr/>
        </p:nvSpPr>
        <p:spPr bwMode="auto">
          <a:xfrm>
            <a:off x="0" y="228600"/>
            <a:ext cx="9144000" cy="0"/>
          </a:xfrm>
          <a:prstGeom prst="line">
            <a:avLst/>
          </a:prstGeom>
          <a:noFill/>
          <a:ln w="88900">
            <a:solidFill>
              <a:srgbClr val="53A9C7"/>
            </a:solidFill>
            <a:round/>
            <a:headEnd/>
            <a:tailEnd/>
          </a:ln>
        </p:spPr>
        <p:txBody>
          <a:bodyPr/>
          <a:lstStyle/>
          <a:p>
            <a:endParaRPr lang="en-US"/>
          </a:p>
        </p:txBody>
      </p:sp>
      <p:pic>
        <p:nvPicPr>
          <p:cNvPr id="4102" name="Picture 5"/>
          <p:cNvPicPr>
            <a:picLocks noChangeAspect="1" noChangeArrowheads="1"/>
          </p:cNvPicPr>
          <p:nvPr/>
        </p:nvPicPr>
        <p:blipFill>
          <a:blip r:embed="rId3"/>
          <a:srcRect/>
          <a:stretch>
            <a:fillRect/>
          </a:stretch>
        </p:blipFill>
        <p:spPr bwMode="auto">
          <a:xfrm>
            <a:off x="8505825" y="0"/>
            <a:ext cx="638175" cy="561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Redundant Information in Tuples &amp; Update Anomalies</a:t>
            </a:r>
          </a:p>
        </p:txBody>
      </p:sp>
      <p:sp>
        <p:nvSpPr>
          <p:cNvPr id="7171" name="Rectangle 5"/>
          <p:cNvSpPr>
            <a:spLocks noGrp="1" noChangeArrowheads="1"/>
          </p:cNvSpPr>
          <p:nvPr>
            <p:ph type="body" idx="4294967295"/>
          </p:nvPr>
        </p:nvSpPr>
        <p:spPr>
          <a:xfrm>
            <a:off x="1066800" y="2057400"/>
            <a:ext cx="8077200" cy="4572000"/>
          </a:xfrm>
        </p:spPr>
        <p:txBody>
          <a:bodyPr>
            <a:normAutofit fontScale="85000" lnSpcReduction="10000"/>
          </a:bodyPr>
          <a:lstStyle/>
          <a:p>
            <a:r>
              <a:rPr lang="en-US" dirty="0" smtClean="0"/>
              <a:t>One goal of schema design is to minimize the storage space used by the base relations </a:t>
            </a:r>
          </a:p>
          <a:p>
            <a:r>
              <a:rPr lang="en-US" dirty="0" smtClean="0"/>
              <a:t>Grouping attributes into relation schemas has a significant effect on storage space</a:t>
            </a:r>
          </a:p>
          <a:p>
            <a:pPr lvl="1"/>
            <a:r>
              <a:rPr lang="en-US" dirty="0" smtClean="0"/>
              <a:t>For example, In EMP_DEPT, the attribute values pertaining to a particular department (</a:t>
            </a:r>
            <a:r>
              <a:rPr lang="en-US" dirty="0" err="1" smtClean="0"/>
              <a:t>Dnumber</a:t>
            </a:r>
            <a:r>
              <a:rPr lang="en-US" dirty="0" smtClean="0"/>
              <a:t>, </a:t>
            </a:r>
            <a:r>
              <a:rPr lang="en-US" dirty="0" err="1" smtClean="0"/>
              <a:t>Dname</a:t>
            </a:r>
            <a:r>
              <a:rPr lang="en-US" dirty="0" smtClean="0"/>
              <a:t>, </a:t>
            </a:r>
            <a:r>
              <a:rPr lang="en-US" dirty="0" err="1" smtClean="0"/>
              <a:t>Dmgr_ssn</a:t>
            </a:r>
            <a:r>
              <a:rPr lang="en-US" dirty="0" smtClean="0"/>
              <a:t>) are repeated for </a:t>
            </a:r>
            <a:r>
              <a:rPr lang="en-US" i="1" dirty="0" smtClean="0"/>
              <a:t>every employee who works for that department</a:t>
            </a:r>
          </a:p>
          <a:p>
            <a:pPr lvl="1"/>
            <a:r>
              <a:rPr lang="en-US" i="1" dirty="0" smtClean="0"/>
              <a:t>In contrast, each </a:t>
            </a:r>
            <a:r>
              <a:rPr lang="en-US" dirty="0" smtClean="0"/>
              <a:t>department’s information appears only once in the DEPARTMENT relation. Only the department number (</a:t>
            </a:r>
            <a:r>
              <a:rPr lang="en-US" dirty="0" err="1" smtClean="0"/>
              <a:t>Dnumber</a:t>
            </a:r>
            <a:r>
              <a:rPr lang="en-US" dirty="0" smtClean="0"/>
              <a:t>) is repeated in the EMPLOYEE relation for each employee who works in that department</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Redundant Information in Tuples &amp; Update Anomalies</a:t>
            </a:r>
          </a:p>
        </p:txBody>
      </p:sp>
      <p:sp>
        <p:nvSpPr>
          <p:cNvPr id="7171" name="Rectangle 5"/>
          <p:cNvSpPr>
            <a:spLocks noGrp="1" noChangeArrowheads="1"/>
          </p:cNvSpPr>
          <p:nvPr>
            <p:ph type="body" idx="4294967295"/>
          </p:nvPr>
        </p:nvSpPr>
        <p:spPr>
          <a:xfrm>
            <a:off x="1066800" y="2057400"/>
            <a:ext cx="8077200" cy="4572000"/>
          </a:xfrm>
        </p:spPr>
        <p:txBody>
          <a:bodyPr>
            <a:normAutofit/>
          </a:bodyPr>
          <a:lstStyle/>
          <a:p>
            <a:r>
              <a:rPr lang="en-US" dirty="0" smtClean="0"/>
              <a:t>Storing natural joins of base relations leads to an additional problem referred to as </a:t>
            </a:r>
            <a:r>
              <a:rPr lang="en-US" b="1" dirty="0" smtClean="0"/>
              <a:t>Update Anomalies</a:t>
            </a:r>
          </a:p>
          <a:p>
            <a:r>
              <a:rPr lang="en-US" dirty="0" smtClean="0"/>
              <a:t>These can be classified into:</a:t>
            </a:r>
          </a:p>
          <a:p>
            <a:pPr lvl="1"/>
            <a:r>
              <a:rPr lang="en-US" dirty="0" smtClean="0"/>
              <a:t> insertion anomalies</a:t>
            </a:r>
          </a:p>
          <a:p>
            <a:pPr lvl="1"/>
            <a:r>
              <a:rPr lang="en-US" dirty="0" smtClean="0"/>
              <a:t>deletion anomalies</a:t>
            </a:r>
          </a:p>
          <a:p>
            <a:pPr lvl="1"/>
            <a:r>
              <a:rPr lang="en-US" dirty="0" smtClean="0"/>
              <a:t>modification anomalies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Redundant Information in Tuples &amp; Update Anomalies</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b="1" dirty="0" smtClean="0"/>
              <a:t>insertion anomalies</a:t>
            </a:r>
          </a:p>
          <a:p>
            <a:pPr lvl="1"/>
            <a:r>
              <a:rPr lang="en-US" sz="2800" dirty="0" smtClean="0"/>
              <a:t>Insertion anomalies are of two types</a:t>
            </a:r>
            <a:r>
              <a:rPr lang="en-US" sz="2400" dirty="0" smtClean="0"/>
              <a:t> based on the EMP_DEPT </a:t>
            </a:r>
            <a:r>
              <a:rPr lang="en-US" sz="2800" dirty="0" smtClean="0"/>
              <a:t>relation:</a:t>
            </a:r>
          </a:p>
          <a:p>
            <a:pPr lvl="2"/>
            <a:r>
              <a:rPr lang="en-US" sz="2200" dirty="0" smtClean="0"/>
              <a:t>To insert a new employee tuple into EMP_DEPT</a:t>
            </a:r>
            <a:r>
              <a:rPr lang="en-US" dirty="0" smtClean="0"/>
              <a:t>, we must include either the </a:t>
            </a:r>
            <a:r>
              <a:rPr lang="en-US" sz="2200" dirty="0" smtClean="0"/>
              <a:t>attribute values for the department that the employee works for, or NULLs (if the employee does not work for a department as yet</a:t>
            </a:r>
          </a:p>
          <a:p>
            <a:pPr lvl="2"/>
            <a:endParaRPr lang="en-US" sz="2200" dirty="0" smtClean="0"/>
          </a:p>
          <a:p>
            <a:pPr lvl="2"/>
            <a:r>
              <a:rPr lang="en-US" sz="2200" dirty="0" smtClean="0"/>
              <a:t>For example, to insert a new tuple for an employee who works in department number 5, we must enter all the attribute values of </a:t>
            </a:r>
            <a:r>
              <a:rPr lang="en-US" sz="2100" dirty="0" smtClean="0"/>
              <a:t>department 5 correctly so that they are consistent with the corresponding values for department 5 in other tuples in EMP_DEPT</a:t>
            </a:r>
            <a:br>
              <a:rPr lang="en-US" sz="2100" dirty="0" smtClean="0"/>
            </a:br>
            <a:endParaRPr lang="en-US" sz="2100" dirty="0" smtClean="0"/>
          </a:p>
          <a:p>
            <a:pPr lvl="2"/>
            <a:r>
              <a:rPr lang="en-US" sz="2100" dirty="0" smtClean="0"/>
              <a:t>If EMPLOYEE  &amp; DEPARTMENT tables are designed separately we do not have to worry about this consistency problem as we enter only the department number in the employee tuple while all other attribute values of department 5 are recorded only once in the database, as a single tuple in the DEPARTMENT relation</a:t>
            </a:r>
          </a:p>
        </p:txBody>
      </p:sp>
      <p:pic>
        <p:nvPicPr>
          <p:cNvPr id="3074" name="Picture 2"/>
          <p:cNvPicPr>
            <a:picLocks noChangeAspect="1" noChangeArrowheads="1"/>
          </p:cNvPicPr>
          <p:nvPr/>
        </p:nvPicPr>
        <p:blipFill>
          <a:blip r:embed="rId2"/>
          <a:srcRect/>
          <a:stretch>
            <a:fillRect/>
          </a:stretch>
        </p:blipFill>
        <p:spPr bwMode="auto">
          <a:xfrm>
            <a:off x="4514850" y="0"/>
            <a:ext cx="4629150" cy="9334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Redundant Information in Tuples &amp; Update Anomalies</a:t>
            </a:r>
          </a:p>
        </p:txBody>
      </p:sp>
      <p:sp>
        <p:nvSpPr>
          <p:cNvPr id="7171" name="Rectangle 5"/>
          <p:cNvSpPr>
            <a:spLocks noGrp="1" noChangeArrowheads="1"/>
          </p:cNvSpPr>
          <p:nvPr>
            <p:ph type="body" idx="4294967295"/>
          </p:nvPr>
        </p:nvSpPr>
        <p:spPr>
          <a:xfrm>
            <a:off x="1066800" y="2057400"/>
            <a:ext cx="8077200" cy="4572000"/>
          </a:xfrm>
        </p:spPr>
        <p:txBody>
          <a:bodyPr>
            <a:normAutofit fontScale="85000" lnSpcReduction="20000"/>
          </a:bodyPr>
          <a:lstStyle/>
          <a:p>
            <a:r>
              <a:rPr lang="en-US" b="1" dirty="0" smtClean="0"/>
              <a:t>insertion anomalies</a:t>
            </a:r>
          </a:p>
          <a:p>
            <a:pPr lvl="1"/>
            <a:r>
              <a:rPr lang="en-US" sz="2800" dirty="0" smtClean="0"/>
              <a:t>2</a:t>
            </a:r>
            <a:r>
              <a:rPr lang="en-US" sz="2800" baseline="30000" dirty="0" smtClean="0"/>
              <a:t>nd</a:t>
            </a:r>
            <a:r>
              <a:rPr lang="en-US" sz="2800" dirty="0" smtClean="0"/>
              <a:t> Type of Insertion anomalies:</a:t>
            </a:r>
          </a:p>
          <a:p>
            <a:pPr lvl="2"/>
            <a:r>
              <a:rPr lang="en-US" sz="2500" dirty="0" smtClean="0"/>
              <a:t>It is difficult to insert a new department that has no employees as yet in the EMP_DEPT relation. The only way to do this is to place NULL values in the attributes for employee. This violates the entity integrity for EMP_DEPT because </a:t>
            </a:r>
            <a:r>
              <a:rPr lang="en-US" sz="2500" dirty="0" err="1" smtClean="0"/>
              <a:t>Ssn</a:t>
            </a:r>
            <a:r>
              <a:rPr lang="en-US" sz="2500" dirty="0" smtClean="0"/>
              <a:t> is its primary key</a:t>
            </a:r>
          </a:p>
          <a:p>
            <a:pPr lvl="2"/>
            <a:r>
              <a:rPr lang="en-US" sz="2500" dirty="0" smtClean="0"/>
              <a:t>Moreover, when the first employee is assigned </a:t>
            </a:r>
            <a:r>
              <a:rPr lang="en-US" sz="2200" dirty="0" smtClean="0"/>
              <a:t>to that department, we do not need this tuple with NULL </a:t>
            </a:r>
            <a:r>
              <a:rPr lang="en-US" dirty="0" smtClean="0"/>
              <a:t>values any more.</a:t>
            </a:r>
          </a:p>
          <a:p>
            <a:pPr lvl="2"/>
            <a:r>
              <a:rPr lang="en-US" dirty="0" smtClean="0"/>
              <a:t>This problem does not occur in other case as a department </a:t>
            </a:r>
            <a:r>
              <a:rPr lang="en-US" sz="2200" dirty="0" smtClean="0"/>
              <a:t>is entered in the DEPARTMENT </a:t>
            </a:r>
            <a:r>
              <a:rPr lang="en-US" dirty="0" smtClean="0"/>
              <a:t>relation whether or not any employees work for it, </a:t>
            </a:r>
          </a:p>
          <a:p>
            <a:pPr lvl="2"/>
            <a:r>
              <a:rPr lang="en-US" dirty="0" smtClean="0"/>
              <a:t>and whenever an employee is assigned to that department, a corresponding </a:t>
            </a:r>
            <a:r>
              <a:rPr lang="en-US" sz="2200" dirty="0" smtClean="0"/>
              <a:t>tuple is inserted in EMPLOYEE</a:t>
            </a:r>
            <a:endParaRPr lang="en-US" sz="9000" dirty="0" smtClean="0"/>
          </a:p>
        </p:txBody>
      </p:sp>
      <p:pic>
        <p:nvPicPr>
          <p:cNvPr id="3074" name="Picture 2"/>
          <p:cNvPicPr>
            <a:picLocks noChangeAspect="1" noChangeArrowheads="1"/>
          </p:cNvPicPr>
          <p:nvPr/>
        </p:nvPicPr>
        <p:blipFill>
          <a:blip r:embed="rId2"/>
          <a:srcRect/>
          <a:stretch>
            <a:fillRect/>
          </a:stretch>
        </p:blipFill>
        <p:spPr bwMode="auto">
          <a:xfrm>
            <a:off x="4514850" y="0"/>
            <a:ext cx="4629150" cy="9334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Redundant Information in Tuples &amp; Update Anomalies</a:t>
            </a:r>
          </a:p>
        </p:txBody>
      </p:sp>
      <p:sp>
        <p:nvSpPr>
          <p:cNvPr id="7171" name="Rectangle 5"/>
          <p:cNvSpPr>
            <a:spLocks noGrp="1" noChangeArrowheads="1"/>
          </p:cNvSpPr>
          <p:nvPr>
            <p:ph type="body" idx="4294967295"/>
          </p:nvPr>
        </p:nvSpPr>
        <p:spPr>
          <a:xfrm>
            <a:off x="1066800" y="2057400"/>
            <a:ext cx="8077200" cy="4572000"/>
          </a:xfrm>
        </p:spPr>
        <p:txBody>
          <a:bodyPr>
            <a:normAutofit/>
          </a:bodyPr>
          <a:lstStyle/>
          <a:p>
            <a:r>
              <a:rPr lang="en-US" b="1" dirty="0" smtClean="0"/>
              <a:t>Deletion Anomalies</a:t>
            </a:r>
          </a:p>
          <a:p>
            <a:pPr lvl="1"/>
            <a:r>
              <a:rPr lang="en-US" dirty="0" smtClean="0"/>
              <a:t>The problem of deletion anomalies is related to the second insertion anomaly situation just discussed</a:t>
            </a:r>
          </a:p>
          <a:p>
            <a:pPr lvl="1"/>
            <a:r>
              <a:rPr lang="en-US" dirty="0" smtClean="0"/>
              <a:t>If we delete from EMP_DEPT …</a:t>
            </a:r>
          </a:p>
          <a:p>
            <a:pPr lvl="1"/>
            <a:r>
              <a:rPr lang="en-US" dirty="0" smtClean="0"/>
              <a:t>an  employee tuple that happens to represent the last employee working for a particular department, the information concerning that department is lost from the database</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Redundant Information in Tuples &amp; Update Anomalies</a:t>
            </a:r>
          </a:p>
        </p:txBody>
      </p:sp>
      <p:sp>
        <p:nvSpPr>
          <p:cNvPr id="7171" name="Rectangle 5"/>
          <p:cNvSpPr>
            <a:spLocks noGrp="1" noChangeArrowheads="1"/>
          </p:cNvSpPr>
          <p:nvPr>
            <p:ph type="body" idx="4294967295"/>
          </p:nvPr>
        </p:nvSpPr>
        <p:spPr>
          <a:xfrm>
            <a:off x="1066800" y="2057400"/>
            <a:ext cx="8077200" cy="4572000"/>
          </a:xfrm>
        </p:spPr>
        <p:txBody>
          <a:bodyPr>
            <a:normAutofit lnSpcReduction="10000"/>
          </a:bodyPr>
          <a:lstStyle/>
          <a:p>
            <a:r>
              <a:rPr lang="en-US" b="1" dirty="0" smtClean="0"/>
              <a:t>Modification Anomalies</a:t>
            </a:r>
          </a:p>
          <a:p>
            <a:pPr lvl="1"/>
            <a:r>
              <a:rPr lang="en-US" dirty="0" smtClean="0"/>
              <a:t>In EMP_DEPT, if we change the value of one of attributes of a particular department—say, the manager of department 5—we must update the tuples of </a:t>
            </a:r>
            <a:r>
              <a:rPr lang="en-US" i="1" dirty="0" smtClean="0"/>
              <a:t>all employees who work in that department; otherwise, the </a:t>
            </a:r>
            <a:r>
              <a:rPr lang="en-US" dirty="0" smtClean="0"/>
              <a:t>database will become inconsistent</a:t>
            </a:r>
          </a:p>
          <a:p>
            <a:pPr lvl="1"/>
            <a:r>
              <a:rPr lang="en-US" dirty="0" smtClean="0"/>
              <a:t>If we fail to update some tuples, the same department will be shown to have two different values for manager in different employee tuples, which would be wrong</a:t>
            </a:r>
          </a:p>
        </p:txBody>
      </p:sp>
      <p:pic>
        <p:nvPicPr>
          <p:cNvPr id="4" name="Picture 2"/>
          <p:cNvPicPr>
            <a:picLocks noChangeAspect="1" noChangeArrowheads="1"/>
          </p:cNvPicPr>
          <p:nvPr/>
        </p:nvPicPr>
        <p:blipFill>
          <a:blip r:embed="rId2"/>
          <a:srcRect/>
          <a:stretch>
            <a:fillRect/>
          </a:stretch>
        </p:blipFill>
        <p:spPr bwMode="auto">
          <a:xfrm>
            <a:off x="4514850" y="0"/>
            <a:ext cx="4629150" cy="9334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Redundant Information in Tuples &amp; Update Anomalies</a:t>
            </a:r>
          </a:p>
        </p:txBody>
      </p:sp>
      <p:sp>
        <p:nvSpPr>
          <p:cNvPr id="7171" name="Rectangle 5"/>
          <p:cNvSpPr>
            <a:spLocks noGrp="1" noChangeArrowheads="1"/>
          </p:cNvSpPr>
          <p:nvPr>
            <p:ph type="body" idx="4294967295"/>
          </p:nvPr>
        </p:nvSpPr>
        <p:spPr>
          <a:xfrm>
            <a:off x="1066800" y="2057400"/>
            <a:ext cx="8077200" cy="4572000"/>
          </a:xfrm>
        </p:spPr>
        <p:txBody>
          <a:bodyPr>
            <a:normAutofit fontScale="92500" lnSpcReduction="20000"/>
          </a:bodyPr>
          <a:lstStyle/>
          <a:p>
            <a:r>
              <a:rPr lang="en-US" b="1" dirty="0" smtClean="0"/>
              <a:t>Guideline 2</a:t>
            </a:r>
          </a:p>
          <a:p>
            <a:pPr lvl="1"/>
            <a:r>
              <a:rPr lang="en-US" dirty="0" smtClean="0"/>
              <a:t>Design the base relation schemas so that no insertion, deletion, or modification anomalies are present in the relations. If any anomalies are present, note them clearly and make sure that the programs that update the database will operate correctly</a:t>
            </a:r>
          </a:p>
          <a:p>
            <a:pPr lvl="1"/>
            <a:r>
              <a:rPr lang="en-US" dirty="0" smtClean="0"/>
              <a:t>We can also see the need for a more formal approach to evaluating whether a design meets these guidelines</a:t>
            </a:r>
          </a:p>
          <a:p>
            <a:pPr lvl="1"/>
            <a:r>
              <a:rPr lang="en-US" dirty="0" smtClean="0"/>
              <a:t>It is important to note that these guidelines may sometimes </a:t>
            </a:r>
            <a:r>
              <a:rPr lang="en-US" i="1" dirty="0" smtClean="0"/>
              <a:t>have to be violated in order to improve the performance of certain queries</a:t>
            </a:r>
          </a:p>
        </p:txBody>
      </p:sp>
      <p:pic>
        <p:nvPicPr>
          <p:cNvPr id="4" name="Picture 2"/>
          <p:cNvPicPr>
            <a:picLocks noChangeAspect="1" noChangeArrowheads="1"/>
          </p:cNvPicPr>
          <p:nvPr/>
        </p:nvPicPr>
        <p:blipFill>
          <a:blip r:embed="rId2"/>
          <a:srcRect/>
          <a:stretch>
            <a:fillRect/>
          </a:stretch>
        </p:blipFill>
        <p:spPr bwMode="auto">
          <a:xfrm>
            <a:off x="4514850" y="0"/>
            <a:ext cx="4629150" cy="9334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NULL Values in Tuples</a:t>
            </a:r>
          </a:p>
        </p:txBody>
      </p:sp>
      <p:sp>
        <p:nvSpPr>
          <p:cNvPr id="7171" name="Rectangle 5"/>
          <p:cNvSpPr>
            <a:spLocks noGrp="1" noChangeArrowheads="1"/>
          </p:cNvSpPr>
          <p:nvPr>
            <p:ph type="body" idx="4294967295"/>
          </p:nvPr>
        </p:nvSpPr>
        <p:spPr>
          <a:xfrm>
            <a:off x="1066800" y="2057400"/>
            <a:ext cx="8077200" cy="4572000"/>
          </a:xfrm>
        </p:spPr>
        <p:txBody>
          <a:bodyPr>
            <a:normAutofit fontScale="85000" lnSpcReduction="20000"/>
          </a:bodyPr>
          <a:lstStyle/>
          <a:p>
            <a:r>
              <a:rPr lang="en-US" dirty="0" smtClean="0"/>
              <a:t>If many of the attributes do not apply to all tuples in the relation, we end up with many NULLs in those tuples</a:t>
            </a:r>
          </a:p>
          <a:p>
            <a:r>
              <a:rPr lang="en-US" dirty="0" smtClean="0"/>
              <a:t>This can waste space at the storage level and may also lead to problems with understanding the meaning of the attributes and with specifying JOIN operations at the logical level</a:t>
            </a:r>
          </a:p>
          <a:p>
            <a:r>
              <a:rPr lang="en-US" dirty="0" smtClean="0"/>
              <a:t>Another problem with NULLs is how to account for them when aggregate operations such as COUNT or SUM are applied</a:t>
            </a:r>
          </a:p>
          <a:p>
            <a:r>
              <a:rPr lang="en-US" dirty="0" smtClean="0"/>
              <a:t>SELECT and JOIN operations involve comparisons; if NULL values are present, results may become unpredictable</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NULL Values in Tuples</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dirty="0" smtClean="0"/>
              <a:t>NULLs can have multiple interpretations, such as the following:</a:t>
            </a:r>
          </a:p>
          <a:p>
            <a:pPr lvl="1"/>
            <a:r>
              <a:rPr lang="en-US" dirty="0" smtClean="0"/>
              <a:t>Attribute </a:t>
            </a:r>
            <a:r>
              <a:rPr lang="en-US" i="1" dirty="0" smtClean="0"/>
              <a:t>does not apply to this tuple. For example, </a:t>
            </a:r>
            <a:r>
              <a:rPr lang="en-US" i="1" dirty="0" err="1" smtClean="0"/>
              <a:t>Visa_status</a:t>
            </a:r>
            <a:r>
              <a:rPr lang="en-US" i="1" dirty="0" smtClean="0"/>
              <a:t> may not </a:t>
            </a:r>
            <a:r>
              <a:rPr lang="en-US" dirty="0" smtClean="0"/>
              <a:t>apply to U.S. students</a:t>
            </a:r>
          </a:p>
          <a:p>
            <a:pPr lvl="1"/>
            <a:r>
              <a:rPr lang="en-US" dirty="0" smtClean="0"/>
              <a:t>The attribute value for this tuple is </a:t>
            </a:r>
            <a:r>
              <a:rPr lang="en-US" i="1" dirty="0" smtClean="0"/>
              <a:t>unknown. For example, the </a:t>
            </a:r>
            <a:r>
              <a:rPr lang="en-US" i="1" dirty="0" err="1" smtClean="0"/>
              <a:t>Date_of_birth</a:t>
            </a:r>
            <a:r>
              <a:rPr lang="en-US" i="1" dirty="0" smtClean="0"/>
              <a:t> </a:t>
            </a:r>
            <a:r>
              <a:rPr lang="en-US" dirty="0" smtClean="0"/>
              <a:t>may be unknown for an employee</a:t>
            </a:r>
          </a:p>
          <a:p>
            <a:pPr lvl="1"/>
            <a:r>
              <a:rPr lang="en-US" dirty="0" smtClean="0"/>
              <a:t>The value is </a:t>
            </a:r>
            <a:r>
              <a:rPr lang="en-US" i="1" dirty="0" smtClean="0"/>
              <a:t>known but absent; that is, it has not been recorded yet. For example</a:t>
            </a:r>
            <a:r>
              <a:rPr lang="en-US" dirty="0" smtClean="0"/>
              <a:t> </a:t>
            </a:r>
            <a:r>
              <a:rPr lang="en-US" dirty="0" err="1" smtClean="0"/>
              <a:t>Home_Phone_Number</a:t>
            </a:r>
            <a:r>
              <a:rPr lang="en-US" dirty="0" smtClean="0"/>
              <a:t> for an employee may exist, but may not be available and recorded yet</a:t>
            </a:r>
          </a:p>
          <a:p>
            <a:r>
              <a:rPr lang="en-US" dirty="0" smtClean="0"/>
              <a:t>Having the same representation for all NULLs compromises the different meanings they may have</a:t>
            </a:r>
          </a:p>
          <a:p>
            <a:r>
              <a:rPr lang="en-US" dirty="0" smtClean="0"/>
              <a:t>Therefore, we may state another guideline</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NULL Values in Tuples</a:t>
            </a:r>
          </a:p>
        </p:txBody>
      </p:sp>
      <p:sp>
        <p:nvSpPr>
          <p:cNvPr id="7171" name="Rectangle 5"/>
          <p:cNvSpPr>
            <a:spLocks noGrp="1" noChangeArrowheads="1"/>
          </p:cNvSpPr>
          <p:nvPr>
            <p:ph type="body" idx="4294967295"/>
          </p:nvPr>
        </p:nvSpPr>
        <p:spPr>
          <a:xfrm>
            <a:off x="1066800" y="2057400"/>
            <a:ext cx="8077200" cy="4572000"/>
          </a:xfrm>
        </p:spPr>
        <p:txBody>
          <a:bodyPr>
            <a:normAutofit/>
          </a:bodyPr>
          <a:lstStyle/>
          <a:p>
            <a:r>
              <a:rPr lang="en-US" b="1" dirty="0" smtClean="0"/>
              <a:t>Guideline 3</a:t>
            </a:r>
          </a:p>
          <a:p>
            <a:r>
              <a:rPr lang="en-US" dirty="0" smtClean="0"/>
              <a:t>As far as possible, avoid placing attributes in a base relation whose values may frequently be NULL</a:t>
            </a:r>
          </a:p>
          <a:p>
            <a:r>
              <a:rPr lang="en-US" dirty="0" smtClean="0"/>
              <a:t>If NULLs are unavoidable, make sure that they apply in exceptional cases only and do not apply to a majority of tuples in the relation</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fontAlgn="auto">
              <a:spcAft>
                <a:spcPts val="0"/>
              </a:spcAft>
              <a:defRPr/>
            </a:pPr>
            <a:r>
              <a:rPr lang="en-US" dirty="0" smtClean="0"/>
              <a:t>Road Map</a:t>
            </a:r>
          </a:p>
        </p:txBody>
      </p:sp>
      <p:sp>
        <p:nvSpPr>
          <p:cNvPr id="5123" name="Rectangle 3"/>
          <p:cNvSpPr>
            <a:spLocks noGrp="1" noChangeArrowheads="1"/>
          </p:cNvSpPr>
          <p:nvPr>
            <p:ph idx="1"/>
          </p:nvPr>
        </p:nvSpPr>
        <p:spPr>
          <a:xfrm>
            <a:off x="990600" y="1905000"/>
            <a:ext cx="7772400" cy="4419600"/>
          </a:xfrm>
        </p:spPr>
        <p:txBody>
          <a:bodyPr>
            <a:normAutofit/>
          </a:bodyPr>
          <a:lstStyle/>
          <a:p>
            <a:endParaRPr lang="en-US" dirty="0" smtClean="0"/>
          </a:p>
          <a:p>
            <a:r>
              <a:rPr lang="en-US" dirty="0" smtClean="0"/>
              <a:t>Informal Design Guidelines for Relation Schemas</a:t>
            </a:r>
          </a:p>
          <a:p>
            <a:r>
              <a:rPr lang="en-US" dirty="0" smtClean="0"/>
              <a:t>Functional Dependencies</a:t>
            </a:r>
          </a:p>
          <a:p>
            <a:r>
              <a:rPr lang="en-US" dirty="0" smtClean="0"/>
              <a:t>Normal Forms Based on Primary Keys</a:t>
            </a:r>
          </a:p>
          <a:p>
            <a:r>
              <a:rPr lang="en-US" dirty="0" smtClean="0"/>
              <a:t>General Definitions of Second &amp; Third Normal Forms</a:t>
            </a:r>
          </a:p>
        </p:txBody>
      </p:sp>
      <p:sp>
        <p:nvSpPr>
          <p:cNvPr id="5124" name="Line 6"/>
          <p:cNvSpPr>
            <a:spLocks noChangeShapeType="1"/>
          </p:cNvSpPr>
          <p:nvPr/>
        </p:nvSpPr>
        <p:spPr bwMode="auto">
          <a:xfrm>
            <a:off x="8915400" y="0"/>
            <a:ext cx="0" cy="6858000"/>
          </a:xfrm>
          <a:prstGeom prst="line">
            <a:avLst/>
          </a:prstGeom>
          <a:noFill/>
          <a:ln w="88900">
            <a:solidFill>
              <a:srgbClr val="53A9C7"/>
            </a:solidFill>
            <a:round/>
            <a:headEnd/>
            <a:tailEnd/>
          </a:ln>
        </p:spPr>
        <p:txBody>
          <a:bodyPr/>
          <a:lstStyle/>
          <a:p>
            <a:endParaRPr lang="en-US"/>
          </a:p>
        </p:txBody>
      </p:sp>
      <p:sp>
        <p:nvSpPr>
          <p:cNvPr id="5125" name="Line 7"/>
          <p:cNvSpPr>
            <a:spLocks noChangeShapeType="1"/>
          </p:cNvSpPr>
          <p:nvPr/>
        </p:nvSpPr>
        <p:spPr bwMode="auto">
          <a:xfrm>
            <a:off x="0" y="228600"/>
            <a:ext cx="9144000" cy="0"/>
          </a:xfrm>
          <a:prstGeom prst="line">
            <a:avLst/>
          </a:prstGeom>
          <a:noFill/>
          <a:ln w="88900">
            <a:solidFill>
              <a:srgbClr val="53A9C7"/>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Generation of Spurious Tuples</a:t>
            </a:r>
          </a:p>
        </p:txBody>
      </p:sp>
      <p:sp>
        <p:nvSpPr>
          <p:cNvPr id="7171" name="Rectangle 5"/>
          <p:cNvSpPr>
            <a:spLocks noGrp="1" noChangeArrowheads="1"/>
          </p:cNvSpPr>
          <p:nvPr>
            <p:ph type="body" idx="4294967295"/>
          </p:nvPr>
        </p:nvSpPr>
        <p:spPr>
          <a:xfrm>
            <a:off x="1066800" y="2057400"/>
            <a:ext cx="8077200" cy="4572000"/>
          </a:xfrm>
        </p:spPr>
        <p:txBody>
          <a:bodyPr>
            <a:normAutofit fontScale="85000" lnSpcReduction="20000"/>
          </a:bodyPr>
          <a:lstStyle/>
          <a:p>
            <a:endParaRPr lang="en-US" dirty="0" smtClean="0"/>
          </a:p>
          <a:p>
            <a:endParaRPr lang="en-US" dirty="0" smtClean="0"/>
          </a:p>
          <a:p>
            <a:r>
              <a:rPr lang="en-US" dirty="0" smtClean="0"/>
              <a:t>Consider the two relation schemas EMP_LOCS and EMP_PROJ1 which can be used instead of the single EMP_PROJ relation in </a:t>
            </a:r>
          </a:p>
          <a:p>
            <a:r>
              <a:rPr lang="en-US" dirty="0" smtClean="0"/>
              <a:t>A tuple in EMP_LOCS means that the employee whose name is </a:t>
            </a:r>
            <a:r>
              <a:rPr lang="en-US" dirty="0" err="1" smtClean="0"/>
              <a:t>Ename</a:t>
            </a:r>
            <a:r>
              <a:rPr lang="en-US" dirty="0" smtClean="0"/>
              <a:t> works on </a:t>
            </a:r>
            <a:r>
              <a:rPr lang="en-US" i="1" dirty="0" smtClean="0"/>
              <a:t>some project whose location is </a:t>
            </a:r>
            <a:r>
              <a:rPr lang="en-US" i="1" dirty="0" err="1" smtClean="0"/>
              <a:t>Plocation</a:t>
            </a:r>
            <a:endParaRPr lang="en-US" i="1" dirty="0" smtClean="0"/>
          </a:p>
          <a:p>
            <a:r>
              <a:rPr lang="en-US" dirty="0" smtClean="0"/>
              <a:t>A tuple in EMP_PROJ1 refers to the fact that the employee whose Social Security number is </a:t>
            </a:r>
            <a:r>
              <a:rPr lang="en-US" dirty="0" err="1" smtClean="0"/>
              <a:t>Ssn</a:t>
            </a:r>
            <a:r>
              <a:rPr lang="en-US" dirty="0" smtClean="0"/>
              <a:t> works Hours per week on the project whose name, number, and location are </a:t>
            </a:r>
            <a:r>
              <a:rPr lang="en-US" dirty="0" err="1" smtClean="0"/>
              <a:t>Pname</a:t>
            </a:r>
            <a:r>
              <a:rPr lang="en-US" dirty="0" smtClean="0"/>
              <a:t>, </a:t>
            </a:r>
            <a:r>
              <a:rPr lang="en-US" dirty="0" err="1" smtClean="0"/>
              <a:t>Pnumber</a:t>
            </a:r>
            <a:r>
              <a:rPr lang="en-US" dirty="0" smtClean="0"/>
              <a:t>, and </a:t>
            </a:r>
            <a:r>
              <a:rPr lang="en-US" dirty="0" err="1" smtClean="0"/>
              <a:t>Plocation</a:t>
            </a:r>
            <a:endParaRPr lang="en-US" dirty="0" smtClean="0"/>
          </a:p>
        </p:txBody>
      </p:sp>
      <p:pic>
        <p:nvPicPr>
          <p:cNvPr id="1026" name="Picture 2"/>
          <p:cNvPicPr>
            <a:picLocks noChangeAspect="1" noChangeArrowheads="1"/>
          </p:cNvPicPr>
          <p:nvPr/>
        </p:nvPicPr>
        <p:blipFill>
          <a:blip r:embed="rId2"/>
          <a:srcRect/>
          <a:stretch>
            <a:fillRect/>
          </a:stretch>
        </p:blipFill>
        <p:spPr bwMode="auto">
          <a:xfrm>
            <a:off x="6324600" y="1219200"/>
            <a:ext cx="2819400" cy="16668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0" y="1600200"/>
            <a:ext cx="3590925" cy="1295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Generation of Spurious Tuples</a:t>
            </a:r>
          </a:p>
        </p:txBody>
      </p:sp>
      <p:sp>
        <p:nvSpPr>
          <p:cNvPr id="7171" name="Rectangle 5"/>
          <p:cNvSpPr>
            <a:spLocks noGrp="1" noChangeArrowheads="1"/>
          </p:cNvSpPr>
          <p:nvPr>
            <p:ph type="body" idx="4294967295"/>
          </p:nvPr>
        </p:nvSpPr>
        <p:spPr>
          <a:xfrm>
            <a:off x="1066800" y="2057400"/>
            <a:ext cx="8077200" cy="4572000"/>
          </a:xfrm>
        </p:spPr>
        <p:txBody>
          <a:bodyPr>
            <a:normAutofit fontScale="92500" lnSpcReduction="10000"/>
          </a:bodyPr>
          <a:lstStyle/>
          <a:p>
            <a:r>
              <a:rPr lang="en-US" dirty="0" smtClean="0"/>
              <a:t>Suppose that we used EMP_PROJ1 and EMP_LOCS as the base relations instead of EMP_PROJ</a:t>
            </a:r>
          </a:p>
          <a:p>
            <a:r>
              <a:rPr lang="en-US" dirty="0" smtClean="0"/>
              <a:t>This produces a particularly bad schema design because:</a:t>
            </a:r>
          </a:p>
          <a:p>
            <a:pPr lvl="1"/>
            <a:r>
              <a:rPr lang="en-US" dirty="0" smtClean="0"/>
              <a:t> we cannot recover the information that was originally in EMP_PROJ from EMP_PROJ1 and EMP_LOCS</a:t>
            </a:r>
          </a:p>
          <a:p>
            <a:pPr lvl="1"/>
            <a:r>
              <a:rPr lang="en-US" dirty="0" smtClean="0"/>
              <a:t>If we attempt a NATURAL JOIN operation on EMP_PROJ1 and EMP_LOCS, the result produces many more tuples than the original set of tuples in EMP_PROJ</a:t>
            </a:r>
          </a:p>
          <a:p>
            <a:endParaRPr lang="en-US" dirty="0" smtClean="0"/>
          </a:p>
        </p:txBody>
      </p:sp>
      <p:pic>
        <p:nvPicPr>
          <p:cNvPr id="2050" name="Picture 2"/>
          <p:cNvPicPr>
            <a:picLocks noChangeAspect="1" noChangeArrowheads="1"/>
          </p:cNvPicPr>
          <p:nvPr/>
        </p:nvPicPr>
        <p:blipFill>
          <a:blip r:embed="rId2"/>
          <a:srcRect/>
          <a:stretch>
            <a:fillRect/>
          </a:stretch>
        </p:blipFill>
        <p:spPr bwMode="auto">
          <a:xfrm>
            <a:off x="0" y="0"/>
            <a:ext cx="3590925" cy="12954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6324600" y="0"/>
            <a:ext cx="2819400" cy="16668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Generation of Spurious Tuples</a:t>
            </a:r>
          </a:p>
        </p:txBody>
      </p:sp>
      <p:sp>
        <p:nvSpPr>
          <p:cNvPr id="7171" name="Rectangle 5"/>
          <p:cNvSpPr>
            <a:spLocks noGrp="1" noChangeArrowheads="1"/>
          </p:cNvSpPr>
          <p:nvPr>
            <p:ph type="body" idx="4294967295"/>
          </p:nvPr>
        </p:nvSpPr>
        <p:spPr>
          <a:xfrm>
            <a:off x="1066800" y="2057400"/>
            <a:ext cx="8077200" cy="4572000"/>
          </a:xfrm>
        </p:spPr>
        <p:txBody>
          <a:bodyPr>
            <a:normAutofit fontScale="85000" lnSpcReduction="10000"/>
          </a:bodyPr>
          <a:lstStyle/>
          <a:p>
            <a:r>
              <a:rPr lang="en-US" dirty="0" smtClean="0"/>
              <a:t>Additional tuples that were not in EMP_PROJ are called </a:t>
            </a:r>
            <a:r>
              <a:rPr lang="en-US" b="1" dirty="0" smtClean="0"/>
              <a:t>spurious tuples </a:t>
            </a:r>
            <a:r>
              <a:rPr lang="en-US" dirty="0" smtClean="0"/>
              <a:t>because they represent spurious information that is not valid</a:t>
            </a:r>
          </a:p>
          <a:p>
            <a:r>
              <a:rPr lang="en-US" dirty="0" smtClean="0"/>
              <a:t>Decomposing EMP_PROJ into EMP_LOCS and EMP_PROJ1 is undesirable because when we JOIN them back using NATURAL JOIN, we do not get the correct original information</a:t>
            </a:r>
          </a:p>
          <a:p>
            <a:r>
              <a:rPr lang="en-US" dirty="0" smtClean="0"/>
              <a:t>This is because in this case </a:t>
            </a:r>
            <a:r>
              <a:rPr lang="en-US" dirty="0" err="1" smtClean="0"/>
              <a:t>Plocation</a:t>
            </a:r>
            <a:r>
              <a:rPr lang="en-US" dirty="0" smtClean="0"/>
              <a:t> is the attribute that relates EMP_LOCS and EMP_PROJ1, and </a:t>
            </a:r>
            <a:r>
              <a:rPr lang="en-US" dirty="0" err="1" smtClean="0"/>
              <a:t>Plocation</a:t>
            </a:r>
            <a:r>
              <a:rPr lang="en-US" dirty="0" smtClean="0"/>
              <a:t> is neither a primary key nor a foreign key in either EMP_LOCS or EMP_PROJ1</a:t>
            </a:r>
          </a:p>
        </p:txBody>
      </p:sp>
      <p:pic>
        <p:nvPicPr>
          <p:cNvPr id="2050" name="Picture 2"/>
          <p:cNvPicPr>
            <a:picLocks noChangeAspect="1" noChangeArrowheads="1"/>
          </p:cNvPicPr>
          <p:nvPr/>
        </p:nvPicPr>
        <p:blipFill>
          <a:blip r:embed="rId2"/>
          <a:srcRect/>
          <a:stretch>
            <a:fillRect/>
          </a:stretch>
        </p:blipFill>
        <p:spPr bwMode="auto">
          <a:xfrm>
            <a:off x="0" y="0"/>
            <a:ext cx="3590925" cy="12954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6324600" y="0"/>
            <a:ext cx="2819400" cy="16668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Generation of Spurious Tuples</a:t>
            </a:r>
          </a:p>
        </p:txBody>
      </p:sp>
      <p:sp>
        <p:nvSpPr>
          <p:cNvPr id="7171" name="Rectangle 5"/>
          <p:cNvSpPr>
            <a:spLocks noGrp="1" noChangeArrowheads="1"/>
          </p:cNvSpPr>
          <p:nvPr>
            <p:ph type="body" idx="4294967295"/>
          </p:nvPr>
        </p:nvSpPr>
        <p:spPr>
          <a:xfrm>
            <a:off x="1066800" y="2057400"/>
            <a:ext cx="8077200" cy="4572000"/>
          </a:xfrm>
        </p:spPr>
        <p:txBody>
          <a:bodyPr>
            <a:normAutofit lnSpcReduction="10000"/>
          </a:bodyPr>
          <a:lstStyle/>
          <a:p>
            <a:r>
              <a:rPr lang="en-US" b="1" dirty="0" smtClean="0"/>
              <a:t>Guideline 4</a:t>
            </a:r>
          </a:p>
          <a:p>
            <a:pPr lvl="1"/>
            <a:r>
              <a:rPr lang="en-US" dirty="0" smtClean="0"/>
              <a:t>Design relation schemas so that they can be joined with equality conditions on attributes that are appropriately related (primary key, foreign key) pairs in a way that guarantees that no spurious tuples are generated</a:t>
            </a:r>
          </a:p>
          <a:p>
            <a:pPr lvl="1"/>
            <a:r>
              <a:rPr lang="en-US" dirty="0" smtClean="0"/>
              <a:t>Avoid relations that contain matching attributes that are not (foreign key, primary key) combinations because joining on such attributes may produce spurious tuples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Summary and Discussion of Design Guidelines</a:t>
            </a:r>
          </a:p>
        </p:txBody>
      </p:sp>
      <p:sp>
        <p:nvSpPr>
          <p:cNvPr id="7171" name="Rectangle 5"/>
          <p:cNvSpPr>
            <a:spLocks noGrp="1" noChangeArrowheads="1"/>
          </p:cNvSpPr>
          <p:nvPr>
            <p:ph type="body" idx="4294967295"/>
          </p:nvPr>
        </p:nvSpPr>
        <p:spPr>
          <a:xfrm>
            <a:off x="1066800" y="2057400"/>
            <a:ext cx="8077200" cy="4572000"/>
          </a:xfrm>
        </p:spPr>
        <p:txBody>
          <a:bodyPr>
            <a:normAutofit fontScale="92500" lnSpcReduction="20000"/>
          </a:bodyPr>
          <a:lstStyle/>
          <a:p>
            <a:r>
              <a:rPr lang="en-US" dirty="0" smtClean="0"/>
              <a:t>The problems we pointed out are as follows:</a:t>
            </a:r>
          </a:p>
          <a:p>
            <a:pPr lvl="1"/>
            <a:r>
              <a:rPr lang="en-US" dirty="0" smtClean="0"/>
              <a:t>Anomalies that cause redundant work to be done during insertion into and modification of a relation, and that may cause accidental loss of information during a deletion from a relation</a:t>
            </a:r>
          </a:p>
          <a:p>
            <a:pPr lvl="1"/>
            <a:r>
              <a:rPr lang="en-US" dirty="0" smtClean="0"/>
              <a:t>Waste of storage space due to NULLs and the difficulty of performing selections, aggregation operations and joins due to NULL values</a:t>
            </a:r>
          </a:p>
          <a:p>
            <a:pPr lvl="1"/>
            <a:r>
              <a:rPr lang="en-US" dirty="0" smtClean="0"/>
              <a:t>Generation of invalid and spurious data during joins on base relations with matched attributes that may not represent a proper (foreign key, primary key) relationship</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dirty="0" smtClean="0"/>
              <a:t>Functional Dependencies</a:t>
            </a:r>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Definition of Functional Dependency</a:t>
            </a:r>
          </a:p>
        </p:txBody>
      </p:sp>
      <p:sp>
        <p:nvSpPr>
          <p:cNvPr id="7171" name="Rectangle 5"/>
          <p:cNvSpPr>
            <a:spLocks noGrp="1" noChangeArrowheads="1"/>
          </p:cNvSpPr>
          <p:nvPr>
            <p:ph type="body" idx="4294967295"/>
          </p:nvPr>
        </p:nvSpPr>
        <p:spPr>
          <a:xfrm>
            <a:off x="1066800" y="2057400"/>
            <a:ext cx="8077200" cy="4572000"/>
          </a:xfrm>
        </p:spPr>
        <p:txBody>
          <a:bodyPr>
            <a:normAutofit/>
          </a:bodyPr>
          <a:lstStyle/>
          <a:p>
            <a:r>
              <a:rPr lang="en-US" dirty="0" smtClean="0"/>
              <a:t>A functional dependency is a constraint between two sets of attributes from the database</a:t>
            </a:r>
          </a:p>
          <a:p>
            <a:r>
              <a:rPr lang="en-US" dirty="0" smtClean="0"/>
              <a:t>Suppose that our relational database schema has </a:t>
            </a:r>
            <a:r>
              <a:rPr lang="en-US" i="1" dirty="0" smtClean="0"/>
              <a:t>n attributes A1, A2, ..., An; let us think of the whole database as being described by a single </a:t>
            </a:r>
            <a:r>
              <a:rPr lang="en-US" b="1" i="1" dirty="0" smtClean="0"/>
              <a:t>universal </a:t>
            </a:r>
            <a:r>
              <a:rPr lang="en-US" dirty="0" smtClean="0"/>
              <a:t>relation schema </a:t>
            </a:r>
            <a:r>
              <a:rPr lang="en-US" i="1" dirty="0" smtClean="0"/>
              <a:t>R = {A1, A2, ... , An}</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Definition of Functional Dependency</a:t>
            </a:r>
          </a:p>
        </p:txBody>
      </p:sp>
      <p:sp>
        <p:nvSpPr>
          <p:cNvPr id="7171" name="Rectangle 5"/>
          <p:cNvSpPr>
            <a:spLocks noGrp="1" noChangeArrowheads="1"/>
          </p:cNvSpPr>
          <p:nvPr>
            <p:ph type="body" idx="4294967295"/>
          </p:nvPr>
        </p:nvSpPr>
        <p:spPr>
          <a:xfrm>
            <a:off x="1066800" y="2057400"/>
            <a:ext cx="8077200" cy="4572000"/>
          </a:xfrm>
        </p:spPr>
        <p:txBody>
          <a:bodyPr>
            <a:normAutofit fontScale="47500" lnSpcReduction="20000"/>
          </a:bodyPr>
          <a:lstStyle/>
          <a:p>
            <a:r>
              <a:rPr lang="en-US" b="1" dirty="0" smtClean="0"/>
              <a:t>Definition:</a:t>
            </a:r>
            <a:r>
              <a:rPr lang="en-US" dirty="0" smtClean="0"/>
              <a:t> A functional dependency, denoted by </a:t>
            </a:r>
            <a:r>
              <a:rPr lang="en-US" i="1" dirty="0" smtClean="0"/>
              <a:t>X → Y, between two sets of </a:t>
            </a:r>
            <a:r>
              <a:rPr lang="en-US" dirty="0" smtClean="0"/>
              <a:t>attributes </a:t>
            </a:r>
            <a:r>
              <a:rPr lang="en-US" i="1" dirty="0" smtClean="0"/>
              <a:t>X and Y that are subsets of R specifies a constraint on the possible </a:t>
            </a:r>
            <a:r>
              <a:rPr lang="en-US" dirty="0" smtClean="0"/>
              <a:t>tuples that can form a relation state </a:t>
            </a:r>
            <a:r>
              <a:rPr lang="en-US" i="1" dirty="0" smtClean="0"/>
              <a:t>r of R. The constraint is that, for any two </a:t>
            </a:r>
            <a:r>
              <a:rPr lang="en-US" dirty="0" smtClean="0"/>
              <a:t>tuples </a:t>
            </a:r>
            <a:r>
              <a:rPr lang="en-US" i="1" dirty="0" smtClean="0"/>
              <a:t>t1 and t2 in r that have t1[X] = t2[X], they must also have t1[Y] = t2[Y]</a:t>
            </a:r>
          </a:p>
          <a:p>
            <a:r>
              <a:rPr lang="en-US" dirty="0" smtClean="0"/>
              <a:t>This means that the values of the </a:t>
            </a:r>
            <a:r>
              <a:rPr lang="en-US" i="1" dirty="0" smtClean="0"/>
              <a:t>Y component of a tuple in r depend on, or are determined by, the values of the X component; alternatively, the values of the X component </a:t>
            </a:r>
            <a:r>
              <a:rPr lang="en-US" dirty="0" smtClean="0"/>
              <a:t>of a tuple uniquely (or functionally) </a:t>
            </a:r>
            <a:r>
              <a:rPr lang="en-US" i="1" dirty="0" smtClean="0"/>
              <a:t>determine the values of the Y component</a:t>
            </a:r>
          </a:p>
          <a:p>
            <a:r>
              <a:rPr lang="en-US" dirty="0" smtClean="0"/>
              <a:t>We also say that there is a functional dependency from </a:t>
            </a:r>
            <a:r>
              <a:rPr lang="en-US" i="1" dirty="0" smtClean="0"/>
              <a:t>X to Y, or that Y is </a:t>
            </a:r>
            <a:r>
              <a:rPr lang="en-US" dirty="0" smtClean="0"/>
              <a:t>functionally dependent on </a:t>
            </a:r>
            <a:r>
              <a:rPr lang="en-US" i="1" dirty="0" smtClean="0"/>
              <a:t>X. The abbreviation for functional dependency is FD or </a:t>
            </a:r>
            <a:r>
              <a:rPr lang="en-US" dirty="0" err="1" smtClean="0"/>
              <a:t>f.d</a:t>
            </a:r>
            <a:endParaRPr lang="en-US" dirty="0" smtClean="0"/>
          </a:p>
          <a:p>
            <a:r>
              <a:rPr lang="en-US" dirty="0" smtClean="0"/>
              <a:t>The set of attributes </a:t>
            </a:r>
            <a:r>
              <a:rPr lang="en-US" i="1" dirty="0" smtClean="0"/>
              <a:t>X is called the left-hand side of the FD, and Y is called the </a:t>
            </a:r>
            <a:r>
              <a:rPr lang="en-US" dirty="0" smtClean="0"/>
              <a:t>right-hand side</a:t>
            </a:r>
          </a:p>
          <a:p>
            <a:r>
              <a:rPr lang="en-US" dirty="0" smtClean="0"/>
              <a:t>Thus, </a:t>
            </a:r>
            <a:r>
              <a:rPr lang="en-US" i="1" dirty="0" smtClean="0"/>
              <a:t>X functionally determines Y in a relation schema R if, and only if, whenever </a:t>
            </a:r>
            <a:r>
              <a:rPr lang="en-US" dirty="0" smtClean="0"/>
              <a:t>two tuples of </a:t>
            </a:r>
            <a:r>
              <a:rPr lang="en-US" i="1" dirty="0" smtClean="0"/>
              <a:t>r(R) agree on their X-value, they must necessarily agree on their </a:t>
            </a:r>
            <a:r>
              <a:rPr lang="en-US" i="1" dirty="0" err="1" smtClean="0"/>
              <a:t>Yvalue</a:t>
            </a:r>
            <a:endParaRPr lang="en-US" i="1" dirty="0" smtClean="0"/>
          </a:p>
          <a:p>
            <a:r>
              <a:rPr lang="en-US" dirty="0" smtClean="0"/>
              <a:t>Note the following:</a:t>
            </a:r>
          </a:p>
          <a:p>
            <a:pPr lvl="1"/>
            <a:r>
              <a:rPr lang="en-US" dirty="0" smtClean="0"/>
              <a:t>If a constraint on </a:t>
            </a:r>
            <a:r>
              <a:rPr lang="en-US" i="1" dirty="0" smtClean="0"/>
              <a:t>R states that there cannot be more than one tuple with a </a:t>
            </a:r>
            <a:r>
              <a:rPr lang="en-US" dirty="0" smtClean="0"/>
              <a:t>given </a:t>
            </a:r>
            <a:r>
              <a:rPr lang="en-US" i="1" dirty="0" smtClean="0"/>
              <a:t>X-value in any relation instance r(R)—that is, X is a </a:t>
            </a:r>
            <a:r>
              <a:rPr lang="en-US" b="1" i="1" dirty="0" smtClean="0"/>
              <a:t>candidate key of </a:t>
            </a:r>
            <a:r>
              <a:rPr lang="en-US" i="1" dirty="0" smtClean="0"/>
              <a:t>R—this implies that X → Y for any subset of attributes Y of R (because the </a:t>
            </a:r>
            <a:r>
              <a:rPr lang="en-US" dirty="0" smtClean="0"/>
              <a:t>key constraint implies that no two tuples in any legal state </a:t>
            </a:r>
            <a:r>
              <a:rPr lang="en-US" i="1" dirty="0" smtClean="0"/>
              <a:t>r(R) will have the </a:t>
            </a:r>
            <a:r>
              <a:rPr lang="en-US" dirty="0" smtClean="0"/>
              <a:t>same value of </a:t>
            </a:r>
            <a:r>
              <a:rPr lang="en-US" i="1" dirty="0" smtClean="0"/>
              <a:t>X)</a:t>
            </a:r>
          </a:p>
          <a:p>
            <a:pPr lvl="1"/>
            <a:r>
              <a:rPr lang="en-US" i="1" dirty="0" smtClean="0"/>
              <a:t>If X is a candidate key of R, then X→R</a:t>
            </a:r>
          </a:p>
          <a:p>
            <a:pPr lvl="1"/>
            <a:r>
              <a:rPr lang="en-US" dirty="0" smtClean="0"/>
              <a:t>If </a:t>
            </a:r>
            <a:r>
              <a:rPr lang="en-US" i="1" dirty="0" smtClean="0"/>
              <a:t>X→Y in R, this does not say whether or not Y→X in R</a:t>
            </a:r>
            <a:endParaRPr lang="en-US" dirty="0"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Definition of Functional Dependency</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dirty="0" smtClean="0"/>
              <a:t>A functional dependency is a property of the </a:t>
            </a:r>
            <a:r>
              <a:rPr lang="en-US" b="1" dirty="0" smtClean="0"/>
              <a:t>semantics or meaning of the attributes</a:t>
            </a:r>
          </a:p>
          <a:p>
            <a:r>
              <a:rPr lang="en-US" dirty="0" smtClean="0"/>
              <a:t>The database designers will use their understanding of the semantics of the attributes of </a:t>
            </a:r>
            <a:r>
              <a:rPr lang="en-US" i="1" dirty="0" smtClean="0"/>
              <a:t>R—that is, how they relate to one another</a:t>
            </a:r>
          </a:p>
          <a:p>
            <a:r>
              <a:rPr lang="en-US" dirty="0" smtClean="0"/>
              <a:t>Relation extensions </a:t>
            </a:r>
            <a:r>
              <a:rPr lang="en-US" i="1" dirty="0" smtClean="0"/>
              <a:t>r(R) </a:t>
            </a:r>
            <a:r>
              <a:rPr lang="en-US" dirty="0" smtClean="0"/>
              <a:t>that satisfy the functional dependency constraints are called </a:t>
            </a:r>
            <a:r>
              <a:rPr lang="en-US" b="1" dirty="0" smtClean="0"/>
              <a:t>legal relation states (or legal extensions) of </a:t>
            </a:r>
            <a:r>
              <a:rPr lang="en-US" b="1" i="1" dirty="0" smtClean="0"/>
              <a:t>R</a:t>
            </a:r>
          </a:p>
          <a:p>
            <a:r>
              <a:rPr lang="en-US" i="1" dirty="0" smtClean="0"/>
              <a:t>Hence, the main use of functional dependencies is to </a:t>
            </a:r>
            <a:r>
              <a:rPr lang="en-US" dirty="0" smtClean="0"/>
              <a:t>describe further a relation schema </a:t>
            </a:r>
            <a:r>
              <a:rPr lang="en-US" i="1" dirty="0" smtClean="0"/>
              <a:t>R by specifying constraints on its attributes that </a:t>
            </a:r>
            <a:r>
              <a:rPr lang="en-US" dirty="0" smtClean="0"/>
              <a:t>must hold </a:t>
            </a:r>
            <a:r>
              <a:rPr lang="en-US" i="1" dirty="0" smtClean="0"/>
              <a:t>at all times</a:t>
            </a:r>
          </a:p>
          <a:p>
            <a:pPr lvl="1"/>
            <a:r>
              <a:rPr lang="en-US" dirty="0" smtClean="0"/>
              <a:t>For example, {State, </a:t>
            </a:r>
            <a:r>
              <a:rPr lang="en-US" dirty="0" err="1" smtClean="0"/>
              <a:t>Driver_license_number</a:t>
            </a:r>
            <a:r>
              <a:rPr lang="en-US" dirty="0" smtClean="0"/>
              <a:t>} → </a:t>
            </a:r>
            <a:r>
              <a:rPr lang="en-US" dirty="0" err="1" smtClean="0"/>
              <a:t>Ssn</a:t>
            </a:r>
            <a:r>
              <a:rPr lang="en-US" dirty="0" smtClean="0"/>
              <a:t> should hold for all tuples </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Definition of Functional Dependency</a:t>
            </a:r>
          </a:p>
        </p:txBody>
      </p:sp>
      <p:sp>
        <p:nvSpPr>
          <p:cNvPr id="7171" name="Rectangle 5"/>
          <p:cNvSpPr>
            <a:spLocks noGrp="1" noChangeArrowheads="1"/>
          </p:cNvSpPr>
          <p:nvPr>
            <p:ph type="body" idx="4294967295"/>
          </p:nvPr>
        </p:nvSpPr>
        <p:spPr>
          <a:xfrm>
            <a:off x="1066800" y="2057400"/>
            <a:ext cx="8077200" cy="4572000"/>
          </a:xfrm>
        </p:spPr>
        <p:txBody>
          <a:bodyPr>
            <a:normAutofit fontScale="55000" lnSpcReduction="20000"/>
          </a:bodyPr>
          <a:lstStyle/>
          <a:p>
            <a:r>
              <a:rPr lang="en-US" dirty="0" smtClean="0"/>
              <a:t>Consider the relation schema EMP_PROJ</a:t>
            </a:r>
          </a:p>
          <a:p>
            <a:r>
              <a:rPr lang="en-US" dirty="0" smtClean="0"/>
              <a:t>from the semantics of the attributes and the relation, we know that the following functional dependencies should hold:</a:t>
            </a:r>
          </a:p>
          <a:p>
            <a:pPr lvl="1"/>
            <a:r>
              <a:rPr lang="en-US" dirty="0" err="1" smtClean="0"/>
              <a:t>Ssn→Ename</a:t>
            </a:r>
            <a:endParaRPr lang="en-US" dirty="0" smtClean="0"/>
          </a:p>
          <a:p>
            <a:pPr lvl="1"/>
            <a:r>
              <a:rPr lang="en-US" dirty="0" err="1" smtClean="0"/>
              <a:t>Pnumber</a:t>
            </a:r>
            <a:r>
              <a:rPr lang="en-US" dirty="0" smtClean="0"/>
              <a:t> →{</a:t>
            </a:r>
            <a:r>
              <a:rPr lang="en-US" dirty="0" err="1" smtClean="0"/>
              <a:t>Pname</a:t>
            </a:r>
            <a:r>
              <a:rPr lang="en-US" dirty="0" smtClean="0"/>
              <a:t>, </a:t>
            </a:r>
            <a:r>
              <a:rPr lang="en-US" dirty="0" err="1" smtClean="0"/>
              <a:t>Plocation</a:t>
            </a:r>
            <a:r>
              <a:rPr lang="en-US" dirty="0" smtClean="0"/>
              <a:t>}</a:t>
            </a:r>
          </a:p>
          <a:p>
            <a:pPr lvl="1"/>
            <a:r>
              <a:rPr lang="en-US" dirty="0" smtClean="0"/>
              <a:t>{</a:t>
            </a:r>
            <a:r>
              <a:rPr lang="en-US" dirty="0" err="1" smtClean="0"/>
              <a:t>Ssn</a:t>
            </a:r>
            <a:r>
              <a:rPr lang="en-US" dirty="0" smtClean="0"/>
              <a:t>, </a:t>
            </a:r>
            <a:r>
              <a:rPr lang="en-US" dirty="0" err="1" smtClean="0"/>
              <a:t>Pnumber</a:t>
            </a:r>
            <a:r>
              <a:rPr lang="en-US" dirty="0" smtClean="0"/>
              <a:t>}→Hours</a:t>
            </a:r>
          </a:p>
          <a:p>
            <a:endParaRPr lang="en-US" dirty="0" smtClean="0"/>
          </a:p>
          <a:p>
            <a:r>
              <a:rPr lang="en-US" dirty="0" smtClean="0"/>
              <a:t>These functional dependencies specify that </a:t>
            </a:r>
          </a:p>
          <a:p>
            <a:pPr lvl="1"/>
            <a:r>
              <a:rPr lang="en-US" dirty="0" smtClean="0"/>
              <a:t>the value of an employee’s Social Security number (</a:t>
            </a:r>
            <a:r>
              <a:rPr lang="en-US" dirty="0" err="1" smtClean="0"/>
              <a:t>Ssn</a:t>
            </a:r>
            <a:r>
              <a:rPr lang="en-US" dirty="0" smtClean="0"/>
              <a:t>) uniquely determines the employee name (</a:t>
            </a:r>
            <a:r>
              <a:rPr lang="en-US" dirty="0" err="1" smtClean="0"/>
              <a:t>Ename</a:t>
            </a:r>
            <a:r>
              <a:rPr lang="en-US" dirty="0" smtClean="0"/>
              <a:t>)</a:t>
            </a:r>
          </a:p>
          <a:p>
            <a:pPr lvl="1"/>
            <a:r>
              <a:rPr lang="en-US" dirty="0" smtClean="0"/>
              <a:t>The value of a project’s number (</a:t>
            </a:r>
            <a:r>
              <a:rPr lang="en-US" dirty="0" err="1" smtClean="0"/>
              <a:t>Pnumber</a:t>
            </a:r>
            <a:r>
              <a:rPr lang="en-US" dirty="0" smtClean="0"/>
              <a:t>) uniquely determines the project name (</a:t>
            </a:r>
            <a:r>
              <a:rPr lang="en-US" dirty="0" err="1" smtClean="0"/>
              <a:t>Pname</a:t>
            </a:r>
            <a:r>
              <a:rPr lang="en-US" dirty="0" smtClean="0"/>
              <a:t>) and location (</a:t>
            </a:r>
            <a:r>
              <a:rPr lang="en-US" dirty="0" err="1" smtClean="0"/>
              <a:t>Plocation</a:t>
            </a:r>
            <a:r>
              <a:rPr lang="en-US" dirty="0" smtClean="0"/>
              <a:t>), and </a:t>
            </a:r>
          </a:p>
          <a:p>
            <a:pPr lvl="1"/>
            <a:r>
              <a:rPr lang="en-US" dirty="0" smtClean="0"/>
              <a:t>a combination of </a:t>
            </a:r>
            <a:r>
              <a:rPr lang="en-US" dirty="0" err="1" smtClean="0"/>
              <a:t>Ssn</a:t>
            </a:r>
            <a:r>
              <a:rPr lang="en-US" dirty="0" smtClean="0"/>
              <a:t> and </a:t>
            </a:r>
            <a:r>
              <a:rPr lang="en-US" dirty="0" err="1" smtClean="0"/>
              <a:t>Pnumber</a:t>
            </a:r>
            <a:r>
              <a:rPr lang="en-US" dirty="0" smtClean="0"/>
              <a:t> values uniquely determines the number of hours the employee currently works on the project per week (Hours)</a:t>
            </a:r>
          </a:p>
          <a:p>
            <a:endParaRPr lang="en-US" dirty="0" smtClean="0"/>
          </a:p>
          <a:p>
            <a:r>
              <a:rPr lang="en-US" dirty="0" err="1" smtClean="0"/>
              <a:t>Alternatively,we</a:t>
            </a:r>
            <a:r>
              <a:rPr lang="en-US" dirty="0" smtClean="0"/>
              <a:t> say that </a:t>
            </a:r>
            <a:r>
              <a:rPr lang="en-US" dirty="0" err="1" smtClean="0"/>
              <a:t>Ename</a:t>
            </a:r>
            <a:r>
              <a:rPr lang="en-US" dirty="0" smtClean="0"/>
              <a:t> is functionally determined by (or functionally dependent on) </a:t>
            </a:r>
            <a:r>
              <a:rPr lang="en-US" dirty="0" err="1" smtClean="0"/>
              <a:t>Ssn</a:t>
            </a:r>
            <a:r>
              <a:rPr lang="en-US" dirty="0" smtClean="0"/>
              <a:t>, or </a:t>
            </a:r>
            <a:r>
              <a:rPr lang="en-US" i="1" dirty="0" smtClean="0"/>
              <a:t>given a value of </a:t>
            </a:r>
            <a:r>
              <a:rPr lang="en-US" i="1" dirty="0" err="1" smtClean="0"/>
              <a:t>Ssn</a:t>
            </a:r>
            <a:r>
              <a:rPr lang="en-US" i="1" dirty="0" smtClean="0"/>
              <a:t>, we know the value of </a:t>
            </a:r>
            <a:r>
              <a:rPr lang="en-US" i="1" dirty="0" err="1" smtClean="0"/>
              <a:t>Ename</a:t>
            </a:r>
            <a:r>
              <a:rPr lang="en-US" i="1" dirty="0" smtClean="0"/>
              <a:t>, and so on.</a:t>
            </a:r>
            <a:endParaRPr lang="en-US" dirty="0" smtClean="0"/>
          </a:p>
        </p:txBody>
      </p:sp>
      <p:pic>
        <p:nvPicPr>
          <p:cNvPr id="4" name="Picture 2"/>
          <p:cNvPicPr>
            <a:picLocks noChangeAspect="1" noChangeArrowheads="1"/>
          </p:cNvPicPr>
          <p:nvPr/>
        </p:nvPicPr>
        <p:blipFill>
          <a:blip r:embed="rId2"/>
          <a:srcRect/>
          <a:stretch>
            <a:fillRect/>
          </a:stretch>
        </p:blipFill>
        <p:spPr bwMode="auto">
          <a:xfrm>
            <a:off x="5553075" y="0"/>
            <a:ext cx="3590925" cy="1295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fontAlgn="auto">
              <a:spcAft>
                <a:spcPts val="0"/>
              </a:spcAft>
              <a:defRPr/>
            </a:pPr>
            <a:r>
              <a:rPr lang="en-US" dirty="0" smtClean="0"/>
              <a:t>Road Map …</a:t>
            </a:r>
          </a:p>
        </p:txBody>
      </p:sp>
      <p:sp>
        <p:nvSpPr>
          <p:cNvPr id="5123" name="Rectangle 3"/>
          <p:cNvSpPr>
            <a:spLocks noGrp="1" noChangeArrowheads="1"/>
          </p:cNvSpPr>
          <p:nvPr>
            <p:ph idx="1"/>
          </p:nvPr>
        </p:nvSpPr>
        <p:spPr>
          <a:xfrm>
            <a:off x="990600" y="1905000"/>
            <a:ext cx="7772400" cy="4419600"/>
          </a:xfrm>
        </p:spPr>
        <p:txBody>
          <a:bodyPr>
            <a:normAutofit/>
          </a:bodyPr>
          <a:lstStyle/>
          <a:p>
            <a:endParaRPr lang="en-US" dirty="0" smtClean="0"/>
          </a:p>
          <a:p>
            <a:r>
              <a:rPr lang="en-US" dirty="0" smtClean="0"/>
              <a:t>Boyce-</a:t>
            </a:r>
            <a:r>
              <a:rPr lang="en-US" dirty="0" err="1" smtClean="0"/>
              <a:t>Codd</a:t>
            </a:r>
            <a:r>
              <a:rPr lang="en-US" dirty="0" smtClean="0"/>
              <a:t> Normal Form</a:t>
            </a:r>
          </a:p>
          <a:p>
            <a:r>
              <a:rPr lang="en-US" u="sng" dirty="0" smtClean="0">
                <a:solidFill>
                  <a:srgbClr val="92D050"/>
                </a:solidFill>
              </a:rPr>
              <a:t>Multivalued Dependency &amp; Fourth Normal Form</a:t>
            </a:r>
          </a:p>
          <a:p>
            <a:r>
              <a:rPr lang="en-US" u="sng" dirty="0" smtClean="0">
                <a:solidFill>
                  <a:srgbClr val="92D050"/>
                </a:solidFill>
              </a:rPr>
              <a:t>Join Dependencies &amp; Fifth Normal Form</a:t>
            </a:r>
          </a:p>
        </p:txBody>
      </p:sp>
      <p:sp>
        <p:nvSpPr>
          <p:cNvPr id="5124" name="Line 6"/>
          <p:cNvSpPr>
            <a:spLocks noChangeShapeType="1"/>
          </p:cNvSpPr>
          <p:nvPr/>
        </p:nvSpPr>
        <p:spPr bwMode="auto">
          <a:xfrm>
            <a:off x="8915400" y="0"/>
            <a:ext cx="0" cy="6858000"/>
          </a:xfrm>
          <a:prstGeom prst="line">
            <a:avLst/>
          </a:prstGeom>
          <a:noFill/>
          <a:ln w="88900">
            <a:solidFill>
              <a:srgbClr val="53A9C7"/>
            </a:solidFill>
            <a:round/>
            <a:headEnd/>
            <a:tailEnd/>
          </a:ln>
        </p:spPr>
        <p:txBody>
          <a:bodyPr/>
          <a:lstStyle/>
          <a:p>
            <a:endParaRPr lang="en-US"/>
          </a:p>
        </p:txBody>
      </p:sp>
      <p:sp>
        <p:nvSpPr>
          <p:cNvPr id="5125" name="Line 7"/>
          <p:cNvSpPr>
            <a:spLocks noChangeShapeType="1"/>
          </p:cNvSpPr>
          <p:nvPr/>
        </p:nvSpPr>
        <p:spPr bwMode="auto">
          <a:xfrm>
            <a:off x="0" y="228600"/>
            <a:ext cx="9144000" cy="0"/>
          </a:xfrm>
          <a:prstGeom prst="line">
            <a:avLst/>
          </a:prstGeom>
          <a:noFill/>
          <a:ln w="88900">
            <a:solidFill>
              <a:srgbClr val="53A9C7"/>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Definition of Functional Dependency</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dirty="0" smtClean="0"/>
              <a:t>A functional dependency is a </a:t>
            </a:r>
            <a:r>
              <a:rPr lang="en-US" i="1" dirty="0" smtClean="0"/>
              <a:t>property of the relation schema R, not of a particular </a:t>
            </a:r>
            <a:r>
              <a:rPr lang="en-US" dirty="0" smtClean="0"/>
              <a:t>legal relation state </a:t>
            </a:r>
            <a:r>
              <a:rPr lang="en-US" i="1" dirty="0" smtClean="0"/>
              <a:t>r of R</a:t>
            </a:r>
          </a:p>
          <a:p>
            <a:r>
              <a:rPr lang="en-US" i="1" dirty="0" smtClean="0"/>
              <a:t>FD cannot be inferred automatically from a </a:t>
            </a:r>
            <a:r>
              <a:rPr lang="en-US" dirty="0" smtClean="0"/>
              <a:t>given relation extension </a:t>
            </a:r>
            <a:r>
              <a:rPr lang="en-US" i="1" dirty="0" smtClean="0"/>
              <a:t>r but must be defined explicitly by someone who knows the </a:t>
            </a:r>
            <a:r>
              <a:rPr lang="en-US" dirty="0" smtClean="0"/>
              <a:t>semantics of the attributes of </a:t>
            </a:r>
            <a:r>
              <a:rPr lang="en-US" i="1" dirty="0" smtClean="0"/>
              <a:t>R</a:t>
            </a:r>
          </a:p>
          <a:p>
            <a:pPr lvl="1"/>
            <a:r>
              <a:rPr lang="en-US" i="1" dirty="0" smtClean="0"/>
              <a:t>For example,  consider the </a:t>
            </a:r>
            <a:r>
              <a:rPr lang="en-US" dirty="0" smtClean="0"/>
              <a:t>TEACH relation schema</a:t>
            </a:r>
          </a:p>
          <a:p>
            <a:pPr lvl="1"/>
            <a:r>
              <a:rPr lang="en-US" dirty="0" smtClean="0"/>
              <a:t>Although at first glance we may think that Teacher → Course, </a:t>
            </a:r>
          </a:p>
          <a:p>
            <a:pPr lvl="1"/>
            <a:r>
              <a:rPr lang="en-US" dirty="0" smtClean="0"/>
              <a:t>But this does not hold true  for all tuples as a teacher ma determine both ‘Data Structures’ and ‘Data Management,’ </a:t>
            </a:r>
          </a:p>
          <a:p>
            <a:pPr lvl="1"/>
            <a:r>
              <a:rPr lang="en-US" dirty="0" smtClean="0"/>
              <a:t>Hence, we can conclude that Teacher </a:t>
            </a:r>
            <a:r>
              <a:rPr lang="en-US" i="1" dirty="0" smtClean="0"/>
              <a:t>does not functionally </a:t>
            </a:r>
            <a:r>
              <a:rPr lang="en-US" dirty="0" smtClean="0"/>
              <a:t>determine Course</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Definition of Functional Dependency</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dirty="0" smtClean="0"/>
              <a:t>Given a populated relation, one cannot determine which FDs hold and which do not unless the meaning of and the relationships among the attributes are known</a:t>
            </a:r>
          </a:p>
          <a:p>
            <a:r>
              <a:rPr lang="en-US" dirty="0" smtClean="0"/>
              <a:t>One can, however, emphatically state that a certain FD </a:t>
            </a:r>
            <a:r>
              <a:rPr lang="en-US" i="1" dirty="0" smtClean="0"/>
              <a:t>does not hold if there are tuples that show the violation of such an FD</a:t>
            </a:r>
          </a:p>
          <a:p>
            <a:pPr lvl="1"/>
            <a:r>
              <a:rPr lang="en-US" dirty="0" smtClean="0"/>
              <a:t>Here, the following FDs </a:t>
            </a:r>
            <a:r>
              <a:rPr lang="en-US" i="1" dirty="0" smtClean="0"/>
              <a:t>may hold because the four </a:t>
            </a:r>
            <a:r>
              <a:rPr lang="en-US" dirty="0" smtClean="0"/>
              <a:t>tuples in the current extension have no violation of these constraints: </a:t>
            </a:r>
            <a:r>
              <a:rPr lang="en-US" i="1" dirty="0" smtClean="0"/>
              <a:t>B → C; C → B; {A, B} → C; {A, B} → D; and {C, D} → B</a:t>
            </a:r>
          </a:p>
          <a:p>
            <a:pPr lvl="1"/>
            <a:r>
              <a:rPr lang="en-US" i="1" dirty="0" smtClean="0"/>
              <a:t>However, the following do not </a:t>
            </a:r>
            <a:r>
              <a:rPr lang="en-US" dirty="0" smtClean="0"/>
              <a:t>hold because we already have violations of them in the given extension</a:t>
            </a:r>
            <a:r>
              <a:rPr lang="en-US" i="1" dirty="0" smtClean="0"/>
              <a:t>: A → B </a:t>
            </a:r>
            <a:r>
              <a:rPr lang="en-US" dirty="0" smtClean="0"/>
              <a:t>(tuples 1 and 2 violate this constraint); </a:t>
            </a:r>
            <a:r>
              <a:rPr lang="en-US" i="1" dirty="0" smtClean="0"/>
              <a:t>B → A (tuples 2 and 3 violate this constraint); D→C (tuples 3 and 4 violate it)</a:t>
            </a:r>
            <a:endParaRPr lang="en-US" dirty="0" smtClean="0"/>
          </a:p>
        </p:txBody>
      </p:sp>
      <p:pic>
        <p:nvPicPr>
          <p:cNvPr id="1026" name="Picture 2"/>
          <p:cNvPicPr>
            <a:picLocks noChangeAspect="1" noChangeArrowheads="1"/>
          </p:cNvPicPr>
          <p:nvPr/>
        </p:nvPicPr>
        <p:blipFill>
          <a:blip r:embed="rId2"/>
          <a:srcRect/>
          <a:stretch>
            <a:fillRect/>
          </a:stretch>
        </p:blipFill>
        <p:spPr bwMode="auto">
          <a:xfrm>
            <a:off x="5080565" y="0"/>
            <a:ext cx="4063436" cy="1752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Definition of Functional Dependency</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dirty="0" smtClean="0"/>
              <a:t>Figure shows diagrammatic notation for displaying FDs as a horizontal line</a:t>
            </a:r>
          </a:p>
          <a:p>
            <a:r>
              <a:rPr lang="en-US" dirty="0" smtClean="0"/>
              <a:t>The left-hand-side attributes of the FD are connected by vertical lines to the line representing the FD, while the right-hand-side attributes are connected by the lines with arrows pointing toward the attributes</a:t>
            </a:r>
          </a:p>
          <a:p>
            <a:r>
              <a:rPr lang="en-US" dirty="0" smtClean="0"/>
              <a:t>We denote by </a:t>
            </a:r>
            <a:r>
              <a:rPr lang="en-US" i="1" dirty="0" smtClean="0"/>
              <a:t>F the set of functional dependencies that are specified on relation </a:t>
            </a:r>
            <a:r>
              <a:rPr lang="en-US" dirty="0" smtClean="0"/>
              <a:t>schema </a:t>
            </a:r>
            <a:r>
              <a:rPr lang="en-US" i="1" dirty="0" smtClean="0"/>
              <a:t>R</a:t>
            </a:r>
          </a:p>
          <a:p>
            <a:r>
              <a:rPr lang="en-US" i="1" dirty="0" smtClean="0"/>
              <a:t>Typically, the schema designer specifies the functional dependencies that </a:t>
            </a:r>
            <a:r>
              <a:rPr lang="en-US" dirty="0" smtClean="0"/>
              <a:t>are </a:t>
            </a:r>
            <a:r>
              <a:rPr lang="en-US" i="1" dirty="0" smtClean="0"/>
              <a:t>semantically obvious; usually, however, numerous other functional dependencies </a:t>
            </a:r>
            <a:r>
              <a:rPr lang="en-US" dirty="0" smtClean="0"/>
              <a:t>hold in </a:t>
            </a:r>
            <a:r>
              <a:rPr lang="en-US" i="1" dirty="0" smtClean="0"/>
              <a:t>all legal relation instances among sets of attributes that can be derived from </a:t>
            </a:r>
            <a:r>
              <a:rPr lang="en-US" dirty="0" smtClean="0"/>
              <a:t>and satisfy the dependencies in </a:t>
            </a:r>
            <a:r>
              <a:rPr lang="en-US" i="1" dirty="0" smtClean="0"/>
              <a:t>F</a:t>
            </a:r>
            <a:endParaRPr lang="en-US" dirty="0" smtClean="0"/>
          </a:p>
        </p:txBody>
      </p:sp>
      <p:pic>
        <p:nvPicPr>
          <p:cNvPr id="4" name="Picture 2"/>
          <p:cNvPicPr>
            <a:picLocks noChangeAspect="1" noChangeArrowheads="1"/>
          </p:cNvPicPr>
          <p:nvPr/>
        </p:nvPicPr>
        <p:blipFill>
          <a:blip r:embed="rId2"/>
          <a:srcRect/>
          <a:stretch>
            <a:fillRect/>
          </a:stretch>
        </p:blipFill>
        <p:spPr bwMode="auto">
          <a:xfrm>
            <a:off x="5553075" y="0"/>
            <a:ext cx="3590925" cy="1295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dirty="0" smtClean="0"/>
              <a:t>Normal Forms Based on Primary Keys</a:t>
            </a:r>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Normalization of Relations</a:t>
            </a:r>
          </a:p>
        </p:txBody>
      </p:sp>
      <p:sp>
        <p:nvSpPr>
          <p:cNvPr id="7171" name="Rectangle 5"/>
          <p:cNvSpPr>
            <a:spLocks noGrp="1" noChangeArrowheads="1"/>
          </p:cNvSpPr>
          <p:nvPr>
            <p:ph type="body" idx="4294967295"/>
          </p:nvPr>
        </p:nvSpPr>
        <p:spPr>
          <a:xfrm>
            <a:off x="1066800" y="2057400"/>
            <a:ext cx="8077200" cy="4572000"/>
          </a:xfrm>
        </p:spPr>
        <p:txBody>
          <a:bodyPr>
            <a:normAutofit fontScale="62500" lnSpcReduction="20000"/>
          </a:bodyPr>
          <a:lstStyle/>
          <a:p>
            <a:r>
              <a:rPr lang="en-US" dirty="0" smtClean="0"/>
              <a:t>The normalization process, as first proposed by </a:t>
            </a:r>
            <a:r>
              <a:rPr lang="en-US" dirty="0" err="1" smtClean="0"/>
              <a:t>Codd</a:t>
            </a:r>
            <a:r>
              <a:rPr lang="en-US" dirty="0" smtClean="0"/>
              <a:t> (1972a), takes a relation schema through a series of tests to </a:t>
            </a:r>
            <a:r>
              <a:rPr lang="en-US" i="1" dirty="0" smtClean="0"/>
              <a:t>certify whether it satisfies a certain </a:t>
            </a:r>
            <a:r>
              <a:rPr lang="en-US" b="1" i="1" dirty="0" smtClean="0"/>
              <a:t>normal form</a:t>
            </a:r>
          </a:p>
          <a:p>
            <a:r>
              <a:rPr lang="en-US" dirty="0" smtClean="0"/>
              <a:t>The process, which proceeds in a top-down fashion by evaluating each relation against the criteria for normal forms and decomposing relations as necessary, can thus be considered as </a:t>
            </a:r>
            <a:r>
              <a:rPr lang="en-US" i="1" dirty="0" smtClean="0"/>
              <a:t>relational design by analysis</a:t>
            </a:r>
          </a:p>
          <a:p>
            <a:r>
              <a:rPr lang="en-US" i="1" dirty="0" smtClean="0"/>
              <a:t>Initially, </a:t>
            </a:r>
            <a:r>
              <a:rPr lang="en-US" i="1" dirty="0" err="1" smtClean="0"/>
              <a:t>Codd</a:t>
            </a:r>
            <a:r>
              <a:rPr lang="en-US" i="1" dirty="0" smtClean="0"/>
              <a:t> proposed three </a:t>
            </a:r>
            <a:r>
              <a:rPr lang="en-US" dirty="0" smtClean="0"/>
              <a:t>normal forms, which he called first, second, and third normal form</a:t>
            </a:r>
          </a:p>
          <a:p>
            <a:r>
              <a:rPr lang="en-US" dirty="0" smtClean="0"/>
              <a:t>A stronger definition of 3NF—called Boyce-</a:t>
            </a:r>
            <a:r>
              <a:rPr lang="en-US" dirty="0" err="1" smtClean="0"/>
              <a:t>Codd</a:t>
            </a:r>
            <a:r>
              <a:rPr lang="en-US" dirty="0" smtClean="0"/>
              <a:t> normal form (BCNF)—was proposed later by Boyce and </a:t>
            </a:r>
            <a:r>
              <a:rPr lang="en-US" dirty="0" err="1" smtClean="0"/>
              <a:t>Codd</a:t>
            </a:r>
            <a:endParaRPr lang="en-US" dirty="0" smtClean="0"/>
          </a:p>
          <a:p>
            <a:r>
              <a:rPr lang="en-US" dirty="0" smtClean="0"/>
              <a:t>All these normal forms are based on a single analytical tool: the functional dependencies among the attributes of a relation. Later, a fourth normal form (4NF) and a fifth normal form (5NF) were proposed, based on the concepts of multivalued dependencies and join dependencies, respectively</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Normalization of Relations</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dirty="0" smtClean="0"/>
              <a:t>Normalization of data can be considered a process of analyzing the given relation schemas based on their FDs and primary keys to achieve the desirable properties of</a:t>
            </a:r>
          </a:p>
          <a:p>
            <a:pPr lvl="1"/>
            <a:r>
              <a:rPr lang="en-US" dirty="0" smtClean="0"/>
              <a:t>minimizing redundancy and </a:t>
            </a:r>
          </a:p>
          <a:p>
            <a:pPr lvl="1"/>
            <a:r>
              <a:rPr lang="en-US" dirty="0" smtClean="0"/>
              <a:t>minimizing the insertion, deletion, and update anomalies</a:t>
            </a:r>
          </a:p>
          <a:p>
            <a:endParaRPr lang="en-US" dirty="0" smtClean="0"/>
          </a:p>
          <a:p>
            <a:r>
              <a:rPr lang="en-US" dirty="0" smtClean="0"/>
              <a:t>Thus, the normalization procedure provides database designers with the following:</a:t>
            </a:r>
          </a:p>
          <a:p>
            <a:pPr lvl="1"/>
            <a:r>
              <a:rPr lang="en-US" dirty="0" smtClean="0"/>
              <a:t>Formal framework for analyzing relation schemas based on their keys and on functional dependencies among their attributes</a:t>
            </a:r>
          </a:p>
          <a:p>
            <a:pPr lvl="1"/>
            <a:r>
              <a:rPr lang="en-US" dirty="0" smtClean="0"/>
              <a:t>A series of normal form tests that can be carried out on individual relation schemas so that the relational database can be normalized to any desired degree</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Normalization of Relations</a:t>
            </a:r>
          </a:p>
        </p:txBody>
      </p:sp>
      <p:sp>
        <p:nvSpPr>
          <p:cNvPr id="7171" name="Rectangle 5"/>
          <p:cNvSpPr>
            <a:spLocks noGrp="1" noChangeArrowheads="1"/>
          </p:cNvSpPr>
          <p:nvPr>
            <p:ph type="body" idx="4294967295"/>
          </p:nvPr>
        </p:nvSpPr>
        <p:spPr>
          <a:xfrm>
            <a:off x="1066800" y="2057400"/>
            <a:ext cx="8077200" cy="4572000"/>
          </a:xfrm>
        </p:spPr>
        <p:txBody>
          <a:bodyPr>
            <a:normAutofit/>
          </a:bodyPr>
          <a:lstStyle/>
          <a:p>
            <a:r>
              <a:rPr lang="en-US" b="1" dirty="0" smtClean="0"/>
              <a:t>Definition: </a:t>
            </a:r>
            <a:r>
              <a:rPr lang="en-US" dirty="0" smtClean="0"/>
              <a:t>The normal form of a relation refers to the highest normal for condition that it meets, and hence indicates the degree to which it has been normalized.</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First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b="1" dirty="0" smtClean="0"/>
              <a:t>First normal form (1NF)</a:t>
            </a:r>
            <a:r>
              <a:rPr lang="en-US" dirty="0" smtClean="0"/>
              <a:t> is defined to disallow multivalued attributes, composite attributes, and their combinations</a:t>
            </a:r>
          </a:p>
          <a:p>
            <a:r>
              <a:rPr lang="en-US" dirty="0" smtClean="0"/>
              <a:t>It states that the domain of an attribute must include only </a:t>
            </a:r>
            <a:r>
              <a:rPr lang="en-US" i="1" dirty="0" smtClean="0"/>
              <a:t>atomic (simple, indivisible) values and </a:t>
            </a:r>
            <a:r>
              <a:rPr lang="en-US" dirty="0" smtClean="0"/>
              <a:t>that the value of any attribute in a tuple must be a </a:t>
            </a:r>
            <a:r>
              <a:rPr lang="en-US" i="1" dirty="0" smtClean="0"/>
              <a:t>single value from the domain of </a:t>
            </a:r>
            <a:r>
              <a:rPr lang="en-US" dirty="0" smtClean="0"/>
              <a:t>that attribute</a:t>
            </a:r>
          </a:p>
          <a:p>
            <a:r>
              <a:rPr lang="en-US" dirty="0" smtClean="0"/>
              <a:t>Hence, 1NF disallows having a set of values, a tuple of values, or a combination of both as an attribute value for a </a:t>
            </a:r>
            <a:r>
              <a:rPr lang="en-US" i="1" dirty="0" smtClean="0"/>
              <a:t>single tuple</a:t>
            </a:r>
          </a:p>
          <a:p>
            <a:r>
              <a:rPr lang="en-US" i="1" dirty="0" smtClean="0"/>
              <a:t>In other words, 1NF disallows relations within relations or relations as attribute values within tuples</a:t>
            </a:r>
          </a:p>
          <a:p>
            <a:r>
              <a:rPr lang="en-US" i="1" dirty="0" smtClean="0"/>
              <a:t>The only </a:t>
            </a:r>
            <a:r>
              <a:rPr lang="en-US" dirty="0" smtClean="0"/>
              <a:t>attribute values permitted by 1NF are single atomic (or indivisible) values.</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First Normal Form</a:t>
            </a:r>
          </a:p>
        </p:txBody>
      </p:sp>
      <p:sp>
        <p:nvSpPr>
          <p:cNvPr id="7171" name="Rectangle 5"/>
          <p:cNvSpPr>
            <a:spLocks noGrp="1" noChangeArrowheads="1"/>
          </p:cNvSpPr>
          <p:nvPr>
            <p:ph type="body" idx="4294967295"/>
          </p:nvPr>
        </p:nvSpPr>
        <p:spPr>
          <a:xfrm>
            <a:off x="1066800" y="2057400"/>
            <a:ext cx="8077200" cy="4572000"/>
          </a:xfrm>
        </p:spPr>
        <p:txBody>
          <a:bodyPr>
            <a:normAutofit/>
          </a:bodyPr>
          <a:lstStyle/>
          <a:p>
            <a:r>
              <a:rPr lang="en-US" dirty="0" smtClean="0"/>
              <a:t>Consider the DEPARTMENT relation schema with primary key </a:t>
            </a:r>
            <a:r>
              <a:rPr lang="en-US" dirty="0" err="1" smtClean="0"/>
              <a:t>Dnumber</a:t>
            </a:r>
            <a:r>
              <a:rPr lang="en-US" dirty="0" smtClean="0"/>
              <a:t> and suppose that we extend it by including the </a:t>
            </a:r>
            <a:r>
              <a:rPr lang="en-US" dirty="0" err="1" smtClean="0"/>
              <a:t>Dlocations</a:t>
            </a:r>
            <a:r>
              <a:rPr lang="en-US" dirty="0" smtClean="0"/>
              <a:t> attribute</a:t>
            </a:r>
          </a:p>
          <a:p>
            <a:r>
              <a:rPr lang="en-US" dirty="0" smtClean="0"/>
              <a:t>We assume that each department can have </a:t>
            </a:r>
            <a:r>
              <a:rPr lang="en-US" i="1" dirty="0" smtClean="0"/>
              <a:t>a number of </a:t>
            </a:r>
            <a:r>
              <a:rPr lang="en-US" dirty="0" smtClean="0"/>
              <a:t>locations</a:t>
            </a:r>
          </a:p>
          <a:p>
            <a:r>
              <a:rPr lang="en-US" dirty="0" smtClean="0"/>
              <a:t>As we can see, this is not in 1NF because </a:t>
            </a:r>
            <a:r>
              <a:rPr lang="en-US" dirty="0" err="1" smtClean="0"/>
              <a:t>Dlocations</a:t>
            </a:r>
            <a:r>
              <a:rPr lang="en-US" dirty="0" smtClean="0"/>
              <a:t> is not an atomic attribute</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First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endParaRPr lang="en-US" dirty="0" smtClean="0"/>
          </a:p>
          <a:p>
            <a:endParaRPr lang="en-US" dirty="0" smtClean="0"/>
          </a:p>
          <a:p>
            <a:endParaRPr lang="en-US" dirty="0" smtClean="0"/>
          </a:p>
          <a:p>
            <a:r>
              <a:rPr lang="en-US" dirty="0" smtClean="0"/>
              <a:t>There are two ways we</a:t>
            </a:r>
            <a:br>
              <a:rPr lang="en-US" dirty="0" smtClean="0"/>
            </a:br>
            <a:r>
              <a:rPr lang="en-US" dirty="0" smtClean="0"/>
              <a:t> can look at </a:t>
            </a:r>
            <a:br>
              <a:rPr lang="en-US" dirty="0" smtClean="0"/>
            </a:br>
            <a:r>
              <a:rPr lang="en-US" dirty="0" err="1" smtClean="0"/>
              <a:t>Dlocations</a:t>
            </a:r>
            <a:r>
              <a:rPr lang="en-US" dirty="0" smtClean="0"/>
              <a:t> attribute</a:t>
            </a:r>
          </a:p>
          <a:p>
            <a:pPr lvl="1"/>
            <a:r>
              <a:rPr lang="en-US" dirty="0" smtClean="0"/>
              <a:t>The domain of </a:t>
            </a:r>
            <a:r>
              <a:rPr lang="en-US" dirty="0" err="1" smtClean="0"/>
              <a:t>Dlocations</a:t>
            </a:r>
            <a:r>
              <a:rPr lang="en-US" dirty="0" smtClean="0"/>
              <a:t> contains atomic values, but some tuples can have a set of these values. In this case, </a:t>
            </a:r>
            <a:r>
              <a:rPr lang="en-US" dirty="0" err="1" smtClean="0"/>
              <a:t>Dlocations</a:t>
            </a:r>
            <a:r>
              <a:rPr lang="en-US" dirty="0" smtClean="0"/>
              <a:t> is not functionally dependent on the primary key </a:t>
            </a:r>
            <a:r>
              <a:rPr lang="en-US" dirty="0" err="1" smtClean="0"/>
              <a:t>Dnumber</a:t>
            </a:r>
            <a:r>
              <a:rPr lang="en-US" dirty="0" smtClean="0"/>
              <a:t>.</a:t>
            </a:r>
          </a:p>
          <a:p>
            <a:pPr lvl="1"/>
            <a:r>
              <a:rPr lang="en-US" sz="2800" dirty="0" smtClean="0"/>
              <a:t>The domain of </a:t>
            </a:r>
            <a:r>
              <a:rPr lang="en-US" sz="2400" dirty="0" err="1" smtClean="0"/>
              <a:t>Dlocations</a:t>
            </a:r>
            <a:r>
              <a:rPr lang="en-US" sz="2400" dirty="0" smtClean="0"/>
              <a:t> </a:t>
            </a:r>
            <a:r>
              <a:rPr lang="en-US" sz="2800" dirty="0" smtClean="0"/>
              <a:t>contains sets of values and hence is </a:t>
            </a:r>
            <a:r>
              <a:rPr lang="en-US" sz="2800" dirty="0" err="1" smtClean="0"/>
              <a:t>nonatomic</a:t>
            </a:r>
            <a:r>
              <a:rPr lang="en-US" sz="2800" dirty="0" smtClean="0"/>
              <a:t>. In this case, </a:t>
            </a:r>
            <a:r>
              <a:rPr lang="en-US" sz="2400" dirty="0" err="1" smtClean="0"/>
              <a:t>Dnumber→Dlocations</a:t>
            </a:r>
            <a:r>
              <a:rPr lang="en-US" sz="2400" dirty="0" smtClean="0"/>
              <a:t> </a:t>
            </a:r>
            <a:r>
              <a:rPr lang="en-US" sz="2800" dirty="0" smtClean="0"/>
              <a:t>because each set is considered a single member of the </a:t>
            </a:r>
            <a:r>
              <a:rPr lang="en-US" sz="2800" smtClean="0"/>
              <a:t>attribute domain</a:t>
            </a:r>
            <a:endParaRPr lang="en-US" dirty="0" smtClean="0"/>
          </a:p>
        </p:txBody>
      </p:sp>
      <p:pic>
        <p:nvPicPr>
          <p:cNvPr id="2050" name="Picture 2"/>
          <p:cNvPicPr>
            <a:picLocks noChangeAspect="1" noChangeArrowheads="1"/>
          </p:cNvPicPr>
          <p:nvPr/>
        </p:nvPicPr>
        <p:blipFill>
          <a:blip r:embed="rId2"/>
          <a:srcRect/>
          <a:stretch>
            <a:fillRect/>
          </a:stretch>
        </p:blipFill>
        <p:spPr bwMode="auto">
          <a:xfrm>
            <a:off x="5334000" y="1"/>
            <a:ext cx="3810000" cy="383391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dirty="0" smtClean="0"/>
              <a:t>Informal Design Guidelines for Relation Schemas</a:t>
            </a:r>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First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92500" lnSpcReduction="10000"/>
          </a:bodyPr>
          <a:lstStyle/>
          <a:p>
            <a:r>
              <a:rPr lang="en-US" dirty="0" smtClean="0"/>
              <a:t>the DEPARTMENT relation is not in 1NF; in fact, it does not even qualify as a relation</a:t>
            </a:r>
          </a:p>
          <a:p>
            <a:r>
              <a:rPr lang="en-US" dirty="0" smtClean="0"/>
              <a:t>There are three main techniques to achieve first normal form for such a relation:</a:t>
            </a:r>
          </a:p>
          <a:p>
            <a:pPr lvl="1"/>
            <a:r>
              <a:rPr lang="en-US" b="1" dirty="0" smtClean="0"/>
              <a:t>1. Remove the attribute </a:t>
            </a:r>
            <a:r>
              <a:rPr lang="en-US" b="1" dirty="0" err="1" smtClean="0"/>
              <a:t>Dlocations</a:t>
            </a:r>
            <a:r>
              <a:rPr lang="en-US" b="1" dirty="0" smtClean="0"/>
              <a:t> that violates 1NF and place it in a separate relation DEPT_LOCATIONS along with the primary key </a:t>
            </a:r>
            <a:r>
              <a:rPr lang="en-US" b="1" dirty="0" err="1" smtClean="0"/>
              <a:t>Dnumber</a:t>
            </a:r>
            <a:r>
              <a:rPr lang="en-US" b="1" dirty="0" smtClean="0"/>
              <a:t> of DEPARTMENT</a:t>
            </a:r>
          </a:p>
          <a:p>
            <a:pPr lvl="1"/>
            <a:r>
              <a:rPr lang="en-US" dirty="0" smtClean="0"/>
              <a:t>The primary key of the new relation is the combination of {</a:t>
            </a:r>
            <a:r>
              <a:rPr lang="en-US" dirty="0" err="1" smtClean="0"/>
              <a:t>Dnumber</a:t>
            </a:r>
            <a:r>
              <a:rPr lang="en-US" dirty="0" smtClean="0"/>
              <a:t>, </a:t>
            </a:r>
            <a:r>
              <a:rPr lang="en-US" dirty="0" err="1" smtClean="0"/>
              <a:t>Dlocation</a:t>
            </a:r>
            <a:r>
              <a:rPr lang="en-US" dirty="0" smtClean="0"/>
              <a:t>}</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First Normal Form</a:t>
            </a:r>
          </a:p>
        </p:txBody>
      </p:sp>
      <p:sp>
        <p:nvSpPr>
          <p:cNvPr id="7171" name="Rectangle 5"/>
          <p:cNvSpPr>
            <a:spLocks noGrp="1" noChangeArrowheads="1"/>
          </p:cNvSpPr>
          <p:nvPr>
            <p:ph type="body" idx="4294967295"/>
          </p:nvPr>
        </p:nvSpPr>
        <p:spPr>
          <a:xfrm>
            <a:off x="1066800" y="2057400"/>
            <a:ext cx="8077200" cy="4572000"/>
          </a:xfrm>
        </p:spPr>
        <p:txBody>
          <a:bodyPr>
            <a:normAutofit/>
          </a:bodyPr>
          <a:lstStyle/>
          <a:p>
            <a:r>
              <a:rPr lang="en-US" b="1" dirty="0" smtClean="0"/>
              <a:t>2. Expand the key so that there will be a separate tuple in the original</a:t>
            </a:r>
          </a:p>
          <a:p>
            <a:r>
              <a:rPr lang="en-US" dirty="0" smtClean="0"/>
              <a:t>DEPARTMENT relation for each location of a DEPARTMENT </a:t>
            </a:r>
          </a:p>
          <a:p>
            <a:r>
              <a:rPr lang="en-US" dirty="0" smtClean="0"/>
              <a:t>In this case, the primary key becomes the combination {</a:t>
            </a:r>
            <a:r>
              <a:rPr lang="en-US" dirty="0" err="1" smtClean="0"/>
              <a:t>Dnumber</a:t>
            </a:r>
            <a:r>
              <a:rPr lang="en-US" dirty="0" smtClean="0"/>
              <a:t>, </a:t>
            </a:r>
            <a:r>
              <a:rPr lang="en-US" dirty="0" err="1" smtClean="0"/>
              <a:t>Dlocation</a:t>
            </a:r>
            <a:r>
              <a:rPr lang="en-US" dirty="0" smtClean="0"/>
              <a:t>}</a:t>
            </a:r>
          </a:p>
          <a:p>
            <a:r>
              <a:rPr lang="en-US" dirty="0" smtClean="0"/>
              <a:t>This solution has the disadvantage of introducing </a:t>
            </a:r>
            <a:r>
              <a:rPr lang="en-US" i="1" dirty="0" smtClean="0"/>
              <a:t>redundancy in the relation</a:t>
            </a:r>
            <a:endParaRPr lang="en-US" dirty="0" smtClean="0"/>
          </a:p>
        </p:txBody>
      </p:sp>
      <p:pic>
        <p:nvPicPr>
          <p:cNvPr id="1026" name="Picture 2"/>
          <p:cNvPicPr>
            <a:picLocks noChangeAspect="1" noChangeArrowheads="1"/>
          </p:cNvPicPr>
          <p:nvPr/>
        </p:nvPicPr>
        <p:blipFill>
          <a:blip r:embed="rId2"/>
          <a:srcRect/>
          <a:stretch>
            <a:fillRect/>
          </a:stretch>
        </p:blipFill>
        <p:spPr bwMode="auto">
          <a:xfrm>
            <a:off x="6200775" y="0"/>
            <a:ext cx="2943225" cy="1524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First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b="1" dirty="0" smtClean="0"/>
              <a:t>3. If a </a:t>
            </a:r>
            <a:r>
              <a:rPr lang="en-US" b="1" i="1" dirty="0" smtClean="0"/>
              <a:t>maximum number of values is known for the attribute—</a:t>
            </a:r>
          </a:p>
          <a:p>
            <a:pPr lvl="1"/>
            <a:r>
              <a:rPr lang="en-US" i="1" dirty="0" smtClean="0"/>
              <a:t>for example, if it </a:t>
            </a:r>
            <a:r>
              <a:rPr lang="en-US" dirty="0" smtClean="0"/>
              <a:t>is known that </a:t>
            </a:r>
            <a:r>
              <a:rPr lang="en-US" i="1" dirty="0" smtClean="0"/>
              <a:t>at most three locations can exist for a department—replace the </a:t>
            </a:r>
            <a:r>
              <a:rPr lang="en-US" dirty="0" err="1" smtClean="0"/>
              <a:t>Dlocations</a:t>
            </a:r>
            <a:r>
              <a:rPr lang="en-US" dirty="0" smtClean="0"/>
              <a:t> attribute by three atomic attributes: Dlocation1, Dlocation2, and Dlocation3</a:t>
            </a:r>
          </a:p>
          <a:p>
            <a:pPr lvl="1"/>
            <a:r>
              <a:rPr lang="en-US" dirty="0" smtClean="0"/>
              <a:t>This solution has the disadvantage of introducing </a:t>
            </a:r>
            <a:r>
              <a:rPr lang="en-US" i="1" dirty="0" smtClean="0"/>
              <a:t>NULL values if </a:t>
            </a:r>
            <a:r>
              <a:rPr lang="en-US" dirty="0" smtClean="0"/>
              <a:t>most departments have fewer than three locations</a:t>
            </a:r>
          </a:p>
          <a:p>
            <a:pPr lvl="1"/>
            <a:r>
              <a:rPr lang="en-US" dirty="0" smtClean="0"/>
              <a:t>It further introduces spurious semantics about the ordering among the location values that is not</a:t>
            </a:r>
          </a:p>
          <a:p>
            <a:pPr lvl="1"/>
            <a:r>
              <a:rPr lang="en-US" dirty="0" smtClean="0"/>
              <a:t>originally intended</a:t>
            </a:r>
          </a:p>
          <a:p>
            <a:pPr lvl="1"/>
            <a:r>
              <a:rPr lang="en-US" dirty="0" smtClean="0"/>
              <a:t>Querying on this attribute becomes more difficult</a:t>
            </a:r>
          </a:p>
          <a:p>
            <a:pPr lvl="2"/>
            <a:r>
              <a:rPr lang="en-US" dirty="0" smtClean="0"/>
              <a:t>for example, consider how you would write the query: </a:t>
            </a:r>
            <a:r>
              <a:rPr lang="en-US" i="1" dirty="0" smtClean="0"/>
              <a:t>List the departments that have ‘Bellaire’ as one of their locations in this design</a:t>
            </a:r>
            <a:endParaRPr lang="en-US" dirty="0"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First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62500" lnSpcReduction="20000"/>
          </a:bodyPr>
          <a:lstStyle/>
          <a:p>
            <a:r>
              <a:rPr lang="en-US" dirty="0" smtClean="0"/>
              <a:t>Of the three solutions, first one is generally considered best because </a:t>
            </a:r>
          </a:p>
          <a:p>
            <a:pPr lvl="1"/>
            <a:r>
              <a:rPr lang="en-US" dirty="0" smtClean="0"/>
              <a:t>it does not suffer from redundancy and </a:t>
            </a:r>
          </a:p>
          <a:p>
            <a:pPr lvl="1"/>
            <a:r>
              <a:rPr lang="en-US" dirty="0" smtClean="0"/>
              <a:t>it is completely general having no limit placed on a maximum number of values</a:t>
            </a:r>
          </a:p>
          <a:p>
            <a:r>
              <a:rPr lang="en-US" dirty="0" smtClean="0"/>
              <a:t>In fact, if we choose the second solution, it will be decomposed further during subsequent normalization steps into the first solution</a:t>
            </a:r>
          </a:p>
          <a:p>
            <a:r>
              <a:rPr lang="en-US" dirty="0" smtClean="0"/>
              <a:t>First normal form also disallows multivalued attributes that are themselves composite. These are called </a:t>
            </a:r>
            <a:r>
              <a:rPr lang="en-US" b="1" dirty="0" smtClean="0"/>
              <a:t>nested relations</a:t>
            </a:r>
            <a:endParaRPr lang="en-US" dirty="0" smtClean="0"/>
          </a:p>
          <a:p>
            <a:pPr lvl="1"/>
            <a:r>
              <a:rPr lang="en-US" dirty="0" smtClean="0"/>
              <a:t>For Example,	 EMP_PROJ relation with nesting could represent an employee entity, and a relation PROJS(</a:t>
            </a:r>
            <a:r>
              <a:rPr lang="en-US" dirty="0" err="1" smtClean="0"/>
              <a:t>Pnumber</a:t>
            </a:r>
            <a:r>
              <a:rPr lang="en-US" dirty="0" smtClean="0"/>
              <a:t>, Hours) within each tuple represents the employee’s projects and the hours per week that employee works on each project</a:t>
            </a:r>
          </a:p>
          <a:p>
            <a:pPr lvl="1"/>
            <a:r>
              <a:rPr lang="en-US" dirty="0" smtClean="0"/>
              <a:t>The schema of this EMP_PROJ relation can be represented as follows:</a:t>
            </a:r>
            <a:br>
              <a:rPr lang="en-US" dirty="0" smtClean="0"/>
            </a:br>
            <a:r>
              <a:rPr lang="en-US" dirty="0" smtClean="0"/>
              <a:t>EMP_PROJ(</a:t>
            </a:r>
            <a:r>
              <a:rPr lang="en-US" dirty="0" err="1" smtClean="0"/>
              <a:t>Ssn</a:t>
            </a:r>
            <a:r>
              <a:rPr lang="en-US" dirty="0" smtClean="0"/>
              <a:t>, </a:t>
            </a:r>
            <a:r>
              <a:rPr lang="en-US" dirty="0" err="1" smtClean="0"/>
              <a:t>Ename</a:t>
            </a:r>
            <a:r>
              <a:rPr lang="en-US" dirty="0" smtClean="0"/>
              <a:t>, {PROJS(</a:t>
            </a:r>
            <a:r>
              <a:rPr lang="en-US" dirty="0" err="1" smtClean="0"/>
              <a:t>Pnumber</a:t>
            </a:r>
            <a:r>
              <a:rPr lang="en-US" dirty="0" smtClean="0"/>
              <a:t>, Hours)})</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Second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dirty="0" smtClean="0"/>
              <a:t>It is based on the concept of </a:t>
            </a:r>
            <a:r>
              <a:rPr lang="en-US" i="1" dirty="0" smtClean="0"/>
              <a:t>full functional dependency</a:t>
            </a:r>
          </a:p>
          <a:p>
            <a:r>
              <a:rPr lang="en-US" i="1" dirty="0" smtClean="0"/>
              <a:t> A </a:t>
            </a:r>
            <a:r>
              <a:rPr lang="en-US" dirty="0" smtClean="0"/>
              <a:t>functional dependency </a:t>
            </a:r>
            <a:r>
              <a:rPr lang="en-US" i="1" dirty="0" smtClean="0"/>
              <a:t>X → Y is a </a:t>
            </a:r>
            <a:r>
              <a:rPr lang="en-US" b="1" i="1" dirty="0" smtClean="0"/>
              <a:t>full functional dependency</a:t>
            </a:r>
            <a:r>
              <a:rPr lang="en-US" i="1" dirty="0" smtClean="0"/>
              <a:t> if removal of any </a:t>
            </a:r>
            <a:r>
              <a:rPr lang="en-US" dirty="0" smtClean="0"/>
              <a:t>attribute </a:t>
            </a:r>
            <a:r>
              <a:rPr lang="en-US" i="1" dirty="0" smtClean="0"/>
              <a:t>A from X means that the dependency does not hold any more; that is, for </a:t>
            </a:r>
            <a:r>
              <a:rPr lang="en-US" dirty="0" smtClean="0"/>
              <a:t>any attribute </a:t>
            </a:r>
            <a:r>
              <a:rPr lang="en-US" i="1" dirty="0" smtClean="0"/>
              <a:t>A ε X, (X – {A}) does not functionally determine Y</a:t>
            </a:r>
          </a:p>
          <a:p>
            <a:r>
              <a:rPr lang="en-US" i="1" dirty="0" smtClean="0"/>
              <a:t>A functional </a:t>
            </a:r>
            <a:r>
              <a:rPr lang="en-US" dirty="0" smtClean="0"/>
              <a:t>dependency </a:t>
            </a:r>
            <a:r>
              <a:rPr lang="en-US" i="1" dirty="0" smtClean="0"/>
              <a:t>X→Y is a </a:t>
            </a:r>
            <a:r>
              <a:rPr lang="en-US" b="1" i="1" dirty="0" smtClean="0"/>
              <a:t>partial dependency</a:t>
            </a:r>
            <a:r>
              <a:rPr lang="en-US" i="1" dirty="0" smtClean="0"/>
              <a:t> if some attribute A ε X can be removed </a:t>
            </a:r>
            <a:r>
              <a:rPr lang="en-US" dirty="0" smtClean="0"/>
              <a:t>from </a:t>
            </a:r>
            <a:r>
              <a:rPr lang="en-US" i="1" dirty="0" smtClean="0"/>
              <a:t>X and the dependency still holds; that is, for some A ε X, (X – {A}) → Y</a:t>
            </a:r>
          </a:p>
          <a:p>
            <a:pPr lvl="1"/>
            <a:r>
              <a:rPr lang="en-US" dirty="0" smtClean="0"/>
              <a:t>{</a:t>
            </a:r>
            <a:r>
              <a:rPr lang="en-US" dirty="0" err="1" smtClean="0"/>
              <a:t>Ssn</a:t>
            </a:r>
            <a:r>
              <a:rPr lang="en-US" dirty="0" smtClean="0"/>
              <a:t>, </a:t>
            </a:r>
            <a:r>
              <a:rPr lang="en-US" dirty="0" err="1" smtClean="0"/>
              <a:t>Pnumber</a:t>
            </a:r>
            <a:r>
              <a:rPr lang="en-US" dirty="0" smtClean="0"/>
              <a:t>} → Hours is a full dependency</a:t>
            </a:r>
          </a:p>
          <a:p>
            <a:pPr lvl="1"/>
            <a:r>
              <a:rPr lang="en-US" dirty="0" smtClean="0"/>
              <a:t>However, the dependency {</a:t>
            </a:r>
            <a:r>
              <a:rPr lang="en-US" dirty="0" err="1" smtClean="0"/>
              <a:t>Ssn</a:t>
            </a:r>
            <a:r>
              <a:rPr lang="en-US" dirty="0" smtClean="0"/>
              <a:t>, </a:t>
            </a:r>
            <a:r>
              <a:rPr lang="en-US" dirty="0" err="1" smtClean="0"/>
              <a:t>Pnumber</a:t>
            </a:r>
            <a:r>
              <a:rPr lang="en-US" dirty="0" smtClean="0"/>
              <a:t>}→</a:t>
            </a:r>
            <a:r>
              <a:rPr lang="en-US" dirty="0" err="1" smtClean="0"/>
              <a:t>Ename</a:t>
            </a:r>
            <a:r>
              <a:rPr lang="en-US" dirty="0" smtClean="0"/>
              <a:t> is partial because </a:t>
            </a:r>
            <a:r>
              <a:rPr lang="en-US" dirty="0" err="1" smtClean="0"/>
              <a:t>Ssn→Ename</a:t>
            </a:r>
            <a:r>
              <a:rPr lang="en-US" dirty="0" smtClean="0"/>
              <a:t> holds</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Second Normal Form</a:t>
            </a:r>
          </a:p>
        </p:txBody>
      </p:sp>
      <p:sp>
        <p:nvSpPr>
          <p:cNvPr id="7171" name="Rectangle 5"/>
          <p:cNvSpPr>
            <a:spLocks noGrp="1" noChangeArrowheads="1"/>
          </p:cNvSpPr>
          <p:nvPr>
            <p:ph type="body" idx="4294967295"/>
          </p:nvPr>
        </p:nvSpPr>
        <p:spPr>
          <a:xfrm>
            <a:off x="1066800" y="2057400"/>
            <a:ext cx="8077200" cy="4572000"/>
          </a:xfrm>
        </p:spPr>
        <p:txBody>
          <a:bodyPr>
            <a:normAutofit/>
          </a:bodyPr>
          <a:lstStyle/>
          <a:p>
            <a:r>
              <a:rPr lang="en-US" b="1" dirty="0" smtClean="0"/>
              <a:t>Definition:</a:t>
            </a:r>
            <a:r>
              <a:rPr lang="en-US" dirty="0" smtClean="0"/>
              <a:t> A relation schema </a:t>
            </a:r>
            <a:r>
              <a:rPr lang="en-US" i="1" dirty="0" smtClean="0"/>
              <a:t>R is in 2NF if every nonprime attribute A in R is fully functionally dependent on the primary key of R</a:t>
            </a:r>
          </a:p>
          <a:p>
            <a:r>
              <a:rPr lang="en-US" dirty="0" smtClean="0"/>
              <a:t>The test for 2NF involves testing for functional dependencies</a:t>
            </a:r>
          </a:p>
          <a:p>
            <a:r>
              <a:rPr lang="en-US" dirty="0" smtClean="0"/>
              <a:t>If the primary key contains a single attribute, the test need not be applied at all</a:t>
            </a:r>
          </a:p>
        </p:txBody>
      </p:sp>
      <p:pic>
        <p:nvPicPr>
          <p:cNvPr id="4" name="Picture 2"/>
          <p:cNvPicPr>
            <a:picLocks noChangeAspect="1" noChangeArrowheads="1"/>
          </p:cNvPicPr>
          <p:nvPr/>
        </p:nvPicPr>
        <p:blipFill>
          <a:blip r:embed="rId2"/>
          <a:srcRect/>
          <a:stretch>
            <a:fillRect/>
          </a:stretch>
        </p:blipFill>
        <p:spPr bwMode="auto">
          <a:xfrm>
            <a:off x="5553075" y="0"/>
            <a:ext cx="3590925" cy="1295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Second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dirty="0" smtClean="0"/>
              <a:t>EMP_PROJ is in 1NF but is not in 2NF</a:t>
            </a:r>
          </a:p>
          <a:p>
            <a:pPr lvl="1"/>
            <a:r>
              <a:rPr lang="en-US" dirty="0" smtClean="0"/>
              <a:t>The nonprime attribute </a:t>
            </a:r>
            <a:r>
              <a:rPr lang="en-US" dirty="0" err="1" smtClean="0"/>
              <a:t>Ename</a:t>
            </a:r>
            <a:r>
              <a:rPr lang="en-US" dirty="0" smtClean="0"/>
              <a:t> violates 2NF because of FD2,</a:t>
            </a:r>
          </a:p>
          <a:p>
            <a:pPr lvl="1"/>
            <a:r>
              <a:rPr lang="en-US" dirty="0" smtClean="0"/>
              <a:t>the nonprime attributes </a:t>
            </a:r>
            <a:r>
              <a:rPr lang="en-US" dirty="0" err="1" smtClean="0"/>
              <a:t>Pname</a:t>
            </a:r>
            <a:r>
              <a:rPr lang="en-US" dirty="0" smtClean="0"/>
              <a:t> and </a:t>
            </a:r>
            <a:r>
              <a:rPr lang="en-US" dirty="0" err="1" smtClean="0"/>
              <a:t>Plocation</a:t>
            </a:r>
            <a:r>
              <a:rPr lang="en-US" dirty="0" smtClean="0"/>
              <a:t> because of FD3</a:t>
            </a:r>
          </a:p>
          <a:p>
            <a:pPr lvl="1"/>
            <a:r>
              <a:rPr lang="en-US" dirty="0" smtClean="0"/>
              <a:t>The functional dependencies FD2 and FD3 make </a:t>
            </a:r>
            <a:r>
              <a:rPr lang="en-US" dirty="0" err="1" smtClean="0"/>
              <a:t>Ename</a:t>
            </a:r>
            <a:r>
              <a:rPr lang="en-US" dirty="0" smtClean="0"/>
              <a:t>, </a:t>
            </a:r>
            <a:r>
              <a:rPr lang="en-US" dirty="0" err="1" smtClean="0"/>
              <a:t>Pname</a:t>
            </a:r>
            <a:r>
              <a:rPr lang="en-US" dirty="0" smtClean="0"/>
              <a:t>, and </a:t>
            </a:r>
            <a:r>
              <a:rPr lang="en-US" dirty="0" err="1" smtClean="0"/>
              <a:t>Plocation</a:t>
            </a:r>
            <a:r>
              <a:rPr lang="en-US" dirty="0" smtClean="0"/>
              <a:t> partially dependent on the primary key {</a:t>
            </a:r>
            <a:r>
              <a:rPr lang="en-US" dirty="0" err="1" smtClean="0"/>
              <a:t>Ssn</a:t>
            </a:r>
            <a:r>
              <a:rPr lang="en-US" dirty="0" smtClean="0"/>
              <a:t>, </a:t>
            </a:r>
            <a:r>
              <a:rPr lang="en-US" dirty="0" err="1" smtClean="0"/>
              <a:t>Pnumber</a:t>
            </a:r>
            <a:r>
              <a:rPr lang="en-US" dirty="0" smtClean="0"/>
              <a:t>} </a:t>
            </a:r>
          </a:p>
          <a:p>
            <a:pPr lvl="1"/>
            <a:r>
              <a:rPr lang="en-US" dirty="0" smtClean="0"/>
              <a:t>thus 2NF test is violated</a:t>
            </a:r>
          </a:p>
          <a:p>
            <a:r>
              <a:rPr lang="en-US" dirty="0" smtClean="0"/>
              <a:t>If a relation schema is not in 2NF, it can be </a:t>
            </a:r>
            <a:r>
              <a:rPr lang="en-US" i="1" dirty="0" smtClean="0"/>
              <a:t>second normalized or 2NF normalized</a:t>
            </a:r>
          </a:p>
          <a:p>
            <a:r>
              <a:rPr lang="en-US" dirty="0" smtClean="0"/>
              <a:t>the functional dependencies FD1, FD2, and FD3 will lead to decomposition of EMP_PROJ into the three relation schemas EP1, EP2, and EP3</a:t>
            </a:r>
          </a:p>
          <a:p>
            <a:r>
              <a:rPr lang="en-US" dirty="0" smtClean="0"/>
              <a:t>each of these are in 2NF.</a:t>
            </a:r>
          </a:p>
        </p:txBody>
      </p:sp>
      <p:pic>
        <p:nvPicPr>
          <p:cNvPr id="2050" name="Picture 2"/>
          <p:cNvPicPr>
            <a:picLocks noChangeAspect="1" noChangeArrowheads="1"/>
          </p:cNvPicPr>
          <p:nvPr/>
        </p:nvPicPr>
        <p:blipFill>
          <a:blip r:embed="rId2"/>
          <a:srcRect/>
          <a:stretch>
            <a:fillRect/>
          </a:stretch>
        </p:blipFill>
        <p:spPr bwMode="auto">
          <a:xfrm>
            <a:off x="3590925" y="0"/>
            <a:ext cx="5553075" cy="24479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Third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b="1" dirty="0" smtClean="0"/>
              <a:t>Third normal form (3NF) is based on the concept of </a:t>
            </a:r>
            <a:r>
              <a:rPr lang="en-US" b="1" i="1" dirty="0" smtClean="0"/>
              <a:t>transitive dependency</a:t>
            </a:r>
            <a:endParaRPr lang="en-US" i="1" dirty="0" smtClean="0"/>
          </a:p>
          <a:p>
            <a:r>
              <a:rPr lang="en-US" i="1" dirty="0" smtClean="0"/>
              <a:t>A </a:t>
            </a:r>
            <a:r>
              <a:rPr lang="en-US" dirty="0" smtClean="0"/>
              <a:t>functional dependency </a:t>
            </a:r>
            <a:r>
              <a:rPr lang="en-US" i="1" dirty="0" smtClean="0"/>
              <a:t>X→Y in a relation schema R is a </a:t>
            </a:r>
            <a:r>
              <a:rPr lang="en-US" b="1" i="1" dirty="0" smtClean="0"/>
              <a:t>transitive dependency</a:t>
            </a:r>
            <a:r>
              <a:rPr lang="en-US" i="1" dirty="0" smtClean="0"/>
              <a:t> if </a:t>
            </a:r>
            <a:r>
              <a:rPr lang="en-US" dirty="0" smtClean="0"/>
              <a:t>there exists a set of attributes </a:t>
            </a:r>
            <a:r>
              <a:rPr lang="en-US" i="1" dirty="0" smtClean="0"/>
              <a:t>Z in R that is neither a candidate key nor a subset of </a:t>
            </a:r>
            <a:r>
              <a:rPr lang="en-US" dirty="0" smtClean="0"/>
              <a:t>any key of </a:t>
            </a:r>
            <a:r>
              <a:rPr lang="en-US" i="1" dirty="0" err="1" smtClean="0"/>
              <a:t>R,and</a:t>
            </a:r>
            <a:r>
              <a:rPr lang="en-US" i="1" dirty="0" smtClean="0"/>
              <a:t> both X→Z and Z→Y hold</a:t>
            </a:r>
          </a:p>
          <a:p>
            <a:r>
              <a:rPr lang="en-US" i="1" dirty="0" smtClean="0"/>
              <a:t>The dependency </a:t>
            </a:r>
            <a:r>
              <a:rPr lang="en-US" i="1" dirty="0" err="1" smtClean="0"/>
              <a:t>Ssn→Dmgr_ssn</a:t>
            </a:r>
            <a:r>
              <a:rPr lang="en-US" i="1" dirty="0" smtClean="0"/>
              <a:t> </a:t>
            </a:r>
            <a:r>
              <a:rPr lang="en-US" dirty="0" smtClean="0"/>
              <a:t>is transitive through </a:t>
            </a:r>
            <a:r>
              <a:rPr lang="en-US" dirty="0" err="1" smtClean="0"/>
              <a:t>Dnumber</a:t>
            </a:r>
            <a:r>
              <a:rPr lang="en-US" dirty="0" smtClean="0"/>
              <a:t> in EMP_DEPT, because both the dependencies </a:t>
            </a:r>
            <a:r>
              <a:rPr lang="en-US" dirty="0" err="1" smtClean="0"/>
              <a:t>Ssn</a:t>
            </a:r>
            <a:r>
              <a:rPr lang="en-US" dirty="0" smtClean="0"/>
              <a:t> → </a:t>
            </a:r>
            <a:r>
              <a:rPr lang="en-US" dirty="0" err="1" smtClean="0"/>
              <a:t>Dnumber</a:t>
            </a:r>
            <a:r>
              <a:rPr lang="en-US" dirty="0" smtClean="0"/>
              <a:t> and </a:t>
            </a:r>
            <a:r>
              <a:rPr lang="en-US" dirty="0" err="1" smtClean="0"/>
              <a:t>Dnumber</a:t>
            </a:r>
            <a:r>
              <a:rPr lang="en-US" dirty="0" smtClean="0"/>
              <a:t> → </a:t>
            </a:r>
            <a:r>
              <a:rPr lang="en-US" dirty="0" err="1" smtClean="0"/>
              <a:t>Dmgr_ssn</a:t>
            </a:r>
            <a:r>
              <a:rPr lang="en-US" dirty="0" smtClean="0"/>
              <a:t> hold </a:t>
            </a:r>
            <a:r>
              <a:rPr lang="en-US" i="1" dirty="0" smtClean="0"/>
              <a:t>and </a:t>
            </a:r>
            <a:r>
              <a:rPr lang="en-US" i="1" dirty="0" err="1" smtClean="0"/>
              <a:t>Dnumber</a:t>
            </a:r>
            <a:r>
              <a:rPr lang="en-US" i="1" dirty="0" smtClean="0"/>
              <a:t> is neither </a:t>
            </a:r>
            <a:r>
              <a:rPr lang="en-US" dirty="0" smtClean="0"/>
              <a:t>a key itself nor a subset of the key of EMP_DEPT</a:t>
            </a:r>
          </a:p>
          <a:p>
            <a:r>
              <a:rPr lang="en-US" dirty="0" smtClean="0"/>
              <a:t>Intuitively, we can see that the dependency of </a:t>
            </a:r>
            <a:r>
              <a:rPr lang="en-US" dirty="0" err="1" smtClean="0"/>
              <a:t>Dmgr_ssn</a:t>
            </a:r>
            <a:r>
              <a:rPr lang="en-US" dirty="0" smtClean="0"/>
              <a:t> on </a:t>
            </a:r>
            <a:r>
              <a:rPr lang="en-US" dirty="0" err="1" smtClean="0"/>
              <a:t>Dnumber</a:t>
            </a:r>
            <a:r>
              <a:rPr lang="en-US" dirty="0" smtClean="0"/>
              <a:t> is undesirable in EMP_DEPT since </a:t>
            </a:r>
            <a:r>
              <a:rPr lang="en-US" dirty="0" err="1" smtClean="0"/>
              <a:t>Dnumber</a:t>
            </a:r>
            <a:r>
              <a:rPr lang="en-US" dirty="0" smtClean="0"/>
              <a:t> is not a key of EMP_DEPT</a:t>
            </a:r>
          </a:p>
        </p:txBody>
      </p:sp>
      <p:pic>
        <p:nvPicPr>
          <p:cNvPr id="3074" name="Picture 2"/>
          <p:cNvPicPr>
            <a:picLocks noChangeAspect="1" noChangeArrowheads="1"/>
          </p:cNvPicPr>
          <p:nvPr/>
        </p:nvPicPr>
        <p:blipFill>
          <a:blip r:embed="rId2"/>
          <a:srcRect/>
          <a:stretch>
            <a:fillRect/>
          </a:stretch>
        </p:blipFill>
        <p:spPr bwMode="auto">
          <a:xfrm>
            <a:off x="3514725" y="0"/>
            <a:ext cx="5629275" cy="19907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Third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62500" lnSpcReduction="20000"/>
          </a:bodyPr>
          <a:lstStyle/>
          <a:p>
            <a:r>
              <a:rPr lang="en-US" b="1" dirty="0" smtClean="0"/>
              <a:t>Definition: </a:t>
            </a:r>
            <a:r>
              <a:rPr lang="en-US" dirty="0" smtClean="0"/>
              <a:t>According to </a:t>
            </a:r>
            <a:r>
              <a:rPr lang="en-US" dirty="0" err="1" smtClean="0"/>
              <a:t>Codd’s</a:t>
            </a:r>
            <a:r>
              <a:rPr lang="en-US" dirty="0" smtClean="0"/>
              <a:t> original definition, a relation schema </a:t>
            </a:r>
            <a:r>
              <a:rPr lang="en-US" i="1" dirty="0" smtClean="0"/>
              <a:t>R is in </a:t>
            </a:r>
            <a:r>
              <a:rPr lang="en-US" dirty="0" smtClean="0"/>
              <a:t>3NF if it satisfies 2NF </a:t>
            </a:r>
            <a:r>
              <a:rPr lang="en-US" i="1" dirty="0" smtClean="0"/>
              <a:t>and no nonprime attribute of R is transitively dependent </a:t>
            </a:r>
            <a:r>
              <a:rPr lang="en-US" dirty="0" smtClean="0"/>
              <a:t>on the primary key.</a:t>
            </a:r>
          </a:p>
          <a:p>
            <a:r>
              <a:rPr lang="en-US" dirty="0" smtClean="0"/>
              <a:t>The relation schema EMP_DEPT is in 2NF, since no partial dependencies on a key exist</a:t>
            </a:r>
          </a:p>
          <a:p>
            <a:r>
              <a:rPr lang="en-US" dirty="0" smtClean="0"/>
              <a:t>However, EMP_DEPT is not in 3NF because of the transitive dependency of </a:t>
            </a:r>
            <a:r>
              <a:rPr lang="en-US" dirty="0" err="1" smtClean="0"/>
              <a:t>Dmgr_ssn</a:t>
            </a:r>
            <a:r>
              <a:rPr lang="en-US" dirty="0" smtClean="0"/>
              <a:t> (and also </a:t>
            </a:r>
            <a:r>
              <a:rPr lang="en-US" dirty="0" err="1" smtClean="0"/>
              <a:t>Dname</a:t>
            </a:r>
            <a:r>
              <a:rPr lang="en-US" dirty="0" smtClean="0"/>
              <a:t>) on </a:t>
            </a:r>
            <a:r>
              <a:rPr lang="en-US" dirty="0" err="1" smtClean="0"/>
              <a:t>Ssn</a:t>
            </a:r>
            <a:r>
              <a:rPr lang="en-US" dirty="0" smtClean="0"/>
              <a:t> via </a:t>
            </a:r>
            <a:r>
              <a:rPr lang="en-US" dirty="0" err="1" smtClean="0"/>
              <a:t>Dnumber</a:t>
            </a:r>
            <a:endParaRPr lang="en-US" dirty="0" smtClean="0"/>
          </a:p>
          <a:p>
            <a:r>
              <a:rPr lang="en-US" dirty="0" smtClean="0"/>
              <a:t>We can normalize EMP_DEPT by decomposing it into the two 3NF relation schemas ED1 and ED2</a:t>
            </a:r>
          </a:p>
          <a:p>
            <a:r>
              <a:rPr lang="en-US" dirty="0" smtClean="0"/>
              <a:t>Intuitively, we see that ED1 and ED2 represent independent entity facts about employees and departments</a:t>
            </a:r>
          </a:p>
          <a:p>
            <a:r>
              <a:rPr lang="en-US" dirty="0" smtClean="0"/>
              <a:t>A NATURAL JOIN operation on ED1 and ED2 will recover the original relation EMP_DEPT without generating spurious tuples</a:t>
            </a:r>
          </a:p>
        </p:txBody>
      </p:sp>
      <p:pic>
        <p:nvPicPr>
          <p:cNvPr id="4" name="Picture 2"/>
          <p:cNvPicPr>
            <a:picLocks noChangeAspect="1" noChangeArrowheads="1"/>
          </p:cNvPicPr>
          <p:nvPr/>
        </p:nvPicPr>
        <p:blipFill>
          <a:blip r:embed="rId2"/>
          <a:srcRect/>
          <a:stretch>
            <a:fillRect/>
          </a:stretch>
        </p:blipFill>
        <p:spPr bwMode="auto">
          <a:xfrm>
            <a:off x="3514725" y="0"/>
            <a:ext cx="5629275" cy="19907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fontScale="90000"/>
          </a:bodyPr>
          <a:lstStyle/>
          <a:p>
            <a:r>
              <a:rPr lang="en-US" b="1" dirty="0" smtClean="0"/>
              <a:t>General Definitions of Second &amp; Third Normal Forms</a:t>
            </a:r>
            <a:endParaRPr lang="en-US" dirty="0" smtClean="0"/>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Imparting Clear Semantics to Attributes in Relations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The </a:t>
            </a:r>
            <a:r>
              <a:rPr lang="en-US" b="1" dirty="0" smtClean="0"/>
              <a:t>semantics of a relation</a:t>
            </a:r>
            <a:r>
              <a:rPr lang="en-US" dirty="0" smtClean="0"/>
              <a:t> refers to its meaning resulting from the interpretation of attribute values in a tuple</a:t>
            </a:r>
          </a:p>
          <a:p>
            <a:r>
              <a:rPr lang="en-US" dirty="0" smtClean="0"/>
              <a:t>In general, the easier it is to explain the semantics of the relation, the better the relation schema design will be</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Summary of Normal Forms</a:t>
            </a:r>
          </a:p>
        </p:txBody>
      </p:sp>
      <p:graphicFrame>
        <p:nvGraphicFramePr>
          <p:cNvPr id="4" name="Table 3"/>
          <p:cNvGraphicFramePr>
            <a:graphicFrameLocks noGrp="1"/>
          </p:cNvGraphicFramePr>
          <p:nvPr/>
        </p:nvGraphicFramePr>
        <p:xfrm>
          <a:off x="304800" y="1397000"/>
          <a:ext cx="8458200" cy="5034280"/>
        </p:xfrm>
        <a:graphic>
          <a:graphicData uri="http://schemas.openxmlformats.org/drawingml/2006/table">
            <a:tbl>
              <a:tblPr firstRow="1" bandRow="1">
                <a:tableStyleId>{5C22544A-7EE6-4342-B048-85BDC9FD1C3A}</a:tableStyleId>
              </a:tblPr>
              <a:tblGrid>
                <a:gridCol w="1600200"/>
                <a:gridCol w="3200040"/>
                <a:gridCol w="3657960"/>
              </a:tblGrid>
              <a:tr h="370840">
                <a:tc>
                  <a:txBody>
                    <a:bodyPr/>
                    <a:lstStyle/>
                    <a:p>
                      <a:r>
                        <a:rPr kumimoji="0" lang="en-US" sz="1800" b="1" kern="1200" baseline="0" dirty="0" smtClean="0">
                          <a:solidFill>
                            <a:schemeClr val="lt1"/>
                          </a:solidFill>
                          <a:latin typeface="+mn-lt"/>
                          <a:ea typeface="+mn-ea"/>
                          <a:cs typeface="+mn-cs"/>
                        </a:rPr>
                        <a:t>Normal Form</a:t>
                      </a:r>
                      <a:endParaRPr lang="en-US" dirty="0"/>
                    </a:p>
                  </a:txBody>
                  <a:tcPr/>
                </a:tc>
                <a:tc>
                  <a:txBody>
                    <a:bodyPr/>
                    <a:lstStyle/>
                    <a:p>
                      <a:r>
                        <a:rPr lang="en-US" dirty="0" smtClean="0"/>
                        <a:t>Test</a:t>
                      </a:r>
                      <a:endParaRPr lang="en-US" dirty="0"/>
                    </a:p>
                  </a:txBody>
                  <a:tcPr/>
                </a:tc>
                <a:tc>
                  <a:txBody>
                    <a:bodyPr/>
                    <a:lstStyle/>
                    <a:p>
                      <a:r>
                        <a:rPr kumimoji="0" lang="en-US" sz="1800" b="1" kern="1200" baseline="0" dirty="0" smtClean="0">
                          <a:solidFill>
                            <a:schemeClr val="lt1"/>
                          </a:solidFill>
                          <a:latin typeface="+mn-lt"/>
                          <a:ea typeface="+mn-ea"/>
                          <a:cs typeface="+mn-cs"/>
                        </a:rPr>
                        <a:t>Remedy (Normalization)</a:t>
                      </a:r>
                      <a:endParaRPr lang="en-US" dirty="0"/>
                    </a:p>
                  </a:txBody>
                  <a:tcPr/>
                </a:tc>
              </a:tr>
              <a:tr h="370840">
                <a:tc>
                  <a:txBody>
                    <a:bodyPr/>
                    <a:lstStyle/>
                    <a:p>
                      <a:r>
                        <a:rPr kumimoji="0" lang="en-US" sz="1600" kern="1200" baseline="0" dirty="0" smtClean="0">
                          <a:solidFill>
                            <a:schemeClr val="dk1"/>
                          </a:solidFill>
                          <a:latin typeface="+mn-lt"/>
                          <a:ea typeface="+mn-ea"/>
                          <a:cs typeface="+mn-cs"/>
                        </a:rPr>
                        <a:t>First (1NF)</a:t>
                      </a:r>
                      <a:endParaRPr lang="en-US" sz="1600" dirty="0"/>
                    </a:p>
                  </a:txBody>
                  <a:tcPr/>
                </a:tc>
                <a:tc>
                  <a:txBody>
                    <a:bodyPr/>
                    <a:lstStyle/>
                    <a:p>
                      <a:r>
                        <a:rPr kumimoji="0" lang="en-US" sz="1600" kern="1200" baseline="0" dirty="0" smtClean="0">
                          <a:solidFill>
                            <a:schemeClr val="dk1"/>
                          </a:solidFill>
                          <a:latin typeface="+mn-lt"/>
                          <a:ea typeface="+mn-ea"/>
                          <a:cs typeface="+mn-cs"/>
                        </a:rPr>
                        <a:t>Relation should have no multivalued attributes or nested relations.</a:t>
                      </a:r>
                      <a:endParaRPr lang="en-US" sz="1600" dirty="0"/>
                    </a:p>
                  </a:txBody>
                  <a:tcPr/>
                </a:tc>
                <a:tc>
                  <a:txBody>
                    <a:bodyPr/>
                    <a:lstStyle/>
                    <a:p>
                      <a:r>
                        <a:rPr kumimoji="0" lang="en-US" sz="1600" kern="1200" baseline="0" dirty="0" smtClean="0">
                          <a:solidFill>
                            <a:schemeClr val="dk1"/>
                          </a:solidFill>
                          <a:latin typeface="+mn-lt"/>
                          <a:ea typeface="+mn-ea"/>
                          <a:cs typeface="+mn-cs"/>
                        </a:rPr>
                        <a:t>Form new relations for each multivalued attribute or nested relation.</a:t>
                      </a:r>
                      <a:endParaRPr lang="en-US" sz="1600" dirty="0"/>
                    </a:p>
                  </a:txBody>
                  <a:tcPr/>
                </a:tc>
              </a:tr>
              <a:tr h="370840">
                <a:tc>
                  <a:txBody>
                    <a:bodyPr/>
                    <a:lstStyle/>
                    <a:p>
                      <a:r>
                        <a:rPr kumimoji="0" lang="en-US" sz="1600" kern="1200" baseline="0" dirty="0" smtClean="0">
                          <a:solidFill>
                            <a:schemeClr val="dk1"/>
                          </a:solidFill>
                          <a:latin typeface="+mn-lt"/>
                          <a:ea typeface="+mn-ea"/>
                          <a:cs typeface="+mn-cs"/>
                        </a:rPr>
                        <a:t>Second (2NF)</a:t>
                      </a:r>
                      <a:endParaRPr lang="en-US" sz="1600" dirty="0"/>
                    </a:p>
                  </a:txBody>
                  <a:tcPr/>
                </a:tc>
                <a:tc>
                  <a:txBody>
                    <a:bodyPr/>
                    <a:lstStyle/>
                    <a:p>
                      <a:r>
                        <a:rPr kumimoji="0" lang="en-US" sz="1600" kern="1200" baseline="0" dirty="0" smtClean="0">
                          <a:solidFill>
                            <a:schemeClr val="dk1"/>
                          </a:solidFill>
                          <a:latin typeface="+mn-lt"/>
                          <a:ea typeface="+mn-ea"/>
                          <a:cs typeface="+mn-cs"/>
                        </a:rPr>
                        <a:t>For relations where primary key contains multiple attributes, no non-key attribute should be functionally dependent on a part of the primary key.</a:t>
                      </a:r>
                      <a:endParaRPr lang="en-US" sz="1600" dirty="0"/>
                    </a:p>
                  </a:txBody>
                  <a:tcPr/>
                </a:tc>
                <a:tc>
                  <a:txBody>
                    <a:bodyPr/>
                    <a:lstStyle/>
                    <a:p>
                      <a:r>
                        <a:rPr kumimoji="0" lang="en-US" sz="1600" kern="1200" baseline="0" dirty="0" smtClean="0">
                          <a:solidFill>
                            <a:schemeClr val="dk1"/>
                          </a:solidFill>
                          <a:latin typeface="+mn-lt"/>
                          <a:ea typeface="+mn-ea"/>
                          <a:cs typeface="+mn-cs"/>
                        </a:rPr>
                        <a:t>Decompose and set up a new relation for each partial key with its dependent attribute(</a:t>
                      </a:r>
                    </a:p>
                    <a:p>
                      <a:r>
                        <a:rPr kumimoji="0" lang="en-US" sz="1600" kern="1200" baseline="0" dirty="0" smtClean="0">
                          <a:solidFill>
                            <a:schemeClr val="dk1"/>
                          </a:solidFill>
                          <a:latin typeface="+mn-lt"/>
                          <a:ea typeface="+mn-ea"/>
                          <a:cs typeface="+mn-cs"/>
                        </a:rPr>
                        <a:t>s).Make sure to keep a relation with original primary key and any attributes that are fully functionally dependent on it.</a:t>
                      </a:r>
                      <a:endParaRPr lang="en-US" sz="1600" dirty="0"/>
                    </a:p>
                  </a:txBody>
                  <a:tcPr/>
                </a:tc>
              </a:tr>
              <a:tr h="370840">
                <a:tc>
                  <a:txBody>
                    <a:bodyPr/>
                    <a:lstStyle/>
                    <a:p>
                      <a:r>
                        <a:rPr kumimoji="0" lang="en-US" sz="1600" kern="1200" baseline="0" dirty="0" smtClean="0">
                          <a:solidFill>
                            <a:schemeClr val="dk1"/>
                          </a:solidFill>
                          <a:latin typeface="+mn-lt"/>
                          <a:ea typeface="+mn-ea"/>
                          <a:cs typeface="+mn-cs"/>
                        </a:rPr>
                        <a:t>Third (3NF)</a:t>
                      </a:r>
                      <a:endParaRPr lang="en-US" sz="1600" dirty="0"/>
                    </a:p>
                  </a:txBody>
                  <a:tcPr/>
                </a:tc>
                <a:tc>
                  <a:txBody>
                    <a:bodyPr/>
                    <a:lstStyle/>
                    <a:p>
                      <a:r>
                        <a:rPr kumimoji="0" lang="en-US" sz="1600" kern="1200" baseline="0" dirty="0" smtClean="0">
                          <a:solidFill>
                            <a:schemeClr val="dk1"/>
                          </a:solidFill>
                          <a:latin typeface="+mn-lt"/>
                          <a:ea typeface="+mn-ea"/>
                          <a:cs typeface="+mn-cs"/>
                        </a:rPr>
                        <a:t>Relation should not have a non-key attribute  functionally determined by another non-key attribute (or by a set of non-key attributes). That is, there should be no transitive dependency of a non-key attribute on the primary key.</a:t>
                      </a:r>
                      <a:endParaRPr lang="en-US" sz="1600" dirty="0"/>
                    </a:p>
                  </a:txBody>
                  <a:tcPr/>
                </a:tc>
                <a:tc>
                  <a:txBody>
                    <a:bodyPr/>
                    <a:lstStyle/>
                    <a:p>
                      <a:r>
                        <a:rPr kumimoji="0" lang="en-US" sz="1600" kern="1200" baseline="0" dirty="0" smtClean="0">
                          <a:solidFill>
                            <a:schemeClr val="dk1"/>
                          </a:solidFill>
                          <a:latin typeface="+mn-lt"/>
                          <a:ea typeface="+mn-ea"/>
                          <a:cs typeface="+mn-cs"/>
                        </a:rPr>
                        <a:t>Decompose and set up a relation that includes the </a:t>
                      </a:r>
                      <a:r>
                        <a:rPr kumimoji="0" lang="en-US" sz="1600" kern="1200" baseline="0" dirty="0" err="1" smtClean="0">
                          <a:solidFill>
                            <a:schemeClr val="dk1"/>
                          </a:solidFill>
                          <a:latin typeface="+mn-lt"/>
                          <a:ea typeface="+mn-ea"/>
                          <a:cs typeface="+mn-cs"/>
                        </a:rPr>
                        <a:t>nonkey</a:t>
                      </a:r>
                      <a:r>
                        <a:rPr kumimoji="0" lang="en-US" sz="1600" kern="1200" baseline="0" dirty="0" smtClean="0">
                          <a:solidFill>
                            <a:schemeClr val="dk1"/>
                          </a:solidFill>
                          <a:latin typeface="+mn-lt"/>
                          <a:ea typeface="+mn-ea"/>
                          <a:cs typeface="+mn-cs"/>
                        </a:rPr>
                        <a:t> attribute(s) that functionally determine(s) other </a:t>
                      </a:r>
                      <a:r>
                        <a:rPr kumimoji="0" lang="en-US" sz="1600" kern="1200" baseline="0" dirty="0" err="1" smtClean="0">
                          <a:solidFill>
                            <a:schemeClr val="dk1"/>
                          </a:solidFill>
                          <a:latin typeface="+mn-lt"/>
                          <a:ea typeface="+mn-ea"/>
                          <a:cs typeface="+mn-cs"/>
                        </a:rPr>
                        <a:t>nonkey</a:t>
                      </a:r>
                      <a:r>
                        <a:rPr kumimoji="0" lang="en-US" sz="1600" kern="1200" baseline="0" dirty="0" smtClean="0">
                          <a:solidFill>
                            <a:schemeClr val="dk1"/>
                          </a:solidFill>
                          <a:latin typeface="+mn-lt"/>
                          <a:ea typeface="+mn-ea"/>
                          <a:cs typeface="+mn-cs"/>
                        </a:rPr>
                        <a:t> attribute(s).</a:t>
                      </a:r>
                      <a:endParaRPr lang="en-US" sz="1600" dirty="0"/>
                    </a:p>
                  </a:txBody>
                  <a:tcPr/>
                </a:tc>
              </a:tr>
            </a:tbl>
          </a:graphicData>
        </a:graphic>
      </p:graphicFrame>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b="1" dirty="0" smtClean="0"/>
              <a:t>Boyce-</a:t>
            </a:r>
            <a:r>
              <a:rPr lang="en-US" b="1" dirty="0" err="1" smtClean="0"/>
              <a:t>Codd</a:t>
            </a:r>
            <a:r>
              <a:rPr lang="en-US" b="1" dirty="0" smtClean="0"/>
              <a:t> Normal Form</a:t>
            </a:r>
            <a:endParaRPr lang="en-US" dirty="0" smtClean="0"/>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Boyce-</a:t>
            </a:r>
            <a:r>
              <a:rPr lang="en-US" dirty="0" err="1" smtClean="0"/>
              <a:t>Codd</a:t>
            </a:r>
            <a:r>
              <a:rPr lang="en-US" dirty="0" smtClean="0"/>
              <a:t> Normal Form</a:t>
            </a:r>
          </a:p>
        </p:txBody>
      </p:sp>
      <p:sp>
        <p:nvSpPr>
          <p:cNvPr id="7171" name="Rectangle 5"/>
          <p:cNvSpPr>
            <a:spLocks noGrp="1" noChangeArrowheads="1"/>
          </p:cNvSpPr>
          <p:nvPr>
            <p:ph type="body" idx="4294967295"/>
          </p:nvPr>
        </p:nvSpPr>
        <p:spPr>
          <a:xfrm>
            <a:off x="1066800" y="2057400"/>
            <a:ext cx="8077200" cy="4572000"/>
          </a:xfrm>
        </p:spPr>
        <p:txBody>
          <a:bodyPr>
            <a:normAutofit lnSpcReduction="10000"/>
          </a:bodyPr>
          <a:lstStyle/>
          <a:p>
            <a:r>
              <a:rPr lang="en-US" b="1" dirty="0" smtClean="0"/>
              <a:t>Boyce-</a:t>
            </a:r>
            <a:r>
              <a:rPr lang="en-US" b="1" dirty="0" err="1" smtClean="0"/>
              <a:t>Codd</a:t>
            </a:r>
            <a:r>
              <a:rPr lang="en-US" b="1" dirty="0" smtClean="0"/>
              <a:t> normal form (BCNF)</a:t>
            </a:r>
            <a:r>
              <a:rPr lang="en-US" dirty="0" smtClean="0"/>
              <a:t> was proposed as a simpler form of 3NF, but was found to be stricter than 3NF as</a:t>
            </a:r>
          </a:p>
          <a:p>
            <a:pPr lvl="1"/>
            <a:r>
              <a:rPr lang="en-US" b="1" dirty="0" smtClean="0"/>
              <a:t>Every relation in BCNF is also in 3NF;</a:t>
            </a:r>
          </a:p>
          <a:p>
            <a:pPr lvl="1"/>
            <a:r>
              <a:rPr lang="en-US" dirty="0" smtClean="0"/>
              <a:t>but, a relation in 3NF is </a:t>
            </a:r>
            <a:r>
              <a:rPr lang="en-US" i="1" dirty="0" smtClean="0"/>
              <a:t>not necessarily in BCNF</a:t>
            </a:r>
          </a:p>
          <a:p>
            <a:r>
              <a:rPr lang="en-US" dirty="0" smtClean="0"/>
              <a:t>A relation R is in BCNF</a:t>
            </a:r>
          </a:p>
          <a:p>
            <a:pPr lvl="1"/>
            <a:r>
              <a:rPr lang="en-US" dirty="0" smtClean="0"/>
              <a:t>If R is in 3NF</a:t>
            </a:r>
          </a:p>
          <a:p>
            <a:pPr lvl="1"/>
            <a:r>
              <a:rPr lang="en-US" dirty="0" smtClean="0"/>
              <a:t>If any non-key attribute of R can only be determined by some key of R</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Boyce-</a:t>
            </a:r>
            <a:r>
              <a:rPr lang="en-US" dirty="0" err="1" smtClean="0"/>
              <a:t>Codd</a:t>
            </a:r>
            <a:r>
              <a:rPr lang="en-US" dirty="0" smtClean="0"/>
              <a:t> Normal Form</a:t>
            </a:r>
          </a:p>
        </p:txBody>
      </p:sp>
      <p:sp>
        <p:nvSpPr>
          <p:cNvPr id="7171" name="Rectangle 5"/>
          <p:cNvSpPr>
            <a:spLocks noGrp="1" noChangeArrowheads="1"/>
          </p:cNvSpPr>
          <p:nvPr>
            <p:ph type="body" idx="4294967295"/>
          </p:nvPr>
        </p:nvSpPr>
        <p:spPr>
          <a:xfrm>
            <a:off x="1066800" y="2057400"/>
            <a:ext cx="8077200" cy="4572000"/>
          </a:xfrm>
        </p:spPr>
        <p:txBody>
          <a:bodyPr>
            <a:normAutofit lnSpcReduction="10000"/>
          </a:bodyPr>
          <a:lstStyle/>
          <a:p>
            <a:pPr lvl="1"/>
            <a:r>
              <a:rPr lang="en-US" dirty="0" smtClean="0"/>
              <a:t>For Example, consider attributes: A, B, C and D where key is: A and BC</a:t>
            </a:r>
            <a:br>
              <a:rPr lang="en-US" dirty="0" smtClean="0"/>
            </a:br>
            <a:r>
              <a:rPr lang="en-US" dirty="0" smtClean="0"/>
              <a:t>A</a:t>
            </a:r>
            <a:r>
              <a:rPr lang="en-US" dirty="0" smtClean="0">
                <a:sym typeface="Wingdings" pitchFamily="2" charset="2"/>
              </a:rPr>
              <a:t> BCD</a:t>
            </a:r>
            <a:br>
              <a:rPr lang="en-US" dirty="0" smtClean="0">
                <a:sym typeface="Wingdings" pitchFamily="2" charset="2"/>
              </a:rPr>
            </a:br>
            <a:r>
              <a:rPr lang="en-US" dirty="0" smtClean="0">
                <a:sym typeface="Wingdings" pitchFamily="2" charset="2"/>
              </a:rPr>
              <a:t>BC AD</a:t>
            </a:r>
            <a:br>
              <a:rPr lang="en-US" dirty="0" smtClean="0">
                <a:sym typeface="Wingdings" pitchFamily="2" charset="2"/>
              </a:rPr>
            </a:br>
            <a:r>
              <a:rPr lang="en-US" dirty="0" smtClean="0">
                <a:sym typeface="Wingdings" pitchFamily="2" charset="2"/>
              </a:rPr>
              <a:t>D  B</a:t>
            </a:r>
          </a:p>
          <a:p>
            <a:pPr lvl="1"/>
            <a:r>
              <a:rPr lang="en-US" dirty="0" smtClean="0"/>
              <a:t>Now, </a:t>
            </a:r>
            <a:r>
              <a:rPr lang="en-US" dirty="0" smtClean="0">
                <a:sym typeface="Wingdings" pitchFamily="2" charset="2"/>
              </a:rPr>
              <a:t>D  B violates the condition as D is non-key</a:t>
            </a:r>
          </a:p>
          <a:p>
            <a:r>
              <a:rPr lang="en-US" dirty="0" smtClean="0">
                <a:sym typeface="Wingdings" pitchFamily="2" charset="2"/>
              </a:rPr>
              <a:t>To resolve the situation, we split R as :</a:t>
            </a:r>
          </a:p>
          <a:p>
            <a:pPr lvl="1"/>
            <a:r>
              <a:rPr lang="en-US" dirty="0" smtClean="0">
                <a:sym typeface="Wingdings" pitchFamily="2" charset="2"/>
              </a:rPr>
              <a:t>R1 (</a:t>
            </a:r>
            <a:r>
              <a:rPr lang="en-US" u="sng" dirty="0" smtClean="0">
                <a:sym typeface="Wingdings" pitchFamily="2" charset="2"/>
              </a:rPr>
              <a:t>D</a:t>
            </a:r>
            <a:r>
              <a:rPr lang="en-US" dirty="0" smtClean="0">
                <a:sym typeface="Wingdings" pitchFamily="2" charset="2"/>
              </a:rPr>
              <a:t>, B)</a:t>
            </a:r>
          </a:p>
          <a:p>
            <a:pPr lvl="1"/>
            <a:r>
              <a:rPr lang="en-US" dirty="0" smtClean="0">
                <a:sym typeface="Wingdings" pitchFamily="2" charset="2"/>
              </a:rPr>
              <a:t>R2 (</a:t>
            </a:r>
            <a:r>
              <a:rPr lang="en-US" u="sng" dirty="0" smtClean="0">
                <a:sym typeface="Wingdings" pitchFamily="2" charset="2"/>
              </a:rPr>
              <a:t>A</a:t>
            </a:r>
            <a:r>
              <a:rPr lang="en-US" dirty="0" smtClean="0">
                <a:sym typeface="Wingdings" pitchFamily="2" charset="2"/>
              </a:rPr>
              <a:t>, C, D) where D is foreign key</a:t>
            </a:r>
          </a:p>
          <a:p>
            <a:r>
              <a:rPr lang="en-US" dirty="0" smtClean="0">
                <a:sym typeface="Wingdings" pitchFamily="2" charset="2"/>
              </a:rPr>
              <a:t>Now, R1 and R2 are in BCNF</a:t>
            </a:r>
          </a:p>
          <a:p>
            <a:endParaRPr lang="en-US" dirty="0" smtClean="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Boyce-</a:t>
            </a:r>
            <a:r>
              <a:rPr lang="en-US" dirty="0" err="1" smtClean="0"/>
              <a:t>Codd</a:t>
            </a:r>
            <a:r>
              <a:rPr lang="en-US" dirty="0" smtClean="0"/>
              <a:t>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85000" lnSpcReduction="20000"/>
          </a:bodyPr>
          <a:lstStyle/>
          <a:p>
            <a:r>
              <a:rPr lang="en-US" dirty="0" smtClean="0"/>
              <a:t>Boyce-</a:t>
            </a:r>
            <a:r>
              <a:rPr lang="en-US" dirty="0" err="1" smtClean="0"/>
              <a:t>Codd</a:t>
            </a:r>
            <a:r>
              <a:rPr lang="en-US" dirty="0" smtClean="0"/>
              <a:t> Normal Form (BCNF) is an extension of Third Normal Form on strict </a:t>
            </a:r>
            <a:r>
              <a:rPr lang="en-US" dirty="0" smtClean="0"/>
              <a:t>terms</a:t>
            </a:r>
          </a:p>
          <a:p>
            <a:r>
              <a:rPr lang="en-US" dirty="0" smtClean="0"/>
              <a:t>BCNF </a:t>
            </a:r>
            <a:r>
              <a:rPr lang="en-US" dirty="0" smtClean="0"/>
              <a:t>states that </a:t>
            </a:r>
            <a:r>
              <a:rPr lang="en-US" dirty="0" smtClean="0"/>
              <a:t>− for </a:t>
            </a:r>
            <a:r>
              <a:rPr lang="en-US" dirty="0" smtClean="0"/>
              <a:t>any non-trivial functional dependency, X → A, X must be a super-key.</a:t>
            </a:r>
          </a:p>
          <a:p>
            <a:pPr lvl="1"/>
            <a:r>
              <a:rPr lang="en-US" dirty="0" err="1" smtClean="0"/>
              <a:t>Stu_ID</a:t>
            </a:r>
            <a:r>
              <a:rPr lang="en-US" dirty="0" smtClean="0"/>
              <a:t> </a:t>
            </a:r>
            <a:r>
              <a:rPr lang="en-US" dirty="0" smtClean="0"/>
              <a:t>is the super-key in </a:t>
            </a:r>
            <a:r>
              <a:rPr lang="en-US" dirty="0" smtClean="0"/>
              <a:t>any </a:t>
            </a:r>
            <a:r>
              <a:rPr lang="en-US" dirty="0" smtClean="0"/>
              <a:t>relation </a:t>
            </a:r>
            <a:r>
              <a:rPr lang="en-US" dirty="0" err="1" smtClean="0"/>
              <a:t>Student_Detail</a:t>
            </a:r>
            <a:r>
              <a:rPr lang="en-US" dirty="0" smtClean="0"/>
              <a:t> </a:t>
            </a:r>
            <a:endParaRPr lang="en-US" dirty="0" smtClean="0"/>
          </a:p>
          <a:p>
            <a:pPr lvl="1"/>
            <a:r>
              <a:rPr lang="en-US" dirty="0" smtClean="0"/>
              <a:t>Zip </a:t>
            </a:r>
            <a:r>
              <a:rPr lang="en-US" dirty="0" smtClean="0"/>
              <a:t>is the super-key in </a:t>
            </a:r>
            <a:r>
              <a:rPr lang="en-US" dirty="0" smtClean="0"/>
              <a:t>any relation </a:t>
            </a:r>
            <a:r>
              <a:rPr lang="en-US" dirty="0" err="1" smtClean="0"/>
              <a:t>ZipCodes</a:t>
            </a:r>
            <a:endParaRPr lang="en-US" dirty="0" smtClean="0"/>
          </a:p>
          <a:p>
            <a:pPr lvl="1"/>
            <a:r>
              <a:rPr lang="en-US" dirty="0" smtClean="0"/>
              <a:t>So,  </a:t>
            </a:r>
            <a:r>
              <a:rPr lang="en-US" dirty="0" err="1" smtClean="0"/>
              <a:t>Stu_ID</a:t>
            </a:r>
            <a:r>
              <a:rPr lang="en-US" dirty="0" smtClean="0"/>
              <a:t> </a:t>
            </a:r>
            <a:r>
              <a:rPr lang="en-US" dirty="0" smtClean="0"/>
              <a:t>→ </a:t>
            </a:r>
            <a:r>
              <a:rPr lang="en-US" dirty="0" err="1" smtClean="0"/>
              <a:t>Stu_Name</a:t>
            </a:r>
            <a:r>
              <a:rPr lang="en-US" dirty="0" smtClean="0"/>
              <a:t>, Zip</a:t>
            </a:r>
          </a:p>
          <a:p>
            <a:pPr lvl="1"/>
            <a:r>
              <a:rPr lang="en-US" dirty="0" smtClean="0"/>
              <a:t>Zip </a:t>
            </a:r>
            <a:r>
              <a:rPr lang="en-US" dirty="0" smtClean="0"/>
              <a:t>→ City</a:t>
            </a:r>
          </a:p>
          <a:p>
            <a:endParaRPr lang="en-US" dirty="0" smtClean="0"/>
          </a:p>
          <a:p>
            <a:r>
              <a:rPr lang="en-US" dirty="0" smtClean="0"/>
              <a:t>Hence </a:t>
            </a:r>
            <a:r>
              <a:rPr lang="en-US" dirty="0" smtClean="0"/>
              <a:t>both </a:t>
            </a:r>
            <a:r>
              <a:rPr lang="en-US" dirty="0" smtClean="0"/>
              <a:t>relations </a:t>
            </a:r>
            <a:r>
              <a:rPr lang="en-US" dirty="0" smtClean="0"/>
              <a:t>are in </a:t>
            </a:r>
            <a:r>
              <a:rPr lang="en-US" dirty="0" smtClean="0"/>
              <a:t>BCNF as all non-keys can be determined by any Super Key</a:t>
            </a:r>
            <a:endParaRPr lang="en-US"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b="1" dirty="0" smtClean="0"/>
              <a:t>Multivalued Dependency</a:t>
            </a:r>
            <a:br>
              <a:rPr lang="en-US" b="1" dirty="0" smtClean="0"/>
            </a:br>
            <a:r>
              <a:rPr lang="en-US" b="1" dirty="0" smtClean="0"/>
              <a:t>&amp; Fourth Normal Form</a:t>
            </a:r>
            <a:endParaRPr lang="en-US" dirty="0" smtClean="0"/>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Fourth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sz="3200" dirty="0" smtClean="0"/>
              <a:t>Multivalued dependencies are a consequence of first normal form (1NF which disallows an attribute in a tuple to have a </a:t>
            </a:r>
            <a:r>
              <a:rPr lang="en-US" sz="3200" i="1" dirty="0" smtClean="0"/>
              <a:t>set of values, and the accompanying process of converting an </a:t>
            </a:r>
            <a:r>
              <a:rPr lang="en-US" sz="3200" dirty="0" smtClean="0"/>
              <a:t>un-normalized </a:t>
            </a:r>
            <a:r>
              <a:rPr lang="en-US" sz="3200" dirty="0" smtClean="0"/>
              <a:t>relation into 1NF</a:t>
            </a:r>
            <a:endParaRPr lang="en-US" sz="3200" i="1" dirty="0" smtClean="0"/>
          </a:p>
          <a:p>
            <a:r>
              <a:rPr lang="en-US" sz="3200" i="1" dirty="0" smtClean="0"/>
              <a:t>If we have two or more multivalued independent </a:t>
            </a:r>
            <a:r>
              <a:rPr lang="en-US" sz="3200" dirty="0" smtClean="0"/>
              <a:t>attributes in the same relation schema, we get into a problem of having to repeat every value of one of the attributes with every value of the other attribute to keep relation state consistent and to maintain the independence among the attributes involved</a:t>
            </a:r>
          </a:p>
          <a:p>
            <a:r>
              <a:rPr lang="en-US" sz="3200" dirty="0" smtClean="0"/>
              <a:t>This constraint is specified by a multivalued dependency.</a:t>
            </a:r>
            <a:endParaRPr lang="en-US" dirty="0" smtClean="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Fourth Normal Form</a:t>
            </a:r>
          </a:p>
        </p:txBody>
      </p:sp>
      <p:sp>
        <p:nvSpPr>
          <p:cNvPr id="7171" name="Rectangle 5"/>
          <p:cNvSpPr>
            <a:spLocks noGrp="1" noChangeArrowheads="1"/>
          </p:cNvSpPr>
          <p:nvPr>
            <p:ph type="body" idx="4294967295"/>
          </p:nvPr>
        </p:nvSpPr>
        <p:spPr>
          <a:xfrm>
            <a:off x="1066800" y="2057400"/>
            <a:ext cx="8077200" cy="4572000"/>
          </a:xfrm>
        </p:spPr>
        <p:txBody>
          <a:bodyPr>
            <a:normAutofit/>
          </a:bodyPr>
          <a:lstStyle/>
          <a:p>
            <a:r>
              <a:rPr lang="en-US" sz="3200" dirty="0" smtClean="0"/>
              <a:t>Relation R, is in Four NF if</a:t>
            </a:r>
          </a:p>
          <a:p>
            <a:pPr lvl="1"/>
            <a:r>
              <a:rPr lang="en-US" dirty="0" smtClean="0"/>
              <a:t>R is in BCNF</a:t>
            </a:r>
          </a:p>
          <a:p>
            <a:pPr lvl="1"/>
            <a:r>
              <a:rPr lang="en-US" dirty="0" smtClean="0"/>
              <a:t>There is no multi-valued Dependency</a:t>
            </a:r>
          </a:p>
          <a:p>
            <a:r>
              <a:rPr lang="en-US" dirty="0" smtClean="0"/>
              <a:t>If we have 3 </a:t>
            </a:r>
            <a:r>
              <a:rPr lang="en-US" dirty="0" err="1" smtClean="0"/>
              <a:t>attribues</a:t>
            </a:r>
            <a:r>
              <a:rPr lang="en-US" dirty="0" smtClean="0"/>
              <a:t> in R:</a:t>
            </a:r>
          </a:p>
          <a:p>
            <a:pPr lvl="1">
              <a:buNone/>
            </a:pPr>
            <a:r>
              <a:rPr lang="en-US" dirty="0" err="1" smtClean="0"/>
              <a:t>EmpName</a:t>
            </a:r>
            <a:r>
              <a:rPr lang="en-US" dirty="0" smtClean="0"/>
              <a:t>, </a:t>
            </a:r>
            <a:r>
              <a:rPr lang="en-US" dirty="0" err="1" smtClean="0"/>
              <a:t>ProjectName</a:t>
            </a:r>
            <a:r>
              <a:rPr lang="en-US" dirty="0" smtClean="0"/>
              <a:t> and </a:t>
            </a:r>
            <a:r>
              <a:rPr lang="en-US" dirty="0" err="1" smtClean="0"/>
              <a:t>DependentName</a:t>
            </a:r>
            <a:endParaRPr lang="en-US" dirty="0" smtClean="0"/>
          </a:p>
          <a:p>
            <a:pPr lvl="1"/>
            <a:r>
              <a:rPr lang="en-US" dirty="0" smtClean="0"/>
              <a:t>then we have </a:t>
            </a:r>
            <a:r>
              <a:rPr lang="en-US" dirty="0" err="1" smtClean="0"/>
              <a:t>muli</a:t>
            </a:r>
            <a:r>
              <a:rPr lang="en-US" dirty="0" smtClean="0"/>
              <a:t>-valued Dependency as :</a:t>
            </a:r>
          </a:p>
          <a:p>
            <a:pPr lvl="2"/>
            <a:r>
              <a:rPr lang="en-US" dirty="0" err="1" smtClean="0"/>
              <a:t>EmpName</a:t>
            </a:r>
            <a:r>
              <a:rPr lang="en-US" dirty="0" smtClean="0"/>
              <a:t>: </a:t>
            </a:r>
            <a:r>
              <a:rPr lang="en-US" dirty="0" err="1" smtClean="0"/>
              <a:t>ProjectName</a:t>
            </a:r>
            <a:r>
              <a:rPr lang="en-US" dirty="0" smtClean="0"/>
              <a:t> = 1:N and </a:t>
            </a:r>
          </a:p>
          <a:p>
            <a:pPr lvl="2"/>
            <a:r>
              <a:rPr lang="en-US" dirty="0" err="1" smtClean="0"/>
              <a:t>EmpName</a:t>
            </a:r>
            <a:r>
              <a:rPr lang="en-US" dirty="0" smtClean="0"/>
              <a:t>: </a:t>
            </a:r>
            <a:r>
              <a:rPr lang="en-US" dirty="0" err="1" smtClean="0"/>
              <a:t>DependentName</a:t>
            </a:r>
            <a:r>
              <a:rPr lang="en-US" dirty="0" smtClean="0"/>
              <a:t> </a:t>
            </a:r>
            <a:r>
              <a:rPr lang="en-US" dirty="0" smtClean="0"/>
              <a:t>= 1:N</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Fourth Normal Form</a:t>
            </a:r>
          </a:p>
        </p:txBody>
      </p:sp>
      <p:sp>
        <p:nvSpPr>
          <p:cNvPr id="7171" name="Rectangle 5"/>
          <p:cNvSpPr>
            <a:spLocks noGrp="1" noChangeArrowheads="1"/>
          </p:cNvSpPr>
          <p:nvPr>
            <p:ph type="body" idx="4294967295"/>
          </p:nvPr>
        </p:nvSpPr>
        <p:spPr>
          <a:xfrm>
            <a:off x="1066800" y="2057400"/>
            <a:ext cx="8077200" cy="4572000"/>
          </a:xfrm>
        </p:spPr>
        <p:txBody>
          <a:bodyPr>
            <a:normAutofit/>
          </a:bodyPr>
          <a:lstStyle/>
          <a:p>
            <a:r>
              <a:rPr lang="en-US" dirty="0" smtClean="0"/>
              <a:t>To resolve his, we will divide R as:</a:t>
            </a:r>
          </a:p>
          <a:p>
            <a:pPr lvl="1"/>
            <a:r>
              <a:rPr lang="en-US" dirty="0" smtClean="0"/>
              <a:t>R1 (</a:t>
            </a:r>
            <a:r>
              <a:rPr lang="en-US" dirty="0" err="1" smtClean="0"/>
              <a:t>EmpName</a:t>
            </a:r>
            <a:r>
              <a:rPr lang="en-US" dirty="0" smtClean="0"/>
              <a:t>: </a:t>
            </a:r>
            <a:r>
              <a:rPr lang="en-US" dirty="0" err="1" smtClean="0"/>
              <a:t>ProjectName</a:t>
            </a:r>
            <a:r>
              <a:rPr lang="en-US" dirty="0" smtClean="0"/>
              <a:t>) and </a:t>
            </a:r>
          </a:p>
          <a:p>
            <a:pPr lvl="1"/>
            <a:r>
              <a:rPr lang="en-US" dirty="0" smtClean="0"/>
              <a:t>R2 (</a:t>
            </a:r>
            <a:r>
              <a:rPr lang="en-US" dirty="0" err="1" smtClean="0"/>
              <a:t>EmpName</a:t>
            </a:r>
            <a:r>
              <a:rPr lang="en-US" dirty="0" smtClean="0"/>
              <a:t>: </a:t>
            </a:r>
            <a:r>
              <a:rPr lang="en-US" dirty="0" err="1" smtClean="0"/>
              <a:t>DependentName</a:t>
            </a:r>
            <a:r>
              <a:rPr lang="en-US" dirty="0" smtClean="0"/>
              <a:t>)</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b="1" dirty="0" smtClean="0"/>
              <a:t>Fifth Normal Form</a:t>
            </a:r>
            <a:endParaRPr lang="en-US" dirty="0" smtClean="0"/>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Imparting Clear Semantics to Attributes in Relations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endParaRPr lang="en-US" dirty="0" smtClean="0"/>
          </a:p>
        </p:txBody>
      </p:sp>
      <p:pic>
        <p:nvPicPr>
          <p:cNvPr id="1026" name="Picture 2"/>
          <p:cNvPicPr>
            <a:picLocks noChangeAspect="1" noChangeArrowheads="1"/>
          </p:cNvPicPr>
          <p:nvPr/>
        </p:nvPicPr>
        <p:blipFill>
          <a:blip r:embed="rId2"/>
          <a:srcRect/>
          <a:stretch>
            <a:fillRect/>
          </a:stretch>
        </p:blipFill>
        <p:spPr bwMode="auto">
          <a:xfrm>
            <a:off x="3872734" y="1905000"/>
            <a:ext cx="5271265" cy="4953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0" y="0"/>
            <a:ext cx="5476875" cy="62579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Fifth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92500" lnSpcReduction="10000"/>
          </a:bodyPr>
          <a:lstStyle/>
          <a:p>
            <a:r>
              <a:rPr lang="en-US" sz="3200" dirty="0" smtClean="0"/>
              <a:t>5NF is also called project-join normal form (PJNF)</a:t>
            </a:r>
          </a:p>
          <a:p>
            <a:r>
              <a:rPr lang="en-US" sz="3200" dirty="0" smtClean="0"/>
              <a:t>Relation R, is in Five NF if</a:t>
            </a:r>
          </a:p>
          <a:p>
            <a:pPr lvl="1"/>
            <a:r>
              <a:rPr lang="en-US" dirty="0" smtClean="0"/>
              <a:t>R is in Four NF</a:t>
            </a:r>
          </a:p>
          <a:p>
            <a:pPr lvl="1"/>
            <a:r>
              <a:rPr lang="en-US" smtClean="0"/>
              <a:t>only Trivial </a:t>
            </a:r>
            <a:r>
              <a:rPr lang="en-US" dirty="0" smtClean="0"/>
              <a:t>Join Dependency exists</a:t>
            </a:r>
          </a:p>
          <a:p>
            <a:r>
              <a:rPr lang="en-US" dirty="0" smtClean="0"/>
              <a:t>If we have 3 </a:t>
            </a:r>
            <a:r>
              <a:rPr lang="en-US" dirty="0" err="1" smtClean="0"/>
              <a:t>attribues</a:t>
            </a:r>
            <a:r>
              <a:rPr lang="en-US" dirty="0" smtClean="0"/>
              <a:t> in R:</a:t>
            </a:r>
          </a:p>
          <a:p>
            <a:pPr lvl="1">
              <a:buNone/>
            </a:pPr>
            <a:r>
              <a:rPr lang="en-US" dirty="0" err="1" smtClean="0"/>
              <a:t>EmpName</a:t>
            </a:r>
            <a:r>
              <a:rPr lang="en-US" dirty="0" smtClean="0"/>
              <a:t>, </a:t>
            </a:r>
            <a:r>
              <a:rPr lang="en-US" dirty="0" err="1" smtClean="0"/>
              <a:t>ProjectName</a:t>
            </a:r>
            <a:r>
              <a:rPr lang="en-US" dirty="0" smtClean="0"/>
              <a:t> and </a:t>
            </a:r>
            <a:r>
              <a:rPr lang="en-US" dirty="0" err="1" smtClean="0"/>
              <a:t>DependentName</a:t>
            </a:r>
            <a:endParaRPr lang="en-US" dirty="0" smtClean="0"/>
          </a:p>
          <a:p>
            <a:pPr lvl="1"/>
            <a:r>
              <a:rPr lang="en-US" dirty="0" smtClean="0"/>
              <a:t>then we have </a:t>
            </a:r>
            <a:r>
              <a:rPr lang="en-US" dirty="0" err="1" smtClean="0"/>
              <a:t>muli</a:t>
            </a:r>
            <a:r>
              <a:rPr lang="en-US" dirty="0" smtClean="0"/>
              <a:t>-valued Dependency as :</a:t>
            </a:r>
          </a:p>
          <a:p>
            <a:pPr lvl="2"/>
            <a:r>
              <a:rPr lang="en-US" dirty="0" err="1" smtClean="0"/>
              <a:t>EmpName</a:t>
            </a:r>
            <a:r>
              <a:rPr lang="en-US" dirty="0" smtClean="0"/>
              <a:t>: </a:t>
            </a:r>
            <a:r>
              <a:rPr lang="en-US" dirty="0" err="1" smtClean="0"/>
              <a:t>ProjectName</a:t>
            </a:r>
            <a:r>
              <a:rPr lang="en-US" dirty="0" smtClean="0"/>
              <a:t> = 1:N and </a:t>
            </a:r>
          </a:p>
          <a:p>
            <a:pPr lvl="2"/>
            <a:r>
              <a:rPr lang="en-US" dirty="0" err="1" smtClean="0"/>
              <a:t>EmpName</a:t>
            </a:r>
            <a:r>
              <a:rPr lang="en-US" dirty="0" smtClean="0"/>
              <a:t>: </a:t>
            </a:r>
            <a:r>
              <a:rPr lang="en-US" dirty="0" err="1" smtClean="0"/>
              <a:t>ependentName</a:t>
            </a:r>
            <a:r>
              <a:rPr lang="en-US" dirty="0" smtClean="0"/>
              <a:t> = 1:N</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fontAlgn="auto">
              <a:spcAft>
                <a:spcPts val="0"/>
              </a:spcAft>
              <a:defRPr/>
            </a:pPr>
            <a:r>
              <a:rPr lang="en-US" smtClean="0"/>
              <a:t>Q &amp; A</a:t>
            </a:r>
          </a:p>
        </p:txBody>
      </p:sp>
      <p:sp>
        <p:nvSpPr>
          <p:cNvPr id="53251" name="Rectangle 3"/>
          <p:cNvSpPr>
            <a:spLocks noGrp="1" noChangeArrowheads="1"/>
          </p:cNvSpPr>
          <p:nvPr>
            <p:ph idx="1"/>
          </p:nvPr>
        </p:nvSpPr>
        <p:spPr>
          <a:solidFill>
            <a:schemeClr val="accent1"/>
          </a:solidFill>
        </p:spPr>
        <p:txBody>
          <a:bodyPr/>
          <a:lstStyle/>
          <a:p>
            <a:pPr algn="ctr">
              <a:buFont typeface="Wingdings" pitchFamily="2" charset="2"/>
              <a:buNone/>
            </a:pPr>
            <a:r>
              <a:rPr lang="en-US" sz="19100" smtClean="0">
                <a:solidFill>
                  <a:srgbClr val="FBF09D"/>
                </a:solidFill>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8"/>
          <p:cNvSpPr>
            <a:spLocks noGrp="1" noChangeArrowheads="1"/>
          </p:cNvSpPr>
          <p:nvPr>
            <p:ph type="title"/>
          </p:nvPr>
        </p:nvSpPr>
        <p:spPr/>
        <p:txBody>
          <a:bodyPr>
            <a:normAutofit fontScale="90000"/>
          </a:bodyPr>
          <a:lstStyle/>
          <a:p>
            <a:pPr fontAlgn="auto">
              <a:spcAft>
                <a:spcPts val="0"/>
              </a:spcAft>
              <a:defRPr/>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sp>
        <p:nvSpPr>
          <p:cNvPr id="54275" name="Rectangle 3"/>
          <p:cNvSpPr>
            <a:spLocks noGrp="1" noChangeArrowheads="1"/>
          </p:cNvSpPr>
          <p:nvPr>
            <p:ph type="body" sz="half" idx="1"/>
          </p:nvPr>
        </p:nvSpPr>
        <p:spPr>
          <a:xfrm>
            <a:off x="1066800" y="3124200"/>
            <a:ext cx="6934200" cy="2438400"/>
          </a:xfrm>
          <a:noFill/>
        </p:spPr>
        <p:txBody>
          <a:bodyPr/>
          <a:lstStyle/>
          <a:p>
            <a:pPr algn="ctr">
              <a:buFont typeface="Wingdings" pitchFamily="2" charset="2"/>
              <a:buNone/>
            </a:pPr>
            <a:r>
              <a:rPr lang="en-US" sz="6900" smtClean="0">
                <a:solidFill>
                  <a:schemeClr val="hlink"/>
                </a:solidFill>
              </a:rPr>
              <a:t>Thank You</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Imparting Clear Semantics to Attributes in Relations</a:t>
            </a:r>
          </a:p>
        </p:txBody>
      </p:sp>
      <p:sp>
        <p:nvSpPr>
          <p:cNvPr id="7171" name="Rectangle 5"/>
          <p:cNvSpPr>
            <a:spLocks noGrp="1" noChangeArrowheads="1"/>
          </p:cNvSpPr>
          <p:nvPr>
            <p:ph type="body" idx="4294967295"/>
          </p:nvPr>
        </p:nvSpPr>
        <p:spPr>
          <a:xfrm>
            <a:off x="1066800" y="1905000"/>
            <a:ext cx="8077200" cy="4572000"/>
          </a:xfrm>
        </p:spPr>
        <p:txBody>
          <a:bodyPr>
            <a:normAutofit fontScale="92500" lnSpcReduction="20000"/>
          </a:bodyPr>
          <a:lstStyle/>
          <a:p>
            <a:r>
              <a:rPr lang="en-US" b="1" dirty="0" smtClean="0"/>
              <a:t>Guideline 1</a:t>
            </a:r>
          </a:p>
          <a:p>
            <a:pPr lvl="1"/>
            <a:r>
              <a:rPr lang="en-US" dirty="0" smtClean="0"/>
              <a:t>Design a relation schema so that it is easy to explain its meaning</a:t>
            </a:r>
          </a:p>
          <a:p>
            <a:pPr lvl="1"/>
            <a:r>
              <a:rPr lang="en-US" dirty="0" smtClean="0"/>
              <a:t>Do not combine attributes from multiple entity types and relationship types into a single relation</a:t>
            </a:r>
          </a:p>
          <a:p>
            <a:pPr lvl="1"/>
            <a:r>
              <a:rPr lang="en-US" dirty="0" smtClean="0"/>
              <a:t>If a relation schema corresponds to one entity type or one relationship type, it is straightforward to interpret its meaning</a:t>
            </a:r>
          </a:p>
          <a:p>
            <a:pPr lvl="1"/>
            <a:r>
              <a:rPr lang="en-US" dirty="0" smtClean="0"/>
              <a:t>if the relation corresponds to a mixture of multiple entities and relationships, semantic ambiguities will result and the relation cannot be easily explained.</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Imparting Clear Semantics to Attributes in Relations</a:t>
            </a:r>
          </a:p>
        </p:txBody>
      </p:sp>
      <p:sp>
        <p:nvSpPr>
          <p:cNvPr id="7171" name="Rectangle 5"/>
          <p:cNvSpPr>
            <a:spLocks noGrp="1" noChangeArrowheads="1"/>
          </p:cNvSpPr>
          <p:nvPr>
            <p:ph type="body" idx="4294967295"/>
          </p:nvPr>
        </p:nvSpPr>
        <p:spPr>
          <a:xfrm>
            <a:off x="1066800" y="1905000"/>
            <a:ext cx="8077200" cy="4572000"/>
          </a:xfrm>
        </p:spPr>
        <p:txBody>
          <a:bodyPr>
            <a:normAutofit fontScale="92500" lnSpcReduction="10000"/>
          </a:bodyPr>
          <a:lstStyle/>
          <a:p>
            <a:endParaRPr lang="en-US" b="1" dirty="0" smtClean="0"/>
          </a:p>
          <a:p>
            <a:endParaRPr lang="en-US" b="1" dirty="0" smtClean="0"/>
          </a:p>
          <a:p>
            <a:r>
              <a:rPr lang="en-US" b="1" dirty="0" smtClean="0"/>
              <a:t>Examples of Violating Guideline 1</a:t>
            </a:r>
          </a:p>
          <a:p>
            <a:pPr lvl="1"/>
            <a:r>
              <a:rPr lang="en-US" dirty="0" smtClean="0"/>
              <a:t>Relation schemas in Figures 15.3(a) and 15.3(b) also have clear semantics</a:t>
            </a:r>
          </a:p>
          <a:p>
            <a:pPr lvl="1"/>
            <a:r>
              <a:rPr lang="en-US" dirty="0" smtClean="0"/>
              <a:t>A tuple in EMP_DEPT relation schema in Figure 15.3(a) represents a single employee but includes additional information—namely, name (</a:t>
            </a:r>
            <a:r>
              <a:rPr lang="en-US" dirty="0" err="1" smtClean="0"/>
              <a:t>Dname</a:t>
            </a:r>
            <a:r>
              <a:rPr lang="en-US" dirty="0" smtClean="0"/>
              <a:t>) of the department for which the employee works and the Social Security number (</a:t>
            </a:r>
            <a:r>
              <a:rPr lang="en-US" dirty="0" err="1" smtClean="0"/>
              <a:t>Dmgr_ssn</a:t>
            </a:r>
            <a:r>
              <a:rPr lang="en-US" dirty="0" smtClean="0"/>
              <a:t>) of the department manager</a:t>
            </a:r>
          </a:p>
        </p:txBody>
      </p:sp>
      <p:pic>
        <p:nvPicPr>
          <p:cNvPr id="2050" name="Picture 2"/>
          <p:cNvPicPr>
            <a:picLocks noChangeAspect="1" noChangeArrowheads="1"/>
          </p:cNvPicPr>
          <p:nvPr/>
        </p:nvPicPr>
        <p:blipFill>
          <a:blip r:embed="rId2"/>
          <a:srcRect/>
          <a:stretch>
            <a:fillRect/>
          </a:stretch>
        </p:blipFill>
        <p:spPr bwMode="auto">
          <a:xfrm>
            <a:off x="3048000" y="0"/>
            <a:ext cx="6096000" cy="26479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Imparting Clear Semantics to Attributes in Relations</a:t>
            </a:r>
          </a:p>
        </p:txBody>
      </p:sp>
      <p:sp>
        <p:nvSpPr>
          <p:cNvPr id="7171" name="Rectangle 5"/>
          <p:cNvSpPr>
            <a:spLocks noGrp="1" noChangeArrowheads="1"/>
          </p:cNvSpPr>
          <p:nvPr>
            <p:ph type="body" idx="4294967295"/>
          </p:nvPr>
        </p:nvSpPr>
        <p:spPr>
          <a:xfrm>
            <a:off x="1066800" y="2057400"/>
            <a:ext cx="8077200" cy="4572000"/>
          </a:xfrm>
        </p:spPr>
        <p:txBody>
          <a:bodyPr>
            <a:normAutofit fontScale="70000" lnSpcReduction="20000"/>
          </a:bodyPr>
          <a:lstStyle/>
          <a:p>
            <a:endParaRPr lang="en-US" b="1" dirty="0" smtClean="0"/>
          </a:p>
          <a:p>
            <a:endParaRPr lang="en-US" b="1" dirty="0" smtClean="0"/>
          </a:p>
          <a:p>
            <a:r>
              <a:rPr lang="en-US" b="1" dirty="0" smtClean="0"/>
              <a:t>Examples of Violating Guideline 1</a:t>
            </a:r>
          </a:p>
          <a:p>
            <a:pPr lvl="1"/>
            <a:r>
              <a:rPr lang="en-US" dirty="0" smtClean="0"/>
              <a:t>For EMP_PROJ relation in Figure 15.3(b), each tuple relates an employee to a project but also includes </a:t>
            </a:r>
            <a:r>
              <a:rPr lang="en-US" sz="2800" dirty="0" smtClean="0"/>
              <a:t>the employee name (</a:t>
            </a:r>
            <a:r>
              <a:rPr lang="en-US" sz="2400" dirty="0" err="1" smtClean="0"/>
              <a:t>Ename</a:t>
            </a:r>
            <a:r>
              <a:rPr lang="en-US" sz="2800" dirty="0" smtClean="0"/>
              <a:t>), project name (</a:t>
            </a:r>
            <a:r>
              <a:rPr lang="en-US" sz="2400" dirty="0" err="1" smtClean="0"/>
              <a:t>Pname</a:t>
            </a:r>
            <a:r>
              <a:rPr lang="en-US" sz="2800" dirty="0" smtClean="0"/>
              <a:t>), and project location (</a:t>
            </a:r>
            <a:r>
              <a:rPr lang="en-US" sz="2400" dirty="0" err="1" smtClean="0"/>
              <a:t>Plocation</a:t>
            </a:r>
            <a:r>
              <a:rPr lang="en-US" sz="2800" dirty="0" smtClean="0"/>
              <a:t>)</a:t>
            </a:r>
          </a:p>
          <a:p>
            <a:pPr lvl="1"/>
            <a:r>
              <a:rPr lang="en-US" sz="2800" dirty="0" smtClean="0"/>
              <a:t>Although there is nothing wrong logically with these two relations, they violate Guideline 1 by mixing attributes from distinct real-world entities: </a:t>
            </a:r>
          </a:p>
          <a:p>
            <a:pPr lvl="2"/>
            <a:r>
              <a:rPr lang="en-US" sz="2200" dirty="0" smtClean="0"/>
              <a:t>EMP_DEPT </a:t>
            </a:r>
            <a:r>
              <a:rPr lang="en-US" dirty="0" smtClean="0"/>
              <a:t>mixes </a:t>
            </a:r>
            <a:r>
              <a:rPr lang="en-US" sz="2400" dirty="0" smtClean="0"/>
              <a:t>attributes of employees and departments, and </a:t>
            </a:r>
          </a:p>
          <a:p>
            <a:pPr lvl="2"/>
            <a:r>
              <a:rPr lang="en-US" sz="2200" dirty="0" smtClean="0"/>
              <a:t>EMP_PROJ mixes attributes of employees and projects and the WORKS_ON relationship</a:t>
            </a:r>
          </a:p>
          <a:p>
            <a:pPr lvl="1"/>
            <a:r>
              <a:rPr lang="en-US" sz="3000" dirty="0" smtClean="0"/>
              <a:t>Hence, they fare poorly </a:t>
            </a:r>
            <a:r>
              <a:rPr lang="en-US" sz="2800" dirty="0" smtClean="0"/>
              <a:t>against the above measure of design quality</a:t>
            </a:r>
          </a:p>
          <a:p>
            <a:pPr lvl="1"/>
            <a:r>
              <a:rPr lang="en-US" sz="2800" dirty="0" smtClean="0"/>
              <a:t>They may be used as views, but they cause problems when used as base relations</a:t>
            </a:r>
            <a:endParaRPr lang="en-US" dirty="0" smtClean="0"/>
          </a:p>
        </p:txBody>
      </p:sp>
      <p:pic>
        <p:nvPicPr>
          <p:cNvPr id="2050" name="Picture 2"/>
          <p:cNvPicPr>
            <a:picLocks noChangeAspect="1" noChangeArrowheads="1"/>
          </p:cNvPicPr>
          <p:nvPr/>
        </p:nvPicPr>
        <p:blipFill>
          <a:blip r:embed="rId2"/>
          <a:srcRect/>
          <a:stretch>
            <a:fillRect/>
          </a:stretch>
        </p:blipFill>
        <p:spPr bwMode="auto">
          <a:xfrm>
            <a:off x="3048000" y="0"/>
            <a:ext cx="6096000" cy="26479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43033</TotalTime>
  <Words>4617</Words>
  <Application>Microsoft PowerPoint</Application>
  <PresentationFormat>On-screen Show (4:3)</PresentationFormat>
  <Paragraphs>334</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Verve</vt:lpstr>
      <vt:lpstr>Week 11 Basics of Functional Dependencies &amp; Normalization for Relational DB</vt:lpstr>
      <vt:lpstr>Road Map</vt:lpstr>
      <vt:lpstr>Road Map …</vt:lpstr>
      <vt:lpstr>Informal Design Guidelines for Relation Schemas</vt:lpstr>
      <vt:lpstr>Imparting Clear Semantics to Attributes in Relations</vt:lpstr>
      <vt:lpstr>Imparting Clear Semantics to Attributes in Relations</vt:lpstr>
      <vt:lpstr>Imparting Clear Semantics to Attributes in Relations</vt:lpstr>
      <vt:lpstr>Imparting Clear Semantics to Attributes in Relations</vt:lpstr>
      <vt:lpstr>Imparting Clear Semantics to Attributes in Relations</vt:lpstr>
      <vt:lpstr>Redundant Information in Tuples &amp; Update Anomalies</vt:lpstr>
      <vt:lpstr>Redundant Information in Tuples &amp; Update Anomalies</vt:lpstr>
      <vt:lpstr>Redundant Information in Tuples &amp; Update Anomalies</vt:lpstr>
      <vt:lpstr>Redundant Information in Tuples &amp; Update Anomalies</vt:lpstr>
      <vt:lpstr>Redundant Information in Tuples &amp; Update Anomalies</vt:lpstr>
      <vt:lpstr>Redundant Information in Tuples &amp; Update Anomalies</vt:lpstr>
      <vt:lpstr>Redundant Information in Tuples &amp; Update Anomalies</vt:lpstr>
      <vt:lpstr>NULL Values in Tuples</vt:lpstr>
      <vt:lpstr>NULL Values in Tuples</vt:lpstr>
      <vt:lpstr>NULL Values in Tuples</vt:lpstr>
      <vt:lpstr>Generation of Spurious Tuples</vt:lpstr>
      <vt:lpstr>Generation of Spurious Tuples</vt:lpstr>
      <vt:lpstr>Generation of Spurious Tuples</vt:lpstr>
      <vt:lpstr>Generation of Spurious Tuples</vt:lpstr>
      <vt:lpstr>Summary and Discussion of Design Guidelines</vt:lpstr>
      <vt:lpstr>Functional Dependencies</vt:lpstr>
      <vt:lpstr>Definition of Functional Dependency</vt:lpstr>
      <vt:lpstr>Definition of Functional Dependency</vt:lpstr>
      <vt:lpstr>Definition of Functional Dependency</vt:lpstr>
      <vt:lpstr>Definition of Functional Dependency</vt:lpstr>
      <vt:lpstr>Definition of Functional Dependency</vt:lpstr>
      <vt:lpstr>Definition of Functional Dependency</vt:lpstr>
      <vt:lpstr>Definition of Functional Dependency</vt:lpstr>
      <vt:lpstr>Normal Forms Based on Primary Keys</vt:lpstr>
      <vt:lpstr>Normalization of Relations</vt:lpstr>
      <vt:lpstr>Normalization of Relations</vt:lpstr>
      <vt:lpstr>Normalization of Relations</vt:lpstr>
      <vt:lpstr>First Normal Form</vt:lpstr>
      <vt:lpstr>First Normal Form</vt:lpstr>
      <vt:lpstr>First Normal Form</vt:lpstr>
      <vt:lpstr>First Normal Form</vt:lpstr>
      <vt:lpstr>First Normal Form</vt:lpstr>
      <vt:lpstr>First Normal Form</vt:lpstr>
      <vt:lpstr>First Normal Form</vt:lpstr>
      <vt:lpstr>Second Normal Form</vt:lpstr>
      <vt:lpstr>Second Normal Form</vt:lpstr>
      <vt:lpstr>Second Normal Form</vt:lpstr>
      <vt:lpstr>Third Normal Form</vt:lpstr>
      <vt:lpstr>Third Normal Form</vt:lpstr>
      <vt:lpstr>General Definitions of Second &amp; Third Normal Forms</vt:lpstr>
      <vt:lpstr>Summary of Normal Forms</vt:lpstr>
      <vt:lpstr>Boyce-Codd Normal Form</vt:lpstr>
      <vt:lpstr>Boyce-Codd Normal Form</vt:lpstr>
      <vt:lpstr>Boyce-Codd Normal Form</vt:lpstr>
      <vt:lpstr>Boyce-Codd Normal Form</vt:lpstr>
      <vt:lpstr>Multivalued Dependency &amp; Fourth Normal Form</vt:lpstr>
      <vt:lpstr>Fourth Normal Form</vt:lpstr>
      <vt:lpstr>Fourth Normal Form</vt:lpstr>
      <vt:lpstr>Fourth Normal Form</vt:lpstr>
      <vt:lpstr>Fifth Normal Form</vt:lpstr>
      <vt:lpstr>Fifth Normal Form</vt:lpstr>
      <vt:lpstr>Q &amp; A</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LUMS Presentation</dc:title>
  <dc:subject>Quality Assurance</dc:subject>
  <dc:creator>Uzaira Saeed</dc:creator>
  <cp:lastModifiedBy>admin</cp:lastModifiedBy>
  <cp:revision>1793</cp:revision>
  <dcterms:created xsi:type="dcterms:W3CDTF">1601-01-01T00:00:00Z</dcterms:created>
  <dcterms:modified xsi:type="dcterms:W3CDTF">2016-10-30T20:16:34Z</dcterms:modified>
</cp:coreProperties>
</file>