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5" r:id="rId1"/>
  </p:sldMasterIdLst>
  <p:notesMasterIdLst>
    <p:notesMasterId r:id="rId53"/>
  </p:notesMasterIdLst>
  <p:sldIdLst>
    <p:sldId id="256" r:id="rId2"/>
    <p:sldId id="599" r:id="rId3"/>
    <p:sldId id="349" r:id="rId4"/>
    <p:sldId id="435" r:id="rId5"/>
    <p:sldId id="600" r:id="rId6"/>
    <p:sldId id="601" r:id="rId7"/>
    <p:sldId id="605" r:id="rId8"/>
    <p:sldId id="606" r:id="rId9"/>
    <p:sldId id="607" r:id="rId10"/>
    <p:sldId id="608" r:id="rId11"/>
    <p:sldId id="609" r:id="rId12"/>
    <p:sldId id="602" r:id="rId13"/>
    <p:sldId id="603" r:id="rId14"/>
    <p:sldId id="610" r:id="rId15"/>
    <p:sldId id="613" r:id="rId16"/>
    <p:sldId id="604" r:id="rId17"/>
    <p:sldId id="611" r:id="rId18"/>
    <p:sldId id="612" r:id="rId19"/>
    <p:sldId id="614" r:id="rId20"/>
    <p:sldId id="615" r:id="rId21"/>
    <p:sldId id="616" r:id="rId22"/>
    <p:sldId id="617" r:id="rId23"/>
    <p:sldId id="618" r:id="rId24"/>
    <p:sldId id="619" r:id="rId25"/>
    <p:sldId id="620" r:id="rId26"/>
    <p:sldId id="621" r:id="rId27"/>
    <p:sldId id="622" r:id="rId28"/>
    <p:sldId id="623" r:id="rId29"/>
    <p:sldId id="624" r:id="rId30"/>
    <p:sldId id="626" r:id="rId31"/>
    <p:sldId id="628" r:id="rId32"/>
    <p:sldId id="629" r:id="rId33"/>
    <p:sldId id="627" r:id="rId34"/>
    <p:sldId id="625" r:id="rId35"/>
    <p:sldId id="630" r:id="rId36"/>
    <p:sldId id="631" r:id="rId37"/>
    <p:sldId id="633" r:id="rId38"/>
    <p:sldId id="632" r:id="rId39"/>
    <p:sldId id="634" r:id="rId40"/>
    <p:sldId id="635" r:id="rId41"/>
    <p:sldId id="638" r:id="rId42"/>
    <p:sldId id="641" r:id="rId43"/>
    <p:sldId id="640" r:id="rId44"/>
    <p:sldId id="639" r:id="rId45"/>
    <p:sldId id="643" r:id="rId46"/>
    <p:sldId id="642" r:id="rId47"/>
    <p:sldId id="645" r:id="rId48"/>
    <p:sldId id="644" r:id="rId49"/>
    <p:sldId id="636" r:id="rId50"/>
    <p:sldId id="291" r:id="rId51"/>
    <p:sldId id="292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009"/>
    <a:srgbClr val="53A9C7"/>
    <a:srgbClr val="FBF09D"/>
    <a:srgbClr val="FFFFFF"/>
    <a:srgbClr val="F6DB1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304" autoAdjust="0"/>
    <p:restoredTop sz="94746" autoAdjust="0"/>
  </p:normalViewPr>
  <p:slideViewPr>
    <p:cSldViewPr>
      <p:cViewPr varScale="1">
        <p:scale>
          <a:sx n="73" d="100"/>
          <a:sy n="73" d="100"/>
        </p:scale>
        <p:origin x="-9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5EFB782-DAFD-4B0E-A860-CF1B303A4E2D}" type="datetimeFigureOut">
              <a:rPr lang="en-US"/>
              <a:pPr>
                <a:defRPr/>
              </a:pPr>
              <a:t>12/3/2016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61EC7AF-7DA3-4654-973E-8E0B31106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1C0CE-8816-4112-9DB2-80D4AB6EFF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5B9F2-B640-42C0-95CB-59F940CBB5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8CC41-4A61-4E29-BE64-B8469B3A1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31A70-D96A-4F5A-8034-AFF9DF750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F8703-FA59-48F6-BA31-827E0FD72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0C559-47B4-45D4-A3E8-6FB6924E7C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FCED1-5F97-4326-8155-7A1E373F2C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3E69F-13C8-42E3-A014-ED8064FA31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6F2D9-631B-477C-ADF4-D452CD7FC4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2B090-8085-424E-96CE-C5A1B6E276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7DAC52-4635-43C7-B0C3-AEFF3C9D46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59E110A1-F09C-44F0-B514-09CCF44DEF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793C5FEA-BD46-4F0D-B13A-8D20D975A8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uzaira.saeed@googl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8686800" cy="2057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Week 15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dirty="0" smtClean="0"/>
              <a:t>Concurrency Control Techniques</a:t>
            </a:r>
            <a:endParaRPr 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352800"/>
            <a:ext cx="6096000" cy="1447800"/>
          </a:xfrm>
        </p:spPr>
        <p:txBody>
          <a:bodyPr>
            <a:normAutofit fontScale="77500" lnSpcReduction="20000"/>
          </a:bodyPr>
          <a:lstStyle/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>	</a:t>
            </a:r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2200" b="1" dirty="0" smtClean="0"/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200" b="1" dirty="0" smtClean="0"/>
              <a:t>	</a:t>
            </a:r>
            <a:r>
              <a:rPr lang="en-US" b="1" dirty="0" err="1" smtClean="0"/>
              <a:t>Uzaira</a:t>
            </a:r>
            <a:r>
              <a:rPr lang="en-US" b="1" dirty="0" smtClean="0"/>
              <a:t> </a:t>
            </a:r>
            <a:r>
              <a:rPr lang="en-US" b="1" dirty="0" err="1" smtClean="0"/>
              <a:t>Saeed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sz="2200" b="1" dirty="0" smtClean="0">
                <a:hlinkClick r:id="rId2"/>
              </a:rPr>
              <a:t>uzaira.saeed@google.com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endParaRPr lang="en-US" sz="3900" dirty="0" smtClean="0"/>
          </a:p>
        </p:txBody>
      </p:sp>
      <p:sp>
        <p:nvSpPr>
          <p:cNvPr id="4100" name="Line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Line 11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5825" y="0"/>
            <a:ext cx="6381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Binary Lock</a:t>
            </a:r>
          </a:p>
          <a:p>
            <a:pPr lvl="1"/>
            <a:r>
              <a:rPr lang="en-US" sz="2400" dirty="0" smtClean="0"/>
              <a:t>Binary Lock rules can be enforced by the lock manager module of the DBMS</a:t>
            </a:r>
          </a:p>
          <a:p>
            <a:pPr lvl="1"/>
            <a:r>
              <a:rPr lang="en-US" sz="2400" dirty="0" smtClean="0"/>
              <a:t>Between the </a:t>
            </a:r>
            <a:r>
              <a:rPr lang="en-US" sz="2400" dirty="0" err="1" smtClean="0"/>
              <a:t>lock_item</a:t>
            </a:r>
            <a:r>
              <a:rPr lang="en-US" sz="2400" dirty="0" smtClean="0"/>
              <a:t>(</a:t>
            </a:r>
            <a:r>
              <a:rPr lang="en-US" sz="2400" i="1" dirty="0" smtClean="0"/>
              <a:t>X) and </a:t>
            </a:r>
            <a:r>
              <a:rPr lang="en-US" sz="2400" i="1" dirty="0" err="1" smtClean="0"/>
              <a:t>unlock_item</a:t>
            </a:r>
            <a:r>
              <a:rPr lang="en-US" sz="2400" i="1" dirty="0" smtClean="0"/>
              <a:t>(X) operations in transaction T, T is said to </a:t>
            </a:r>
            <a:r>
              <a:rPr lang="en-US" sz="2400" b="1" i="1" dirty="0" smtClean="0"/>
              <a:t>hold </a:t>
            </a:r>
            <a:r>
              <a:rPr lang="en-US" sz="2400" i="1" dirty="0" smtClean="0"/>
              <a:t>the </a:t>
            </a:r>
            <a:r>
              <a:rPr lang="en-US" sz="2400" dirty="0" smtClean="0"/>
              <a:t>lock on item </a:t>
            </a:r>
            <a:r>
              <a:rPr lang="en-US" sz="2400" i="1" dirty="0" smtClean="0"/>
              <a:t>X</a:t>
            </a:r>
            <a:endParaRPr lang="en-US" sz="2400" b="1" i="1" dirty="0" smtClean="0"/>
          </a:p>
          <a:p>
            <a:pPr lvl="1"/>
            <a:r>
              <a:rPr lang="en-US" sz="2400" i="1" dirty="0" smtClean="0"/>
              <a:t>At most one transaction can hold the lock on a particular item.</a:t>
            </a:r>
          </a:p>
          <a:p>
            <a:pPr lvl="1"/>
            <a:r>
              <a:rPr lang="en-US" sz="2400" dirty="0" smtClean="0"/>
              <a:t>Thus no two transactions can access the same item concurrently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Rules on Binary Lock</a:t>
            </a:r>
          </a:p>
          <a:p>
            <a:pPr lvl="2"/>
            <a:r>
              <a:rPr lang="en-US" sz="2000" dirty="0" smtClean="0"/>
              <a:t>A transaction </a:t>
            </a:r>
            <a:r>
              <a:rPr lang="en-US" sz="2000" i="1" dirty="0" smtClean="0"/>
              <a:t>T must issue the operation </a:t>
            </a:r>
            <a:r>
              <a:rPr lang="en-US" sz="2000" i="1" dirty="0" err="1" smtClean="0"/>
              <a:t>lock_item</a:t>
            </a:r>
            <a:r>
              <a:rPr lang="en-US" sz="2000" i="1" dirty="0" smtClean="0"/>
              <a:t>(X) before any </a:t>
            </a:r>
            <a:r>
              <a:rPr lang="en-US" sz="2000" dirty="0" err="1" smtClean="0"/>
              <a:t>read_item</a:t>
            </a:r>
            <a:r>
              <a:rPr lang="en-US" sz="2000" dirty="0" smtClean="0"/>
              <a:t>(</a:t>
            </a:r>
            <a:r>
              <a:rPr lang="en-US" sz="2000" i="1" dirty="0" smtClean="0"/>
              <a:t>X) or </a:t>
            </a:r>
            <a:r>
              <a:rPr lang="en-US" sz="2000" i="1" dirty="0" err="1" smtClean="0"/>
              <a:t>write_item</a:t>
            </a:r>
            <a:r>
              <a:rPr lang="en-US" sz="2000" i="1" dirty="0" smtClean="0"/>
              <a:t>(X) operations are performed in T.</a:t>
            </a:r>
          </a:p>
          <a:p>
            <a:pPr lvl="2"/>
            <a:r>
              <a:rPr lang="en-US" sz="2000" dirty="0" smtClean="0"/>
              <a:t>A transaction </a:t>
            </a:r>
            <a:r>
              <a:rPr lang="en-US" sz="2000" i="1" dirty="0" smtClean="0"/>
              <a:t>T must issue the operation </a:t>
            </a:r>
            <a:r>
              <a:rPr lang="en-US" sz="2000" i="1" dirty="0" err="1" smtClean="0"/>
              <a:t>unlock_item</a:t>
            </a:r>
            <a:r>
              <a:rPr lang="en-US" sz="2000" i="1" dirty="0" smtClean="0"/>
              <a:t>(X) after all </a:t>
            </a:r>
            <a:r>
              <a:rPr lang="en-US" sz="2000" i="1" dirty="0" err="1" smtClean="0"/>
              <a:t>read_item</a:t>
            </a:r>
            <a:r>
              <a:rPr lang="en-US" sz="2000" i="1" dirty="0" smtClean="0"/>
              <a:t>(X) </a:t>
            </a:r>
            <a:r>
              <a:rPr lang="en-US" sz="2000" dirty="0" smtClean="0"/>
              <a:t>and </a:t>
            </a:r>
            <a:r>
              <a:rPr lang="en-US" sz="2000" dirty="0" err="1" smtClean="0"/>
              <a:t>write_item</a:t>
            </a:r>
            <a:r>
              <a:rPr lang="en-US" sz="2000" dirty="0" smtClean="0"/>
              <a:t>(</a:t>
            </a:r>
            <a:r>
              <a:rPr lang="en-US" sz="2000" i="1" dirty="0" smtClean="0"/>
              <a:t>X) operations are completed in T.</a:t>
            </a:r>
          </a:p>
          <a:p>
            <a:pPr lvl="2"/>
            <a:r>
              <a:rPr lang="en-US" sz="2000" dirty="0" smtClean="0"/>
              <a:t>A transaction </a:t>
            </a:r>
            <a:r>
              <a:rPr lang="en-US" sz="2000" i="1" dirty="0" smtClean="0"/>
              <a:t>T will not issue a </a:t>
            </a:r>
            <a:r>
              <a:rPr lang="en-US" sz="2000" i="1" dirty="0" err="1" smtClean="0"/>
              <a:t>lock_item</a:t>
            </a:r>
            <a:r>
              <a:rPr lang="en-US" sz="2000" i="1" dirty="0" smtClean="0"/>
              <a:t>(X) operation if it already holds the </a:t>
            </a:r>
            <a:r>
              <a:rPr lang="en-US" sz="2000" dirty="0" smtClean="0"/>
              <a:t>lock on item </a:t>
            </a:r>
            <a:r>
              <a:rPr lang="en-US" sz="2000" i="1" dirty="0" smtClean="0"/>
              <a:t>X</a:t>
            </a:r>
          </a:p>
          <a:p>
            <a:pPr lvl="2"/>
            <a:r>
              <a:rPr lang="en-US" sz="2000" dirty="0" smtClean="0"/>
              <a:t>A transaction </a:t>
            </a:r>
            <a:r>
              <a:rPr lang="en-US" sz="2000" i="1" dirty="0" smtClean="0"/>
              <a:t>T will not issue an </a:t>
            </a:r>
            <a:r>
              <a:rPr lang="en-US" sz="2000" i="1" dirty="0" err="1" smtClean="0"/>
              <a:t>unlock_item</a:t>
            </a:r>
            <a:r>
              <a:rPr lang="en-US" sz="2000" i="1" dirty="0" smtClean="0"/>
              <a:t>(X) operation unless it already </a:t>
            </a:r>
            <a:r>
              <a:rPr lang="en-US" sz="2000" dirty="0" smtClean="0"/>
              <a:t>holds the lock on item </a:t>
            </a:r>
            <a:r>
              <a:rPr lang="en-US" sz="2000" i="1" dirty="0" smtClean="0"/>
              <a:t>X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Shared/Exclusive (or Read/Write) Locks</a:t>
            </a:r>
          </a:p>
          <a:p>
            <a:pPr lvl="1"/>
            <a:r>
              <a:rPr lang="en-US" sz="2400" dirty="0" smtClean="0"/>
              <a:t>Shared Lock is abbreviated as S-Lock</a:t>
            </a:r>
          </a:p>
          <a:p>
            <a:pPr lvl="1"/>
            <a:r>
              <a:rPr lang="en-US" sz="2400" dirty="0" smtClean="0"/>
              <a:t>Exclusive Lock is abbreviated as X-Lock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S-Lock is used acquired when you need to read the data item value</a:t>
            </a:r>
          </a:p>
          <a:p>
            <a:r>
              <a:rPr lang="en-US" sz="2800" dirty="0" smtClean="0"/>
              <a:t>X-Lock is used acquired when you need to read and write the data item value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Compatibility between Lock Modes</a:t>
            </a:r>
          </a:p>
          <a:p>
            <a:pPr lvl="1"/>
            <a:r>
              <a:rPr lang="en-US" sz="2400" dirty="0" smtClean="0"/>
              <a:t>When multiple transactions are trying to acquire locks, the following compatibility is allowed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             Thus any number of transactions can hold a S-lock</a:t>
            </a:r>
            <a:br>
              <a:rPr lang="en-US" sz="2400" dirty="0" smtClean="0"/>
            </a:br>
            <a:r>
              <a:rPr lang="en-US" sz="2400" dirty="0" smtClean="0"/>
              <a:t>             on a data item but X-Lock can be hold by only one </a:t>
            </a:r>
            <a:br>
              <a:rPr lang="en-US" sz="2400" dirty="0" smtClean="0"/>
            </a:br>
            <a:r>
              <a:rPr lang="en-US" sz="2400" dirty="0" smtClean="0"/>
              <a:t>             transaction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0" y="3352800"/>
          <a:ext cx="5181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  <a:gridCol w="1727200"/>
                <a:gridCol w="17272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S-Lock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X-Lock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S-Lock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X-Lock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4114800"/>
          <a:ext cx="251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en-US" dirty="0" smtClean="0"/>
                        <a:t>Lock-X(B)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R(B)</a:t>
                      </a:r>
                    </a:p>
                    <a:p>
                      <a:r>
                        <a:rPr lang="en-US" dirty="0" smtClean="0"/>
                        <a:t>B-50</a:t>
                      </a:r>
                    </a:p>
                    <a:p>
                      <a:r>
                        <a:rPr lang="en-US" dirty="0" smtClean="0"/>
                        <a:t>W(B)</a:t>
                      </a:r>
                    </a:p>
                    <a:p>
                      <a:r>
                        <a:rPr lang="en-US" dirty="0" smtClean="0"/>
                        <a:t>Unlock(B)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Lock-S(B)</a:t>
                      </a:r>
                    </a:p>
                    <a:p>
                      <a:r>
                        <a:rPr lang="en-US" dirty="0" smtClean="0"/>
                        <a:t>R(B)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Unlock(B)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S-Lock &amp; X-Lock</a:t>
            </a:r>
          </a:p>
          <a:p>
            <a:pPr lvl="1"/>
            <a:r>
              <a:rPr lang="en-US" sz="2000" dirty="0" smtClean="0"/>
              <a:t>One method for implementing the preceding operations on a read/write lock is to keep track of the number of transactions that hold a shared (read) lock on an item in the lock table</a:t>
            </a:r>
          </a:p>
          <a:p>
            <a:pPr lvl="1"/>
            <a:r>
              <a:rPr lang="en-US" sz="2000" dirty="0" smtClean="0"/>
              <a:t>Each record in the lock table will have four fields: </a:t>
            </a:r>
          </a:p>
          <a:p>
            <a:pPr lvl="2"/>
            <a:r>
              <a:rPr lang="en-US" sz="1600" dirty="0" smtClean="0"/>
              <a:t>&lt; </a:t>
            </a:r>
            <a:r>
              <a:rPr lang="en-US" sz="1600" dirty="0" err="1" smtClean="0"/>
              <a:t>Data_item_name</a:t>
            </a:r>
            <a:r>
              <a:rPr lang="en-US" sz="1600" dirty="0" smtClean="0"/>
              <a:t>, LOCK, </a:t>
            </a:r>
            <a:r>
              <a:rPr lang="en-US" sz="1600" dirty="0" err="1" smtClean="0"/>
              <a:t>No_of_reads</a:t>
            </a:r>
            <a:r>
              <a:rPr lang="en-US" sz="1600" dirty="0" smtClean="0"/>
              <a:t>, </a:t>
            </a:r>
            <a:r>
              <a:rPr lang="en-US" sz="1600" dirty="0" err="1" smtClean="0"/>
              <a:t>Locking_transaction</a:t>
            </a:r>
            <a:r>
              <a:rPr lang="en-US" sz="1600" dirty="0" smtClean="0"/>
              <a:t>(s)</a:t>
            </a:r>
          </a:p>
          <a:p>
            <a:pPr lvl="2"/>
            <a:endParaRPr lang="en-US" sz="1600" dirty="0" smtClean="0"/>
          </a:p>
          <a:p>
            <a:pPr lvl="1"/>
            <a:r>
              <a:rPr lang="en-US" sz="2000" dirty="0" smtClean="0"/>
              <a:t>Again, to save space, the system needs to maintain lock records only for locked items in the lock table</a:t>
            </a:r>
          </a:p>
          <a:p>
            <a:pPr lvl="1"/>
            <a:r>
              <a:rPr lang="en-US" sz="2000" dirty="0" smtClean="0"/>
              <a:t>The value (state) of LOCK is either read-locked or write-locked</a:t>
            </a:r>
          </a:p>
          <a:p>
            <a:pPr lvl="2"/>
            <a:r>
              <a:rPr lang="en-US" sz="1600" dirty="0" smtClean="0"/>
              <a:t>If LOCK(</a:t>
            </a:r>
            <a:r>
              <a:rPr lang="en-US" sz="1600" i="1" dirty="0" smtClean="0"/>
              <a:t>X)=write-locked, the value of </a:t>
            </a:r>
            <a:r>
              <a:rPr lang="en-US" sz="1600" dirty="0" err="1" smtClean="0"/>
              <a:t>locking_transaction</a:t>
            </a:r>
            <a:r>
              <a:rPr lang="en-US" sz="1600" dirty="0" smtClean="0"/>
              <a:t>(s) is a single transaction that holds the exclusive (write) lock on </a:t>
            </a:r>
            <a:r>
              <a:rPr lang="en-US" sz="1600" i="1" dirty="0" smtClean="0"/>
              <a:t>X</a:t>
            </a:r>
          </a:p>
          <a:p>
            <a:pPr lvl="2"/>
            <a:r>
              <a:rPr lang="en-US" sz="1600" i="1" dirty="0" smtClean="0"/>
              <a:t>If LOCK(X)=read-locked, the value of locking transaction(s) is a list of one or</a:t>
            </a:r>
          </a:p>
          <a:p>
            <a:pPr lvl="2"/>
            <a:r>
              <a:rPr lang="en-US" sz="1600" dirty="0" smtClean="0"/>
              <a:t>more transactions that hold the shared (read) lock on </a:t>
            </a:r>
            <a:r>
              <a:rPr lang="en-US" sz="1600" i="1" dirty="0" smtClean="0"/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While using the shared/exclusive locking scheme, the system must enforce the following rules:</a:t>
            </a:r>
          </a:p>
          <a:p>
            <a:pPr lvl="1"/>
            <a:r>
              <a:rPr lang="en-US" sz="2400" dirty="0" smtClean="0"/>
              <a:t>A transaction </a:t>
            </a:r>
            <a:r>
              <a:rPr lang="en-US" sz="2400" i="1" dirty="0" smtClean="0"/>
              <a:t>T must issue the operation S-lock(X) or X-lock(X) before </a:t>
            </a:r>
            <a:r>
              <a:rPr lang="en-US" sz="2400" dirty="0" smtClean="0"/>
              <a:t>any </a:t>
            </a:r>
            <a:r>
              <a:rPr lang="en-US" sz="2400" dirty="0" err="1" smtClean="0"/>
              <a:t>read_item</a:t>
            </a:r>
            <a:r>
              <a:rPr lang="en-US" sz="2400" dirty="0" smtClean="0"/>
              <a:t>(</a:t>
            </a:r>
            <a:r>
              <a:rPr lang="en-US" sz="2400" i="1" dirty="0" smtClean="0"/>
              <a:t>X) operation is performed in T</a:t>
            </a:r>
          </a:p>
          <a:p>
            <a:pPr lvl="1"/>
            <a:r>
              <a:rPr lang="en-US" sz="2400" dirty="0" smtClean="0"/>
              <a:t>A transaction </a:t>
            </a:r>
            <a:r>
              <a:rPr lang="en-US" sz="2400" i="1" dirty="0" smtClean="0"/>
              <a:t>T must issue the operation X-lock(X) before any </a:t>
            </a:r>
            <a:r>
              <a:rPr lang="en-US" sz="2400" dirty="0" err="1" smtClean="0"/>
              <a:t>write_item</a:t>
            </a:r>
            <a:r>
              <a:rPr lang="en-US" sz="2400" dirty="0" smtClean="0"/>
              <a:t>(</a:t>
            </a:r>
            <a:r>
              <a:rPr lang="en-US" sz="2400" i="1" dirty="0" smtClean="0"/>
              <a:t>X) operation is performed in T</a:t>
            </a:r>
            <a:endParaRPr lang="en-US" dirty="0" smtClean="0"/>
          </a:p>
          <a:p>
            <a:pPr lvl="1"/>
            <a:r>
              <a:rPr lang="en-US" sz="2400" dirty="0" smtClean="0"/>
              <a:t>A transaction T must issue the operation unlock(X) after all </a:t>
            </a:r>
            <a:r>
              <a:rPr lang="en-US" sz="2400" dirty="0" err="1" smtClean="0"/>
              <a:t>read_item</a:t>
            </a:r>
            <a:r>
              <a:rPr lang="en-US" sz="2400" dirty="0" smtClean="0"/>
              <a:t>(X) and </a:t>
            </a:r>
            <a:r>
              <a:rPr lang="en-US" sz="2400" dirty="0" err="1" smtClean="0"/>
              <a:t>write_item</a:t>
            </a:r>
            <a:r>
              <a:rPr lang="en-US" sz="2400" dirty="0" smtClean="0"/>
              <a:t>(X) operations are completed in T</a:t>
            </a:r>
          </a:p>
          <a:p>
            <a:pPr lvl="1"/>
            <a:r>
              <a:rPr lang="en-US" sz="2400" dirty="0" smtClean="0"/>
              <a:t>A transaction T will not issue a </a:t>
            </a:r>
            <a:r>
              <a:rPr lang="en-US" sz="2400" dirty="0" err="1" smtClean="0"/>
              <a:t>read_lock</a:t>
            </a:r>
            <a:r>
              <a:rPr lang="en-US" sz="2400" dirty="0" smtClean="0"/>
              <a:t>(X) operation if it already holds a S-lock or a X-lock on item X. This rule may be relaxed.</a:t>
            </a:r>
          </a:p>
          <a:p>
            <a:pPr lvl="1"/>
            <a:r>
              <a:rPr lang="en-US" sz="2400" dirty="0" smtClean="0"/>
              <a:t>A transaction T will not issue a X-lock(X) operation if it already holds a S-lock or X-lock on item X. This rule may also be relaxed, as we discuss shortly.</a:t>
            </a:r>
          </a:p>
          <a:p>
            <a:pPr lvl="1"/>
            <a:r>
              <a:rPr lang="en-US" sz="2400" dirty="0" smtClean="0"/>
              <a:t>A transaction T will not issue an unlock(X) operation unless it already holds a read (shared) lock or a write (exclusive) lock on item X.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0585" y="838200"/>
            <a:ext cx="640341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Conversion of Locks refers to two terms</a:t>
            </a:r>
          </a:p>
          <a:p>
            <a:pPr lvl="1"/>
            <a:r>
              <a:rPr lang="en-US" sz="2400" dirty="0" smtClean="0"/>
              <a:t>Upgrading</a:t>
            </a:r>
          </a:p>
          <a:p>
            <a:pPr lvl="2"/>
            <a:r>
              <a:rPr lang="en-US" sz="2000" dirty="0" smtClean="0"/>
              <a:t>Shifting from Read-Lock to Write-Lock</a:t>
            </a:r>
          </a:p>
          <a:p>
            <a:pPr lvl="2"/>
            <a:r>
              <a:rPr lang="en-US" sz="2000" dirty="0" smtClean="0"/>
              <a:t>In other words, it is shifting from S-Lock to X-Lock</a:t>
            </a:r>
          </a:p>
          <a:p>
            <a:pPr lvl="2"/>
            <a:endParaRPr lang="en-US" sz="2000" dirty="0" smtClean="0"/>
          </a:p>
          <a:p>
            <a:pPr lvl="1"/>
            <a:r>
              <a:rPr lang="en-US" sz="2400" dirty="0" smtClean="0"/>
              <a:t>Downgrading</a:t>
            </a:r>
          </a:p>
          <a:p>
            <a:pPr lvl="2"/>
            <a:r>
              <a:rPr lang="en-US" sz="2000" dirty="0" smtClean="0"/>
              <a:t>Shifting from Write-Lock to Read-Lock</a:t>
            </a:r>
          </a:p>
          <a:p>
            <a:pPr lvl="2"/>
            <a:r>
              <a:rPr lang="en-US" sz="2000" dirty="0" smtClean="0"/>
              <a:t>In other words, it is shifting from X-Lock to S-Lock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Conversion of Locks </a:t>
            </a:r>
          </a:p>
          <a:p>
            <a:r>
              <a:rPr lang="en-US" sz="2700" dirty="0" smtClean="0"/>
              <a:t>When upgrading and downgrading of locks is used, the lock table must include transaction identifiers in the record structure for each lock (in the </a:t>
            </a:r>
            <a:r>
              <a:rPr lang="en-US" sz="2700" dirty="0" err="1" smtClean="0"/>
              <a:t>locking_transaction</a:t>
            </a:r>
            <a:r>
              <a:rPr lang="en-US" sz="2700" dirty="0" smtClean="0"/>
              <a:t>(s) field) to store the information on which transactions hold locks on the item</a:t>
            </a:r>
          </a:p>
          <a:p>
            <a:r>
              <a:rPr lang="en-US" sz="2700" dirty="0" smtClean="0"/>
              <a:t>The descriptions of the </a:t>
            </a:r>
            <a:r>
              <a:rPr lang="en-US" sz="2700" dirty="0" err="1" smtClean="0"/>
              <a:t>read_lock</a:t>
            </a:r>
            <a:r>
              <a:rPr lang="en-US" sz="2700" dirty="0" smtClean="0"/>
              <a:t>(X) and </a:t>
            </a:r>
            <a:r>
              <a:rPr lang="en-US" sz="2700" dirty="0" err="1" smtClean="0"/>
              <a:t>write_lock</a:t>
            </a:r>
            <a:r>
              <a:rPr lang="en-US" sz="2700" dirty="0" smtClean="0"/>
              <a:t>(X) operations must be changed appropriately to allow for lock upgrading and downgrading</a:t>
            </a:r>
          </a:p>
          <a:p>
            <a:endParaRPr lang="en-US" sz="2700" dirty="0" smtClean="0"/>
          </a:p>
          <a:p>
            <a:r>
              <a:rPr lang="en-US" sz="2700" dirty="0" smtClean="0"/>
              <a:t>Using binary locks or read/write locks in transactions, as described earlier, does not guarantee </a:t>
            </a:r>
            <a:r>
              <a:rPr lang="en-US" sz="2700" dirty="0" err="1" smtClean="0"/>
              <a:t>serializability</a:t>
            </a:r>
            <a:r>
              <a:rPr lang="en-US" sz="2700" dirty="0" smtClean="0"/>
              <a:t> of schedules on its own</a:t>
            </a:r>
          </a:p>
          <a:p>
            <a:r>
              <a:rPr lang="en-US" sz="2700" dirty="0" smtClean="0"/>
              <a:t>To guarantee </a:t>
            </a:r>
            <a:r>
              <a:rPr lang="en-US" sz="2700" dirty="0" err="1" smtClean="0"/>
              <a:t>serializability</a:t>
            </a:r>
            <a:r>
              <a:rPr lang="en-US" sz="2700" dirty="0" smtClean="0"/>
              <a:t>, we must follow an additional protocol concerning the positioning of locking and unlocking operations in every transaction. The best-known protocol, two-phase locking, is described in the next section.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Guaranteeing Serializability by Two-Phase Locking Protocol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Two-Phase Locking Protocol is called 2PL</a:t>
            </a:r>
          </a:p>
          <a:p>
            <a:pPr lvl="1"/>
            <a:r>
              <a:rPr lang="en-US" sz="2300" dirty="0" smtClean="0"/>
              <a:t>transaction can be divided into two phases: </a:t>
            </a:r>
          </a:p>
          <a:p>
            <a:pPr lvl="2"/>
            <a:r>
              <a:rPr lang="en-US" sz="1900" dirty="0" smtClean="0"/>
              <a:t>an expanding or growing (first) phase, during which new locks on items can be acquired but none can be released;</a:t>
            </a:r>
          </a:p>
          <a:p>
            <a:pPr lvl="2"/>
            <a:r>
              <a:rPr lang="en-US" sz="1900" dirty="0" smtClean="0"/>
              <a:t>and a shrinking (second) phase, during which existing locks can be released but no new locks can be acquired</a:t>
            </a:r>
          </a:p>
          <a:p>
            <a:pPr lvl="2"/>
            <a:endParaRPr lang="en-US" sz="1900" dirty="0" smtClean="0"/>
          </a:p>
          <a:p>
            <a:pPr lvl="1"/>
            <a:r>
              <a:rPr lang="en-US" sz="2300" dirty="0" smtClean="0"/>
              <a:t>If lock conversion is allowed, then upgrading of locks (from read-locked to write-locked) must be done during the expanding phase, and</a:t>
            </a:r>
          </a:p>
          <a:p>
            <a:pPr lvl="1"/>
            <a:r>
              <a:rPr lang="en-US" sz="2300" dirty="0" smtClean="0"/>
              <a:t>downgrading of locks (from write-locked to read-locked) must be done in the shrinking phase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Road Map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05000"/>
            <a:ext cx="77724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Two-Phase Locking Techniques for Concurrency Control</a:t>
            </a:r>
          </a:p>
          <a:p>
            <a:r>
              <a:rPr lang="en-US" dirty="0" smtClean="0"/>
              <a:t>Concurrency Control Based on Timestamp</a:t>
            </a:r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Guaranteeing Serializability by Two-Phase Locking Protocol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sz="2700" dirty="0" smtClean="0"/>
              <a:t>Two-Phase Locking Protocol is also called 2PL Protocol</a:t>
            </a:r>
          </a:p>
          <a:p>
            <a:pPr lvl="1"/>
            <a:r>
              <a:rPr lang="en-US" sz="2300" dirty="0" smtClean="0"/>
              <a:t>transaction can be divided into two phases: </a:t>
            </a:r>
          </a:p>
          <a:p>
            <a:pPr lvl="2"/>
            <a:r>
              <a:rPr lang="en-US" sz="1900" dirty="0" smtClean="0"/>
              <a:t>an expanding or growing (first) phase, during which new locks on items can be acquired but none can be released;</a:t>
            </a:r>
          </a:p>
          <a:p>
            <a:pPr lvl="2"/>
            <a:r>
              <a:rPr lang="en-US" sz="1900" dirty="0" smtClean="0"/>
              <a:t>and a shrinking (second) phase, during which existing locks can be released but no new locks can be acquired</a:t>
            </a:r>
          </a:p>
          <a:p>
            <a:pPr lvl="2"/>
            <a:endParaRPr lang="en-US" sz="1900" dirty="0" smtClean="0"/>
          </a:p>
          <a:p>
            <a:pPr lvl="1"/>
            <a:r>
              <a:rPr lang="en-US" sz="2300" dirty="0" smtClean="0"/>
              <a:t>Thus a transaction can stay only in any of above two phases/ states</a:t>
            </a:r>
          </a:p>
          <a:p>
            <a:pPr lvl="1"/>
            <a:r>
              <a:rPr lang="en-US" sz="2300" dirty="0" smtClean="0"/>
              <a:t>If transaction requires to work on 4 different data items, then it will acquire a lock on those 4 data items altogether and will release them altogether as well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Guaranteeing Serializability by Two-Phase Locking Protocol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2PL Growing Phase</a:t>
            </a:r>
          </a:p>
          <a:p>
            <a:pPr lvl="1"/>
            <a:r>
              <a:rPr lang="en-US" sz="2300" dirty="0" smtClean="0"/>
              <a:t>Locks on items are acquired during Growing/ Expanding phase</a:t>
            </a:r>
          </a:p>
          <a:p>
            <a:pPr lvl="1"/>
            <a:r>
              <a:rPr lang="en-US" sz="2300" dirty="0" smtClean="0"/>
              <a:t>If lock conversion is allowed, then upgrading of locks (from read-locked to write-locked) must be done during the expanding phase, and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Guaranteeing Serializability by Two-Phase Locking Protocol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2PL Shrinking Phase</a:t>
            </a:r>
          </a:p>
          <a:p>
            <a:pPr lvl="1"/>
            <a:r>
              <a:rPr lang="en-US" sz="2300" dirty="0" smtClean="0"/>
              <a:t>Existing locks are released in Shrinking Phase</a:t>
            </a:r>
          </a:p>
          <a:p>
            <a:pPr lvl="1"/>
            <a:r>
              <a:rPr lang="en-US" sz="2300" dirty="0" smtClean="0"/>
              <a:t>During Shrinking, no new lock can be acquired</a:t>
            </a:r>
          </a:p>
          <a:p>
            <a:pPr lvl="1"/>
            <a:r>
              <a:rPr lang="en-US" sz="2300" dirty="0" smtClean="0"/>
              <a:t>downgrading of locks (from write-locked to read-locked) must be done in the shrinking phase</a:t>
            </a:r>
          </a:p>
          <a:p>
            <a:pPr lvl="1"/>
            <a:endParaRPr lang="en-US" sz="2300" dirty="0" smtClean="0"/>
          </a:p>
          <a:p>
            <a:r>
              <a:rPr lang="en-US" sz="2700" dirty="0" smtClean="0"/>
              <a:t>2PL Lock Point</a:t>
            </a:r>
          </a:p>
          <a:p>
            <a:pPr lvl="1"/>
            <a:r>
              <a:rPr lang="en-US" sz="2300" dirty="0" smtClean="0"/>
              <a:t>It is a point at which transaction has attained it’s final lock</a:t>
            </a:r>
          </a:p>
          <a:p>
            <a:pPr lvl="1"/>
            <a:r>
              <a:rPr lang="en-US" sz="2300" dirty="0" smtClean="0"/>
              <a:t>When transaction enters it’s Lock Point, shrinking phase is started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Guaranteeing Serializability by Two-Phase Locking Protocol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700" dirty="0" smtClean="0"/>
              <a:t>Reasons why 2PL reduces Concurrency and enforces Serializability</a:t>
            </a:r>
          </a:p>
          <a:p>
            <a:pPr lvl="1"/>
            <a:r>
              <a:rPr lang="en-US" sz="2300" dirty="0" smtClean="0"/>
              <a:t>Holding Lock Un-necessarily</a:t>
            </a:r>
          </a:p>
          <a:p>
            <a:pPr lvl="2"/>
            <a:r>
              <a:rPr lang="en-US" sz="1900" dirty="0" smtClean="0"/>
              <a:t>transaction requires three data items to complete but is un-necessarily holding fourth data item</a:t>
            </a:r>
          </a:p>
          <a:p>
            <a:pPr lvl="1"/>
            <a:r>
              <a:rPr lang="en-US" sz="2300" dirty="0" smtClean="0"/>
              <a:t>Locking too early reduces Concurrency</a:t>
            </a:r>
          </a:p>
          <a:p>
            <a:pPr lvl="2"/>
            <a:r>
              <a:rPr lang="en-US" sz="1900" dirty="0" smtClean="0"/>
              <a:t>Say a </a:t>
            </a:r>
            <a:r>
              <a:rPr lang="en-US" sz="2000" dirty="0" smtClean="0"/>
              <a:t>transaction requires four data items to complete. Now, it requires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data item after 10 seconds but as per the definition of 2PL, it will lock all data items right in the beginning.</a:t>
            </a:r>
          </a:p>
          <a:p>
            <a:pPr lvl="2"/>
            <a:r>
              <a:rPr lang="en-US" sz="2000" dirty="0" smtClean="0"/>
              <a:t>Hence a data item is locked unnecessarily for 10 seconds and that reduces Concurrency</a:t>
            </a:r>
          </a:p>
          <a:p>
            <a:pPr lvl="1"/>
            <a:r>
              <a:rPr lang="en-US" sz="2300" dirty="0" smtClean="0"/>
              <a:t>Penalty to other transactions</a:t>
            </a:r>
          </a:p>
          <a:p>
            <a:pPr lvl="2"/>
            <a:r>
              <a:rPr lang="en-US" sz="1900" dirty="0" smtClean="0"/>
              <a:t>Consider </a:t>
            </a:r>
            <a:r>
              <a:rPr lang="en-US" sz="1800" dirty="0" smtClean="0"/>
              <a:t>a data item is locked unnecessarily by transaction T1 but it might be required by some other transaction.</a:t>
            </a:r>
          </a:p>
          <a:p>
            <a:pPr lvl="2"/>
            <a:r>
              <a:rPr lang="en-US" sz="1800" dirty="0" smtClean="0"/>
              <a:t>Hence this waiting time is a penalty to other transactions</a:t>
            </a:r>
            <a:endParaRPr lang="en-US" sz="1900" dirty="0" smtClean="0"/>
          </a:p>
          <a:p>
            <a:pPr lvl="1"/>
            <a:endParaRPr lang="en-US" sz="23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Guaranteeing Serializability by Two-Phase Locking Protocol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Variations of 2PL Protocol</a:t>
            </a:r>
          </a:p>
          <a:p>
            <a:pPr lvl="1"/>
            <a:endParaRPr lang="en-US" sz="23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667000"/>
          <a:ext cx="9144000" cy="519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Conservative (Static)</a:t>
                      </a:r>
                      <a:r>
                        <a:rPr lang="en-US" baseline="0" dirty="0" smtClean="0"/>
                        <a:t> 2PL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Basic/ </a:t>
                      </a:r>
                      <a:r>
                        <a:rPr lang="en-US" dirty="0" err="1" smtClean="0"/>
                        <a:t>Rigrous</a:t>
                      </a:r>
                      <a:r>
                        <a:rPr lang="en-US" dirty="0" smtClean="0"/>
                        <a:t> 2PL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Strict 2PL</a:t>
                      </a:r>
                      <a:endParaRPr lang="en-US" dirty="0"/>
                    </a:p>
                  </a:txBody>
                  <a:tcPr/>
                </a:tc>
              </a:tr>
              <a:tr h="868559">
                <a:tc>
                  <a:txBody>
                    <a:bodyPr/>
                    <a:lstStyle/>
                    <a:p>
                      <a:r>
                        <a:rPr lang="en-US" dirty="0" smtClean="0"/>
                        <a:t>Acquire all locks before the processing starts and release</a:t>
                      </a:r>
                      <a:r>
                        <a:rPr lang="en-US" baseline="0" dirty="0" smtClean="0"/>
                        <a:t> all resources after it commits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 locks data items inclemently which may cause Deadlock…</a:t>
                      </a:r>
                    </a:p>
                    <a:p>
                      <a:r>
                        <a:rPr lang="en-US" dirty="0" smtClean="0"/>
                        <a:t>Transaction cannot release both S-Lock and X-Lock before it commits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More Strict version of Basic algorithm. The</a:t>
                      </a:r>
                      <a:r>
                        <a:rPr lang="en-US" baseline="0" dirty="0" smtClean="0"/>
                        <a:t> constraint is that only the X-Lock is not released before the transaction commits, aborts or rollbacks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52249">
                <a:tc>
                  <a:txBody>
                    <a:bodyPr/>
                    <a:lstStyle/>
                    <a:p>
                      <a:r>
                        <a:rPr lang="en-US" dirty="0" smtClean="0"/>
                        <a:t>Avoids cascading Rollbacks because all required data items are locked from beginning till end and hence any other transaction requiring it has to wait.</a:t>
                      </a:r>
                    </a:p>
                    <a:p>
                      <a:r>
                        <a:rPr lang="en-US" dirty="0" smtClean="0"/>
                        <a:t>Thus there is no issue of cascading Rollbacks.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issue of cascading Rollbacks.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issue of cascading Rollbacks.</a:t>
                      </a:r>
                      <a:endParaRPr lang="en-US" dirty="0"/>
                    </a:p>
                  </a:txBody>
                  <a:tcPr/>
                </a:tc>
              </a:tr>
              <a:tr h="352249">
                <a:tc>
                  <a:txBody>
                    <a:bodyPr/>
                    <a:lstStyle/>
                    <a:p>
                      <a:r>
                        <a:rPr lang="en-US" dirty="0" smtClean="0"/>
                        <a:t>Deadlock free.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Deadlock may occur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Deadlock </a:t>
                      </a:r>
                      <a:r>
                        <a:rPr lang="en-US" smtClean="0"/>
                        <a:t>may occur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Dealing with Deadlock and Starvation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Deadlock </a:t>
            </a:r>
            <a:r>
              <a:rPr lang="en-US" sz="2800" dirty="0" smtClean="0"/>
              <a:t>occurs when each transaction T in a set of two or more transactions is waiting for some item that is locked by some other transaction T in the set. Hence, each transaction in the set is in a waiting queue, waiting for one of the other transactions in the set to release the lock on an item</a:t>
            </a:r>
            <a:endParaRPr lang="en-US" sz="23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Dealing with Deadlock and Starvation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Deadlock </a:t>
            </a:r>
            <a:r>
              <a:rPr lang="en-US" sz="2800" dirty="0" smtClean="0"/>
              <a:t>occurs when each transaction T in a set of two or more transactions is waiting for some item that is locked by some other transaction T in the set. Hence, each transaction in the set is in a waiting queue, waiting for one of the other transactions in the set to release the lock on an item</a:t>
            </a:r>
            <a:endParaRPr lang="en-US" sz="23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Dealing with Deadlock and Starvation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system is in </a:t>
            </a:r>
            <a:r>
              <a:rPr lang="en-US" sz="2800" b="1" dirty="0" smtClean="0"/>
              <a:t>Deadlock</a:t>
            </a:r>
            <a:r>
              <a:rPr lang="en-US" sz="2800" dirty="0" smtClean="0"/>
              <a:t> state if there exists a set of transactions such that every transaction T in the set is waiting for another transaction in the set</a:t>
            </a:r>
          </a:p>
          <a:p>
            <a:r>
              <a:rPr lang="en-US" sz="2800" dirty="0" smtClean="0"/>
              <a:t>So the transaction is waiting to lock those data items which are already locked by another transaction</a:t>
            </a:r>
          </a:p>
          <a:p>
            <a:pPr lvl="1"/>
            <a:r>
              <a:rPr lang="en-US" sz="2400" dirty="0" smtClean="0"/>
              <a:t>For Example T1 requires X, Y and has locked X</a:t>
            </a:r>
          </a:p>
          <a:p>
            <a:pPr lvl="1"/>
            <a:r>
              <a:rPr lang="en-US" sz="2400" dirty="0" smtClean="0"/>
              <a:t>T2 also requires X, Y and has locked Y</a:t>
            </a:r>
          </a:p>
          <a:p>
            <a:pPr lvl="1"/>
            <a:r>
              <a:rPr lang="en-US" sz="2400" dirty="0" smtClean="0"/>
              <a:t>Now, T1 is waiting for T2 to release Y and T2 is waiting for T1 to release X</a:t>
            </a:r>
          </a:p>
          <a:p>
            <a:pPr lvl="1"/>
            <a:r>
              <a:rPr lang="en-US" sz="2400" dirty="0" smtClean="0"/>
              <a:t>Hence the Deadlock State appears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Dealing with Deadlock and Starvation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Deadlock Detection</a:t>
            </a:r>
          </a:p>
          <a:p>
            <a:pPr lvl="1"/>
            <a:r>
              <a:rPr lang="en-US" sz="2000" dirty="0" smtClean="0"/>
              <a:t>The simplest way for Deadlock Detection is to draw Wait-for Graph</a:t>
            </a:r>
          </a:p>
          <a:p>
            <a:pPr lvl="1"/>
            <a:r>
              <a:rPr lang="en-US" sz="2000" dirty="0" smtClean="0"/>
              <a:t>G=(V,E); 	V for vertices and E is directed Edges</a:t>
            </a:r>
          </a:p>
          <a:p>
            <a:pPr lvl="1"/>
            <a:r>
              <a:rPr lang="en-US" sz="2000" dirty="0" err="1" smtClean="0"/>
              <a:t>Ti</a:t>
            </a:r>
            <a:r>
              <a:rPr lang="en-US" sz="2000" dirty="0" err="1" smtClean="0">
                <a:sym typeface="Wingdings" pitchFamily="2" charset="2"/>
              </a:rPr>
              <a:t>Tj</a:t>
            </a:r>
            <a:r>
              <a:rPr lang="en-US" sz="2000" dirty="0" smtClean="0">
                <a:sym typeface="Wingdings" pitchFamily="2" charset="2"/>
              </a:rPr>
              <a:t>; 	where Ti is waiting for a resource held by </a:t>
            </a:r>
            <a:r>
              <a:rPr lang="en-US" sz="2000" dirty="0" err="1" smtClean="0">
                <a:sym typeface="Wingdings" pitchFamily="2" charset="2"/>
              </a:rPr>
              <a:t>Tj</a:t>
            </a:r>
            <a:endParaRPr lang="en-US" sz="2000" dirty="0" smtClean="0">
              <a:sym typeface="Wingdings" pitchFamily="2" charset="2"/>
            </a:endParaRPr>
          </a:p>
          <a:p>
            <a:pPr lvl="1"/>
            <a:r>
              <a:rPr lang="en-US" sz="2000" dirty="0" smtClean="0">
                <a:sym typeface="Wingdings" pitchFamily="2" charset="2"/>
              </a:rPr>
              <a:t>If Wait-for Graph contains a cycle then there is deadlock</a:t>
            </a:r>
          </a:p>
          <a:p>
            <a:pPr lvl="1"/>
            <a:endParaRPr lang="en-US" sz="2000" dirty="0" smtClean="0">
              <a:sym typeface="Wingdings" pitchFamily="2" charset="2"/>
            </a:endParaRPr>
          </a:p>
          <a:p>
            <a:pPr lvl="1"/>
            <a:r>
              <a:rPr lang="en-US" sz="2000" dirty="0" smtClean="0">
                <a:sym typeface="Wingdings" pitchFamily="2" charset="2"/>
              </a:rPr>
              <a:t>Consider T1 holding A and T2 holding B….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No deadlock will appear</a:t>
            </a:r>
          </a:p>
          <a:p>
            <a:pPr lvl="1"/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43400" y="0"/>
          <a:ext cx="4800600" cy="210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</a:tblGrid>
              <a:tr h="36713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 Mode</a:t>
                      </a:r>
                      <a:endParaRPr lang="en-US" dirty="0"/>
                    </a:p>
                  </a:txBody>
                  <a:tcPr/>
                </a:tc>
              </a:tr>
              <a:tr h="367136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endParaRPr lang="en-US" dirty="0"/>
                    </a:p>
                  </a:txBody>
                  <a:tcPr/>
                </a:tc>
              </a:tr>
              <a:tr h="639658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  <a:p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Exclusive</a:t>
                      </a:r>
                    </a:p>
                    <a:p>
                      <a:r>
                        <a:rPr lang="en-US" dirty="0" smtClean="0"/>
                        <a:t>Exclusive</a:t>
                      </a:r>
                      <a:endParaRPr lang="en-US" dirty="0"/>
                    </a:p>
                  </a:txBody>
                  <a:tcPr/>
                </a:tc>
              </a:tr>
              <a:tr h="367136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endParaRPr lang="en-US" dirty="0"/>
                    </a:p>
                  </a:txBody>
                  <a:tcPr/>
                </a:tc>
              </a:tr>
              <a:tr h="367136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Exclusive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Dealing with Deadlock and Starvation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Deadlock Prevention Techniques</a:t>
            </a:r>
          </a:p>
          <a:p>
            <a:r>
              <a:rPr lang="en-US" sz="2400" dirty="0" smtClean="0"/>
              <a:t>This protocol ensures that the System will never enter in deadlock state, if one of the 4 conditions hold:</a:t>
            </a:r>
          </a:p>
          <a:p>
            <a:pPr lvl="1"/>
            <a:r>
              <a:rPr lang="en-US" sz="2000" dirty="0" smtClean="0"/>
              <a:t>Mutual Exclusion</a:t>
            </a:r>
          </a:p>
          <a:p>
            <a:pPr lvl="2"/>
            <a:r>
              <a:rPr lang="en-US" sz="1600" dirty="0" smtClean="0"/>
              <a:t>Transactions should not be mutually exclusive that is the are not allowed to access the same data item at the same time</a:t>
            </a:r>
          </a:p>
          <a:p>
            <a:pPr lvl="1"/>
            <a:r>
              <a:rPr lang="en-US" sz="2000" dirty="0" smtClean="0"/>
              <a:t>Hold and Wait</a:t>
            </a:r>
          </a:p>
          <a:p>
            <a:pPr lvl="2"/>
            <a:r>
              <a:rPr lang="en-US" sz="1600" dirty="0" smtClean="0"/>
              <a:t>Transaction should not hold for one data item and wait for another data item.</a:t>
            </a:r>
          </a:p>
          <a:p>
            <a:pPr lvl="2"/>
            <a:r>
              <a:rPr lang="en-US" sz="1600" dirty="0" smtClean="0"/>
              <a:t>This will lead to a lock state</a:t>
            </a:r>
          </a:p>
          <a:p>
            <a:pPr lvl="1"/>
            <a:r>
              <a:rPr lang="en-US" sz="2000" dirty="0" smtClean="0"/>
              <a:t>No preemption</a:t>
            </a:r>
          </a:p>
          <a:p>
            <a:pPr lvl="2"/>
            <a:r>
              <a:rPr lang="en-US" sz="1600" dirty="0" smtClean="0"/>
              <a:t>Say one Transaction  is running and another Transaction wants a lock from that Transaction. So the first Transaction gets terminated prematurely to delegate resource which later may cause deadlock</a:t>
            </a:r>
          </a:p>
          <a:p>
            <a:pPr lvl="1"/>
            <a:r>
              <a:rPr lang="en-US" sz="2000" dirty="0" smtClean="0"/>
              <a:t>Circular wait</a:t>
            </a:r>
          </a:p>
          <a:p>
            <a:pPr lvl="2"/>
            <a:r>
              <a:rPr lang="en-US" sz="1600" dirty="0" smtClean="0"/>
              <a:t>It means having a cycle in wait for 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Two-Phase Locking Techniques for Concurrency Control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Dealing with Deadlock and Starvation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Deadlock Prevention Techniques</a:t>
            </a:r>
          </a:p>
          <a:p>
            <a:pPr lvl="1"/>
            <a:r>
              <a:rPr lang="en-US" sz="2000" dirty="0" smtClean="0"/>
              <a:t>Deadlock Prevention is also possible with the “Use of Timestamps”</a:t>
            </a:r>
          </a:p>
          <a:p>
            <a:pPr lvl="1"/>
            <a:r>
              <a:rPr lang="en-US" sz="2000" dirty="0" smtClean="0"/>
              <a:t>Whenever your transaction enters into System; your  system allocates it a time slot called Timestamp</a:t>
            </a:r>
          </a:p>
          <a:p>
            <a:pPr lvl="1"/>
            <a:r>
              <a:rPr lang="en-US" sz="2000" dirty="0" smtClean="0"/>
              <a:t>The smaller the Timestamp is, the older the transaction is because </a:t>
            </a:r>
          </a:p>
          <a:p>
            <a:pPr lvl="2"/>
            <a:r>
              <a:rPr lang="en-US" sz="1600" dirty="0" smtClean="0"/>
              <a:t>the transaction entering the System first will get a Timestamp 1 while the transaction that enters the System right after it will get a Timestamp 2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Consider T1 requesting data item held by T2</a:t>
            </a:r>
          </a:p>
          <a:p>
            <a:pPr lvl="1"/>
            <a:r>
              <a:rPr lang="en-US" sz="2000" dirty="0" smtClean="0"/>
              <a:t>Following two schemes are implemented under “Timestamps Scheme”</a:t>
            </a:r>
          </a:p>
          <a:p>
            <a:pPr lvl="2"/>
            <a:r>
              <a:rPr lang="en-US" sz="1600" dirty="0" smtClean="0"/>
              <a:t>Wait-Die Scheme</a:t>
            </a:r>
          </a:p>
          <a:p>
            <a:pPr lvl="2"/>
            <a:r>
              <a:rPr lang="en-US" sz="1600" dirty="0" smtClean="0"/>
              <a:t>Wound-Wait Scheme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Dealing with Deadlock and Starvation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Deadlock Prevention Techniques</a:t>
            </a:r>
          </a:p>
          <a:p>
            <a:pPr lvl="1"/>
            <a:r>
              <a:rPr lang="en-US" sz="2000" dirty="0" smtClean="0"/>
              <a:t>Wait-Die Scheme (using Timestamps)</a:t>
            </a:r>
          </a:p>
          <a:p>
            <a:pPr lvl="2"/>
            <a:r>
              <a:rPr lang="en-US" sz="1600" dirty="0" smtClean="0"/>
              <a:t>If Ts(Ti)&lt;Ts(</a:t>
            </a:r>
            <a:r>
              <a:rPr lang="en-US" sz="1600" dirty="0" err="1" smtClean="0"/>
              <a:t>Tj</a:t>
            </a:r>
            <a:r>
              <a:rPr lang="en-US" sz="1600" dirty="0" smtClean="0"/>
              <a:t>) [Ti is older than </a:t>
            </a:r>
            <a:r>
              <a:rPr lang="en-US" sz="1600" dirty="0" err="1" smtClean="0"/>
              <a:t>Tj</a:t>
            </a:r>
            <a:r>
              <a:rPr lang="en-US" sz="1600" dirty="0" smtClean="0"/>
              <a:t>]</a:t>
            </a:r>
            <a:br>
              <a:rPr lang="en-US" sz="1600" dirty="0" smtClean="0"/>
            </a:br>
            <a:endParaRPr lang="en-US" sz="1600" dirty="0" smtClean="0"/>
          </a:p>
          <a:p>
            <a:pPr lvl="2">
              <a:buNone/>
            </a:pPr>
            <a:r>
              <a:rPr lang="en-US" sz="1600" dirty="0" smtClean="0"/>
              <a:t>If Ti  is allowed to wait then Ti waits</a:t>
            </a:r>
            <a:br>
              <a:rPr lang="en-US" sz="1600" dirty="0" smtClean="0"/>
            </a:br>
            <a:r>
              <a:rPr lang="en-US" sz="1600" dirty="0" smtClean="0"/>
              <a:t>        else Ti is aborted (Ti dies) and restarts later with  </a:t>
            </a:r>
            <a:r>
              <a:rPr lang="en-US" sz="1600" dirty="0" smtClean="0"/>
              <a:t>“Same </a:t>
            </a:r>
            <a:r>
              <a:rPr lang="en-US" sz="1600" dirty="0" smtClean="0"/>
              <a:t>Timestamp”</a:t>
            </a:r>
          </a:p>
          <a:p>
            <a:pPr lvl="2">
              <a:buNone/>
            </a:pPr>
            <a:endParaRPr lang="en-US" sz="1600" dirty="0" smtClean="0"/>
          </a:p>
          <a:p>
            <a:pPr lvl="1"/>
            <a:r>
              <a:rPr lang="en-US" sz="2000" dirty="0" smtClean="0"/>
              <a:t>Wound-Wait Scheme  (using Timestamps)</a:t>
            </a:r>
          </a:p>
          <a:p>
            <a:pPr lvl="2"/>
            <a:r>
              <a:rPr lang="en-US" sz="1600" dirty="0" smtClean="0"/>
              <a:t>If Ts(Ti)&lt;Ts(</a:t>
            </a:r>
            <a:r>
              <a:rPr lang="en-US" sz="1600" dirty="0" err="1" smtClean="0"/>
              <a:t>Tj</a:t>
            </a:r>
            <a:r>
              <a:rPr lang="en-US" sz="1600" dirty="0" smtClean="0"/>
              <a:t>) [Ti is older than </a:t>
            </a:r>
            <a:r>
              <a:rPr lang="en-US" sz="1600" dirty="0" err="1" smtClean="0"/>
              <a:t>Tj</a:t>
            </a:r>
            <a:r>
              <a:rPr lang="en-US" sz="1600" dirty="0" smtClean="0"/>
              <a:t>]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Tj</a:t>
            </a:r>
            <a:r>
              <a:rPr lang="en-US" sz="1600" dirty="0" smtClean="0"/>
              <a:t>  is aborted (Ti wounds </a:t>
            </a:r>
            <a:r>
              <a:rPr lang="en-US" sz="1600" dirty="0" err="1" smtClean="0"/>
              <a:t>Tj</a:t>
            </a:r>
            <a:r>
              <a:rPr lang="en-US" sz="1600" dirty="0" smtClean="0"/>
              <a:t>) and restart it with same Timestamp</a:t>
            </a:r>
            <a:br>
              <a:rPr lang="en-US" sz="1600" dirty="0" smtClean="0"/>
            </a:br>
            <a:r>
              <a:rPr lang="en-US" sz="1600" dirty="0" smtClean="0"/>
              <a:t>if Ts(Ti)&gt;Ts(</a:t>
            </a:r>
            <a:r>
              <a:rPr lang="en-US" sz="1600" dirty="0" err="1" smtClean="0"/>
              <a:t>Tj</a:t>
            </a:r>
            <a:r>
              <a:rPr lang="en-US" sz="1600" dirty="0" smtClean="0"/>
              <a:t>) then  Ti is allowed to wait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Dealing with Deadlock and Starvation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Deadlock Prevention Techniques</a:t>
            </a:r>
          </a:p>
          <a:p>
            <a:pPr lvl="1"/>
            <a:r>
              <a:rPr lang="en-US" sz="2000" dirty="0" err="1" smtClean="0"/>
              <a:t>Timesout</a:t>
            </a:r>
            <a:r>
              <a:rPr lang="en-US" sz="2000" dirty="0" smtClean="0"/>
              <a:t> Based Scheme</a:t>
            </a:r>
          </a:p>
          <a:p>
            <a:pPr lvl="2"/>
            <a:r>
              <a:rPr lang="en-US" sz="1600" dirty="0" smtClean="0"/>
              <a:t>This scheme is based on Lock-Timeouts</a:t>
            </a:r>
          </a:p>
          <a:p>
            <a:pPr lvl="2"/>
            <a:r>
              <a:rPr lang="en-US" sz="1600" dirty="0" smtClean="0"/>
              <a:t>A transaction that  has requested a lock waits for at-most a specified period of time. If the lock is not guaranteed within that time, transaction is said to timeout and it rolls itself back and </a:t>
            </a:r>
            <a:r>
              <a:rPr lang="en-US" sz="1600" dirty="0" smtClean="0"/>
              <a:t>restarts</a:t>
            </a:r>
          </a:p>
          <a:p>
            <a:pPr lvl="2"/>
            <a:r>
              <a:rPr lang="en-US" sz="1600" dirty="0" smtClean="0"/>
              <a:t>A very simple approach to deal with deadlock </a:t>
            </a:r>
            <a:r>
              <a:rPr lang="en-US" sz="1600" dirty="0" smtClean="0"/>
              <a:t>is timeouts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2"/>
            <a:r>
              <a:rPr lang="en-US" sz="1600" dirty="0" smtClean="0"/>
              <a:t>It </a:t>
            </a:r>
            <a:r>
              <a:rPr lang="en-US" sz="1600" dirty="0" smtClean="0"/>
              <a:t>is practical, has low overhead and </a:t>
            </a:r>
            <a:r>
              <a:rPr lang="en-US" sz="1600" dirty="0" smtClean="0"/>
              <a:t>simple</a:t>
            </a:r>
            <a:endParaRPr lang="en-US" sz="1600" dirty="0" smtClean="0"/>
          </a:p>
          <a:p>
            <a:pPr lvl="2"/>
            <a:r>
              <a:rPr lang="en-US" sz="1600" dirty="0" smtClean="0"/>
              <a:t>It </a:t>
            </a:r>
            <a:r>
              <a:rPr lang="en-US" sz="1600" dirty="0" smtClean="0"/>
              <a:t>a transaction waits for a period longer than </a:t>
            </a:r>
            <a:r>
              <a:rPr lang="en-US" sz="1600" dirty="0" smtClean="0"/>
              <a:t>a system-defined </a:t>
            </a:r>
            <a:r>
              <a:rPr lang="en-US" sz="1600" dirty="0" smtClean="0"/>
              <a:t>timeout period, the </a:t>
            </a:r>
            <a:r>
              <a:rPr lang="en-US" sz="1600" dirty="0" smtClean="0"/>
              <a:t>system assume </a:t>
            </a:r>
            <a:r>
              <a:rPr lang="en-US" sz="1600" dirty="0" smtClean="0"/>
              <a:t>that it is in a deadlock.</a:t>
            </a:r>
            <a:endParaRPr lang="en-US" sz="1600" dirty="0" smtClean="0"/>
          </a:p>
          <a:p>
            <a:pPr lvl="2"/>
            <a:r>
              <a:rPr lang="en-US" sz="1600" dirty="0" smtClean="0"/>
              <a:t>Regardless </a:t>
            </a:r>
            <a:r>
              <a:rPr lang="en-US" sz="1600" dirty="0" smtClean="0"/>
              <a:t>of whether a deadlock actually </a:t>
            </a:r>
            <a:r>
              <a:rPr lang="en-US" sz="1600" dirty="0" smtClean="0"/>
              <a:t>exists or </a:t>
            </a:r>
            <a:r>
              <a:rPr lang="en-US" sz="1600" dirty="0" smtClean="0"/>
              <a:t>not, transactions are restarted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Dealing with Deadlock and Starvation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Deadlock Recovery</a:t>
            </a:r>
          </a:p>
          <a:p>
            <a:r>
              <a:rPr lang="en-US" sz="2400" dirty="0" smtClean="0"/>
              <a:t>Step 1: Select Victim</a:t>
            </a:r>
          </a:p>
          <a:p>
            <a:pPr lvl="1"/>
            <a:r>
              <a:rPr lang="en-US" sz="2000" dirty="0" smtClean="0"/>
              <a:t>Say T1 and T2 are in a deadlock state</a:t>
            </a:r>
          </a:p>
          <a:p>
            <a:pPr lvl="1"/>
            <a:r>
              <a:rPr lang="en-US" sz="2000" dirty="0" smtClean="0"/>
              <a:t>Now you have to choose a victim in order to recover a deadlock</a:t>
            </a:r>
          </a:p>
          <a:p>
            <a:pPr lvl="1"/>
            <a:r>
              <a:rPr lang="en-US" sz="2000" dirty="0" smtClean="0"/>
              <a:t>So select a victim of minimum cost</a:t>
            </a:r>
          </a:p>
          <a:p>
            <a:pPr lvl="2"/>
            <a:r>
              <a:rPr lang="en-US" sz="1600" dirty="0" smtClean="0"/>
              <a:t>Minimum Length of Transaction and</a:t>
            </a:r>
          </a:p>
          <a:p>
            <a:pPr lvl="2"/>
            <a:r>
              <a:rPr lang="en-US" sz="1600" dirty="0" smtClean="0"/>
              <a:t>Least Data Item(s) used by transactions and</a:t>
            </a:r>
          </a:p>
          <a:p>
            <a:pPr lvl="2"/>
            <a:r>
              <a:rPr lang="en-US" sz="1600" dirty="0" smtClean="0"/>
              <a:t>more Data Item to be locked and</a:t>
            </a:r>
          </a:p>
          <a:p>
            <a:pPr lvl="2"/>
            <a:r>
              <a:rPr lang="en-US" sz="1600" dirty="0" smtClean="0"/>
              <a:t>Minimum number of cascading roll back transactions</a:t>
            </a:r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Dealing with Deadlock and Starvation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Deadlock Recovery</a:t>
            </a:r>
          </a:p>
          <a:p>
            <a:r>
              <a:rPr lang="en-US" sz="2400" dirty="0" smtClean="0"/>
              <a:t>Step 2: Rollback Transaction</a:t>
            </a:r>
          </a:p>
          <a:p>
            <a:pPr lvl="1"/>
            <a:r>
              <a:rPr lang="en-US" sz="2000" dirty="0" smtClean="0"/>
              <a:t>Full Rollback</a:t>
            </a:r>
          </a:p>
          <a:p>
            <a:pPr lvl="2"/>
            <a:r>
              <a:rPr lang="en-US" sz="1600" dirty="0" smtClean="0"/>
              <a:t>Transaction is rolled back to the starting point</a:t>
            </a:r>
          </a:p>
          <a:p>
            <a:pPr lvl="1"/>
            <a:r>
              <a:rPr lang="en-US" sz="2000" dirty="0" smtClean="0"/>
              <a:t>Partial Rollback</a:t>
            </a:r>
          </a:p>
          <a:p>
            <a:pPr lvl="2"/>
            <a:r>
              <a:rPr lang="en-US" sz="1600" dirty="0" smtClean="0"/>
              <a:t>Transaction is rolled back to a certain point (save point, lock point)</a:t>
            </a:r>
          </a:p>
          <a:p>
            <a:pPr lvl="2"/>
            <a:endParaRPr lang="en-US" sz="1600" dirty="0" smtClean="0"/>
          </a:p>
          <a:p>
            <a:pPr marL="438912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Step 3: Starvation</a:t>
            </a:r>
          </a:p>
          <a:p>
            <a:pPr lvl="2"/>
            <a:r>
              <a:rPr lang="en-US" sz="1600" dirty="0" smtClean="0"/>
              <a:t>Take care while selecting a victim </a:t>
            </a:r>
          </a:p>
          <a:p>
            <a:pPr lvl="2"/>
            <a:r>
              <a:rPr lang="en-US" sz="1600" dirty="0" smtClean="0"/>
              <a:t>If u keep on selecting the same victim again and again, it will get starved</a:t>
            </a:r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Concurrency Control Based</a:t>
            </a:r>
            <a:br>
              <a:rPr lang="en-US" b="0" dirty="0" smtClean="0"/>
            </a:br>
            <a:r>
              <a:rPr lang="en-US" b="0" dirty="0" smtClean="0"/>
              <a:t>on Timestamp Ordering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Timestamps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 smtClean="0"/>
              <a:t>Timestamp</a:t>
            </a:r>
            <a:r>
              <a:rPr lang="en-US" sz="2400" dirty="0" smtClean="0"/>
              <a:t> is a unique identifier created by the DBMS to identify a transaction </a:t>
            </a:r>
          </a:p>
          <a:p>
            <a:r>
              <a:rPr lang="en-US" sz="2400" dirty="0" smtClean="0"/>
              <a:t>Typically, timestamp values are assigned in the order in which the transactions are submitted to the system</a:t>
            </a:r>
          </a:p>
          <a:p>
            <a:r>
              <a:rPr lang="en-US" sz="2400" dirty="0" smtClean="0"/>
              <a:t>so a timestamp can be thought of as the </a:t>
            </a:r>
            <a:r>
              <a:rPr lang="en-US" sz="2400" i="1" dirty="0" smtClean="0"/>
              <a:t>transaction start time. We will refer to the timestamp of transaction T as TS(T)</a:t>
            </a:r>
          </a:p>
          <a:p>
            <a:r>
              <a:rPr lang="en-US" sz="2400" dirty="0" smtClean="0"/>
              <a:t>Concurrency control techniques based on timestamp ordering do not use locks; hence, </a:t>
            </a:r>
            <a:r>
              <a:rPr lang="en-US" sz="2400" i="1" dirty="0" smtClean="0"/>
              <a:t>deadlocks cannot occur</a:t>
            </a:r>
          </a:p>
          <a:p>
            <a:r>
              <a:rPr lang="en-US" sz="2400" dirty="0" smtClean="0"/>
              <a:t>Timestamps can be generated in several ways. One possibility is to use a counter that is incremented each time its value is assigned to a transaction. </a:t>
            </a:r>
          </a:p>
          <a:p>
            <a:r>
              <a:rPr lang="en-US" sz="2400" dirty="0" smtClean="0"/>
              <a:t>The transaction timestamps are numbered 1, 2, 3, ... in this scheme</a:t>
            </a:r>
          </a:p>
          <a:p>
            <a:r>
              <a:rPr lang="en-US" sz="2400" dirty="0" smtClean="0"/>
              <a:t>A computer counter has a finite maximum value, so the system must periodically reset the counter to zero when no transactions are executing for some short period of time</a:t>
            </a:r>
          </a:p>
          <a:p>
            <a:r>
              <a:rPr lang="en-US" sz="2400" dirty="0" smtClean="0"/>
              <a:t>Another way to implement timestamps is to use the current date/time value of the system clock and ensure that no two timestamp values are generated during the same tick of the clock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The Timestamp Ordering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Timestamp</a:t>
            </a:r>
            <a:r>
              <a:rPr lang="en-US" sz="2400" dirty="0" smtClean="0"/>
              <a:t> is used to associate time value with some transaction or event</a:t>
            </a:r>
          </a:p>
          <a:p>
            <a:r>
              <a:rPr lang="en-US" sz="2400" dirty="0" smtClean="0"/>
              <a:t>Timestamp values can be used to achieve Serializability</a:t>
            </a:r>
          </a:p>
          <a:p>
            <a:r>
              <a:rPr lang="en-US" sz="2400" dirty="0" smtClean="0"/>
              <a:t>In Timestamp based protocol, we have no deadlock…</a:t>
            </a:r>
          </a:p>
          <a:p>
            <a:pPr lvl="1"/>
            <a:r>
              <a:rPr lang="en-US" sz="2000" dirty="0" smtClean="0"/>
              <a:t>But Starvation may happen</a:t>
            </a:r>
          </a:p>
          <a:p>
            <a:endParaRPr lang="en-US" sz="2400" dirty="0" smtClean="0"/>
          </a:p>
          <a:p>
            <a:r>
              <a:rPr lang="en-US" sz="2400" dirty="0" smtClean="0"/>
              <a:t>In Timestamp Protocol, we order the transaction on the basis of their arrival sequence</a:t>
            </a:r>
          </a:p>
          <a:p>
            <a:pPr lvl="1"/>
            <a:r>
              <a:rPr lang="en-US" sz="2000" dirty="0" smtClean="0"/>
              <a:t>If we have transactions coming in order: T1 T2 T3 (where T1 has come first and T3 at last); we will have</a:t>
            </a:r>
          </a:p>
          <a:p>
            <a:pPr lvl="1"/>
            <a:r>
              <a:rPr lang="en-US" sz="2000" dirty="0" smtClean="0"/>
              <a:t>Ts(T1) &lt; Ts(T2) &lt; Ts(T3)</a:t>
            </a:r>
          </a:p>
          <a:p>
            <a:pPr lvl="1"/>
            <a:r>
              <a:rPr lang="en-US" sz="2000" dirty="0" smtClean="0"/>
              <a:t>Thus if we have schedule which is </a:t>
            </a:r>
            <a:r>
              <a:rPr lang="en-US" sz="2000" dirty="0" err="1" smtClean="0"/>
              <a:t>Serializable</a:t>
            </a:r>
            <a:r>
              <a:rPr lang="en-US" sz="2000" dirty="0" smtClean="0"/>
              <a:t>, then it has to be Conflict Equivalent to Serial Schedule: T1 T2 T3</a:t>
            </a:r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The Timestamp Ordering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per the Algorithm of Timestamp Protocol: we have to make sure that for each Data Item; the conflicting operations are arranged such that they are not violating the Serializability order in any Schedule that we plan</a:t>
            </a:r>
          </a:p>
          <a:p>
            <a:r>
              <a:rPr lang="en-US" sz="2400" dirty="0" smtClean="0"/>
              <a:t>To ensure this, we have two types of Timestamps associated to each Data Item:</a:t>
            </a:r>
          </a:p>
          <a:p>
            <a:pPr lvl="1"/>
            <a:r>
              <a:rPr lang="en-US" sz="2000" dirty="0" smtClean="0"/>
              <a:t>Read Timestamp</a:t>
            </a:r>
          </a:p>
          <a:p>
            <a:pPr lvl="1"/>
            <a:r>
              <a:rPr lang="en-US" sz="2000" dirty="0" smtClean="0"/>
              <a:t>Write Timestamp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The Timestamp Ordering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Read Timestamp (R-Ts(x))</a:t>
            </a:r>
          </a:p>
          <a:p>
            <a:pPr lvl="1"/>
            <a:r>
              <a:rPr lang="en-US" sz="2000" dirty="0" smtClean="0"/>
              <a:t>It is a Timestamp of youngest transaction which has performed Read Operation on Data Item x</a:t>
            </a:r>
          </a:p>
          <a:p>
            <a:pPr lvl="1"/>
            <a:r>
              <a:rPr lang="en-US" sz="2000" dirty="0" smtClean="0"/>
              <a:t>Example:</a:t>
            </a:r>
          </a:p>
          <a:p>
            <a:pPr lvl="2"/>
            <a:r>
              <a:rPr lang="en-US" sz="1600" dirty="0" smtClean="0"/>
              <a:t>Consider a Case where multiple transactions  (T1, T2 and T3) wants to perform Read Operation (r1, r2, and r3 respectively) on X</a:t>
            </a:r>
          </a:p>
          <a:p>
            <a:pPr lvl="2"/>
            <a:r>
              <a:rPr lang="en-US" sz="1600" dirty="0" smtClean="0"/>
              <a:t>Now which of these three transactions is youngest (the one with the greatest Timestamp value)</a:t>
            </a:r>
          </a:p>
          <a:p>
            <a:pPr lvl="2"/>
            <a:r>
              <a:rPr lang="en-US" sz="1600" dirty="0" smtClean="0"/>
              <a:t>That Timestamp value will be R-Ts value for the Data Item X</a:t>
            </a:r>
            <a:br>
              <a:rPr lang="en-US" sz="1600" dirty="0" smtClean="0"/>
            </a:br>
            <a:r>
              <a:rPr lang="en-US" sz="1600" dirty="0" smtClean="0"/>
              <a:t>		R-Ts(X)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Concurrency Control is the process of  managing simultaneous execution of transactions in a shared DB</a:t>
            </a:r>
          </a:p>
          <a:p>
            <a:r>
              <a:rPr lang="en-US" dirty="0" smtClean="0"/>
              <a:t>Purpose of Concurrency Control</a:t>
            </a:r>
          </a:p>
          <a:p>
            <a:pPr lvl="1"/>
            <a:r>
              <a:rPr lang="en-US" dirty="0" smtClean="0"/>
              <a:t>To enforce Isolation</a:t>
            </a:r>
          </a:p>
          <a:p>
            <a:pPr lvl="1"/>
            <a:r>
              <a:rPr lang="en-US" dirty="0" smtClean="0"/>
              <a:t>To preserve DB Consistency</a:t>
            </a:r>
          </a:p>
          <a:p>
            <a:pPr lvl="1"/>
            <a:r>
              <a:rPr lang="en-US" dirty="0" smtClean="0"/>
              <a:t>To resolve read-write and write-write conflicts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The Timestamp Ordering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Write Timestamp (W-Ts(x))</a:t>
            </a:r>
          </a:p>
          <a:p>
            <a:pPr lvl="1"/>
            <a:r>
              <a:rPr lang="en-US" sz="2000" dirty="0" smtClean="0"/>
              <a:t>It is a Timestamp of youngest transaction which has performed Write Operation on Data Item x</a:t>
            </a:r>
          </a:p>
          <a:p>
            <a:pPr lvl="1"/>
            <a:r>
              <a:rPr lang="en-US" sz="2000" dirty="0" smtClean="0"/>
              <a:t>Example:</a:t>
            </a:r>
          </a:p>
          <a:p>
            <a:pPr lvl="2"/>
            <a:r>
              <a:rPr lang="en-US" sz="1600" dirty="0" smtClean="0"/>
              <a:t>Consider a Case where multiple transactions  (T1, T2 and T3) wants to perform Write Operation (w1, w2, and w3 respectively) on X</a:t>
            </a:r>
          </a:p>
          <a:p>
            <a:pPr lvl="2"/>
            <a:r>
              <a:rPr lang="en-US" sz="1600" dirty="0" smtClean="0"/>
              <a:t>Now which of these three transactions is youngest (the one with the greatest Timestamp value)</a:t>
            </a:r>
          </a:p>
          <a:p>
            <a:pPr lvl="2"/>
            <a:r>
              <a:rPr lang="en-US" sz="1600" dirty="0" smtClean="0"/>
              <a:t>That Timestamp value will be W-Ts value for the Data Item X</a:t>
            </a:r>
            <a:br>
              <a:rPr lang="en-US" sz="1600" dirty="0" smtClean="0"/>
            </a:br>
            <a:r>
              <a:rPr lang="en-US" sz="1600" dirty="0" smtClean="0"/>
              <a:t>		W-Ts(X)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Basic Timestamp </a:t>
            </a:r>
            <a:r>
              <a:rPr lang="en-US" b="0" dirty="0" smtClean="0"/>
              <a:t>Ordering </a:t>
            </a:r>
            <a:r>
              <a:rPr lang="en-US" b="0" dirty="0" smtClean="0"/>
              <a:t>Protocol</a:t>
            </a:r>
            <a:endParaRPr lang="en-US" b="0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In Basic Timestamp Ordering Protocol, we have two concerns</a:t>
            </a:r>
          </a:p>
          <a:p>
            <a:pPr lvl="1"/>
            <a:r>
              <a:rPr lang="en-US" sz="2000" dirty="0" smtClean="0"/>
              <a:t>Multiple Transactions want to read a data item</a:t>
            </a:r>
          </a:p>
          <a:p>
            <a:pPr lvl="1"/>
            <a:r>
              <a:rPr lang="en-US" sz="2000" dirty="0" smtClean="0"/>
              <a:t>Multiple Transactions want to </a:t>
            </a:r>
            <a:r>
              <a:rPr lang="en-US" sz="2000" dirty="0" smtClean="0"/>
              <a:t>write to </a:t>
            </a:r>
            <a:r>
              <a:rPr lang="en-US" sz="2000" dirty="0" smtClean="0"/>
              <a:t>a data </a:t>
            </a:r>
            <a:r>
              <a:rPr lang="en-US" sz="2000" dirty="0" smtClean="0"/>
              <a:t>item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1. Whenever a transaction </a:t>
            </a:r>
            <a:r>
              <a:rPr lang="en-US" sz="2400" i="1" dirty="0" smtClean="0"/>
              <a:t>T issues a </a:t>
            </a:r>
            <a:r>
              <a:rPr lang="en-US" sz="2400" i="1" dirty="0" err="1" smtClean="0"/>
              <a:t>write_item</a:t>
            </a:r>
            <a:r>
              <a:rPr lang="en-US" sz="2400" i="1" dirty="0" smtClean="0"/>
              <a:t>(X) operation, the following </a:t>
            </a:r>
            <a:r>
              <a:rPr lang="en-US" sz="2400" i="1" dirty="0" smtClean="0"/>
              <a:t>is </a:t>
            </a:r>
            <a:r>
              <a:rPr lang="en-US" sz="2400" dirty="0" smtClean="0"/>
              <a:t>checked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a. If </a:t>
            </a:r>
            <a:r>
              <a:rPr lang="en-US" sz="2000" dirty="0" err="1" smtClean="0"/>
              <a:t>read_TS</a:t>
            </a:r>
            <a:r>
              <a:rPr lang="en-US" sz="2000" dirty="0" smtClean="0"/>
              <a:t>(</a:t>
            </a:r>
            <a:r>
              <a:rPr lang="en-US" sz="2000" i="1" dirty="0" smtClean="0"/>
              <a:t>X) &gt; TS(T) or if </a:t>
            </a:r>
            <a:r>
              <a:rPr lang="en-US" sz="2000" i="1" dirty="0" err="1" smtClean="0"/>
              <a:t>write_TS</a:t>
            </a:r>
            <a:r>
              <a:rPr lang="en-US" sz="2000" i="1" dirty="0" smtClean="0"/>
              <a:t>(X) &gt; TS(T), then abort and roll </a:t>
            </a:r>
            <a:r>
              <a:rPr lang="en-US" sz="2000" i="1" dirty="0" smtClean="0"/>
              <a:t>back T </a:t>
            </a:r>
            <a:r>
              <a:rPr lang="en-US" sz="2000" i="1" dirty="0" smtClean="0"/>
              <a:t>and reject the operation. This should be done because some </a:t>
            </a:r>
            <a:r>
              <a:rPr lang="en-US" sz="2000" i="1" dirty="0" smtClean="0"/>
              <a:t>younger </a:t>
            </a:r>
            <a:r>
              <a:rPr lang="en-US" sz="2000" dirty="0" smtClean="0"/>
              <a:t>transaction </a:t>
            </a:r>
            <a:r>
              <a:rPr lang="en-US" sz="2000" dirty="0" smtClean="0"/>
              <a:t>with a timestamp greater than TS(</a:t>
            </a:r>
            <a:r>
              <a:rPr lang="en-US" sz="2000" i="1" dirty="0" smtClean="0"/>
              <a:t>T)—and hence after T </a:t>
            </a:r>
            <a:r>
              <a:rPr lang="en-US" sz="2000" i="1" dirty="0" smtClean="0"/>
              <a:t>in </a:t>
            </a:r>
            <a:r>
              <a:rPr lang="en-US" sz="2000" dirty="0" smtClean="0"/>
              <a:t>the </a:t>
            </a:r>
            <a:r>
              <a:rPr lang="en-US" sz="2000" dirty="0" smtClean="0"/>
              <a:t>timestamp ordering—has already read or written the value of item </a:t>
            </a:r>
            <a:r>
              <a:rPr lang="en-US" sz="2000" i="1" dirty="0" smtClean="0"/>
              <a:t>X </a:t>
            </a:r>
            <a:r>
              <a:rPr lang="en-US" sz="2000" dirty="0" smtClean="0"/>
              <a:t>before </a:t>
            </a:r>
            <a:r>
              <a:rPr lang="en-US" sz="2000" i="1" dirty="0" smtClean="0"/>
              <a:t>T had a chance to write X, thus violating the timestamp ordering</a:t>
            </a:r>
            <a:r>
              <a:rPr lang="en-US" sz="2000" i="1" dirty="0" smtClean="0"/>
              <a:t>. </a:t>
            </a:r>
            <a:r>
              <a:rPr lang="en-US" sz="2000" dirty="0" smtClean="0"/>
              <a:t>b</a:t>
            </a:r>
            <a:r>
              <a:rPr lang="en-US" sz="2000" dirty="0" smtClean="0"/>
              <a:t>. If the condition in part (a) does not occur, then execute the </a:t>
            </a:r>
            <a:r>
              <a:rPr lang="en-US" sz="2000" dirty="0" err="1" smtClean="0"/>
              <a:t>write_item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i="1" dirty="0" smtClean="0"/>
              <a:t>) </a:t>
            </a:r>
            <a:r>
              <a:rPr lang="en-US" sz="2000" dirty="0" smtClean="0"/>
              <a:t>operation </a:t>
            </a:r>
            <a:r>
              <a:rPr lang="en-US" sz="2000" dirty="0" smtClean="0"/>
              <a:t>of </a:t>
            </a:r>
            <a:r>
              <a:rPr lang="en-US" sz="2000" i="1" dirty="0" smtClean="0"/>
              <a:t>T and set </a:t>
            </a:r>
            <a:r>
              <a:rPr lang="en-US" sz="2000" i="1" dirty="0" err="1" smtClean="0"/>
              <a:t>write_TS</a:t>
            </a:r>
            <a:r>
              <a:rPr lang="en-US" sz="2000" i="1" dirty="0" smtClean="0"/>
              <a:t>(X) to TS(T</a:t>
            </a:r>
            <a:r>
              <a:rPr lang="en-US" sz="2000" i="1" dirty="0" smtClean="0"/>
              <a:t>).</a:t>
            </a:r>
            <a:endParaRPr lang="en-US" sz="2000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Basic Timestamp </a:t>
            </a:r>
            <a:r>
              <a:rPr lang="en-US" b="0" dirty="0" smtClean="0"/>
              <a:t>Ordering </a:t>
            </a:r>
            <a:r>
              <a:rPr lang="en-US" b="0" dirty="0" smtClean="0"/>
              <a:t>Protocol</a:t>
            </a:r>
            <a:endParaRPr lang="en-US" b="0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2</a:t>
            </a:r>
            <a:r>
              <a:rPr lang="en-US" sz="2400" dirty="0" smtClean="0"/>
              <a:t>. Whenever a transaction </a:t>
            </a:r>
            <a:r>
              <a:rPr lang="en-US" sz="2400" i="1" dirty="0" smtClean="0"/>
              <a:t>T issues a </a:t>
            </a:r>
            <a:r>
              <a:rPr lang="en-US" sz="2400" i="1" dirty="0" err="1" smtClean="0"/>
              <a:t>read_item</a:t>
            </a:r>
            <a:r>
              <a:rPr lang="en-US" sz="2400" i="1" dirty="0" smtClean="0"/>
              <a:t>(X) operation, the following </a:t>
            </a:r>
            <a:r>
              <a:rPr lang="en-US" sz="2400" i="1" dirty="0" smtClean="0"/>
              <a:t>is </a:t>
            </a:r>
            <a:r>
              <a:rPr lang="en-US" sz="2400" dirty="0" smtClean="0"/>
              <a:t>checked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a. If </a:t>
            </a:r>
            <a:r>
              <a:rPr lang="en-US" sz="2000" dirty="0" err="1" smtClean="0"/>
              <a:t>write_TS</a:t>
            </a:r>
            <a:r>
              <a:rPr lang="en-US" sz="2000" dirty="0" smtClean="0"/>
              <a:t>(</a:t>
            </a:r>
            <a:r>
              <a:rPr lang="en-US" sz="2000" i="1" dirty="0" smtClean="0"/>
              <a:t>X) &gt; TS(T), then abort and roll back T and reject the operation</a:t>
            </a:r>
            <a:r>
              <a:rPr lang="en-US" sz="2000" i="1" dirty="0" smtClean="0"/>
              <a:t>. </a:t>
            </a:r>
            <a:r>
              <a:rPr lang="en-US" sz="2000" dirty="0" smtClean="0"/>
              <a:t>This </a:t>
            </a:r>
            <a:r>
              <a:rPr lang="en-US" sz="2000" dirty="0" smtClean="0"/>
              <a:t>should be done because some younger transaction with </a:t>
            </a:r>
            <a:r>
              <a:rPr lang="en-US" sz="2000" dirty="0" smtClean="0"/>
              <a:t>timestamp greater </a:t>
            </a:r>
            <a:r>
              <a:rPr lang="en-US" sz="2000" dirty="0" smtClean="0"/>
              <a:t>than TS(</a:t>
            </a:r>
            <a:r>
              <a:rPr lang="en-US" sz="2000" i="1" dirty="0" smtClean="0"/>
              <a:t>T)—and hence after T in the </a:t>
            </a:r>
            <a:r>
              <a:rPr lang="en-US" sz="2000" i="1" dirty="0" smtClean="0"/>
              <a:t>timestamp </a:t>
            </a:r>
            <a:r>
              <a:rPr lang="en-US" sz="2000" dirty="0" smtClean="0"/>
              <a:t>ordering—has </a:t>
            </a:r>
            <a:r>
              <a:rPr lang="en-US" sz="2000" dirty="0" smtClean="0"/>
              <a:t>already written the value of item </a:t>
            </a:r>
            <a:r>
              <a:rPr lang="en-US" sz="2000" i="1" dirty="0" smtClean="0"/>
              <a:t>X before T had a </a:t>
            </a:r>
            <a:r>
              <a:rPr lang="en-US" sz="2000" i="1" dirty="0" smtClean="0"/>
              <a:t>chance </a:t>
            </a:r>
            <a:r>
              <a:rPr lang="en-US" sz="2000" dirty="0" smtClean="0"/>
              <a:t>to </a:t>
            </a:r>
            <a:r>
              <a:rPr lang="en-US" sz="2000" dirty="0" smtClean="0"/>
              <a:t>read </a:t>
            </a:r>
            <a:r>
              <a:rPr lang="en-US" sz="2000" i="1" dirty="0" smtClean="0"/>
              <a:t>X</a:t>
            </a:r>
            <a:r>
              <a:rPr lang="en-US" sz="2000" i="1" dirty="0" smtClean="0"/>
              <a:t>. </a:t>
            </a:r>
            <a:r>
              <a:rPr lang="en-US" sz="2000" dirty="0" smtClean="0"/>
              <a:t>b</a:t>
            </a:r>
            <a:r>
              <a:rPr lang="en-US" sz="2000" dirty="0" smtClean="0"/>
              <a:t>. If </a:t>
            </a:r>
            <a:r>
              <a:rPr lang="en-US" sz="2000" dirty="0" err="1" smtClean="0"/>
              <a:t>write_TS</a:t>
            </a:r>
            <a:r>
              <a:rPr lang="en-US" sz="2000" dirty="0" smtClean="0"/>
              <a:t>(</a:t>
            </a:r>
            <a:r>
              <a:rPr lang="en-US" sz="2000" i="1" dirty="0" smtClean="0"/>
              <a:t>X) ≤ TS(T), then execute the </a:t>
            </a:r>
            <a:r>
              <a:rPr lang="en-US" sz="2000" i="1" dirty="0" err="1" smtClean="0"/>
              <a:t>read_item</a:t>
            </a:r>
            <a:r>
              <a:rPr lang="en-US" sz="2000" i="1" dirty="0" smtClean="0"/>
              <a:t>(X) operation of T </a:t>
            </a:r>
            <a:r>
              <a:rPr lang="en-US" sz="2000" i="1" dirty="0" smtClean="0"/>
              <a:t>and </a:t>
            </a:r>
            <a:r>
              <a:rPr lang="en-US" sz="2000" dirty="0" smtClean="0"/>
              <a:t>set </a:t>
            </a:r>
            <a:r>
              <a:rPr lang="en-US" sz="2000" dirty="0" err="1" smtClean="0"/>
              <a:t>read_TS</a:t>
            </a:r>
            <a:r>
              <a:rPr lang="en-US" sz="2000" dirty="0" smtClean="0"/>
              <a:t>(</a:t>
            </a:r>
            <a:r>
              <a:rPr lang="en-US" sz="2000" i="1" dirty="0" smtClean="0"/>
              <a:t>X) to the larger of TS(T) and the current </a:t>
            </a:r>
            <a:r>
              <a:rPr lang="en-US" sz="2000" i="1" dirty="0" err="1" smtClean="0"/>
              <a:t>read_TS</a:t>
            </a:r>
            <a:r>
              <a:rPr lang="en-US" sz="2000" i="1" dirty="0" smtClean="0"/>
              <a:t>(X).</a:t>
            </a:r>
            <a:endParaRPr lang="en-US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Basic Timestamp </a:t>
            </a:r>
            <a:r>
              <a:rPr lang="en-US" b="0" dirty="0" smtClean="0"/>
              <a:t>Ordering </a:t>
            </a:r>
            <a:r>
              <a:rPr lang="en-US" b="0" dirty="0" smtClean="0"/>
              <a:t>Protocol</a:t>
            </a:r>
            <a:endParaRPr lang="en-US" b="0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Transaction T issues a read(X) Operation…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if (Write-TS(X) &gt; TS(T))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abort T and rollback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else</a:t>
            </a:r>
          </a:p>
          <a:p>
            <a:pPr lvl="1">
              <a:buNone/>
            </a:pPr>
            <a:r>
              <a:rPr lang="en-US" sz="2000" dirty="0" smtClean="0"/>
              <a:t>	{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read(X);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US" sz="2000" dirty="0" smtClean="0"/>
              <a:t>read-TS(X) = TS(T);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}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Basic Timestamp </a:t>
            </a:r>
            <a:r>
              <a:rPr lang="en-US" b="0" dirty="0" smtClean="0"/>
              <a:t>Ordering </a:t>
            </a:r>
            <a:r>
              <a:rPr lang="en-US" b="0" dirty="0" smtClean="0"/>
              <a:t>Protocol</a:t>
            </a:r>
            <a:endParaRPr lang="en-US" b="0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Transaction T issues a write(X) Operation…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if ((read-TS(X) &gt; TS(Ti)) OR (write-TS(X</a:t>
            </a:r>
            <a:r>
              <a:rPr lang="en-US" sz="2000" dirty="0" smtClean="0"/>
              <a:t>) &gt; TS(Ti</a:t>
            </a:r>
            <a:r>
              <a:rPr lang="en-US" sz="2000" dirty="0" smtClean="0"/>
              <a:t>)))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abort T and rollback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else</a:t>
            </a:r>
          </a:p>
          <a:p>
            <a:pPr lvl="1">
              <a:buNone/>
            </a:pPr>
            <a:r>
              <a:rPr lang="en-US" sz="2000" dirty="0" smtClean="0"/>
              <a:t>	{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write(X);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write</a:t>
            </a:r>
            <a:r>
              <a:rPr lang="en-US" sz="2000" dirty="0" smtClean="0"/>
              <a:t>-TS(X) = TS(Ti);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}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Basic Timestamp </a:t>
            </a:r>
            <a:r>
              <a:rPr lang="en-US" b="0" dirty="0" smtClean="0"/>
              <a:t>Ordering </a:t>
            </a:r>
            <a:r>
              <a:rPr lang="en-US" b="0" dirty="0" smtClean="0"/>
              <a:t>Protocol</a:t>
            </a:r>
            <a:endParaRPr lang="en-US" b="0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 of a Schedule which fails to be entertained by a Basic TO Protocol</a:t>
            </a:r>
          </a:p>
          <a:p>
            <a:r>
              <a:rPr lang="en-US" sz="2400" dirty="0" smtClean="0"/>
              <a:t>It fails because it is not Conflict </a:t>
            </a:r>
            <a:r>
              <a:rPr lang="en-US" sz="2400" dirty="0" err="1" smtClean="0"/>
              <a:t>Serializable</a:t>
            </a:r>
            <a:endParaRPr lang="en-US" sz="2400" dirty="0" smtClean="0"/>
          </a:p>
          <a:p>
            <a:r>
              <a:rPr lang="en-US" sz="2400" dirty="0" smtClean="0"/>
              <a:t>Thus such Schedules are not allowed and may undergo a Starvation scenario</a:t>
            </a:r>
          </a:p>
          <a:p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4724400"/>
          <a:ext cx="76962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T1; TS(T1)=1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  </a:t>
                      </a:r>
                      <a:r>
                        <a:rPr lang="en-US" dirty="0" smtClean="0"/>
                        <a:t>TS(T2)=2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on Data Item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RTS=0, WTS 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RTS =1, WTS=0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RTS =1, WTS=2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 is aborted and rolled back and so is this Schedule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Basic Timestamp </a:t>
            </a:r>
            <a:r>
              <a:rPr lang="en-US" b="0" dirty="0" smtClean="0"/>
              <a:t>Ordering </a:t>
            </a:r>
            <a:r>
              <a:rPr lang="en-US" b="0" dirty="0" smtClean="0"/>
              <a:t>Protocol </a:t>
            </a:r>
            <a:r>
              <a:rPr lang="en-US" b="0" dirty="0" err="1" smtClean="0"/>
              <a:t>Charactaristics</a:t>
            </a:r>
            <a:endParaRPr lang="en-US" b="0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Whenever the basic TO algorithm detects two </a:t>
            </a:r>
            <a:r>
              <a:rPr lang="en-US" sz="2400" i="1" dirty="0" smtClean="0"/>
              <a:t>conflicting operations that occur in </a:t>
            </a:r>
            <a:r>
              <a:rPr lang="en-US" sz="2400" i="1" dirty="0" smtClean="0"/>
              <a:t>the </a:t>
            </a:r>
            <a:r>
              <a:rPr lang="en-US" sz="2400" dirty="0" smtClean="0"/>
              <a:t>incorrect order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 smtClean="0"/>
              <a:t>rejects the later of the two operations by aborting the </a:t>
            </a:r>
            <a:r>
              <a:rPr lang="en-US" sz="2000" dirty="0" smtClean="0"/>
              <a:t>transaction that </a:t>
            </a:r>
            <a:r>
              <a:rPr lang="en-US" sz="2000" dirty="0" smtClean="0"/>
              <a:t>issued </a:t>
            </a:r>
            <a:r>
              <a:rPr lang="en-US" sz="2000" dirty="0" smtClean="0"/>
              <a:t>it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/>
              <a:t>schedules produced by </a:t>
            </a:r>
            <a:r>
              <a:rPr lang="en-US" sz="2400" dirty="0" smtClean="0"/>
              <a:t>Basic </a:t>
            </a:r>
            <a:r>
              <a:rPr lang="en-US" sz="2400" dirty="0" smtClean="0"/>
              <a:t>TO are hence guaranteed to </a:t>
            </a:r>
            <a:r>
              <a:rPr lang="en-US" sz="2400" dirty="0" smtClean="0"/>
              <a:t>enforce </a:t>
            </a:r>
            <a:r>
              <a:rPr lang="en-US" sz="2400" i="1" dirty="0" smtClean="0"/>
              <a:t>conflict Serializability, </a:t>
            </a:r>
            <a:r>
              <a:rPr lang="en-US" sz="2400" i="1" dirty="0" smtClean="0"/>
              <a:t>like the 2PL </a:t>
            </a:r>
            <a:r>
              <a:rPr lang="en-US" sz="2400" i="1" dirty="0" smtClean="0"/>
              <a:t>protocol</a:t>
            </a:r>
          </a:p>
          <a:p>
            <a:pPr lvl="1"/>
            <a:r>
              <a:rPr lang="en-US" sz="2000" i="1" dirty="0" smtClean="0"/>
              <a:t>but</a:t>
            </a:r>
            <a:r>
              <a:rPr lang="en-US" sz="2000" dirty="0" smtClean="0"/>
              <a:t>, </a:t>
            </a:r>
            <a:r>
              <a:rPr lang="en-US" sz="2000" i="1" dirty="0" smtClean="0"/>
              <a:t>neither </a:t>
            </a:r>
            <a:r>
              <a:rPr lang="en-US" sz="2000" i="1" dirty="0" smtClean="0"/>
              <a:t>protocol </a:t>
            </a:r>
            <a:r>
              <a:rPr lang="en-US" sz="2000" dirty="0" smtClean="0"/>
              <a:t>allows </a:t>
            </a:r>
            <a:r>
              <a:rPr lang="en-US" sz="2000" i="1" dirty="0" smtClean="0"/>
              <a:t>all possible </a:t>
            </a:r>
            <a:r>
              <a:rPr lang="en-US" sz="2000" i="1" dirty="0" err="1" smtClean="0"/>
              <a:t>serializable</a:t>
            </a:r>
            <a:r>
              <a:rPr lang="en-US" sz="2000" i="1" dirty="0" smtClean="0"/>
              <a:t> </a:t>
            </a:r>
            <a:r>
              <a:rPr lang="en-US" sz="2000" i="1" dirty="0" smtClean="0"/>
              <a:t>schedules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Deadlock </a:t>
            </a:r>
            <a:r>
              <a:rPr lang="en-US" sz="2400" i="1" dirty="0" smtClean="0"/>
              <a:t>does </a:t>
            </a:r>
            <a:r>
              <a:rPr lang="en-US" sz="2400" i="1" dirty="0" smtClean="0"/>
              <a:t>not </a:t>
            </a:r>
            <a:r>
              <a:rPr lang="en-US" sz="2400" dirty="0" smtClean="0"/>
              <a:t>occur </a:t>
            </a:r>
            <a:r>
              <a:rPr lang="en-US" sz="2400" dirty="0" smtClean="0"/>
              <a:t>with timestamp </a:t>
            </a:r>
            <a:r>
              <a:rPr lang="en-US" sz="2400" dirty="0" smtClean="0"/>
              <a:t>ordering</a:t>
            </a:r>
          </a:p>
          <a:p>
            <a:r>
              <a:rPr lang="en-US" sz="2400" dirty="0" smtClean="0"/>
              <a:t>But </a:t>
            </a:r>
            <a:r>
              <a:rPr lang="en-US" sz="2400" dirty="0" smtClean="0"/>
              <a:t>cyclic restart (and hence starvation) </a:t>
            </a:r>
            <a:r>
              <a:rPr lang="en-US" sz="2400" dirty="0" smtClean="0"/>
              <a:t>may occur </a:t>
            </a:r>
            <a:r>
              <a:rPr lang="en-US" sz="2400" dirty="0" smtClean="0"/>
              <a:t>if a transaction is continually aborted and </a:t>
            </a:r>
            <a:r>
              <a:rPr lang="en-US" sz="2400" dirty="0" smtClean="0"/>
              <a:t>restarted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Strict Timestamp Ordering</a:t>
            </a:r>
            <a:endParaRPr lang="en-US" b="0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 variation of basic TO called strict </a:t>
            </a:r>
            <a:r>
              <a:rPr lang="en-US" sz="2400" dirty="0" smtClean="0"/>
              <a:t>TO ensures </a:t>
            </a:r>
            <a:r>
              <a:rPr lang="en-US" sz="2400" dirty="0" smtClean="0"/>
              <a:t>that the schedules are both strict (for easy recoverability) and (conflict</a:t>
            </a:r>
            <a:r>
              <a:rPr lang="en-US" sz="2400" dirty="0" smtClean="0"/>
              <a:t>) </a:t>
            </a:r>
            <a:r>
              <a:rPr lang="en-US" sz="2400" dirty="0" err="1" smtClean="0"/>
              <a:t>serializable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 smtClean="0"/>
              <a:t>this variation, a transaction </a:t>
            </a:r>
            <a:r>
              <a:rPr lang="en-US" sz="2400" i="1" dirty="0" smtClean="0"/>
              <a:t>T that issues a </a:t>
            </a:r>
            <a:r>
              <a:rPr lang="en-US" sz="2400" i="1" dirty="0" err="1" smtClean="0"/>
              <a:t>read_item</a:t>
            </a:r>
            <a:r>
              <a:rPr lang="en-US" sz="2400" i="1" dirty="0" smtClean="0"/>
              <a:t>(X) </a:t>
            </a:r>
            <a:r>
              <a:rPr lang="en-US" sz="2400" i="1" dirty="0" smtClean="0"/>
              <a:t>or </a:t>
            </a:r>
            <a:r>
              <a:rPr lang="en-US" sz="2400" dirty="0" err="1" smtClean="0"/>
              <a:t>write_item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dirty="0" smtClean="0"/>
              <a:t>) such that TS(T) &gt; </a:t>
            </a:r>
            <a:r>
              <a:rPr lang="en-US" sz="2400" i="1" dirty="0" err="1" smtClean="0"/>
              <a:t>write_TS</a:t>
            </a:r>
            <a:r>
              <a:rPr lang="en-US" sz="2400" i="1" dirty="0" smtClean="0"/>
              <a:t>(X) has its read or write operation </a:t>
            </a:r>
            <a:r>
              <a:rPr lang="en-US" sz="2400" i="1" dirty="0" smtClean="0"/>
              <a:t>delayed </a:t>
            </a:r>
            <a:r>
              <a:rPr lang="en-US" sz="2400" dirty="0" smtClean="0"/>
              <a:t>until </a:t>
            </a:r>
            <a:r>
              <a:rPr lang="en-US" sz="2400" dirty="0" smtClean="0"/>
              <a:t>the transaction </a:t>
            </a:r>
            <a:r>
              <a:rPr lang="en-US" sz="2400" i="1" dirty="0" smtClean="0"/>
              <a:t>T that wrote the value of X (hence TS(T) = </a:t>
            </a:r>
            <a:r>
              <a:rPr lang="en-US" sz="2400" dirty="0" err="1" smtClean="0"/>
              <a:t>write_TS</a:t>
            </a:r>
            <a:r>
              <a:rPr lang="en-US" sz="2400" dirty="0" smtClean="0"/>
              <a:t>(X)) </a:t>
            </a:r>
            <a:r>
              <a:rPr lang="en-US" sz="2400" dirty="0" smtClean="0"/>
              <a:t>has committed </a:t>
            </a:r>
            <a:r>
              <a:rPr lang="en-US" sz="2400" dirty="0" smtClean="0"/>
              <a:t>or </a:t>
            </a:r>
            <a:r>
              <a:rPr lang="en-US" sz="2400" dirty="0" smtClean="0"/>
              <a:t>aborted</a:t>
            </a:r>
          </a:p>
          <a:p>
            <a:r>
              <a:rPr lang="en-US" sz="2400" dirty="0" smtClean="0"/>
              <a:t>To </a:t>
            </a:r>
            <a:r>
              <a:rPr lang="en-US" sz="2400" dirty="0" smtClean="0"/>
              <a:t>implement this algorithm, it is necessary to simulate the locking of an item X that has been written by transaction T until T is either </a:t>
            </a:r>
            <a:r>
              <a:rPr lang="en-US" sz="2400" dirty="0" smtClean="0"/>
              <a:t>committed or aborted</a:t>
            </a:r>
          </a:p>
          <a:p>
            <a:r>
              <a:rPr lang="en-US" sz="2400" dirty="0" smtClean="0"/>
              <a:t>This </a:t>
            </a:r>
            <a:r>
              <a:rPr lang="en-US" sz="2400" dirty="0" smtClean="0"/>
              <a:t>algorithm does not cause deadlock, since T waits for </a:t>
            </a:r>
            <a:r>
              <a:rPr lang="en-US" sz="2400" smtClean="0"/>
              <a:t>T </a:t>
            </a:r>
            <a:r>
              <a:rPr lang="en-US" sz="2400" smtClean="0"/>
              <a:t>only if </a:t>
            </a:r>
            <a:r>
              <a:rPr lang="en-US" sz="2400" dirty="0" smtClean="0"/>
              <a:t>TS(T) &gt; TS(T).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Thomas’s Write Rule</a:t>
            </a:r>
            <a:endParaRPr lang="en-US" b="0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Basic TO </a:t>
            </a:r>
            <a:r>
              <a:rPr lang="en-US" sz="2400" dirty="0" smtClean="0"/>
              <a:t>guarantees </a:t>
            </a:r>
            <a:r>
              <a:rPr lang="en-US" sz="2400" dirty="0" smtClean="0"/>
              <a:t>to enforce </a:t>
            </a:r>
            <a:r>
              <a:rPr lang="en-US" sz="2400" dirty="0" smtClean="0"/>
              <a:t>Conflict Serializability but sometimes Concurrency Control is  achieve by View Serializability</a:t>
            </a:r>
          </a:p>
          <a:p>
            <a:r>
              <a:rPr lang="en-US" sz="2400" dirty="0" smtClean="0"/>
              <a:t>Hence Thomas Write Rule has come up with this improvement</a:t>
            </a:r>
          </a:p>
          <a:p>
            <a:r>
              <a:rPr lang="en-US" sz="2400" dirty="0" smtClean="0"/>
              <a:t>As the name shows, it is an improvement on Write rule of Basic TO Protocol</a:t>
            </a:r>
          </a:p>
          <a:p>
            <a:r>
              <a:rPr lang="en-US" sz="2400" dirty="0" smtClean="0"/>
              <a:t>In </a:t>
            </a:r>
            <a:r>
              <a:rPr lang="en-US" sz="2400" dirty="0" smtClean="0"/>
              <a:t>View </a:t>
            </a:r>
            <a:r>
              <a:rPr lang="en-US" sz="2400" dirty="0" smtClean="0"/>
              <a:t>Serializability we ignore blind Writes, hence the variation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if </a:t>
            </a:r>
            <a:r>
              <a:rPr lang="en-US" sz="2000" dirty="0" smtClean="0"/>
              <a:t>((read-TS(X) &gt; TS(Ti))</a:t>
            </a:r>
          </a:p>
          <a:p>
            <a:pPr lvl="1">
              <a:buNone/>
            </a:pPr>
            <a:r>
              <a:rPr lang="en-US" sz="2000" dirty="0" smtClean="0"/>
              <a:t>		abort T and rollback</a:t>
            </a:r>
          </a:p>
          <a:p>
            <a:pPr lvl="1">
              <a:buNone/>
            </a:pPr>
            <a:r>
              <a:rPr lang="en-US" sz="2000" dirty="0" smtClean="0"/>
              <a:t>if ((write-TS(X) &gt; TS(Ti))</a:t>
            </a:r>
          </a:p>
          <a:p>
            <a:pPr lvl="1">
              <a:buNone/>
            </a:pPr>
            <a:r>
              <a:rPr lang="en-US" sz="2000" dirty="0" smtClean="0"/>
              <a:t>		ignore this write(X) but continue the transaction (reject the write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Thomas’s Write Rule</a:t>
            </a:r>
            <a:endParaRPr lang="en-US" b="0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 modification of the basic TO algorithm, known </a:t>
            </a:r>
            <a:r>
              <a:rPr lang="en-US" sz="2400" dirty="0" smtClean="0"/>
              <a:t>as Thomas’s </a:t>
            </a:r>
            <a:r>
              <a:rPr lang="en-US" sz="2400" dirty="0" smtClean="0"/>
              <a:t>write rule, does not enforce conflict </a:t>
            </a:r>
            <a:r>
              <a:rPr lang="en-US" sz="2400" dirty="0" err="1" smtClean="0"/>
              <a:t>serializability</a:t>
            </a:r>
            <a:r>
              <a:rPr lang="en-US" sz="2400" dirty="0" smtClean="0"/>
              <a:t>, but it rejects </a:t>
            </a:r>
            <a:r>
              <a:rPr lang="en-US" sz="2400" dirty="0" smtClean="0"/>
              <a:t>fewer write </a:t>
            </a:r>
            <a:r>
              <a:rPr lang="en-US" sz="2400" dirty="0" smtClean="0"/>
              <a:t>operations by modifying the checks for the </a:t>
            </a:r>
            <a:r>
              <a:rPr lang="en-US" sz="2400" dirty="0" err="1" smtClean="0"/>
              <a:t>write_item</a:t>
            </a:r>
            <a:r>
              <a:rPr lang="en-US" sz="2400" dirty="0" smtClean="0"/>
              <a:t>(</a:t>
            </a:r>
            <a:r>
              <a:rPr lang="en-US" sz="2400" i="1" dirty="0" smtClean="0"/>
              <a:t>X) operation </a:t>
            </a:r>
            <a:r>
              <a:rPr lang="en-US" sz="2400" i="1" dirty="0" smtClean="0"/>
              <a:t>as </a:t>
            </a:r>
            <a:r>
              <a:rPr lang="en-US" sz="2400" dirty="0" smtClean="0"/>
              <a:t>follows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1. If </a:t>
            </a:r>
            <a:r>
              <a:rPr lang="en-US" sz="2000" dirty="0" err="1" smtClean="0"/>
              <a:t>read_TS</a:t>
            </a:r>
            <a:r>
              <a:rPr lang="en-US" sz="2000" dirty="0" smtClean="0"/>
              <a:t>(</a:t>
            </a:r>
            <a:r>
              <a:rPr lang="en-US" sz="2000" i="1" dirty="0" smtClean="0"/>
              <a:t>X) &gt; TS(T), then abort and roll back T and reject the </a:t>
            </a:r>
            <a:r>
              <a:rPr lang="en-US" sz="2000" i="1" dirty="0" smtClean="0"/>
              <a:t>operation.</a:t>
            </a:r>
            <a:endParaRPr lang="en-US" sz="2000" i="1" dirty="0" smtClean="0"/>
          </a:p>
          <a:p>
            <a:pPr lvl="1"/>
            <a:r>
              <a:rPr lang="en-US" sz="2000" dirty="0" smtClean="0"/>
              <a:t>2. If </a:t>
            </a:r>
            <a:r>
              <a:rPr lang="en-US" sz="2000" dirty="0" err="1" smtClean="0"/>
              <a:t>write_TS</a:t>
            </a:r>
            <a:r>
              <a:rPr lang="en-US" sz="2000" dirty="0" smtClean="0"/>
              <a:t>(</a:t>
            </a:r>
            <a:r>
              <a:rPr lang="en-US" sz="2000" i="1" dirty="0" smtClean="0"/>
              <a:t>X) &gt; TS(T), then do not execute the write operation but </a:t>
            </a:r>
            <a:r>
              <a:rPr lang="en-US" sz="2000" i="1" dirty="0" smtClean="0"/>
              <a:t>continue </a:t>
            </a:r>
            <a:r>
              <a:rPr lang="en-US" sz="2000" dirty="0" smtClean="0"/>
              <a:t>processing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 lvl="2"/>
            <a:r>
              <a:rPr lang="en-US" sz="1600" dirty="0" smtClean="0"/>
              <a:t>This </a:t>
            </a:r>
            <a:r>
              <a:rPr lang="en-US" sz="1600" dirty="0" smtClean="0"/>
              <a:t>is because some transaction with timestamp greater </a:t>
            </a:r>
            <a:r>
              <a:rPr lang="en-US" sz="1600" dirty="0" smtClean="0"/>
              <a:t>than TS(</a:t>
            </a:r>
            <a:r>
              <a:rPr lang="en-US" sz="1600" i="1" dirty="0" smtClean="0"/>
              <a:t>T</a:t>
            </a:r>
            <a:r>
              <a:rPr lang="en-US" sz="1600" i="1" dirty="0" smtClean="0"/>
              <a:t>)—and hence after T in the timestamp ordering—has already </a:t>
            </a:r>
            <a:r>
              <a:rPr lang="en-US" sz="1600" i="1" dirty="0" smtClean="0"/>
              <a:t>written </a:t>
            </a:r>
            <a:r>
              <a:rPr lang="en-US" sz="1600" dirty="0" smtClean="0"/>
              <a:t>the </a:t>
            </a:r>
            <a:r>
              <a:rPr lang="en-US" sz="1600" dirty="0" smtClean="0"/>
              <a:t>value of </a:t>
            </a:r>
            <a:r>
              <a:rPr lang="en-US" sz="1600" i="1" dirty="0" smtClean="0"/>
              <a:t>X. Thus, we must ignore the </a:t>
            </a:r>
            <a:r>
              <a:rPr lang="en-US" sz="1600" i="1" dirty="0" err="1" smtClean="0"/>
              <a:t>write_item</a:t>
            </a:r>
            <a:r>
              <a:rPr lang="en-US" sz="1600" i="1" dirty="0" smtClean="0"/>
              <a:t>(X) operation of </a:t>
            </a:r>
            <a:r>
              <a:rPr lang="en-US" sz="1600" i="1" dirty="0" smtClean="0"/>
              <a:t>T </a:t>
            </a:r>
            <a:r>
              <a:rPr lang="en-US" sz="1600" dirty="0" smtClean="0"/>
              <a:t>because </a:t>
            </a:r>
            <a:r>
              <a:rPr lang="en-US" sz="1600" dirty="0" smtClean="0"/>
              <a:t>it is already outdated and obsolete. Notice that any conflict </a:t>
            </a:r>
            <a:r>
              <a:rPr lang="en-US" sz="1600" dirty="0" smtClean="0"/>
              <a:t>arising from </a:t>
            </a:r>
            <a:r>
              <a:rPr lang="en-US" sz="1600" dirty="0" smtClean="0"/>
              <a:t>this situation would be detected by case (1).</a:t>
            </a:r>
          </a:p>
          <a:p>
            <a:pPr lvl="1"/>
            <a:r>
              <a:rPr lang="en-US" sz="2000" dirty="0" smtClean="0"/>
              <a:t>3. If neither the condition in part (1) nor the condition in part (2) occurs, </a:t>
            </a:r>
            <a:r>
              <a:rPr lang="en-US" sz="2000" dirty="0" smtClean="0"/>
              <a:t>then execute </a:t>
            </a:r>
            <a:r>
              <a:rPr lang="en-US" sz="2000" dirty="0" smtClean="0"/>
              <a:t>the </a:t>
            </a:r>
            <a:r>
              <a:rPr lang="en-US" sz="2000" dirty="0" err="1" smtClean="0"/>
              <a:t>write_item</a:t>
            </a:r>
            <a:r>
              <a:rPr lang="en-US" sz="2000" dirty="0" smtClean="0"/>
              <a:t>(</a:t>
            </a:r>
            <a:r>
              <a:rPr lang="en-US" sz="2000" i="1" dirty="0" smtClean="0"/>
              <a:t>X) operation of T and set </a:t>
            </a:r>
            <a:r>
              <a:rPr lang="en-US" sz="2000" i="1" dirty="0" err="1" smtClean="0"/>
              <a:t>write_TS</a:t>
            </a:r>
            <a:r>
              <a:rPr lang="en-US" sz="2000" i="1" dirty="0" smtClean="0"/>
              <a:t>(X) to TS(T)</a:t>
            </a:r>
            <a:endParaRPr lang="en-US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Lock ensures exclusive use of a data item to a current transaction</a:t>
            </a:r>
          </a:p>
          <a:p>
            <a:pPr lvl="1"/>
            <a:r>
              <a:rPr lang="en-US" dirty="0" smtClean="0"/>
              <a:t>Thus all data items are accessed in a mutually exclusive manner</a:t>
            </a:r>
          </a:p>
          <a:p>
            <a:endParaRPr lang="en-US" dirty="0" smtClean="0"/>
          </a:p>
          <a:p>
            <a:r>
              <a:rPr lang="en-US" dirty="0" smtClean="0"/>
              <a:t>Several types of locks are used in concurrency control</a:t>
            </a:r>
          </a:p>
          <a:p>
            <a:r>
              <a:rPr lang="en-US" dirty="0" smtClean="0"/>
              <a:t>Types of Locks</a:t>
            </a:r>
          </a:p>
          <a:p>
            <a:pPr lvl="1"/>
            <a:r>
              <a:rPr lang="en-US" dirty="0" smtClean="0"/>
              <a:t>Binary Lock</a:t>
            </a:r>
          </a:p>
          <a:p>
            <a:pPr lvl="1"/>
            <a:r>
              <a:rPr lang="en-US" dirty="0" smtClean="0"/>
              <a:t>Shared/Exclusive (or Read/Write) Locks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Q &amp; 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19100" smtClean="0">
                <a:solidFill>
                  <a:srgbClr val="FBF09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3124200"/>
            <a:ext cx="6934200" cy="2438400"/>
          </a:xfrm>
          <a:noFill/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6900" smtClean="0">
                <a:solidFill>
                  <a:schemeClr val="hlink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Binary Lock</a:t>
            </a:r>
          </a:p>
          <a:p>
            <a:pPr lvl="1"/>
            <a:r>
              <a:rPr lang="en-US" sz="2300" dirty="0" smtClean="0"/>
              <a:t>binary lock enforces mutual exclusion on the data item</a:t>
            </a:r>
          </a:p>
          <a:p>
            <a:pPr lvl="1"/>
            <a:r>
              <a:rPr lang="en-US" sz="2300" dirty="0" smtClean="0"/>
              <a:t>binary lock can have two states or values: locked and unlocked (or 1 and 0, for simplicity)</a:t>
            </a:r>
          </a:p>
          <a:p>
            <a:pPr lvl="1"/>
            <a:r>
              <a:rPr lang="en-US" sz="2300" dirty="0" smtClean="0"/>
              <a:t>A distinct lock is associated with each database item X</a:t>
            </a:r>
          </a:p>
          <a:p>
            <a:pPr lvl="2"/>
            <a:r>
              <a:rPr lang="en-US" sz="1900" dirty="0" smtClean="0"/>
              <a:t>If the value of the lock on X is 1, item X cannot be accessed by a database operation that requests the item</a:t>
            </a:r>
          </a:p>
          <a:p>
            <a:pPr lvl="2"/>
            <a:r>
              <a:rPr lang="en-US" sz="1900" dirty="0" smtClean="0"/>
              <a:t>If the value of the lock on X is 0, the item can be accessed when requested, and the lock value is changed to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Binary Lock</a:t>
            </a:r>
          </a:p>
          <a:p>
            <a:pPr lvl="1"/>
            <a:r>
              <a:rPr lang="en-US" sz="2300" dirty="0" smtClean="0"/>
              <a:t>We refer to the current value (or state) of the lock associated with item X as lock(X)</a:t>
            </a:r>
          </a:p>
          <a:p>
            <a:pPr lvl="1"/>
            <a:r>
              <a:rPr lang="en-US" sz="2300" dirty="0" smtClean="0"/>
              <a:t>Two operations, </a:t>
            </a:r>
            <a:r>
              <a:rPr lang="en-US" sz="2300" dirty="0" err="1" smtClean="0"/>
              <a:t>lock_item</a:t>
            </a:r>
            <a:r>
              <a:rPr lang="en-US" sz="2300" dirty="0" smtClean="0"/>
              <a:t> and </a:t>
            </a:r>
            <a:r>
              <a:rPr lang="en-US" sz="2300" dirty="0" err="1" smtClean="0"/>
              <a:t>unlock_item</a:t>
            </a:r>
            <a:r>
              <a:rPr lang="en-US" sz="2300" dirty="0" smtClean="0"/>
              <a:t>, are used with binary locking</a:t>
            </a:r>
          </a:p>
          <a:p>
            <a:pPr lvl="2"/>
            <a:r>
              <a:rPr lang="en-US" sz="1900" dirty="0" smtClean="0"/>
              <a:t>If LOCK(X) = 1, the transaction is forced to wait</a:t>
            </a:r>
          </a:p>
          <a:p>
            <a:pPr lvl="2"/>
            <a:r>
              <a:rPr lang="en-US" sz="1900" dirty="0" smtClean="0"/>
              <a:t>If LOCK(X) = 0, it is set to 1 (the transaction locks the item) and the transaction is allowed to access item X</a:t>
            </a:r>
          </a:p>
          <a:p>
            <a:pPr lvl="1"/>
            <a:endParaRPr lang="en-US" sz="2300" dirty="0" smtClean="0"/>
          </a:p>
          <a:p>
            <a:pPr lvl="1"/>
            <a:r>
              <a:rPr lang="en-US" sz="2300" dirty="0" smtClean="0"/>
              <a:t>When the transaction is through using the item, it issues an </a:t>
            </a:r>
            <a:r>
              <a:rPr lang="en-US" sz="2300" dirty="0" err="1" smtClean="0"/>
              <a:t>unlock_item</a:t>
            </a:r>
            <a:r>
              <a:rPr lang="en-US" sz="2300" dirty="0" smtClean="0"/>
              <a:t>(X) operation, which sets LOCK(X) back to 0 (unlocks the item) so that X may be accessed by other transactions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7825" y="0"/>
            <a:ext cx="36861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Binary Lock</a:t>
            </a:r>
          </a:p>
          <a:p>
            <a:pPr lvl="1"/>
            <a:r>
              <a:rPr lang="en-US" sz="2400" dirty="0" smtClean="0"/>
              <a:t>Notice that the </a:t>
            </a:r>
            <a:r>
              <a:rPr lang="en-US" sz="2400" dirty="0" err="1" smtClean="0"/>
              <a:t>lock_item</a:t>
            </a:r>
            <a:r>
              <a:rPr lang="en-US" sz="2400" dirty="0" smtClean="0"/>
              <a:t> and </a:t>
            </a:r>
            <a:r>
              <a:rPr lang="en-US" sz="2400" dirty="0" err="1" smtClean="0"/>
              <a:t>unlock_item</a:t>
            </a:r>
            <a:r>
              <a:rPr lang="en-US" sz="2400" dirty="0" smtClean="0"/>
              <a:t> operations must be implemented as indivisible units (known as </a:t>
            </a:r>
            <a:r>
              <a:rPr lang="en-US" sz="2400" b="1" dirty="0" smtClean="0"/>
              <a:t>critical sections in operating systems)</a:t>
            </a:r>
          </a:p>
          <a:p>
            <a:pPr lvl="1"/>
            <a:r>
              <a:rPr lang="en-US" sz="2400" dirty="0" smtClean="0"/>
              <a:t>In Figure the wait command within the </a:t>
            </a:r>
            <a:r>
              <a:rPr lang="en-US" sz="2400" dirty="0" err="1" smtClean="0"/>
              <a:t>lock_item</a:t>
            </a:r>
            <a:r>
              <a:rPr lang="en-US" sz="2400" dirty="0" smtClean="0"/>
              <a:t>(</a:t>
            </a:r>
            <a:r>
              <a:rPr lang="en-US" sz="2400" i="1" dirty="0" smtClean="0"/>
              <a:t>X) operation is usually implemented by putting the transaction in a waiting </a:t>
            </a:r>
            <a:r>
              <a:rPr lang="en-US" sz="2400" dirty="0" smtClean="0"/>
              <a:t>queue for item </a:t>
            </a:r>
            <a:r>
              <a:rPr lang="en-US" sz="2400" i="1" dirty="0" smtClean="0"/>
              <a:t>X until X is unlocked and the transaction can be granted access </a:t>
            </a:r>
            <a:r>
              <a:rPr lang="en-US" sz="2400" dirty="0" smtClean="0"/>
              <a:t>to it</a:t>
            </a:r>
          </a:p>
          <a:p>
            <a:pPr lvl="1"/>
            <a:r>
              <a:rPr lang="en-US" sz="2400" dirty="0" smtClean="0"/>
              <a:t>Other transactions that also want to access </a:t>
            </a:r>
            <a:r>
              <a:rPr lang="en-US" sz="2400" i="1" dirty="0" smtClean="0"/>
              <a:t>X are placed in the same queue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7825" y="0"/>
            <a:ext cx="36861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Binary Lock</a:t>
            </a:r>
          </a:p>
          <a:p>
            <a:pPr lvl="1"/>
            <a:r>
              <a:rPr lang="en-US" sz="2400" dirty="0" smtClean="0"/>
              <a:t>It is quite simple to implement a binary lock</a:t>
            </a:r>
            <a:endParaRPr lang="en-US" sz="2400" i="1" dirty="0" smtClean="0"/>
          </a:p>
          <a:p>
            <a:pPr lvl="2"/>
            <a:r>
              <a:rPr lang="en-US" sz="2000" i="1" dirty="0" smtClean="0"/>
              <a:t>In its simplest </a:t>
            </a:r>
            <a:r>
              <a:rPr lang="en-US" sz="2000" dirty="0" smtClean="0"/>
              <a:t>form, each lock can be a record with three fields: &lt;</a:t>
            </a:r>
            <a:r>
              <a:rPr lang="en-US" sz="2000" dirty="0" err="1" smtClean="0"/>
              <a:t>Data_item_name</a:t>
            </a:r>
            <a:r>
              <a:rPr lang="en-US" sz="2000" dirty="0" smtClean="0"/>
              <a:t>, LOCK, </a:t>
            </a:r>
            <a:r>
              <a:rPr lang="en-US" sz="2000" dirty="0" err="1" smtClean="0"/>
              <a:t>Locking_transaction</a:t>
            </a:r>
            <a:r>
              <a:rPr lang="en-US" sz="2000" dirty="0" smtClean="0"/>
              <a:t>&gt; plus a queue for transactions that are waiting to access the item</a:t>
            </a:r>
          </a:p>
          <a:p>
            <a:pPr lvl="2"/>
            <a:r>
              <a:rPr lang="en-US" sz="2000" dirty="0" smtClean="0"/>
              <a:t>The system needs to maintain </a:t>
            </a:r>
            <a:r>
              <a:rPr lang="en-US" sz="2000" i="1" dirty="0" smtClean="0"/>
              <a:t>only these records for the items that are currently locked </a:t>
            </a:r>
            <a:r>
              <a:rPr lang="en-US" sz="2000" dirty="0" smtClean="0"/>
              <a:t>in a </a:t>
            </a:r>
            <a:r>
              <a:rPr lang="en-US" sz="2000" b="1" dirty="0" smtClean="0"/>
              <a:t>lock table</a:t>
            </a:r>
            <a:r>
              <a:rPr lang="en-US" sz="2000" dirty="0" smtClean="0"/>
              <a:t>, which could be organized as a </a:t>
            </a:r>
            <a:r>
              <a:rPr lang="en-US" sz="2000" b="1" dirty="0" smtClean="0"/>
              <a:t>hash file</a:t>
            </a:r>
            <a:r>
              <a:rPr lang="en-US" sz="2000" dirty="0" smtClean="0"/>
              <a:t> on the item name</a:t>
            </a:r>
          </a:p>
          <a:p>
            <a:pPr lvl="1"/>
            <a:endParaRPr lang="en-US" sz="2400" b="1" dirty="0" smtClean="0"/>
          </a:p>
          <a:p>
            <a:pPr lvl="1"/>
            <a:r>
              <a:rPr lang="en-US" sz="2400" dirty="0" smtClean="0"/>
              <a:t>Items not in the lock table are considered to be unlocked. The DBMS has a </a:t>
            </a:r>
            <a:r>
              <a:rPr lang="en-US" sz="2400" b="1" dirty="0" smtClean="0"/>
              <a:t>lock manager subsystem </a:t>
            </a:r>
            <a:r>
              <a:rPr lang="en-US" sz="2400" dirty="0" smtClean="0"/>
              <a:t>to keep track of and control access to locks.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7825" y="0"/>
            <a:ext cx="36861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53742</TotalTime>
  <Words>3997</Words>
  <Application>Microsoft PowerPoint</Application>
  <PresentationFormat>On-screen Show (4:3)</PresentationFormat>
  <Paragraphs>397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Module</vt:lpstr>
      <vt:lpstr>Week 15 Concurrency Control Techniques</vt:lpstr>
      <vt:lpstr>Road Map</vt:lpstr>
      <vt:lpstr>Two-Phase Locking Techniques for Concurrency Control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Guaranteeing Serializability by Two-Phase Locking Protocol</vt:lpstr>
      <vt:lpstr>Guaranteeing Serializability by Two-Phase Locking Protocol</vt:lpstr>
      <vt:lpstr>Guaranteeing Serializability by Two-Phase Locking Protocol</vt:lpstr>
      <vt:lpstr>Guaranteeing Serializability by Two-Phase Locking Protocol</vt:lpstr>
      <vt:lpstr>Guaranteeing Serializability by Two-Phase Locking Protocol</vt:lpstr>
      <vt:lpstr>Guaranteeing Serializability by Two-Phase Locking Protocol</vt:lpstr>
      <vt:lpstr>Dealing with Deadlock and Starvation</vt:lpstr>
      <vt:lpstr>Dealing with Deadlock and Starvation</vt:lpstr>
      <vt:lpstr>Dealing with Deadlock and Starvation</vt:lpstr>
      <vt:lpstr>Dealing with Deadlock and Starvation</vt:lpstr>
      <vt:lpstr>Dealing with Deadlock and Starvation</vt:lpstr>
      <vt:lpstr>Dealing with Deadlock and Starvation</vt:lpstr>
      <vt:lpstr>Dealing with Deadlock and Starvation</vt:lpstr>
      <vt:lpstr>Dealing with Deadlock and Starvation</vt:lpstr>
      <vt:lpstr>Dealing with Deadlock and Starvation</vt:lpstr>
      <vt:lpstr>Dealing with Deadlock and Starvation</vt:lpstr>
      <vt:lpstr>Concurrency Control Based on Timestamp Ordering</vt:lpstr>
      <vt:lpstr>Timestamps</vt:lpstr>
      <vt:lpstr>The Timestamp Ordering Algorithm</vt:lpstr>
      <vt:lpstr>The Timestamp Ordering Algorithm</vt:lpstr>
      <vt:lpstr>The Timestamp Ordering Algorithm</vt:lpstr>
      <vt:lpstr>The Timestamp Ordering Algorithm</vt:lpstr>
      <vt:lpstr>Basic Timestamp Ordering Protocol</vt:lpstr>
      <vt:lpstr>Basic Timestamp Ordering Protocol</vt:lpstr>
      <vt:lpstr>Basic Timestamp Ordering Protocol</vt:lpstr>
      <vt:lpstr>Basic Timestamp Ordering Protocol</vt:lpstr>
      <vt:lpstr>Basic Timestamp Ordering Protocol</vt:lpstr>
      <vt:lpstr>Basic Timestamp Ordering Protocol Charactaristics</vt:lpstr>
      <vt:lpstr>Strict Timestamp Ordering</vt:lpstr>
      <vt:lpstr>Thomas’s Write Rule</vt:lpstr>
      <vt:lpstr>Thomas’s Write Rule</vt:lpstr>
      <vt:lpstr>Q &amp; A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LUMS Presentation</dc:title>
  <dc:subject>Quality Assurance</dc:subject>
  <dc:creator>Uzaira Saeed</dc:creator>
  <cp:lastModifiedBy>admin</cp:lastModifiedBy>
  <cp:revision>2176</cp:revision>
  <dcterms:created xsi:type="dcterms:W3CDTF">1601-01-01T00:00:00Z</dcterms:created>
  <dcterms:modified xsi:type="dcterms:W3CDTF">2016-12-03T15:28:09Z</dcterms:modified>
</cp:coreProperties>
</file>