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8" r:id="rId1"/>
  </p:sldMasterIdLst>
  <p:notesMasterIdLst>
    <p:notesMasterId r:id="rId51"/>
  </p:notesMasterIdLst>
  <p:sldIdLst>
    <p:sldId id="256" r:id="rId2"/>
    <p:sldId id="646" r:id="rId3"/>
    <p:sldId id="349" r:id="rId4"/>
    <p:sldId id="435" r:id="rId5"/>
    <p:sldId id="668" r:id="rId6"/>
    <p:sldId id="660" r:id="rId7"/>
    <p:sldId id="647" r:id="rId8"/>
    <p:sldId id="648" r:id="rId9"/>
    <p:sldId id="649" r:id="rId10"/>
    <p:sldId id="650" r:id="rId11"/>
    <p:sldId id="651" r:id="rId12"/>
    <p:sldId id="654" r:id="rId13"/>
    <p:sldId id="652" r:id="rId14"/>
    <p:sldId id="655" r:id="rId15"/>
    <p:sldId id="653" r:id="rId16"/>
    <p:sldId id="673" r:id="rId17"/>
    <p:sldId id="663" r:id="rId18"/>
    <p:sldId id="662" r:id="rId19"/>
    <p:sldId id="669" r:id="rId20"/>
    <p:sldId id="670" r:id="rId21"/>
    <p:sldId id="671" r:id="rId22"/>
    <p:sldId id="664" r:id="rId23"/>
    <p:sldId id="674" r:id="rId24"/>
    <p:sldId id="657" r:id="rId25"/>
    <p:sldId id="659" r:id="rId26"/>
    <p:sldId id="678" r:id="rId27"/>
    <p:sldId id="672" r:id="rId28"/>
    <p:sldId id="658" r:id="rId29"/>
    <p:sldId id="676" r:id="rId30"/>
    <p:sldId id="677" r:id="rId31"/>
    <p:sldId id="681" r:id="rId32"/>
    <p:sldId id="666" r:id="rId33"/>
    <p:sldId id="680" r:id="rId34"/>
    <p:sldId id="683" r:id="rId35"/>
    <p:sldId id="682" r:id="rId36"/>
    <p:sldId id="679" r:id="rId37"/>
    <p:sldId id="685" r:id="rId38"/>
    <p:sldId id="686" r:id="rId39"/>
    <p:sldId id="675" r:id="rId40"/>
    <p:sldId id="687" r:id="rId41"/>
    <p:sldId id="688" r:id="rId42"/>
    <p:sldId id="689" r:id="rId43"/>
    <p:sldId id="694" r:id="rId44"/>
    <p:sldId id="690" r:id="rId45"/>
    <p:sldId id="691" r:id="rId46"/>
    <p:sldId id="692" r:id="rId47"/>
    <p:sldId id="693" r:id="rId48"/>
    <p:sldId id="291" r:id="rId49"/>
    <p:sldId id="292"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009"/>
    <a:srgbClr val="53A9C7"/>
    <a:srgbClr val="FBF09D"/>
    <a:srgbClr val="FFFFFF"/>
    <a:srgbClr val="F6DB1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68" autoAdjust="0"/>
    <p:restoredTop sz="94746" autoAdjust="0"/>
  </p:normalViewPr>
  <p:slideViewPr>
    <p:cSldViewPr>
      <p:cViewPr varScale="1">
        <p:scale>
          <a:sx n="73" d="100"/>
          <a:sy n="73" d="100"/>
        </p:scale>
        <p:origin x="-8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a:lstStyle/>
          <a:p>
            <a:pPr>
              <a:defRPr/>
            </a:pPr>
            <a:fld id="{3FA1C0CE-8816-4112-9DB2-80D4AB6EFFA7}" type="slidenum">
              <a:rPr lang="en-US" smtClean="0"/>
              <a:pPr>
                <a:defRPr/>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924800" y="6416675"/>
            <a:ext cx="762000" cy="365125"/>
          </a:xfrm>
        </p:spPr>
        <p:txBody>
          <a:bodyPr/>
          <a:lstStyle/>
          <a:p>
            <a:pPr>
              <a:defRPr/>
            </a:pPr>
            <a:fld id="{B480C559-47B4-45D4-A3E8-6FB6924E7C4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93E69F-13C8-42E3-A014-ED8064FA31A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7DAC52-4635-43C7-B0C3-AEFF3C9D46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9E110A1-F09C-44F0-B514-09CCF44DEFF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793C5FEA-BD46-4F0D-B13A-8D20D975A88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0"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uzaira.saeed@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dirty="0" smtClean="0">
                <a:solidFill>
                  <a:schemeClr val="accent4">
                    <a:lumMod val="50000"/>
                  </a:schemeClr>
                </a:solidFill>
              </a:rPr>
              <a:t>Week 16</a:t>
            </a:r>
            <a:r>
              <a:rPr lang="en-US" sz="4400" dirty="0" smtClean="0"/>
              <a:t/>
            </a:r>
            <a:br>
              <a:rPr lang="en-US" sz="4400" dirty="0" smtClean="0"/>
            </a:br>
            <a:r>
              <a:rPr lang="en-US" dirty="0" smtClean="0"/>
              <a:t>Database Recovery Techniques</a:t>
            </a:r>
            <a:endParaRPr lang="en-US" sz="4400" dirty="0"/>
          </a:p>
        </p:txBody>
      </p:sp>
      <p:sp>
        <p:nvSpPr>
          <p:cNvPr id="3075" name="Rectangle 3"/>
          <p:cNvSpPr>
            <a:spLocks noGrp="1" noChangeArrowheads="1"/>
          </p:cNvSpPr>
          <p:nvPr>
            <p:ph type="subTitle" idx="1"/>
          </p:nvPr>
        </p:nvSpPr>
        <p:spPr>
          <a:xfrm>
            <a:off x="2133600" y="3352800"/>
            <a:ext cx="6096000" cy="1447800"/>
          </a:xfrm>
        </p:spPr>
        <p:txBody>
          <a:bodyPr>
            <a:normAutofit fontScale="62500" lnSpcReduction="20000"/>
          </a:bodyPr>
          <a:lstStyle/>
          <a:p>
            <a:pPr fontAlgn="auto">
              <a:spcAft>
                <a:spcPts val="0"/>
              </a:spcAft>
              <a:buClr>
                <a:schemeClr val="tx1">
                  <a:shade val="95000"/>
                </a:schemeClr>
              </a:buClr>
              <a:buFont typeface="Wingdings 2"/>
              <a:buNone/>
              <a:defRPr/>
            </a:pPr>
            <a:r>
              <a:rPr lang="en-US" sz="2200" b="1" dirty="0" smtClean="0"/>
              <a:t/>
            </a:r>
            <a:br>
              <a:rPr lang="en-US" sz="2200" b="1" dirty="0" smtClean="0"/>
            </a:br>
            <a:r>
              <a:rPr lang="en-US" sz="2200" b="1" dirty="0" smtClean="0"/>
              <a:t>	</a:t>
            </a:r>
          </a:p>
          <a:p>
            <a:pPr fontAlgn="auto">
              <a:spcAft>
                <a:spcPts val="0"/>
              </a:spcAft>
              <a:buClr>
                <a:schemeClr val="tx1">
                  <a:shade val="95000"/>
                </a:schemeClr>
              </a:buClr>
              <a:buFont typeface="Wingdings 2"/>
              <a:buNone/>
              <a:defRPr/>
            </a:pPr>
            <a:endParaRPr lang="en-US" sz="2200" b="1" dirty="0" smtClean="0"/>
          </a:p>
          <a:p>
            <a:pPr fontAlgn="auto">
              <a:spcAft>
                <a:spcPts val="0"/>
              </a:spcAft>
              <a:buClr>
                <a:schemeClr val="tx1">
                  <a:shade val="95000"/>
                </a:schemeClr>
              </a:buClr>
              <a:buFont typeface="Wingdings 2"/>
              <a:buNone/>
              <a:defRPr/>
            </a:pPr>
            <a:r>
              <a:rPr lang="en-US" sz="2200" b="1" dirty="0" smtClean="0"/>
              <a:t>	</a:t>
            </a:r>
            <a:r>
              <a:rPr lang="en-US" b="1" dirty="0" err="1" smtClean="0"/>
              <a:t>Uzaira</a:t>
            </a:r>
            <a:r>
              <a:rPr lang="en-US" b="1" dirty="0" smtClean="0"/>
              <a:t> </a:t>
            </a:r>
            <a:r>
              <a:rPr lang="en-US" b="1" dirty="0" err="1" smtClean="0"/>
              <a:t>Saeed</a:t>
            </a:r>
            <a:r>
              <a:rPr lang="en-US" b="1" dirty="0" smtClean="0"/>
              <a:t> </a:t>
            </a:r>
            <a:br>
              <a:rPr lang="en-US" b="1" dirty="0" smtClean="0"/>
            </a:br>
            <a:r>
              <a:rPr lang="en-US" b="1" dirty="0" smtClean="0"/>
              <a:t>	</a:t>
            </a:r>
            <a:r>
              <a:rPr lang="en-US" sz="2200" b="1" dirty="0" smtClean="0">
                <a:hlinkClick r:id="rId2"/>
              </a:rPr>
              <a:t>uzaira.saeed@google.com</a:t>
            </a:r>
            <a:r>
              <a:rPr lang="en-US" sz="2200" b="1" dirty="0" smtClean="0"/>
              <a:t/>
            </a:r>
            <a:br>
              <a:rPr lang="en-US" sz="2200" b="1" dirty="0" smtClean="0"/>
            </a:br>
            <a:endParaRPr lang="en-US" sz="3900" dirty="0" smtClean="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3"/>
          <a:srcRect/>
          <a:stretch>
            <a:fillRect/>
          </a:stretch>
        </p:blipFill>
        <p:spPr bwMode="auto">
          <a:xfrm>
            <a:off x="8505825" y="0"/>
            <a:ext cx="6381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Conceptually, we can distinguish two main techniques for recovery from non-catastrophic transaction failures:</a:t>
            </a:r>
          </a:p>
          <a:p>
            <a:pPr lvl="1"/>
            <a:r>
              <a:rPr lang="en-US" dirty="0" smtClean="0"/>
              <a:t>Deferred update</a:t>
            </a:r>
          </a:p>
          <a:p>
            <a:pPr lvl="1"/>
            <a:r>
              <a:rPr lang="en-US" dirty="0" smtClean="0"/>
              <a:t>Immediate update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Deferred update</a:t>
            </a:r>
          </a:p>
          <a:p>
            <a:pPr lvl="1"/>
            <a:r>
              <a:rPr lang="en-US" dirty="0" smtClean="0"/>
              <a:t>Transactions do not immediately update the Physical Database</a:t>
            </a:r>
          </a:p>
          <a:p>
            <a:pPr lvl="1"/>
            <a:r>
              <a:rPr lang="en-US" dirty="0" smtClean="0"/>
              <a:t>The Database log is updated</a:t>
            </a:r>
          </a:p>
          <a:p>
            <a:pPr lvl="1"/>
            <a:r>
              <a:rPr lang="en-US" dirty="0" smtClean="0"/>
              <a:t>DB is physically updated once the Transaction is </a:t>
            </a:r>
            <a:r>
              <a:rPr lang="en-US" dirty="0" err="1" smtClean="0"/>
              <a:t>comitted</a:t>
            </a:r>
            <a:endParaRPr lang="en-US" dirty="0" smtClean="0"/>
          </a:p>
          <a:p>
            <a:pPr lvl="1"/>
            <a:r>
              <a:rPr lang="en-US" dirty="0" smtClean="0"/>
              <a:t>Deferred Update is also called </a:t>
            </a:r>
            <a:r>
              <a:rPr lang="en-US" b="1" dirty="0" smtClean="0"/>
              <a:t>NO-UNDO/REDO algorithm</a:t>
            </a:r>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fontScale="77500" lnSpcReduction="20000"/>
          </a:bodyPr>
          <a:lstStyle/>
          <a:p>
            <a:r>
              <a:rPr lang="en-US" dirty="0" smtClean="0"/>
              <a:t>Deferred update</a:t>
            </a:r>
          </a:p>
          <a:p>
            <a:pPr lvl="1"/>
            <a:r>
              <a:rPr lang="en-US" dirty="0" smtClean="0"/>
              <a:t>The </a:t>
            </a:r>
            <a:r>
              <a:rPr lang="en-US" b="1" dirty="0" smtClean="0"/>
              <a:t>deferred update techniques do not physically update the database on disk until </a:t>
            </a:r>
            <a:r>
              <a:rPr lang="en-US" b="1" i="1" dirty="0" smtClean="0"/>
              <a:t>after a transaction </a:t>
            </a:r>
            <a:r>
              <a:rPr lang="en-US" dirty="0" smtClean="0"/>
              <a:t>reaches its commit point; then the updates are then recorded in the database</a:t>
            </a:r>
          </a:p>
          <a:p>
            <a:pPr lvl="1"/>
            <a:r>
              <a:rPr lang="en-US" dirty="0" smtClean="0"/>
              <a:t>Before reaching commit, all transaction updates are recorded in the local transaction workspace or in the main memory buffers that the DBMS maintains (the DBMS main memory cache)</a:t>
            </a:r>
          </a:p>
          <a:p>
            <a:pPr lvl="1"/>
            <a:r>
              <a:rPr lang="en-US" dirty="0" smtClean="0"/>
              <a:t>Before commit, the updates are recorded persistently in the log, and then after commit, the updates are written to the database on disk</a:t>
            </a:r>
          </a:p>
          <a:p>
            <a:pPr lvl="1"/>
            <a:r>
              <a:rPr lang="en-US" dirty="0" smtClean="0"/>
              <a:t>If a transaction fails before reaching its commit point, it will not have changed the database in any way, so </a:t>
            </a:r>
            <a:r>
              <a:rPr lang="en-US" sz="2000" dirty="0" smtClean="0"/>
              <a:t>UNDO </a:t>
            </a:r>
            <a:r>
              <a:rPr lang="en-US" dirty="0" smtClean="0"/>
              <a:t>is not needed</a:t>
            </a:r>
          </a:p>
          <a:p>
            <a:pPr lvl="1"/>
            <a:r>
              <a:rPr lang="en-US" dirty="0" smtClean="0"/>
              <a:t>It may be necessary to </a:t>
            </a:r>
            <a:r>
              <a:rPr lang="en-US" sz="2000" dirty="0" smtClean="0"/>
              <a:t>REDO </a:t>
            </a:r>
            <a:r>
              <a:rPr lang="en-US" dirty="0" smtClean="0"/>
              <a:t>the effect of the operations of a committed transaction from the log, because their effect may not yet have been recorded in the database on disk</a:t>
            </a:r>
          </a:p>
          <a:p>
            <a:pPr lvl="1"/>
            <a:r>
              <a:rPr lang="en-US" dirty="0" smtClean="0"/>
              <a:t>Deferred update is also known as the </a:t>
            </a:r>
            <a:r>
              <a:rPr lang="en-US" sz="2400" b="1" dirty="0" smtClean="0"/>
              <a:t>NO-UNDO/REDO </a:t>
            </a:r>
            <a:r>
              <a:rPr lang="en-US" b="1" dirty="0" smtClean="0"/>
              <a:t>algorithm</a:t>
            </a: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Immediate update</a:t>
            </a:r>
          </a:p>
          <a:p>
            <a:pPr lvl="1"/>
            <a:r>
              <a:rPr lang="en-US" dirty="0" smtClean="0"/>
              <a:t>Database is immediately updated by the Transaction Operations during the transaction execution even before, it reaches the Commit point</a:t>
            </a:r>
          </a:p>
          <a:p>
            <a:pPr lvl="1"/>
            <a:r>
              <a:rPr lang="en-US" dirty="0" smtClean="0"/>
              <a:t>In case of transaction Abort, rollback or Undo operation needs to be done to restore the DB to it’s earliest Consistent State</a:t>
            </a:r>
          </a:p>
          <a:p>
            <a:pPr lvl="1"/>
            <a:r>
              <a:rPr lang="en-US" dirty="0" smtClean="0"/>
              <a:t> Immediate Update is also called </a:t>
            </a:r>
            <a:r>
              <a:rPr lang="en-US" b="1" dirty="0" smtClean="0"/>
              <a:t>UNDO/NO-REDO algorithm</a:t>
            </a: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Immediate update</a:t>
            </a:r>
          </a:p>
          <a:p>
            <a:pPr lvl="1"/>
            <a:r>
              <a:rPr lang="en-US" dirty="0" smtClean="0"/>
              <a:t>the database </a:t>
            </a:r>
            <a:r>
              <a:rPr lang="en-US" i="1" dirty="0" smtClean="0"/>
              <a:t>may be updated by some operations </a:t>
            </a:r>
            <a:r>
              <a:rPr lang="en-US" dirty="0" smtClean="0"/>
              <a:t>of a transaction </a:t>
            </a:r>
            <a:r>
              <a:rPr lang="en-US" i="1" dirty="0" smtClean="0"/>
              <a:t>before the transaction reaches its commit point</a:t>
            </a:r>
          </a:p>
          <a:p>
            <a:pPr lvl="1"/>
            <a:r>
              <a:rPr lang="en-US" i="1" dirty="0" smtClean="0"/>
              <a:t>However, </a:t>
            </a:r>
            <a:r>
              <a:rPr lang="en-US" dirty="0" smtClean="0"/>
              <a:t>these operations must also be recorded in the log </a:t>
            </a:r>
            <a:r>
              <a:rPr lang="en-US" i="1" dirty="0" smtClean="0"/>
              <a:t>on disk by force-writing before they </a:t>
            </a:r>
            <a:r>
              <a:rPr lang="en-US" dirty="0" smtClean="0"/>
              <a:t>are applied to the database on disk, making recovery still possible</a:t>
            </a:r>
          </a:p>
          <a:p>
            <a:pPr lvl="1"/>
            <a:r>
              <a:rPr lang="en-US" dirty="0" smtClean="0"/>
              <a:t>If a transaction fails after recording some changes in the database on disk but before reaching its commit point, the effect of its operations on the database must be undone; </a:t>
            </a:r>
          </a:p>
          <a:p>
            <a:pPr lvl="2"/>
            <a:r>
              <a:rPr lang="en-US" dirty="0" smtClean="0"/>
              <a:t>that is, the transaction must be rolled back. </a:t>
            </a:r>
          </a:p>
          <a:p>
            <a:pPr lvl="1"/>
            <a:endParaRPr lang="en-US" dirty="0" smtClean="0"/>
          </a:p>
          <a:p>
            <a:pPr lvl="1"/>
            <a:r>
              <a:rPr lang="en-US" dirty="0" smtClean="0"/>
              <a:t>In the general case of immediate update, both </a:t>
            </a:r>
            <a:r>
              <a:rPr lang="en-US" i="1" dirty="0" smtClean="0"/>
              <a:t>undo and redo may be required during recovery</a:t>
            </a:r>
          </a:p>
          <a:p>
            <a:pPr lvl="1"/>
            <a:r>
              <a:rPr lang="en-US" i="1" dirty="0" smtClean="0"/>
              <a:t>This technique, known as the </a:t>
            </a:r>
            <a:r>
              <a:rPr lang="en-US" b="1" dirty="0" smtClean="0"/>
              <a:t>UNDO/REDO algorithm, requires both operations during recovery, and is used </a:t>
            </a:r>
            <a:r>
              <a:rPr lang="en-US" dirty="0" smtClean="0"/>
              <a:t>most often in practice</a:t>
            </a:r>
          </a:p>
          <a:p>
            <a:pPr lvl="1"/>
            <a:r>
              <a:rPr lang="en-US" dirty="0" smtClean="0"/>
              <a:t>A variation of the algorithm where all updates are required to be recorded in the database on disk </a:t>
            </a:r>
            <a:r>
              <a:rPr lang="en-US" i="1" dirty="0" smtClean="0"/>
              <a:t>before a transaction commits requires undo </a:t>
            </a:r>
            <a:r>
              <a:rPr lang="en-US" dirty="0" smtClean="0"/>
              <a:t>only, so it is known as the </a:t>
            </a:r>
            <a:r>
              <a:rPr lang="en-US" b="1" dirty="0" smtClean="0"/>
              <a:t>UNDO/NO-REDO algorithm</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dirty="0" smtClean="0"/>
              <a:t>The UNDO and REDO operations are required to be </a:t>
            </a:r>
            <a:r>
              <a:rPr lang="en-US" b="1" dirty="0" smtClean="0"/>
              <a:t>idempotent—that is, executing </a:t>
            </a:r>
            <a:r>
              <a:rPr lang="en-US" dirty="0" smtClean="0"/>
              <a:t>an operation multiple times is equivalent to executing it just once</a:t>
            </a:r>
          </a:p>
          <a:p>
            <a:r>
              <a:rPr lang="en-US" dirty="0" smtClean="0"/>
              <a:t>In fact, the whole recovery process should be idempotent because if the system were to fail during the recovery process, the next recovery attempt might UNDO and REDO certain </a:t>
            </a:r>
            <a:r>
              <a:rPr lang="en-US" dirty="0" err="1" smtClean="0"/>
              <a:t>write_item</a:t>
            </a:r>
            <a:r>
              <a:rPr lang="en-US" dirty="0" smtClean="0"/>
              <a:t> operations that had already been executed during the first recovery process</a:t>
            </a:r>
          </a:p>
          <a:p>
            <a:r>
              <a:rPr lang="en-US" dirty="0" smtClean="0"/>
              <a:t>The result of recovery from a system crash </a:t>
            </a:r>
            <a:r>
              <a:rPr lang="en-US" i="1" dirty="0" smtClean="0"/>
              <a:t>during recovery should be the </a:t>
            </a:r>
            <a:r>
              <a:rPr lang="en-US" dirty="0" smtClean="0"/>
              <a:t>same as the result of recovering </a:t>
            </a:r>
            <a:r>
              <a:rPr lang="en-US" i="1" dirty="0" smtClean="0"/>
              <a:t>when there is no crash during recovery!</a:t>
            </a:r>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0" dirty="0" smtClean="0"/>
              <a:t>Caching (Buffering) of Disk Blocks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Caching (Buffering) of Disk Blocks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Data Caching</a:t>
            </a:r>
          </a:p>
          <a:p>
            <a:pPr lvl="1"/>
            <a:r>
              <a:rPr lang="en-US" dirty="0" smtClean="0"/>
              <a:t>Data items to be modified are first stored in DB Cache by the Cache Manager and after modification, they are flushed or written to the Disk</a:t>
            </a:r>
          </a:p>
          <a:p>
            <a:pPr lvl="1"/>
            <a:r>
              <a:rPr lang="en-US" dirty="0" smtClean="0"/>
              <a:t>Flushing is controlled by “Modified” and  “Pin-Unpin” bits</a:t>
            </a:r>
          </a:p>
          <a:p>
            <a:pPr lvl="1"/>
            <a:r>
              <a:rPr lang="en-US" dirty="0" smtClean="0"/>
              <a:t>“Pin-Unpin” instructs the OS not to flush the data items</a:t>
            </a:r>
          </a:p>
          <a:p>
            <a:pPr lvl="1"/>
            <a:r>
              <a:rPr lang="en-US" dirty="0" smtClean="0"/>
              <a:t>Modified indicates the AFIM of data items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Caching (Buffering) of Disk Blocks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dirty="0" smtClean="0"/>
              <a:t>The entries in the DBMS cache directory hold additional information relevant to buffer management</a:t>
            </a:r>
          </a:p>
          <a:p>
            <a:r>
              <a:rPr lang="en-US" dirty="0" smtClean="0"/>
              <a:t>Associated with each buffer in the cache is a </a:t>
            </a:r>
            <a:r>
              <a:rPr lang="en-US" b="1" dirty="0" smtClean="0"/>
              <a:t>dirty bit</a:t>
            </a:r>
            <a:r>
              <a:rPr lang="en-US" dirty="0" smtClean="0"/>
              <a:t>, which indicates whether or not the buffer has been modified</a:t>
            </a:r>
          </a:p>
          <a:p>
            <a:pPr lvl="1"/>
            <a:r>
              <a:rPr lang="en-US" dirty="0" smtClean="0"/>
              <a:t>When a page is first read from the database disk into a cache buffer,  new entry is inserted in the cache directory with the new disk page address, and the dirty bit is set to 0 (zero)</a:t>
            </a:r>
          </a:p>
          <a:p>
            <a:endParaRPr lang="en-US" dirty="0" smtClean="0"/>
          </a:p>
          <a:p>
            <a:r>
              <a:rPr lang="en-US" dirty="0" smtClean="0"/>
              <a:t>As soon as the buffer is modified, the dirty bit for the corresponding directory entry is set to 1 (one)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Caching (Buffering) of Disk Blocks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dirty="0" smtClean="0"/>
              <a:t>Additional information, such as the transaction id(s) of the transaction(s) that modified the buffer can also be kept in the directory</a:t>
            </a:r>
          </a:p>
          <a:p>
            <a:r>
              <a:rPr lang="en-US" dirty="0" smtClean="0"/>
              <a:t>When the buffer contents are replaced (flushed) from the cache, the contents must first be written back to the corresponding disk page only if its dirty bit  is 1</a:t>
            </a:r>
          </a:p>
          <a:p>
            <a:r>
              <a:rPr lang="en-US" b="1" dirty="0" smtClean="0"/>
              <a:t>a page in the cache is pinned (bit value 1 (one)) if it cannot be written back to disk as yet</a:t>
            </a:r>
          </a:p>
          <a:p>
            <a:pPr lvl="1"/>
            <a:r>
              <a:rPr lang="en-US" b="1" dirty="0" smtClean="0"/>
              <a:t>For example, </a:t>
            </a:r>
            <a:r>
              <a:rPr lang="en-US" dirty="0" smtClean="0"/>
              <a:t>the recovery protocol may restrict certain buffer pages from being written back to the disk until the transactions that changed this buffer have committed.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fontScale="92500" lnSpcReduction="10000"/>
          </a:bodyPr>
          <a:lstStyle/>
          <a:p>
            <a:r>
              <a:rPr lang="en-US" dirty="0" smtClean="0"/>
              <a:t>Recovery Process </a:t>
            </a:r>
          </a:p>
          <a:p>
            <a:r>
              <a:rPr lang="en-US" dirty="0" smtClean="0"/>
              <a:t>Categorization of Recovery algorithms  </a:t>
            </a:r>
          </a:p>
          <a:p>
            <a:r>
              <a:rPr lang="en-US" dirty="0" smtClean="0"/>
              <a:t>Caching Buffering of Disk block </a:t>
            </a:r>
          </a:p>
          <a:p>
            <a:r>
              <a:rPr lang="en-US" dirty="0" smtClean="0"/>
              <a:t>Write-Ahead Logging, Steal/ no-steal , force/ no-force </a:t>
            </a:r>
          </a:p>
          <a:p>
            <a:r>
              <a:rPr lang="en-US" dirty="0" smtClean="0"/>
              <a:t>checkpoints/ fuzzy </a:t>
            </a:r>
            <a:r>
              <a:rPr lang="en-US" dirty="0" err="1" smtClean="0"/>
              <a:t>checkpointing</a:t>
            </a:r>
            <a:r>
              <a:rPr lang="en-US" dirty="0" smtClean="0"/>
              <a:t> </a:t>
            </a:r>
          </a:p>
          <a:p>
            <a:r>
              <a:rPr lang="en-US" dirty="0" smtClean="0"/>
              <a:t>Recovery Techniques Based on </a:t>
            </a:r>
            <a:r>
              <a:rPr lang="en-US" dirty="0" err="1" smtClean="0"/>
              <a:t>Deffered</a:t>
            </a:r>
            <a:r>
              <a:rPr lang="en-US" dirty="0" smtClean="0"/>
              <a:t> Update </a:t>
            </a:r>
          </a:p>
          <a:p>
            <a:r>
              <a:rPr lang="en-US" dirty="0" smtClean="0"/>
              <a:t>Recovery Techniques Based on Immediate Update</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Caching (Buffering) of Disk Blocks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Two main strategies can be employed when flushing a modified buffer back to disk:</a:t>
            </a:r>
          </a:p>
          <a:p>
            <a:pPr lvl="1"/>
            <a:endParaRPr lang="en-US" dirty="0" smtClean="0"/>
          </a:p>
          <a:p>
            <a:pPr lvl="1"/>
            <a:r>
              <a:rPr lang="en-US" dirty="0" smtClean="0"/>
              <a:t>Shadow Update</a:t>
            </a:r>
          </a:p>
          <a:p>
            <a:pPr lvl="1"/>
            <a:r>
              <a:rPr lang="en-US" dirty="0" smtClean="0"/>
              <a:t>In-place Update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Caching (Buffering) of Disk Blocks</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dirty="0" smtClean="0"/>
              <a:t>Shadow Update</a:t>
            </a:r>
          </a:p>
          <a:p>
            <a:pPr lvl="1"/>
            <a:r>
              <a:rPr lang="en-US" dirty="0" smtClean="0"/>
              <a:t>The modified version of data item does not over-write it’s disk copy but it’s written at a separate disk location</a:t>
            </a:r>
          </a:p>
          <a:p>
            <a:pPr lvl="1"/>
            <a:r>
              <a:rPr lang="en-US" dirty="0" smtClean="0"/>
              <a:t>hence multiple versions of data items can be maintained</a:t>
            </a:r>
          </a:p>
          <a:p>
            <a:pPr lvl="1"/>
            <a:r>
              <a:rPr lang="en-US" dirty="0" smtClean="0"/>
              <a:t>but this approach is not typically used in practice</a:t>
            </a:r>
          </a:p>
          <a:p>
            <a:pPr lvl="1"/>
            <a:endParaRPr lang="en-US" dirty="0" smtClean="0"/>
          </a:p>
          <a:p>
            <a:r>
              <a:rPr lang="en-US" dirty="0" smtClean="0"/>
              <a:t>In-place Update</a:t>
            </a:r>
          </a:p>
          <a:p>
            <a:pPr lvl="1"/>
            <a:r>
              <a:rPr lang="en-US" dirty="0" smtClean="0"/>
              <a:t>The disk version of data item is over-written by the cache version</a:t>
            </a:r>
          </a:p>
          <a:p>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 Steal/No-Steal &amp; Force/No-Force</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Log</a:t>
            </a:r>
          </a:p>
          <a:p>
            <a:pPr lvl="1"/>
            <a:r>
              <a:rPr lang="en-US" dirty="0" smtClean="0"/>
              <a:t>For recovery from any type of Failure data values prior to modification (BFIM- before Image) and the new value after modification (AFIM- after Image) are required.</a:t>
            </a:r>
          </a:p>
          <a:p>
            <a:pPr lvl="1"/>
            <a:r>
              <a:rPr lang="en-US" dirty="0" smtClean="0"/>
              <a:t>These values are stored in Transaction Log</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0" dirty="0" smtClean="0"/>
              <a:t>Write-Ahead Logging, Steal/No-Steal &amp; Force/No-Force</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Log based Recovery</a:t>
            </a:r>
          </a:p>
          <a:p>
            <a:pPr lvl="1"/>
            <a:r>
              <a:rPr lang="en-US" dirty="0" smtClean="0"/>
              <a:t>Log is the most Commonly used structure for recording DB Modifications</a:t>
            </a:r>
          </a:p>
          <a:p>
            <a:pPr lvl="1"/>
            <a:r>
              <a:rPr lang="en-US" dirty="0" smtClean="0"/>
              <a:t>Whenever a data item is updated, it’s old and new values are saved in the Log file</a:t>
            </a:r>
          </a:p>
          <a:p>
            <a:pPr lvl="1"/>
            <a:r>
              <a:rPr lang="en-US" dirty="0" smtClean="0"/>
              <a:t>Update Log has the following fields:</a:t>
            </a:r>
          </a:p>
          <a:p>
            <a:pPr lvl="2"/>
            <a:r>
              <a:rPr lang="en-US" dirty="0" smtClean="0"/>
              <a:t>Transaction Identifier</a:t>
            </a:r>
          </a:p>
          <a:p>
            <a:pPr lvl="2"/>
            <a:r>
              <a:rPr lang="en-US" dirty="0" smtClean="0"/>
              <a:t>Data Item Identifier</a:t>
            </a:r>
          </a:p>
          <a:p>
            <a:pPr lvl="2"/>
            <a:r>
              <a:rPr lang="en-US" dirty="0" smtClean="0"/>
              <a:t>Old Value (Prior to Write Operation)</a:t>
            </a:r>
          </a:p>
          <a:p>
            <a:pPr lvl="2"/>
            <a:r>
              <a:rPr lang="en-US" dirty="0" smtClean="0"/>
              <a:t>New Value (After Write Operation)</a:t>
            </a:r>
          </a:p>
          <a:p>
            <a:pPr lvl="2"/>
            <a:endParaRPr lang="en-US" dirty="0" smtClean="0"/>
          </a:p>
          <a:p>
            <a:pPr lvl="2"/>
            <a:endParaRPr lang="en-US" dirty="0" smtClean="0"/>
          </a:p>
          <a:p>
            <a:pPr lvl="2"/>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Log based Recovery</a:t>
            </a:r>
          </a:p>
          <a:p>
            <a:pPr lvl="1"/>
            <a:r>
              <a:rPr lang="en-US" dirty="0" smtClean="0"/>
              <a:t>Example of Log record:</a:t>
            </a:r>
          </a:p>
          <a:p>
            <a:pPr lvl="2">
              <a:buNone/>
            </a:pPr>
            <a:r>
              <a:rPr lang="en-US" dirty="0" smtClean="0"/>
              <a:t>	&lt;T1 start&gt;</a:t>
            </a:r>
          </a:p>
          <a:p>
            <a:pPr lvl="2">
              <a:buNone/>
            </a:pPr>
            <a:r>
              <a:rPr lang="en-US" dirty="0" smtClean="0"/>
              <a:t>	&lt;T1, X, 10, 15&gt;</a:t>
            </a:r>
          </a:p>
          <a:p>
            <a:pPr lvl="2">
              <a:buNone/>
            </a:pPr>
            <a:r>
              <a:rPr lang="en-US" dirty="0" smtClean="0"/>
              <a:t>	 &lt;T1 Commit&gt;   OR    &lt;T1 Abort&gt;</a:t>
            </a:r>
          </a:p>
          <a:p>
            <a:pPr lvl="2"/>
            <a:endParaRPr lang="en-US" dirty="0" smtClean="0"/>
          </a:p>
          <a:p>
            <a:pPr lvl="2"/>
            <a:endParaRPr lang="en-US" dirty="0" smtClean="0"/>
          </a:p>
          <a:p>
            <a:pPr lvl="2"/>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Operations in Recovery Procedure</a:t>
            </a:r>
          </a:p>
          <a:p>
            <a:pPr lvl="1"/>
            <a:r>
              <a:rPr lang="en-US" dirty="0" smtClean="0"/>
              <a:t>UNDO  </a:t>
            </a:r>
          </a:p>
          <a:p>
            <a:pPr lvl="2"/>
            <a:r>
              <a:rPr lang="en-US" dirty="0" smtClean="0"/>
              <a:t>It restored old values</a:t>
            </a:r>
          </a:p>
          <a:p>
            <a:pPr lvl="2"/>
            <a:endParaRPr lang="en-US" dirty="0" smtClean="0"/>
          </a:p>
          <a:p>
            <a:pPr lvl="1"/>
            <a:r>
              <a:rPr lang="en-US" dirty="0" smtClean="0"/>
              <a:t>Redo</a:t>
            </a:r>
          </a:p>
          <a:p>
            <a:pPr lvl="2"/>
            <a:r>
              <a:rPr lang="en-US" dirty="0" smtClean="0"/>
              <a:t>Updated by new values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When in-place updating is used, it is necessary to use a log for recovery </a:t>
            </a:r>
          </a:p>
          <a:p>
            <a:r>
              <a:rPr lang="en-US" dirty="0" smtClean="0"/>
              <a:t>the recovery mechanism must ensure that the BFIM of the data item is recorded in the appropriate log entry and that the log entry is flushed to disk before the BFIM is overwritten with AFIM in the database on disk</a:t>
            </a:r>
          </a:p>
          <a:p>
            <a:r>
              <a:rPr lang="en-US" dirty="0" smtClean="0"/>
              <a:t>This process is generally known as </a:t>
            </a:r>
            <a:r>
              <a:rPr lang="en-US" b="1" dirty="0" smtClean="0"/>
              <a:t>write-ahead logging</a:t>
            </a:r>
            <a:endParaRPr 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Write-Ahead Log Strategy</a:t>
            </a:r>
          </a:p>
          <a:p>
            <a:pPr lvl="1"/>
            <a:r>
              <a:rPr lang="en-US" dirty="0" smtClean="0"/>
              <a:t>This is called Write-Ahead Log Strategy or Write-Ahead Log Protocol (WAL Protocol)</a:t>
            </a:r>
          </a:p>
          <a:p>
            <a:pPr lvl="1"/>
            <a:r>
              <a:rPr lang="en-US" dirty="0" smtClean="0"/>
              <a:t>Log is written before any update is made to the database</a:t>
            </a:r>
          </a:p>
          <a:p>
            <a:pPr lvl="1"/>
            <a:r>
              <a:rPr lang="en-US" dirty="0" smtClean="0"/>
              <a:t>WAL is necessary to be able to UNDO the operation if this is required during recovery</a:t>
            </a:r>
          </a:p>
          <a:p>
            <a:pPr lvl="1"/>
            <a:r>
              <a:rPr lang="en-US" dirty="0" smtClean="0"/>
              <a:t>Transaction is not allowed to modify the physical DB until the UNDO portion of the log is written to Stable Storage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fontScale="77500" lnSpcReduction="20000"/>
          </a:bodyPr>
          <a:lstStyle/>
          <a:p>
            <a:r>
              <a:rPr lang="en-US" dirty="0" smtClean="0"/>
              <a:t>We have two types of log entry information included for a write command: </a:t>
            </a:r>
          </a:p>
          <a:p>
            <a:pPr lvl="1"/>
            <a:r>
              <a:rPr lang="en-US" dirty="0" smtClean="0"/>
              <a:t>the information needed for UNDO and </a:t>
            </a:r>
          </a:p>
          <a:p>
            <a:pPr lvl="1"/>
            <a:r>
              <a:rPr lang="en-US" dirty="0" smtClean="0"/>
              <a:t>the information needed for REDO</a:t>
            </a:r>
          </a:p>
          <a:p>
            <a:pPr lvl="1"/>
            <a:endParaRPr lang="en-US" dirty="0" smtClean="0"/>
          </a:p>
          <a:p>
            <a:r>
              <a:rPr lang="en-US" b="1" dirty="0" smtClean="0"/>
              <a:t>REDO-type log entry</a:t>
            </a:r>
            <a:r>
              <a:rPr lang="en-US" dirty="0" smtClean="0"/>
              <a:t> includes the new value (AFIM) of the item written by the operation since this is needed to redo the effect of the operation from the log (by setting the item value in the database on disk to its AFIM)</a:t>
            </a:r>
          </a:p>
          <a:p>
            <a:r>
              <a:rPr lang="en-US" b="1" dirty="0" smtClean="0"/>
              <a:t>UNDO-type log entries</a:t>
            </a:r>
            <a:r>
              <a:rPr lang="en-US" dirty="0" smtClean="0"/>
              <a:t> include the old value (BFIM) of the item since this is needed to undo the effect of the operation from the log (by setting the item value in the database back to its BFIM) </a:t>
            </a:r>
          </a:p>
          <a:p>
            <a:r>
              <a:rPr lang="en-US" dirty="0" smtClean="0"/>
              <a:t>In an UNDO/REDO algorithm, both types of log entries are combined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0" dirty="0" smtClean="0"/>
              <a:t>Recovery Concepts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As mentioned, the DBMS cache holds the cached database disk blocks in main memory buffers, which include not only data blocks, but also index blocks and log blocks from the disk</a:t>
            </a:r>
          </a:p>
          <a:p>
            <a:r>
              <a:rPr lang="en-US" dirty="0" smtClean="0"/>
              <a:t>When a log record is written, it is stored in the current log buffer in the DBMS cache</a:t>
            </a:r>
          </a:p>
          <a:p>
            <a:r>
              <a:rPr lang="en-US" dirty="0" smtClean="0"/>
              <a:t>The log is simply a sequential (append-only) disk file, and the DBMS cache may contain several log blocks in main memory buffers </a:t>
            </a:r>
          </a:p>
          <a:p>
            <a:r>
              <a:rPr lang="en-US" dirty="0" smtClean="0"/>
              <a:t>When an update to a data block—stored in the DBMS cache—is made, an associated log record is written to the last log buffer in the DBMS cache</a:t>
            </a:r>
          </a:p>
          <a:p>
            <a:r>
              <a:rPr lang="en-US" dirty="0" smtClean="0"/>
              <a:t>With the write-ahead logging approach, the log buffers (blocks) that contain the associated log records for a particular data block update must first be written to disk before the data block itself can be written back to disk from its main memory buffer.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Write-Ahead Logging</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To permit recovery when in-place updating is used, the appropriate entries required for recovery must be permanently recorded in the log on disk before changes are applied to the database</a:t>
            </a:r>
          </a:p>
          <a:p>
            <a:r>
              <a:rPr lang="en-US" dirty="0" smtClean="0"/>
              <a:t>consider the following </a:t>
            </a:r>
            <a:r>
              <a:rPr lang="en-US" b="1" dirty="0" smtClean="0"/>
              <a:t>write-ahead logging (WAL) protocol for a recovery algorithm that requires both UNDO and REDO:</a:t>
            </a:r>
          </a:p>
          <a:p>
            <a:pPr lvl="1"/>
            <a:endParaRPr lang="en-US" b="1" dirty="0" smtClean="0"/>
          </a:p>
          <a:p>
            <a:pPr lvl="1"/>
            <a:r>
              <a:rPr lang="en-US" b="1" dirty="0" smtClean="0"/>
              <a:t>1. The before image of an item cannot be overwritten by its after image in the</a:t>
            </a:r>
          </a:p>
          <a:p>
            <a:pPr lvl="1">
              <a:buNone/>
            </a:pPr>
            <a:r>
              <a:rPr lang="en-US" dirty="0" smtClean="0"/>
              <a:t>	database until all UNDO-type log records for the updating transaction— up to this point—have been force-written to disk.</a:t>
            </a:r>
          </a:p>
          <a:p>
            <a:pPr lvl="1"/>
            <a:endParaRPr lang="en-US" b="1" dirty="0" smtClean="0"/>
          </a:p>
          <a:p>
            <a:pPr lvl="1"/>
            <a:r>
              <a:rPr lang="en-US" b="1" dirty="0" smtClean="0"/>
              <a:t>2. The commit operation of a transaction cannot be completed until all </a:t>
            </a:r>
          </a:p>
          <a:p>
            <a:pPr lvl="1">
              <a:buNone/>
            </a:pPr>
            <a:r>
              <a:rPr lang="en-US" dirty="0" smtClean="0"/>
              <a:t>	REDO-type and UNDO-type log records for that transaction have been force written to disk.</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Steal/No-Steal &amp; Force/No-Force</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Standard DBMS recovery terminology includes the terms </a:t>
            </a:r>
            <a:r>
              <a:rPr lang="en-US" b="1" dirty="0" smtClean="0"/>
              <a:t>steal/no-steal</a:t>
            </a:r>
            <a:r>
              <a:rPr lang="en-US" dirty="0" smtClean="0"/>
              <a:t> and </a:t>
            </a:r>
            <a:r>
              <a:rPr lang="en-US" b="1" dirty="0" smtClean="0"/>
              <a:t>force/no-force</a:t>
            </a:r>
            <a:r>
              <a:rPr lang="en-US" dirty="0" smtClean="0"/>
              <a:t>, which specify the rules </a:t>
            </a:r>
            <a:r>
              <a:rPr lang="en-US" i="1" dirty="0" smtClean="0"/>
              <a:t>when a page from the database </a:t>
            </a:r>
            <a:r>
              <a:rPr lang="en-US" dirty="0" smtClean="0"/>
              <a:t>can be written to disk from the cache:</a:t>
            </a:r>
          </a:p>
          <a:p>
            <a:endParaRPr lang="en-US" b="1" dirty="0" smtClean="0"/>
          </a:p>
          <a:p>
            <a:r>
              <a:rPr lang="en-US" b="1" dirty="0" smtClean="0"/>
              <a:t>1. If a cache buffer page updated by a transaction </a:t>
            </a:r>
            <a:r>
              <a:rPr lang="en-US" b="1" i="1" dirty="0" smtClean="0"/>
              <a:t>cannot be written to disk </a:t>
            </a:r>
            <a:r>
              <a:rPr lang="en-US" dirty="0" smtClean="0"/>
              <a:t>before the transaction commits, the recovery method is called a </a:t>
            </a:r>
            <a:r>
              <a:rPr lang="en-US" b="1" dirty="0" smtClean="0"/>
              <a:t>no-steal approach</a:t>
            </a:r>
          </a:p>
          <a:p>
            <a:pPr lvl="1"/>
            <a:r>
              <a:rPr lang="en-US" dirty="0" smtClean="0"/>
              <a:t>The pin-unpin bit will be used to indicate if a page cannot be written back to disk. On the other hand, if the recovery protocol allows writing  an updated buffer </a:t>
            </a:r>
            <a:r>
              <a:rPr lang="en-US" i="1" dirty="0" smtClean="0"/>
              <a:t>before the transaction commits, it is called </a:t>
            </a:r>
            <a:r>
              <a:rPr lang="en-US" b="1" i="1" dirty="0" smtClean="0"/>
              <a:t>steal</a:t>
            </a:r>
            <a:endParaRPr lang="en-US" i="1" dirty="0" smtClean="0"/>
          </a:p>
          <a:p>
            <a:pPr lvl="1"/>
            <a:r>
              <a:rPr lang="en-US" b="1" i="1" dirty="0" smtClean="0"/>
              <a:t>Steal</a:t>
            </a:r>
            <a:r>
              <a:rPr lang="en-US" i="1" dirty="0" smtClean="0"/>
              <a:t> </a:t>
            </a:r>
            <a:r>
              <a:rPr lang="en-US" dirty="0" smtClean="0"/>
              <a:t>is used when the DBMS cache (buffer) manager needs a buffer frame for another transaction and the buffer manager replaces an existing page that had been updated but whose transaction has not committed</a:t>
            </a:r>
          </a:p>
          <a:p>
            <a:pPr lvl="1"/>
            <a:r>
              <a:rPr lang="en-US" b="1" dirty="0" smtClean="0"/>
              <a:t>The </a:t>
            </a:r>
            <a:r>
              <a:rPr lang="en-US" b="1" i="1" dirty="0" smtClean="0"/>
              <a:t>no-steal rule means that UNDO will never be needed during recovery, since a committed </a:t>
            </a:r>
            <a:r>
              <a:rPr lang="en-US" b="1" dirty="0" smtClean="0"/>
              <a:t>transaction will not have any of its updates on disk before it commits</a:t>
            </a:r>
            <a:r>
              <a:rPr lang="en-US" dirty="0" smtClean="0"/>
              <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Steal/No-Steal &amp; Force/No-Force</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sz="2600" dirty="0" smtClean="0"/>
              <a:t>Standard DBMS recovery terminology includes the terms </a:t>
            </a:r>
            <a:r>
              <a:rPr lang="en-US" sz="2600" b="1" dirty="0" smtClean="0"/>
              <a:t>steal/no-steal</a:t>
            </a:r>
            <a:r>
              <a:rPr lang="en-US" sz="2600" dirty="0" smtClean="0"/>
              <a:t> and </a:t>
            </a:r>
            <a:r>
              <a:rPr lang="en-US" sz="2600" b="1" dirty="0" smtClean="0"/>
              <a:t>force/no-force</a:t>
            </a:r>
            <a:r>
              <a:rPr lang="en-US" sz="2600" dirty="0" smtClean="0"/>
              <a:t>, which specify the rules when a page from the database can be written to disk from the cache:</a:t>
            </a:r>
          </a:p>
          <a:p>
            <a:r>
              <a:rPr lang="en-US" sz="2600" b="1" dirty="0" smtClean="0"/>
              <a:t>2. If all pages updated by a transaction are immediately written to disk before</a:t>
            </a:r>
          </a:p>
          <a:p>
            <a:pPr lvl="1"/>
            <a:r>
              <a:rPr lang="en-US" sz="2200" dirty="0" smtClean="0"/>
              <a:t>the transaction commits, it is called a </a:t>
            </a:r>
            <a:r>
              <a:rPr lang="en-US" sz="2200" b="1" dirty="0" smtClean="0"/>
              <a:t>force approach. Otherwise, it is called no-force</a:t>
            </a:r>
          </a:p>
          <a:p>
            <a:pPr lvl="1"/>
            <a:r>
              <a:rPr lang="en-US" sz="2200" b="1" dirty="0" smtClean="0"/>
              <a:t>The force rule means that REDO will never be needed during recovery </a:t>
            </a:r>
          </a:p>
          <a:p>
            <a:pPr lvl="1"/>
            <a:r>
              <a:rPr lang="en-US" sz="2200" dirty="0" smtClean="0"/>
              <a:t>since any committed transaction will have all its updates on disk before it is committed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Steal/No-Steal &amp; Force/No-Force</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sz="2400" dirty="0" smtClean="0"/>
              <a:t>DBMS recovery subsystem may need to maintain a number of lists related to the transactions being processed in the system.</a:t>
            </a:r>
          </a:p>
          <a:p>
            <a:pPr lvl="1"/>
            <a:r>
              <a:rPr lang="en-US" sz="2000" dirty="0" smtClean="0"/>
              <a:t>These include a list for </a:t>
            </a:r>
            <a:r>
              <a:rPr lang="en-US" sz="2000" b="1" dirty="0" smtClean="0"/>
              <a:t>active transactions that have started but not committed as </a:t>
            </a:r>
            <a:r>
              <a:rPr lang="en-US" sz="2000" dirty="0" smtClean="0"/>
              <a:t>yet, and it may also include lists of all </a:t>
            </a:r>
            <a:r>
              <a:rPr lang="en-US" sz="2000" b="1" dirty="0" smtClean="0"/>
              <a:t>committed and aborted transactions since </a:t>
            </a:r>
            <a:r>
              <a:rPr lang="en-US" sz="2000" dirty="0" smtClean="0"/>
              <a:t>the last checkpoint </a:t>
            </a:r>
          </a:p>
          <a:p>
            <a:pPr lvl="1"/>
            <a:r>
              <a:rPr lang="en-US" sz="2000" dirty="0" smtClean="0"/>
              <a:t>Maintaining these lists makes the recovery process more efficient</a:t>
            </a:r>
            <a:endParaRPr lang="en-US" sz="18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0" dirty="0" smtClean="0"/>
              <a:t>Checkpoints in the System Log</a:t>
            </a:r>
            <a:br>
              <a:rPr lang="en-US" b="0" dirty="0" smtClean="0"/>
            </a:br>
            <a:r>
              <a:rPr lang="en-US" b="0" dirty="0" smtClean="0"/>
              <a:t>and Fuzzy </a:t>
            </a:r>
            <a:r>
              <a:rPr lang="en-US" b="0" dirty="0" err="1" smtClean="0"/>
              <a:t>Checkpointing</a:t>
            </a:r>
            <a:endParaRPr lang="en-US" b="0"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Checkpoints in the System Log</a:t>
            </a:r>
            <a:br>
              <a:rPr lang="en-US" b="0" dirty="0" smtClean="0"/>
            </a:br>
            <a:r>
              <a:rPr lang="en-US" b="0" dirty="0" smtClean="0"/>
              <a:t>&amp; Fuzzy </a:t>
            </a:r>
            <a:r>
              <a:rPr lang="en-US" b="0" dirty="0" err="1" smtClean="0"/>
              <a:t>Checkpointing</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70000" lnSpcReduction="20000"/>
          </a:bodyPr>
          <a:lstStyle/>
          <a:p>
            <a:r>
              <a:rPr lang="en-US" dirty="0" smtClean="0"/>
              <a:t>Another type of entry in the log is called a </a:t>
            </a:r>
            <a:r>
              <a:rPr lang="en-US" b="1" dirty="0" smtClean="0"/>
              <a:t>checkpoint</a:t>
            </a:r>
          </a:p>
          <a:p>
            <a:r>
              <a:rPr lang="en-US" b="1" dirty="0" smtClean="0"/>
              <a:t>A [checkpoint, </a:t>
            </a:r>
            <a:r>
              <a:rPr lang="en-US" b="1" i="1" dirty="0" smtClean="0"/>
              <a:t>list of active </a:t>
            </a:r>
            <a:r>
              <a:rPr lang="en-US" i="1" dirty="0" smtClean="0"/>
              <a:t>transactions] record is written into the log periodically at that point when the system </a:t>
            </a:r>
            <a:r>
              <a:rPr lang="en-US" dirty="0" smtClean="0"/>
              <a:t>writes out to the database on disk all DBMS buffers that have been modified</a:t>
            </a:r>
          </a:p>
          <a:p>
            <a:r>
              <a:rPr lang="en-US" dirty="0" smtClean="0"/>
              <a:t>As a consequence of this, all transactions that have their [commit, </a:t>
            </a:r>
            <a:r>
              <a:rPr lang="en-US" i="1" dirty="0" smtClean="0"/>
              <a:t>T ] entries in the log </a:t>
            </a:r>
            <a:r>
              <a:rPr lang="en-US" dirty="0" smtClean="0"/>
              <a:t>before a [checkpoint] entry do not need to have their WRITE operations </a:t>
            </a:r>
            <a:r>
              <a:rPr lang="en-US" i="1" dirty="0" smtClean="0"/>
              <a:t>redone in case </a:t>
            </a:r>
            <a:r>
              <a:rPr lang="en-US" dirty="0" smtClean="0"/>
              <a:t>of a system crash</a:t>
            </a:r>
          </a:p>
          <a:p>
            <a:pPr lvl="1"/>
            <a:r>
              <a:rPr lang="en-US" dirty="0" smtClean="0"/>
              <a:t>since all their updates will be recorded in the database on disk during </a:t>
            </a:r>
            <a:r>
              <a:rPr lang="en-US" dirty="0" err="1" smtClean="0"/>
              <a:t>checkpointing</a:t>
            </a:r>
            <a:endParaRPr lang="en-US" dirty="0" smtClean="0"/>
          </a:p>
          <a:p>
            <a:endParaRPr lang="en-US" dirty="0" smtClean="0"/>
          </a:p>
          <a:p>
            <a:r>
              <a:rPr lang="en-US" dirty="0" smtClean="0"/>
              <a:t>As part of </a:t>
            </a:r>
            <a:r>
              <a:rPr lang="en-US" dirty="0" err="1" smtClean="0"/>
              <a:t>checkpointing</a:t>
            </a:r>
            <a:r>
              <a:rPr lang="en-US" dirty="0" smtClean="0"/>
              <a:t>, the list of transaction ids for active transactions at the time of the checkpoint is included in the checkpoint record, so that these transactions can be easily identified during recovery</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Checkpoints in the System Log</a:t>
            </a:r>
            <a:br>
              <a:rPr lang="en-US" b="0" dirty="0" smtClean="0"/>
            </a:br>
            <a:r>
              <a:rPr lang="en-US" b="0" dirty="0" smtClean="0"/>
              <a:t>&amp; Fuzzy </a:t>
            </a:r>
            <a:r>
              <a:rPr lang="en-US" b="0" dirty="0" err="1" smtClean="0"/>
              <a:t>Checkpointing</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85000" lnSpcReduction="20000"/>
          </a:bodyPr>
          <a:lstStyle/>
          <a:p>
            <a:r>
              <a:rPr lang="en-US" dirty="0" smtClean="0"/>
              <a:t>The recovery manager of a DBMS must decide at what intervals to take a checkpoint</a:t>
            </a:r>
          </a:p>
          <a:p>
            <a:pPr lvl="1"/>
            <a:r>
              <a:rPr lang="en-US" dirty="0" smtClean="0"/>
              <a:t>The interval may be measured in time—say, every m minutes—or in the number t of committed transactions since the last </a:t>
            </a:r>
            <a:r>
              <a:rPr lang="en-US" dirty="0" err="1" smtClean="0"/>
              <a:t>checkpoint,where</a:t>
            </a:r>
            <a:r>
              <a:rPr lang="en-US" dirty="0" smtClean="0"/>
              <a:t> the values of m or t are system parameters. </a:t>
            </a:r>
          </a:p>
          <a:p>
            <a:endParaRPr lang="en-US" dirty="0" smtClean="0"/>
          </a:p>
          <a:p>
            <a:r>
              <a:rPr lang="en-US" dirty="0" smtClean="0"/>
              <a:t>Taking a checkpoint consists of the following actions:</a:t>
            </a:r>
          </a:p>
          <a:p>
            <a:pPr lvl="1"/>
            <a:r>
              <a:rPr lang="en-US" dirty="0" smtClean="0"/>
              <a:t>1. Suspend execution of transactions temporarily.</a:t>
            </a:r>
          </a:p>
          <a:p>
            <a:pPr lvl="1"/>
            <a:r>
              <a:rPr lang="en-US" dirty="0" smtClean="0"/>
              <a:t>2. Force-write all main memory buffers that have been modified to disk.</a:t>
            </a:r>
          </a:p>
          <a:p>
            <a:pPr lvl="1"/>
            <a:r>
              <a:rPr lang="en-US" dirty="0" smtClean="0"/>
              <a:t>3. Write a [checkpoint] record to the log, and force-write the log to disk.</a:t>
            </a:r>
          </a:p>
          <a:p>
            <a:pPr lvl="1"/>
            <a:r>
              <a:rPr lang="en-US" dirty="0" smtClean="0"/>
              <a:t>4. Resume executing transactions.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Checkpoints in the System Log</a:t>
            </a:r>
            <a:br>
              <a:rPr lang="en-US" b="0" dirty="0" smtClean="0"/>
            </a:br>
            <a:r>
              <a:rPr lang="en-US" b="0" dirty="0" smtClean="0"/>
              <a:t>&amp; Fuzzy </a:t>
            </a:r>
            <a:r>
              <a:rPr lang="en-US" b="0" dirty="0" err="1" smtClean="0"/>
              <a:t>Checkpointing</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77500" lnSpcReduction="20000"/>
          </a:bodyPr>
          <a:lstStyle/>
          <a:p>
            <a:r>
              <a:rPr lang="en-US" dirty="0" smtClean="0"/>
              <a:t>The time needed to force-write all modified memory buffers may delay transaction processing</a:t>
            </a:r>
          </a:p>
          <a:p>
            <a:r>
              <a:rPr lang="en-US" dirty="0" smtClean="0"/>
              <a:t>To reduce this delay, it is common to use a technique called </a:t>
            </a:r>
            <a:r>
              <a:rPr lang="en-US" b="1" dirty="0" smtClean="0"/>
              <a:t>fuzzy </a:t>
            </a:r>
            <a:r>
              <a:rPr lang="en-US" b="1" dirty="0" err="1" smtClean="0"/>
              <a:t>checkpointing</a:t>
            </a:r>
            <a:endParaRPr lang="en-US" b="1" dirty="0" smtClean="0"/>
          </a:p>
          <a:p>
            <a:pPr lvl="1"/>
            <a:r>
              <a:rPr lang="en-US" dirty="0" smtClean="0"/>
              <a:t>In this technique, the system can resume transaction processing after a [</a:t>
            </a:r>
            <a:r>
              <a:rPr lang="en-US" dirty="0" err="1" smtClean="0"/>
              <a:t>begin_checkpoint</a:t>
            </a:r>
            <a:r>
              <a:rPr lang="en-US" dirty="0" smtClean="0"/>
              <a:t>] record is written to the log without having to wait for step 2 to finish</a:t>
            </a:r>
          </a:p>
          <a:p>
            <a:pPr lvl="1"/>
            <a:r>
              <a:rPr lang="en-US" dirty="0" smtClean="0"/>
              <a:t>When step 2 is completed, an [</a:t>
            </a:r>
            <a:r>
              <a:rPr lang="en-US" dirty="0" err="1" smtClean="0"/>
              <a:t>end_checkpoint</a:t>
            </a:r>
            <a:r>
              <a:rPr lang="en-US" dirty="0" smtClean="0"/>
              <a:t>, ...] record is written in the log with the relevant information collected during </a:t>
            </a:r>
            <a:r>
              <a:rPr lang="en-US" dirty="0" err="1" smtClean="0"/>
              <a:t>checkpointing</a:t>
            </a:r>
            <a:r>
              <a:rPr lang="en-US" dirty="0" smtClean="0"/>
              <a:t>.</a:t>
            </a:r>
          </a:p>
          <a:p>
            <a:pPr lvl="1"/>
            <a:r>
              <a:rPr lang="en-US" dirty="0" smtClean="0"/>
              <a:t>However, until step 2 is completed, the previous checkpoint  record should remain valid</a:t>
            </a:r>
          </a:p>
          <a:p>
            <a:pPr lvl="1"/>
            <a:r>
              <a:rPr lang="en-US" dirty="0" smtClean="0"/>
              <a:t>To accomplish this, the system maintains a file on disk that contains a pointer to the valid checkpoint, which continues to point to the previous checkpoint record in the log</a:t>
            </a:r>
          </a:p>
          <a:p>
            <a:pPr lvl="1"/>
            <a:r>
              <a:rPr lang="en-US" dirty="0" smtClean="0"/>
              <a:t>Once step 2 is concluded, that pointer is changed to point to the new checkpoint in the log.</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0" dirty="0" smtClean="0"/>
              <a:t>NO-UNDO/REDO Recovery Based</a:t>
            </a:r>
            <a:br>
              <a:rPr lang="en-US" b="0" dirty="0" smtClean="0"/>
            </a:br>
            <a:r>
              <a:rPr lang="en-US" b="0" dirty="0" smtClean="0"/>
              <a:t>on Deferred Update</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1752600" y="1271789"/>
            <a:ext cx="6096000" cy="520521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NO-UNDO/REDO Recovery Based</a:t>
            </a:r>
            <a:br>
              <a:rPr lang="en-US" b="0" dirty="0" smtClean="0"/>
            </a:br>
            <a:r>
              <a:rPr lang="en-US" b="0" dirty="0" smtClean="0"/>
              <a:t>on Deferred Update</a:t>
            </a:r>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a:bodyPr>
          <a:lstStyle/>
          <a:p>
            <a:r>
              <a:rPr lang="en-US" dirty="0" smtClean="0"/>
              <a:t>deferred update can generally be characterized as a </a:t>
            </a:r>
            <a:r>
              <a:rPr lang="en-US" i="1" dirty="0" smtClean="0"/>
              <a:t>no-steal approach</a:t>
            </a:r>
          </a:p>
          <a:p>
            <a:r>
              <a:rPr lang="en-US" dirty="0" smtClean="0"/>
              <a:t>idea behind deferred update is to defer or postpone any actual updates to the database on disk until the transaction completes its execution successfully and reaches its commit point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NO-UNDO/REDO Recovery Based</a:t>
            </a:r>
            <a:br>
              <a:rPr lang="en-US" b="0" dirty="0" smtClean="0"/>
            </a:br>
            <a:r>
              <a:rPr lang="en-US" b="0" dirty="0" smtClean="0"/>
              <a:t>on Deferred Update</a:t>
            </a:r>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62500" lnSpcReduction="20000"/>
          </a:bodyPr>
          <a:lstStyle/>
          <a:p>
            <a:r>
              <a:rPr lang="en-US" dirty="0" smtClean="0"/>
              <a:t>During transaction execution, the updates are recorded only in the log and in the cache buffers</a:t>
            </a:r>
          </a:p>
          <a:p>
            <a:r>
              <a:rPr lang="en-US" dirty="0" smtClean="0"/>
              <a:t>After the transaction reaches its commit point and the log is force-written to disk, the updates are recorded in the database</a:t>
            </a:r>
          </a:p>
          <a:p>
            <a:r>
              <a:rPr lang="en-US" dirty="0" smtClean="0"/>
              <a:t>If a transaction fails before reaching its commit point, there is no need to undo any operations because the transaction has not affected the database on disk in any way. </a:t>
            </a:r>
          </a:p>
          <a:p>
            <a:r>
              <a:rPr lang="en-US" dirty="0" smtClean="0"/>
              <a:t>Therefore, </a:t>
            </a:r>
            <a:r>
              <a:rPr lang="en-US" smtClean="0"/>
              <a:t>only </a:t>
            </a:r>
            <a:r>
              <a:rPr lang="en-US" b="1" smtClean="0"/>
              <a:t>REDO type </a:t>
            </a:r>
            <a:r>
              <a:rPr lang="en-US" b="1" dirty="0" smtClean="0"/>
              <a:t>log entries </a:t>
            </a:r>
            <a:r>
              <a:rPr lang="en-US" dirty="0" smtClean="0"/>
              <a:t>are needed in the log, which include the new value (AFIM) of the item written by a write operation. </a:t>
            </a:r>
          </a:p>
          <a:p>
            <a:r>
              <a:rPr lang="en-US" dirty="0" smtClean="0"/>
              <a:t>The </a:t>
            </a:r>
            <a:r>
              <a:rPr lang="en-US" b="1" dirty="0" smtClean="0"/>
              <a:t>UNDO-type log entries</a:t>
            </a:r>
            <a:r>
              <a:rPr lang="en-US" dirty="0" smtClean="0"/>
              <a:t> are not needed since no undoing of operations will be required during recovery</a:t>
            </a:r>
          </a:p>
          <a:p>
            <a:r>
              <a:rPr lang="en-US" dirty="0" smtClean="0"/>
              <a:t>Although this may simplify the recovery process, it cannot be used in practice unless transactions are short and each transaction changes few items</a:t>
            </a:r>
          </a:p>
          <a:p>
            <a:r>
              <a:rPr lang="en-US" dirty="0" smtClean="0"/>
              <a:t>For other types of transactions, there is the potential for running out of buffer space because transaction changes must be held in the cache buffers until the commit point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NO-UNDO/REDO Recovery Based</a:t>
            </a:r>
            <a:br>
              <a:rPr lang="en-US" b="0" dirty="0" smtClean="0"/>
            </a:br>
            <a:r>
              <a:rPr lang="en-US" b="0" dirty="0" smtClean="0"/>
              <a:t>on Deferred Update</a:t>
            </a:r>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a:bodyPr>
          <a:lstStyle/>
          <a:p>
            <a:r>
              <a:rPr lang="en-US" sz="2400" dirty="0" smtClean="0"/>
              <a:t>We can state a typical deferred update protocol as follows:</a:t>
            </a:r>
          </a:p>
          <a:p>
            <a:pPr lvl="1"/>
            <a:r>
              <a:rPr lang="en-US" sz="2000" b="1" dirty="0" smtClean="0"/>
              <a:t>1. A transaction cannot change the database on disk until it reaches its commit </a:t>
            </a:r>
            <a:r>
              <a:rPr lang="en-US" sz="2000" dirty="0" smtClean="0"/>
              <a:t>point.</a:t>
            </a:r>
          </a:p>
          <a:p>
            <a:pPr lvl="1"/>
            <a:r>
              <a:rPr lang="en-US" sz="2000" b="1" dirty="0" smtClean="0"/>
              <a:t>2. A transaction does not reach its commit point until all its REDO-type log </a:t>
            </a:r>
            <a:r>
              <a:rPr lang="en-US" sz="2000" dirty="0" smtClean="0"/>
              <a:t>entries are recorded in the log </a:t>
            </a:r>
            <a:r>
              <a:rPr lang="en-US" sz="2000" i="1" dirty="0" smtClean="0"/>
              <a:t>and the log buffer is force-written to disk.</a:t>
            </a:r>
            <a:endParaRPr lang="en-US" sz="2000"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NO-UNDO/REDO Recovery Based</a:t>
            </a:r>
            <a:br>
              <a:rPr lang="en-US" b="0" dirty="0" smtClean="0"/>
            </a:br>
            <a:r>
              <a:rPr lang="en-US" b="0" dirty="0" smtClean="0"/>
              <a:t>on Deferred Update</a:t>
            </a:r>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77500" lnSpcReduction="20000"/>
          </a:bodyPr>
          <a:lstStyle/>
          <a:p>
            <a:r>
              <a:rPr lang="en-US" b="1" dirty="0" smtClean="0"/>
              <a:t>Procedure RDU_M (NO-UNDO/REDO with checkpoints)</a:t>
            </a:r>
          </a:p>
          <a:p>
            <a:pPr lvl="1"/>
            <a:r>
              <a:rPr lang="en-US" dirty="0" smtClean="0"/>
              <a:t>Use two lists of transactions maintained by the system: </a:t>
            </a:r>
          </a:p>
          <a:p>
            <a:pPr lvl="2"/>
            <a:r>
              <a:rPr lang="en-US" dirty="0" smtClean="0"/>
              <a:t>the committed transactions </a:t>
            </a:r>
            <a:r>
              <a:rPr lang="en-US" i="1" dirty="0" smtClean="0"/>
              <a:t>T since the </a:t>
            </a:r>
            <a:r>
              <a:rPr lang="en-US" dirty="0" smtClean="0"/>
              <a:t>last checkpoint (commit list), and </a:t>
            </a:r>
          </a:p>
          <a:p>
            <a:pPr lvl="2"/>
            <a:r>
              <a:rPr lang="en-US" dirty="0" smtClean="0"/>
              <a:t>the active transactions </a:t>
            </a:r>
            <a:r>
              <a:rPr lang="en-US" i="1" dirty="0" smtClean="0"/>
              <a:t>T (active list).</a:t>
            </a:r>
          </a:p>
          <a:p>
            <a:pPr lvl="1"/>
            <a:r>
              <a:rPr lang="en-US" dirty="0" smtClean="0"/>
              <a:t>REDO all the WRITE operations of the committed transactions from the log, </a:t>
            </a:r>
            <a:r>
              <a:rPr lang="en-US" i="1" dirty="0" smtClean="0"/>
              <a:t>in the order in which they were written into the log. </a:t>
            </a:r>
          </a:p>
          <a:p>
            <a:pPr lvl="1"/>
            <a:r>
              <a:rPr lang="en-US" i="1" dirty="0" smtClean="0"/>
              <a:t>The transactions that are active </a:t>
            </a:r>
            <a:r>
              <a:rPr lang="en-US" dirty="0" smtClean="0"/>
              <a:t>and did not commit are effectively canceled and must be resubmitted.</a:t>
            </a:r>
          </a:p>
          <a:p>
            <a:endParaRPr lang="en-US" b="1" dirty="0" smtClean="0"/>
          </a:p>
          <a:p>
            <a:r>
              <a:rPr lang="en-US" b="1" dirty="0" smtClean="0"/>
              <a:t>Procedure REDO (WRITE_OP)</a:t>
            </a:r>
          </a:p>
          <a:p>
            <a:pPr lvl="1"/>
            <a:r>
              <a:rPr lang="en-US" dirty="0" smtClean="0"/>
              <a:t>Redoing a </a:t>
            </a:r>
            <a:r>
              <a:rPr lang="en-US" dirty="0" err="1" smtClean="0"/>
              <a:t>write_item</a:t>
            </a:r>
            <a:r>
              <a:rPr lang="en-US" dirty="0" smtClean="0"/>
              <a:t> operation WRITE_OP consists of </a:t>
            </a:r>
          </a:p>
          <a:p>
            <a:pPr lvl="1"/>
            <a:r>
              <a:rPr lang="en-US" dirty="0" smtClean="0"/>
              <a:t>examining its log entry [</a:t>
            </a:r>
            <a:r>
              <a:rPr lang="en-US" dirty="0" err="1" smtClean="0"/>
              <a:t>write_item</a:t>
            </a:r>
            <a:r>
              <a:rPr lang="en-US" dirty="0" smtClean="0"/>
              <a:t>, </a:t>
            </a:r>
            <a:r>
              <a:rPr lang="en-US" i="1" dirty="0" smtClean="0"/>
              <a:t>T, X, </a:t>
            </a:r>
            <a:r>
              <a:rPr lang="en-US" i="1" dirty="0" err="1" smtClean="0"/>
              <a:t>new_value</a:t>
            </a:r>
            <a:r>
              <a:rPr lang="en-US" i="1" dirty="0" smtClean="0"/>
              <a:t>] and </a:t>
            </a:r>
          </a:p>
          <a:p>
            <a:pPr lvl="1"/>
            <a:r>
              <a:rPr lang="en-US" i="1" dirty="0" smtClean="0"/>
              <a:t>setting the value </a:t>
            </a:r>
            <a:r>
              <a:rPr lang="en-US" dirty="0" smtClean="0"/>
              <a:t>of item </a:t>
            </a:r>
            <a:r>
              <a:rPr lang="en-US" i="1" dirty="0" smtClean="0"/>
              <a:t>X in the database to </a:t>
            </a:r>
            <a:r>
              <a:rPr lang="en-US" i="1" dirty="0" err="1" smtClean="0"/>
              <a:t>new_value</a:t>
            </a:r>
            <a:r>
              <a:rPr lang="en-US" i="1" dirty="0" smtClean="0"/>
              <a:t>, which is the after image (AFIM).</a:t>
            </a:r>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0" dirty="0" smtClean="0"/>
              <a:t>Recovery Based</a:t>
            </a:r>
            <a:br>
              <a:rPr lang="en-US" b="0" dirty="0" smtClean="0"/>
            </a:br>
            <a:r>
              <a:rPr lang="en-US" b="0" dirty="0" smtClean="0"/>
              <a:t>on Immediate Update</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Recovery Based</a:t>
            </a:r>
            <a:br>
              <a:rPr lang="en-US" b="0" dirty="0" smtClean="0"/>
            </a:br>
            <a:r>
              <a:rPr lang="en-US" b="0" dirty="0" smtClean="0"/>
              <a:t>on Immediate Update</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a:bodyPr>
          <a:lstStyle/>
          <a:p>
            <a:r>
              <a:rPr lang="en-US" sz="2400" dirty="0" smtClean="0"/>
              <a:t>In these techniques, when a transaction issues an update command, the database on disk can be updated </a:t>
            </a:r>
            <a:r>
              <a:rPr lang="en-US" sz="2400" i="1" dirty="0" smtClean="0"/>
              <a:t>immediately, without any need to wait for the transaction to </a:t>
            </a:r>
            <a:r>
              <a:rPr lang="en-US" sz="2400" dirty="0" smtClean="0"/>
              <a:t>reach its commit point</a:t>
            </a:r>
          </a:p>
          <a:p>
            <a:r>
              <a:rPr lang="en-US" sz="2400" dirty="0" smtClean="0"/>
              <a:t>Notice that it is </a:t>
            </a:r>
            <a:r>
              <a:rPr lang="en-US" sz="2400" i="1" dirty="0" smtClean="0"/>
              <a:t>not a requirement that every update be </a:t>
            </a:r>
            <a:r>
              <a:rPr lang="en-US" sz="2400" dirty="0" smtClean="0"/>
              <a:t>applied immediately to disk; it is just possible that some updates are applied to disk </a:t>
            </a:r>
            <a:r>
              <a:rPr lang="en-US" sz="2400" i="1" dirty="0" smtClean="0"/>
              <a:t>before the transaction commits.</a:t>
            </a:r>
            <a:endParaRPr lang="en-US" sz="24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Recovery Based</a:t>
            </a:r>
            <a:br>
              <a:rPr lang="en-US" b="0" dirty="0" smtClean="0"/>
            </a:br>
            <a:r>
              <a:rPr lang="en-US" b="0" dirty="0" smtClean="0"/>
              <a:t>on Immediate Update</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fontScale="85000" lnSpcReduction="10000"/>
          </a:bodyPr>
          <a:lstStyle/>
          <a:p>
            <a:r>
              <a:rPr lang="en-US" b="1" dirty="0" smtClean="0"/>
              <a:t>Procedure RIU_M (UNDO/REDO with checkpoints)</a:t>
            </a:r>
          </a:p>
          <a:p>
            <a:pPr lvl="1"/>
            <a:r>
              <a:rPr lang="en-US" b="1" dirty="0" smtClean="0"/>
              <a:t>1. Use two lists of transactions maintained by the system:</a:t>
            </a:r>
            <a:r>
              <a:rPr lang="en-US" dirty="0" smtClean="0"/>
              <a:t> </a:t>
            </a:r>
          </a:p>
          <a:p>
            <a:pPr lvl="2"/>
            <a:r>
              <a:rPr lang="en-US" dirty="0" smtClean="0"/>
              <a:t>the committed transactions since the last checkpoint and </a:t>
            </a:r>
          </a:p>
          <a:p>
            <a:pPr lvl="2"/>
            <a:r>
              <a:rPr lang="en-US" dirty="0" smtClean="0"/>
              <a:t>the active transactions.</a:t>
            </a:r>
          </a:p>
          <a:p>
            <a:pPr lvl="2"/>
            <a:endParaRPr lang="en-US" dirty="0" smtClean="0"/>
          </a:p>
          <a:p>
            <a:pPr lvl="1"/>
            <a:r>
              <a:rPr lang="en-US" b="1" dirty="0" smtClean="0"/>
              <a:t>2. Undo all the </a:t>
            </a:r>
            <a:r>
              <a:rPr lang="en-US" b="1" dirty="0" err="1" smtClean="0"/>
              <a:t>write_item</a:t>
            </a:r>
            <a:r>
              <a:rPr lang="en-US" b="1" dirty="0" smtClean="0"/>
              <a:t> operations of the </a:t>
            </a:r>
            <a:r>
              <a:rPr lang="en-US" b="1" i="1" dirty="0" smtClean="0"/>
              <a:t>active (uncommitted) transactions, </a:t>
            </a:r>
            <a:r>
              <a:rPr lang="en-US" dirty="0" smtClean="0"/>
              <a:t>using the UNDO procedure</a:t>
            </a:r>
          </a:p>
          <a:p>
            <a:pPr lvl="2"/>
            <a:r>
              <a:rPr lang="en-US" dirty="0" smtClean="0"/>
              <a:t>The operations should be undone in the reverse of the order in which they were written into the log.</a:t>
            </a:r>
          </a:p>
          <a:p>
            <a:pPr lvl="2"/>
            <a:endParaRPr lang="en-US" dirty="0" smtClean="0"/>
          </a:p>
          <a:p>
            <a:pPr lvl="1"/>
            <a:r>
              <a:rPr lang="en-US" b="1" dirty="0" smtClean="0"/>
              <a:t>3. Redo all the </a:t>
            </a:r>
            <a:r>
              <a:rPr lang="en-US" b="1" dirty="0" err="1" smtClean="0"/>
              <a:t>write_item</a:t>
            </a:r>
            <a:r>
              <a:rPr lang="en-US" b="1" dirty="0" smtClean="0"/>
              <a:t> operations of the </a:t>
            </a:r>
            <a:r>
              <a:rPr lang="en-US" b="1" i="1" dirty="0" smtClean="0"/>
              <a:t>committed transactions from the log,</a:t>
            </a:r>
          </a:p>
          <a:p>
            <a:pPr lvl="2"/>
            <a:r>
              <a:rPr lang="en-US" dirty="0" smtClean="0"/>
              <a:t>in the order in which they were written into the log, using the REDO procedure defined earlier.</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Recovery Based</a:t>
            </a:r>
            <a:br>
              <a:rPr lang="en-US" b="0" dirty="0" smtClean="0"/>
            </a:br>
            <a:r>
              <a:rPr lang="en-US" b="0" dirty="0" smtClean="0"/>
              <a:t>on Immediate Update</a:t>
            </a:r>
            <a:endParaRPr lang="en-US" b="0" dirty="0" smtClean="0"/>
          </a:p>
        </p:txBody>
      </p:sp>
      <p:sp>
        <p:nvSpPr>
          <p:cNvPr id="7171" name="Rectangle 5"/>
          <p:cNvSpPr>
            <a:spLocks noGrp="1" noChangeArrowheads="1"/>
          </p:cNvSpPr>
          <p:nvPr>
            <p:ph type="body" idx="4294967295"/>
          </p:nvPr>
        </p:nvSpPr>
        <p:spPr>
          <a:xfrm>
            <a:off x="1066800" y="1905000"/>
            <a:ext cx="8077200" cy="4572000"/>
          </a:xfrm>
          <a:ln>
            <a:solidFill>
              <a:schemeClr val="accent1"/>
            </a:solidFill>
          </a:ln>
        </p:spPr>
        <p:txBody>
          <a:bodyPr>
            <a:normAutofit/>
          </a:bodyPr>
          <a:lstStyle/>
          <a:p>
            <a:r>
              <a:rPr lang="en-US" b="1" dirty="0" smtClean="0"/>
              <a:t>Procedure UNDO (WRITE_OP)</a:t>
            </a:r>
          </a:p>
          <a:p>
            <a:pPr lvl="1"/>
            <a:r>
              <a:rPr lang="en-US" b="1" dirty="0" smtClean="0"/>
              <a:t>Undoing a </a:t>
            </a:r>
            <a:r>
              <a:rPr lang="en-US" b="1" dirty="0" err="1" smtClean="0"/>
              <a:t>write_item</a:t>
            </a:r>
            <a:r>
              <a:rPr lang="en-US" b="1" dirty="0" smtClean="0"/>
              <a:t> operation </a:t>
            </a:r>
            <a:r>
              <a:rPr lang="en-US" b="1" dirty="0" err="1" smtClean="0"/>
              <a:t>write_op</a:t>
            </a:r>
            <a:r>
              <a:rPr lang="en-US" b="1" dirty="0" smtClean="0"/>
              <a:t> consists </a:t>
            </a:r>
            <a:r>
              <a:rPr lang="en-US" dirty="0" smtClean="0"/>
              <a:t>of examining its log entry [</a:t>
            </a:r>
            <a:r>
              <a:rPr lang="en-US" dirty="0" err="1" smtClean="0"/>
              <a:t>write_item</a:t>
            </a:r>
            <a:r>
              <a:rPr lang="en-US" dirty="0" smtClean="0"/>
              <a:t>, </a:t>
            </a:r>
            <a:r>
              <a:rPr lang="en-US" i="1" dirty="0" smtClean="0"/>
              <a:t>T, X, </a:t>
            </a:r>
            <a:r>
              <a:rPr lang="en-US" i="1" dirty="0" err="1" smtClean="0"/>
              <a:t>old_value</a:t>
            </a:r>
            <a:r>
              <a:rPr lang="en-US" i="1" dirty="0" smtClean="0"/>
              <a:t>, </a:t>
            </a:r>
            <a:r>
              <a:rPr lang="en-US" i="1" dirty="0" err="1" smtClean="0"/>
              <a:t>new_value</a:t>
            </a:r>
            <a:r>
              <a:rPr lang="en-US" i="1" dirty="0" smtClean="0"/>
              <a:t>] and setting </a:t>
            </a:r>
            <a:r>
              <a:rPr lang="en-US" dirty="0" smtClean="0"/>
              <a:t>the value of item </a:t>
            </a:r>
            <a:r>
              <a:rPr lang="en-US" i="1" dirty="0" smtClean="0"/>
              <a:t>X in the database to </a:t>
            </a:r>
            <a:r>
              <a:rPr lang="en-US" i="1" dirty="0" err="1" smtClean="0"/>
              <a:t>old_value</a:t>
            </a:r>
            <a:r>
              <a:rPr lang="en-US" i="1" dirty="0" smtClean="0"/>
              <a:t>, which is the before image </a:t>
            </a:r>
            <a:r>
              <a:rPr lang="en-US" dirty="0" smtClean="0"/>
              <a:t>(BFIM)</a:t>
            </a:r>
          </a:p>
          <a:p>
            <a:pPr lvl="1"/>
            <a:r>
              <a:rPr lang="en-US" dirty="0" smtClean="0"/>
              <a:t>Undoing a number of </a:t>
            </a:r>
            <a:r>
              <a:rPr lang="en-US" dirty="0" err="1" smtClean="0"/>
              <a:t>write_item</a:t>
            </a:r>
            <a:r>
              <a:rPr lang="en-US" dirty="0" smtClean="0"/>
              <a:t> operations from one or more transactions from the log must proceed in the </a:t>
            </a:r>
            <a:r>
              <a:rPr lang="en-US" i="1" dirty="0" smtClean="0"/>
              <a:t>reverse order from the order in which </a:t>
            </a:r>
            <a:r>
              <a:rPr lang="en-US" dirty="0" smtClean="0"/>
              <a:t>the operations were written in the log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Recovery from transaction failures usually means that the database is </a:t>
            </a:r>
            <a:r>
              <a:rPr lang="en-US" i="1" dirty="0" smtClean="0"/>
              <a:t>restored to the </a:t>
            </a:r>
            <a:r>
              <a:rPr lang="en-US" dirty="0" smtClean="0"/>
              <a:t>most recent consistent state just before the time of failure</a:t>
            </a:r>
          </a:p>
          <a:p>
            <a:r>
              <a:rPr lang="en-US" dirty="0" smtClean="0"/>
              <a:t>To do this, the system must keep information about the changes that were applied to data items by the various transactions</a:t>
            </a:r>
          </a:p>
          <a:p>
            <a:r>
              <a:rPr lang="en-US" dirty="0" smtClean="0"/>
              <a:t>This information is typically kept in the </a:t>
            </a:r>
            <a:r>
              <a:rPr lang="en-US" b="1" dirty="0" smtClean="0"/>
              <a:t>system log</a:t>
            </a: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Failure &amp; It’s Types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DB may become unavailable due to</a:t>
            </a:r>
          </a:p>
          <a:p>
            <a:pPr lvl="1"/>
            <a:r>
              <a:rPr lang="en-US" dirty="0" smtClean="0"/>
              <a:t>Transaction Failure</a:t>
            </a:r>
          </a:p>
          <a:p>
            <a:pPr lvl="2"/>
            <a:r>
              <a:rPr lang="en-US" dirty="0" smtClean="0"/>
              <a:t>Transactions may fail because of incorrect input, deadlock or incorrect Synchronization.</a:t>
            </a:r>
          </a:p>
          <a:p>
            <a:pPr lvl="1"/>
            <a:r>
              <a:rPr lang="en-US" dirty="0" smtClean="0"/>
              <a:t>System Failure</a:t>
            </a:r>
          </a:p>
          <a:p>
            <a:pPr lvl="2"/>
            <a:r>
              <a:rPr lang="en-US" dirty="0" smtClean="0"/>
              <a:t>Like addressing error, application error, OS failure and RAM failure etc.</a:t>
            </a:r>
          </a:p>
          <a:p>
            <a:pPr lvl="1"/>
            <a:endParaRPr lang="en-US" dirty="0" smtClean="0"/>
          </a:p>
          <a:p>
            <a:pPr lvl="1"/>
            <a:r>
              <a:rPr lang="en-US" dirty="0" smtClean="0"/>
              <a:t>Media Failure</a:t>
            </a:r>
          </a:p>
          <a:p>
            <a:pPr lvl="2"/>
            <a:r>
              <a:rPr lang="en-US" dirty="0" smtClean="0"/>
              <a:t>Disk Head crash, power disruption etc…</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b="0" dirty="0" smtClean="0"/>
              <a:t>Failure &amp; It’s Types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Failure can be big or small</a:t>
            </a:r>
          </a:p>
          <a:p>
            <a:pPr lvl="1"/>
            <a:r>
              <a:rPr lang="en-US" dirty="0" smtClean="0"/>
              <a:t>If there is extensive damage to a wide portion of the database due to catastrophic failure, such as a disk crash</a:t>
            </a:r>
          </a:p>
          <a:p>
            <a:pPr lvl="2"/>
            <a:endParaRPr lang="en-US" sz="1800" dirty="0" smtClean="0"/>
          </a:p>
          <a:p>
            <a:pPr lvl="1"/>
            <a:r>
              <a:rPr lang="en-US" dirty="0" smtClean="0"/>
              <a:t>When the database on disk is not physically damaged, and a non-catastrophic failure has occurred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there is extensive damage to a wide portion of the database due to catastrophic failure, such as a disk crash</a:t>
            </a:r>
          </a:p>
          <a:p>
            <a:pPr lvl="1"/>
            <a:r>
              <a:rPr lang="en-US" dirty="0" smtClean="0"/>
              <a:t>recovery method restores a past copy of the database that was </a:t>
            </a:r>
            <a:r>
              <a:rPr lang="en-US" i="1" dirty="0" smtClean="0"/>
              <a:t>backed up to archival storage (typically tape or </a:t>
            </a:r>
            <a:r>
              <a:rPr lang="en-US" dirty="0" smtClean="0"/>
              <a:t>other large capacity offline storage media) and </a:t>
            </a:r>
          </a:p>
          <a:p>
            <a:pPr lvl="1"/>
            <a:r>
              <a:rPr lang="en-US" dirty="0" smtClean="0"/>
              <a:t>reconstructs a more current state by reapplying or </a:t>
            </a:r>
            <a:r>
              <a:rPr lang="en-US" i="1" dirty="0" smtClean="0"/>
              <a:t>redoing the operations of committed transactions</a:t>
            </a:r>
          </a:p>
          <a:p>
            <a:pPr lvl="1"/>
            <a:r>
              <a:rPr lang="en-US" dirty="0" smtClean="0"/>
              <a:t>This is done from the </a:t>
            </a:r>
            <a:r>
              <a:rPr lang="en-US" i="1" dirty="0" smtClean="0"/>
              <a:t>backed up log, up to the time of failure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b="0" dirty="0" smtClean="0"/>
              <a:t>Recovery Outline &amp; Categorization</a:t>
            </a:r>
            <a:br>
              <a:rPr lang="en-US" b="0" dirty="0" smtClean="0"/>
            </a:br>
            <a:r>
              <a:rPr lang="en-US" b="0" dirty="0" smtClean="0"/>
              <a:t>of Recovery Algorithms</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When the database on disk is not physically damaged, and a non-catastrophic failure has occurred</a:t>
            </a:r>
          </a:p>
          <a:p>
            <a:pPr lvl="1"/>
            <a:r>
              <a:rPr lang="en-US" dirty="0" smtClean="0"/>
              <a:t>the recovery strategy is to identify any changes that may cause an inconsistency in the database</a:t>
            </a:r>
          </a:p>
          <a:p>
            <a:pPr lvl="1"/>
            <a:r>
              <a:rPr lang="en-US" dirty="0" smtClean="0"/>
              <a:t>For example, a transaction that has updated some database items on disk but has not been committed needs to have its changes reversed by </a:t>
            </a:r>
            <a:r>
              <a:rPr lang="en-US" i="1" dirty="0" smtClean="0"/>
              <a:t>undoing its write operations.</a:t>
            </a:r>
          </a:p>
          <a:p>
            <a:pPr lvl="1"/>
            <a:r>
              <a:rPr lang="en-US" i="1" dirty="0" smtClean="0"/>
              <a:t>It may also be necessary to redo some operations </a:t>
            </a:r>
            <a:r>
              <a:rPr lang="en-US" dirty="0" smtClean="0"/>
              <a:t>in order to restore a consistent state of the database; </a:t>
            </a:r>
          </a:p>
          <a:p>
            <a:pPr lvl="2"/>
            <a:r>
              <a:rPr lang="en-US" dirty="0" smtClean="0"/>
              <a:t>for example, if a transaction has committed but some of its write operations have not yet been written to disk</a:t>
            </a:r>
          </a:p>
          <a:p>
            <a:pPr lvl="1"/>
            <a:endParaRPr lang="en-US" dirty="0" smtClean="0"/>
          </a:p>
          <a:p>
            <a:pPr lvl="1"/>
            <a:r>
              <a:rPr lang="en-US" dirty="0" smtClean="0"/>
              <a:t>For non-catastrophic failure, the recovery protocol does not need a complete archival copy of the database. Rather, the entries kept in the online system log on disk are analyzed to determine the appropriate actions for recovery</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ustom 4">
      <a:dk1>
        <a:srgbClr val="FAD0E4"/>
      </a:dk1>
      <a:lt1>
        <a:srgbClr val="290416"/>
      </a:lt1>
      <a:dk2>
        <a:srgbClr val="FEE29C"/>
      </a:dk2>
      <a:lt2>
        <a:srgbClr val="002E57"/>
      </a:lt2>
      <a:accent1>
        <a:srgbClr val="7FD13B"/>
      </a:accent1>
      <a:accent2>
        <a:srgbClr val="EA157A"/>
      </a:accent2>
      <a:accent3>
        <a:srgbClr val="FEB80A"/>
      </a:accent3>
      <a:accent4>
        <a:srgbClr val="00ADDC"/>
      </a:accent4>
      <a:accent5>
        <a:srgbClr val="1390FF"/>
      </a:accent5>
      <a:accent6>
        <a:srgbClr val="1AB39F"/>
      </a:accent6>
      <a:hlink>
        <a:srgbClr val="EB8803"/>
      </a:hlink>
      <a:folHlink>
        <a:srgbClr val="5F77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55616</TotalTime>
  <Words>3354</Words>
  <Application>Microsoft PowerPoint</Application>
  <PresentationFormat>On-screen Show (4:3)</PresentationFormat>
  <Paragraphs>268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Apex</vt:lpstr>
      <vt:lpstr>Week 16 Database Recovery Techniques</vt:lpstr>
      <vt:lpstr>Road Map</vt:lpstr>
      <vt:lpstr>Recovery Concepts</vt:lpstr>
      <vt:lpstr>Recovery Outline &amp; Categorization of Recovery Algorithms</vt:lpstr>
      <vt:lpstr>Recovery Outline &amp; Categorization of Recovery Algorithms</vt:lpstr>
      <vt:lpstr>Failure &amp; It’s Types</vt:lpstr>
      <vt:lpstr>Failure &amp; It’s Types</vt:lpstr>
      <vt:lpstr>Recovery Outline &amp; Categorization of Recovery Algorithms</vt:lpstr>
      <vt:lpstr>Recovery Outline &amp; Categorization of Recovery Algorithms</vt:lpstr>
      <vt:lpstr>Recovery Outline &amp; Categorization of Recovery Algorithms</vt:lpstr>
      <vt:lpstr>Recovery Outline &amp; Categorization of Recovery Algorithms</vt:lpstr>
      <vt:lpstr>Recovery Outline &amp; Categorization of Recovery Algorithms</vt:lpstr>
      <vt:lpstr>Recovery Outline &amp; Categorization of Recovery Algorithms</vt:lpstr>
      <vt:lpstr>Recovery Outline &amp; Categorization of Recovery Algorithms</vt:lpstr>
      <vt:lpstr>Recovery Outline &amp; Categorization of Recovery Algorithms</vt:lpstr>
      <vt:lpstr>Caching (Buffering) of Disk Blocks</vt:lpstr>
      <vt:lpstr>Caching (Buffering) of Disk Blocks</vt:lpstr>
      <vt:lpstr>Caching (Buffering) of Disk Blocks</vt:lpstr>
      <vt:lpstr>Caching (Buffering) of Disk Blocks</vt:lpstr>
      <vt:lpstr>Caching (Buffering) of Disk Blocks</vt:lpstr>
      <vt:lpstr>Caching (Buffering) of Disk Blocks</vt:lpstr>
      <vt:lpstr>Write-Ahead Logging, Steal/No-Steal &amp; Force/No-Force</vt:lpstr>
      <vt:lpstr>Write-Ahead Logging, Steal/No-Steal &amp; Force/No-Force</vt:lpstr>
      <vt:lpstr>Write-Ahead Logging</vt:lpstr>
      <vt:lpstr>Write-Ahead Logging</vt:lpstr>
      <vt:lpstr>Write-Ahead Logging</vt:lpstr>
      <vt:lpstr>Write-Ahead Logging</vt:lpstr>
      <vt:lpstr>Write-Ahead Logging</vt:lpstr>
      <vt:lpstr>Write-Ahead Logging</vt:lpstr>
      <vt:lpstr>Write-Ahead Logging</vt:lpstr>
      <vt:lpstr>Write-Ahead Logging</vt:lpstr>
      <vt:lpstr>Steal/No-Steal &amp; Force/No-Force</vt:lpstr>
      <vt:lpstr>Steal/No-Steal &amp; Force/No-Force</vt:lpstr>
      <vt:lpstr>Steal/No-Steal &amp; Force/No-Force</vt:lpstr>
      <vt:lpstr>Checkpoints in the System Log and Fuzzy Checkpointing</vt:lpstr>
      <vt:lpstr>Checkpoints in the System Log &amp; Fuzzy Checkpointing</vt:lpstr>
      <vt:lpstr>Checkpoints in the System Log &amp; Fuzzy Checkpointing</vt:lpstr>
      <vt:lpstr>Checkpoints in the System Log &amp; Fuzzy Checkpointing</vt:lpstr>
      <vt:lpstr>NO-UNDO/REDO Recovery Based on Deferred Update</vt:lpstr>
      <vt:lpstr>NO-UNDO/REDO Recovery Based on Deferred Update</vt:lpstr>
      <vt:lpstr>NO-UNDO/REDO Recovery Based on Deferred Update</vt:lpstr>
      <vt:lpstr>NO-UNDO/REDO Recovery Based on Deferred Update</vt:lpstr>
      <vt:lpstr>NO-UNDO/REDO Recovery Based on Deferred Update</vt:lpstr>
      <vt:lpstr>Recovery Based on Immediate Update</vt:lpstr>
      <vt:lpstr>Recovery Based on Immediate Update</vt:lpstr>
      <vt:lpstr>Recovery Based on Immediate Update</vt:lpstr>
      <vt:lpstr>Recovery Based on Immediate Update</vt:lpstr>
      <vt:lpstr>Q &amp; 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admin</cp:lastModifiedBy>
  <cp:revision>2267</cp:revision>
  <dcterms:created xsi:type="dcterms:W3CDTF">1601-01-01T00:00:00Z</dcterms:created>
  <dcterms:modified xsi:type="dcterms:W3CDTF">2016-12-08T04:45:35Z</dcterms:modified>
</cp:coreProperties>
</file>