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9"/>
  </p:notesMasterIdLst>
  <p:sldIdLst>
    <p:sldId id="256" r:id="rId2"/>
    <p:sldId id="293" r:id="rId3"/>
    <p:sldId id="349" r:id="rId4"/>
    <p:sldId id="435" r:id="rId5"/>
    <p:sldId id="446" r:id="rId6"/>
    <p:sldId id="413" r:id="rId7"/>
    <p:sldId id="476" r:id="rId8"/>
    <p:sldId id="499" r:id="rId9"/>
    <p:sldId id="477" r:id="rId10"/>
    <p:sldId id="478" r:id="rId11"/>
    <p:sldId id="479" r:id="rId12"/>
    <p:sldId id="480" r:id="rId13"/>
    <p:sldId id="481" r:id="rId14"/>
    <p:sldId id="440" r:id="rId15"/>
    <p:sldId id="441" r:id="rId16"/>
    <p:sldId id="442" r:id="rId17"/>
    <p:sldId id="490" r:id="rId18"/>
    <p:sldId id="482" r:id="rId19"/>
    <p:sldId id="444" r:id="rId20"/>
    <p:sldId id="483" r:id="rId21"/>
    <p:sldId id="484" r:id="rId22"/>
    <p:sldId id="486" r:id="rId23"/>
    <p:sldId id="488" r:id="rId24"/>
    <p:sldId id="487" r:id="rId25"/>
    <p:sldId id="489" r:id="rId26"/>
    <p:sldId id="443" r:id="rId27"/>
    <p:sldId id="491" r:id="rId28"/>
    <p:sldId id="492" r:id="rId29"/>
    <p:sldId id="445" r:id="rId30"/>
    <p:sldId id="414" r:id="rId31"/>
    <p:sldId id="493" r:id="rId32"/>
    <p:sldId id="494" r:id="rId33"/>
    <p:sldId id="495" r:id="rId34"/>
    <p:sldId id="496" r:id="rId35"/>
    <p:sldId id="497" r:id="rId36"/>
    <p:sldId id="498" r:id="rId37"/>
    <p:sldId id="391" r:id="rId38"/>
    <p:sldId id="447" r:id="rId39"/>
    <p:sldId id="500" r:id="rId40"/>
    <p:sldId id="501" r:id="rId41"/>
    <p:sldId id="502" r:id="rId42"/>
    <p:sldId id="505" r:id="rId43"/>
    <p:sldId id="503" r:id="rId44"/>
    <p:sldId id="504" r:id="rId45"/>
    <p:sldId id="451" r:id="rId46"/>
    <p:sldId id="291" r:id="rId47"/>
    <p:sldId id="292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9C7"/>
    <a:srgbClr val="EBD009"/>
    <a:srgbClr val="FBF09D"/>
    <a:srgbClr val="FFFFFF"/>
    <a:srgbClr val="F6DB1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31" autoAdjust="0"/>
    <p:restoredTop sz="94700" autoAdjust="0"/>
  </p:normalViewPr>
  <p:slideViewPr>
    <p:cSldViewPr>
      <p:cViewPr varScale="1">
        <p:scale>
          <a:sx n="73" d="100"/>
          <a:sy n="73" d="100"/>
        </p:scale>
        <p:origin x="-10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5EFB782-DAFD-4B0E-A860-CF1B303A4E2D}" type="datetimeFigureOut">
              <a:rPr lang="en-US"/>
              <a:pPr>
                <a:defRPr/>
              </a:pPr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61EC7AF-7DA3-4654-973E-8E0B31106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A317525-21D7-4BBD-915B-26A364952AAD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16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B1A4E8-C3C9-49B0-91FC-024489070A1F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20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22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3C16620-C42A-4505-B86E-07C1FF42916D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004B9F-8A51-4839-A9AA-EB65CC945154}" type="slidenum">
              <a:rPr lang="en-US" sz="1200"/>
              <a:pPr algn="r"/>
              <a:t>26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B2DC696-C7F3-4CE3-8FF3-E748A5D1FE85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004B9F-8A51-4839-A9AA-EB65CC945154}" type="slidenum">
              <a:rPr lang="en-US" sz="1200"/>
              <a:pPr algn="r"/>
              <a:t>27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004B9F-8A51-4839-A9AA-EB65CC945154}" type="slidenum">
              <a:rPr lang="en-US" sz="1200"/>
              <a:pPr algn="r"/>
              <a:t>28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004B9F-8A51-4839-A9AA-EB65CC945154}" type="slidenum">
              <a:rPr lang="en-US" sz="1200"/>
              <a:pPr algn="r"/>
              <a:t>31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004B9F-8A51-4839-A9AA-EB65CC945154}" type="slidenum">
              <a:rPr lang="en-US" sz="1200"/>
              <a:pPr algn="r"/>
              <a:t>32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004B9F-8A51-4839-A9AA-EB65CC945154}" type="slidenum">
              <a:rPr lang="en-US" sz="1200"/>
              <a:pPr algn="r"/>
              <a:t>33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004B9F-8A51-4839-A9AA-EB65CC945154}" type="slidenum">
              <a:rPr lang="en-US" sz="1200"/>
              <a:pPr algn="r"/>
              <a:t>34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B2DC696-C7F3-4CE3-8FF3-E748A5D1FE85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756A3DA-0369-4CD2-8A64-5B71453F3C26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9392B2-492D-4063-81D7-C8423B06A8A8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EC095A-226D-4D1F-BB0A-4EDA587138AE}" type="slidenum">
              <a:rPr lang="en-US" sz="1200"/>
              <a:pPr algn="r"/>
              <a:t>11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EDA509-A74D-4E67-955C-724FD6E915C4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18DF2E-EFFA-42E0-9E80-29ED5BC04AFB}" type="slidenum">
              <a:rPr lang="en-US" sz="1200"/>
              <a:pPr algn="r"/>
              <a:t>14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48FA923-3E6C-4B7E-979F-4FB2612403D5}" type="slidenum">
              <a:rPr lang="en-US" sz="1200"/>
              <a:pPr algn="r"/>
              <a:t>15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Inaccurate Estimate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Ineffective Control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Insufficient Tracking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Requirements not fulfilled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A1C0CE-8816-4112-9DB2-80D4AB6EFF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5B9F2-B640-42C0-95CB-59F940CBB5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8CC41-4A61-4E29-BE64-B8469B3A1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31A70-D96A-4F5A-8034-AFF9DF750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F8703-FA59-48F6-BA31-827E0FD72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pPr>
              <a:defRPr/>
            </a:pPr>
            <a:fld id="{B480C559-47B4-45D4-A3E8-6FB6924E7C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pPr>
              <a:defRPr/>
            </a:pPr>
            <a:fld id="{EA2FCED1-5F97-4326-8155-7A1E373F2C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993E69F-13C8-42E3-A014-ED8064FA31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6F2D9-631B-477C-ADF4-D452CD7FC4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pPr>
              <a:defRPr/>
            </a:pPr>
            <a:fld id="{4DB2B090-8085-424E-96CE-C5A1B6E276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567DAC52-4635-43C7-B0C3-AEFF3C9D46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59E110A1-F09C-44F0-B514-09CCF44DEF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3C5FEA-BD46-4F0D-B13A-8D20D975A8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uzaira.saeed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7162800" cy="2057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accent4">
                    <a:lumMod val="50000"/>
                  </a:schemeClr>
                </a:solidFill>
              </a:rPr>
              <a:t>Week 2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DB System Concepts &amp; Architecture</a:t>
            </a:r>
            <a:endParaRPr lang="en-US" sz="4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352800"/>
            <a:ext cx="6096000" cy="1447800"/>
          </a:xfrm>
        </p:spPr>
        <p:txBody>
          <a:bodyPr>
            <a:normAutofit fontScale="62500" lnSpcReduction="20000"/>
          </a:bodyPr>
          <a:lstStyle/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	</a:t>
            </a: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2200" b="1" dirty="0" smtClean="0"/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200" b="1" dirty="0" smtClean="0"/>
              <a:t>	</a:t>
            </a:r>
            <a:r>
              <a:rPr lang="en-US" b="1" dirty="0" err="1" smtClean="0"/>
              <a:t>Uzaira</a:t>
            </a:r>
            <a:r>
              <a:rPr lang="en-US" b="1" dirty="0" smtClean="0"/>
              <a:t> </a:t>
            </a:r>
            <a:r>
              <a:rPr lang="en-US" b="1" dirty="0" err="1" smtClean="0"/>
              <a:t>Saeed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sz="2200" b="1" dirty="0" smtClean="0">
                <a:hlinkClick r:id="rId2"/>
              </a:rPr>
              <a:t>uzaira.saeed@google.com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endParaRPr lang="en-US" sz="3900" dirty="0" smtClean="0"/>
          </a:p>
        </p:txBody>
      </p:sp>
      <p:sp>
        <p:nvSpPr>
          <p:cNvPr id="4100" name="Line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0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05825" y="0"/>
            <a:ext cx="638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Instance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752600"/>
            <a:ext cx="7924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Data in database at a particular time is called “Database State” or “Snapshot”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 is also called the current set of “Occurrences” or “Instances” in DB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90500"/>
            <a:ext cx="76200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Difference between Instance &amp; Schema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752600"/>
            <a:ext cx="8001000" cy="4114800"/>
          </a:xfrm>
        </p:spPr>
        <p:txBody>
          <a:bodyPr>
            <a:normAutofit fontScale="85000" lnSpcReduction="20000"/>
          </a:bodyPr>
          <a:lstStyle/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States of Database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Empty State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Initial State</a:t>
            </a:r>
          </a:p>
          <a:p>
            <a:pPr marL="1133856" lvl="2" fontAlgn="auto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Populated</a:t>
            </a:r>
            <a:endParaRPr lang="en-US" sz="2400" dirty="0" smtClean="0"/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Current State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endParaRPr lang="en-US" sz="2600" dirty="0" smtClean="0"/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DBMS is partially responsible that your Database only takes “valid states”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i.e. it satisfies the structure and constraints given in schema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endParaRPr lang="en-US" sz="2600" dirty="0" smtClean="0"/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Schema constructs and constraints are called “Meta-Data”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Difference between Instance &amp; Schema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752600"/>
            <a:ext cx="8077200" cy="4114800"/>
          </a:xfrm>
        </p:spPr>
        <p:txBody>
          <a:bodyPr>
            <a:normAutofit fontScale="92500" lnSpcReduction="10000"/>
          </a:bodyPr>
          <a:lstStyle/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 smtClean="0"/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Meta-Data is the data about data.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 smtClean="0"/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Schema is also called “Intension”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 smtClean="0"/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Database State is called “Extension of Schema”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 smtClean="0"/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Adding a new field (Data Item) in a “Record” is called “Schema Evolution”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Three-Schema Architecture DETAILS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190500"/>
            <a:ext cx="7467600" cy="152717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Important Characteristics of Database Approach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smtClean="0"/>
              <a:t>three characteristics </a:t>
            </a:r>
            <a:r>
              <a:rPr lang="en-US" dirty="0" smtClean="0"/>
              <a:t>of DB Approach</a:t>
            </a:r>
          </a:p>
          <a:p>
            <a:pPr lvl="1"/>
            <a:r>
              <a:rPr lang="en-US" dirty="0" smtClean="0"/>
              <a:t>Use of Catalog to store DB Description (Schema)</a:t>
            </a:r>
          </a:p>
          <a:p>
            <a:pPr lvl="1"/>
            <a:r>
              <a:rPr lang="en-US" dirty="0" smtClean="0"/>
              <a:t>Insulation of programs</a:t>
            </a:r>
          </a:p>
          <a:p>
            <a:pPr lvl="2"/>
            <a:r>
              <a:rPr lang="en-US" dirty="0" smtClean="0"/>
              <a:t>Program-data and method independence</a:t>
            </a:r>
          </a:p>
          <a:p>
            <a:pPr lvl="1"/>
            <a:r>
              <a:rPr lang="en-US" dirty="0" smtClean="0"/>
              <a:t>Support for multiple user Views</a:t>
            </a:r>
          </a:p>
          <a:p>
            <a:endParaRPr lang="en-US" dirty="0" smtClean="0"/>
          </a:p>
          <a:p>
            <a:r>
              <a:rPr lang="en-US" dirty="0" smtClean="0"/>
              <a:t>Three-Schema DB  Architecture was proposed to achieve the above three characteristics…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Three-Tier DB Architecture</a:t>
            </a:r>
          </a:p>
        </p:txBody>
      </p:sp>
      <p:pic>
        <p:nvPicPr>
          <p:cNvPr id="4" name="Picture 3" descr="Three-Schema Archite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981200"/>
            <a:ext cx="8220968" cy="4648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90500"/>
            <a:ext cx="73152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Independence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905000"/>
            <a:ext cx="8077200" cy="4114800"/>
          </a:xfrm>
        </p:spPr>
        <p:txBody>
          <a:bodyPr/>
          <a:lstStyle/>
          <a:p>
            <a:r>
              <a:rPr lang="en-US" dirty="0" smtClean="0"/>
              <a:t>“Capacity of changing schema at one level without effecting the other levels.”</a:t>
            </a:r>
          </a:p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Physical Data Independence</a:t>
            </a:r>
          </a:p>
          <a:p>
            <a:pPr lvl="2"/>
            <a:r>
              <a:rPr lang="en-US" sz="2000" dirty="0" smtClean="0"/>
              <a:t>Physical Storage Devices can be changed without effecting Conceptual Schema</a:t>
            </a:r>
          </a:p>
          <a:p>
            <a:pPr lvl="1"/>
            <a:r>
              <a:rPr lang="en-US" dirty="0" smtClean="0"/>
              <a:t>Logical Data Independence</a:t>
            </a:r>
          </a:p>
          <a:p>
            <a:pPr lvl="2"/>
            <a:r>
              <a:rPr lang="en-US" sz="2000" dirty="0" smtClean="0"/>
              <a:t>Conceptual Schema can be changed without effecting External Schema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90500"/>
            <a:ext cx="73152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Independence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76400"/>
            <a:ext cx="8077200" cy="4114800"/>
          </a:xfrm>
        </p:spPr>
        <p:txBody>
          <a:bodyPr/>
          <a:lstStyle/>
          <a:p>
            <a:r>
              <a:rPr lang="en-US" dirty="0" smtClean="0"/>
              <a:t>It means that upper levels should stay un-effected by changes in data in lower levels.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429000"/>
          <a:ext cx="7391400" cy="283052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695700"/>
                <a:gridCol w="3695700"/>
              </a:tblGrid>
              <a:tr h="3681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PHSICAL DATA</a:t>
                      </a:r>
                      <a:r>
                        <a:rPr lang="en-US" baseline="0" dirty="0" smtClean="0"/>
                        <a:t> INDEPENDANCE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LOGICAL DATA</a:t>
                      </a:r>
                      <a:r>
                        <a:rPr lang="en-US" baseline="0" dirty="0" smtClean="0"/>
                        <a:t> INDEPENDANCE</a:t>
                      </a:r>
                      <a:endParaRPr lang="en-US" dirty="0" smtClean="0"/>
                    </a:p>
                  </a:txBody>
                  <a:tcPr/>
                </a:tc>
              </a:tr>
              <a:tr h="907857">
                <a:tc>
                  <a:txBody>
                    <a:bodyPr/>
                    <a:lstStyle/>
                    <a:p>
                      <a:r>
                        <a:rPr lang="en-US" dirty="0" smtClean="0"/>
                        <a:t>Modifications are done to improve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Modifications</a:t>
                      </a:r>
                      <a:r>
                        <a:rPr lang="en-US" baseline="0" dirty="0" smtClean="0"/>
                        <a:t> are done when DB structure is altered</a:t>
                      </a:r>
                      <a:endParaRPr lang="en-US" dirty="0"/>
                    </a:p>
                  </a:txBody>
                  <a:tcPr/>
                </a:tc>
              </a:tr>
              <a:tr h="635500">
                <a:tc>
                  <a:txBody>
                    <a:bodyPr/>
                    <a:lstStyle/>
                    <a:p>
                      <a:r>
                        <a:rPr lang="en-US" dirty="0" smtClean="0"/>
                        <a:t>Not difficult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Changes require a lots of thought process</a:t>
                      </a:r>
                      <a:endParaRPr lang="en-US" dirty="0"/>
                    </a:p>
                  </a:txBody>
                  <a:tcPr/>
                </a:tc>
              </a:tr>
              <a:tr h="907857">
                <a:tc>
                  <a:txBody>
                    <a:bodyPr/>
                    <a:lstStyle/>
                    <a:p>
                      <a:r>
                        <a:rPr lang="en-US" dirty="0" smtClean="0"/>
                        <a:t>Have</a:t>
                      </a:r>
                      <a:r>
                        <a:rPr lang="en-US" baseline="0" dirty="0" smtClean="0"/>
                        <a:t> to be objective of “Conceptual and External Schema”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</a:t>
                      </a:r>
                      <a:r>
                        <a:rPr lang="en-US" baseline="0" dirty="0" smtClean="0"/>
                        <a:t> to be objective of “External Schema”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Databases Languages &amp; Interfaces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Languages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Once the DB design is complete, the first step is to specify physical and conceptual schema and their mappings</a:t>
            </a:r>
          </a:p>
          <a:p>
            <a:r>
              <a:rPr lang="en-US" sz="2800" dirty="0" smtClean="0"/>
              <a:t>DDL (Data Definition Language) is used for Conceptual Schema specification</a:t>
            </a:r>
          </a:p>
          <a:p>
            <a:r>
              <a:rPr lang="en-US" sz="2800" dirty="0" smtClean="0"/>
              <a:t>SDL (Storage Definition Language) is used for Internal Schema specification</a:t>
            </a:r>
          </a:p>
          <a:p>
            <a:endParaRPr lang="en-US" sz="2800" dirty="0" smtClean="0"/>
          </a:p>
          <a:p>
            <a:r>
              <a:rPr lang="en-US" sz="2800" dirty="0" smtClean="0"/>
              <a:t>DBMS will compile it to identify and store schema construct in DB Catalog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Road Map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4419600"/>
          </a:xfrm>
        </p:spPr>
        <p:txBody>
          <a:bodyPr>
            <a:normAutofit/>
          </a:bodyPr>
          <a:lstStyle/>
          <a:p>
            <a:endParaRPr lang="en-US" smtClean="0"/>
          </a:p>
          <a:p>
            <a:r>
              <a:rPr lang="en-US" smtClean="0"/>
              <a:t>Data Models, Schema &amp; Instances</a:t>
            </a:r>
          </a:p>
          <a:p>
            <a:r>
              <a:rPr lang="en-US" smtClean="0"/>
              <a:t>Three-Schema Architecture</a:t>
            </a:r>
          </a:p>
          <a:p>
            <a:r>
              <a:rPr lang="en-US" smtClean="0"/>
              <a:t>DB Languages &amp; Interfaces</a:t>
            </a:r>
          </a:p>
          <a:p>
            <a:r>
              <a:rPr lang="en-US" smtClean="0"/>
              <a:t>DB System Environment</a:t>
            </a:r>
          </a:p>
          <a:p>
            <a:r>
              <a:rPr lang="en-US" smtClean="0"/>
              <a:t>Centralized &amp; Client-Server Environment</a:t>
            </a:r>
          </a:p>
          <a:p>
            <a:r>
              <a:rPr lang="en-US" smtClean="0"/>
              <a:t>Classes of DBMSs</a:t>
            </a:r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0" y="228600"/>
            <a:ext cx="9144000" cy="0"/>
          </a:xfrm>
          <a:prstGeom prst="line">
            <a:avLst/>
          </a:prstGeom>
          <a:noFill/>
          <a:ln w="88900">
            <a:solidFill>
              <a:srgbClr val="53A9C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Languages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Mappings between the two levels will be given in one of the above two mentioned languages</a:t>
            </a:r>
          </a:p>
          <a:p>
            <a:r>
              <a:rPr lang="en-US" sz="2800" dirty="0" smtClean="0"/>
              <a:t>In latest DBMS Internal Schema is specified by a combination of functions and parameters</a:t>
            </a:r>
          </a:p>
          <a:p>
            <a:r>
              <a:rPr lang="en-US" sz="2800" dirty="0" smtClean="0"/>
              <a:t>View Definition Language (VDL) will specify the User Views and their mappings to Conceptual Schema</a:t>
            </a:r>
          </a:p>
          <a:p>
            <a:r>
              <a:rPr lang="en-US" sz="2800" dirty="0" smtClean="0"/>
              <a:t>In most DBMS DDL includes both SDL and VDL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Languages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Once the DBMS Schema is established, we need DML (Data Manipulation Language)</a:t>
            </a:r>
          </a:p>
          <a:p>
            <a:r>
              <a:rPr lang="en-US" sz="2800" dirty="0" smtClean="0"/>
              <a:t>DML has commands for Insert, Update and Delete for data</a:t>
            </a:r>
          </a:p>
          <a:p>
            <a:r>
              <a:rPr lang="en-US" sz="2800" dirty="0" smtClean="0"/>
              <a:t>DML has two types:</a:t>
            </a:r>
          </a:p>
          <a:p>
            <a:pPr lvl="1"/>
            <a:r>
              <a:rPr lang="en-US" sz="2400" dirty="0" smtClean="0"/>
              <a:t> Non-Procedural or High-Level DML </a:t>
            </a:r>
          </a:p>
          <a:p>
            <a:pPr lvl="1"/>
            <a:r>
              <a:rPr lang="en-US" sz="2400" dirty="0" smtClean="0"/>
              <a:t>Procedural or Low-Level DML 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Non-Procedural or High-Level DML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1905000"/>
            <a:ext cx="76962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Focus on “what/which” data is to be fetched</a:t>
            </a:r>
          </a:p>
          <a:p>
            <a:r>
              <a:rPr lang="en-US" sz="2800" dirty="0" smtClean="0"/>
              <a:t>Can be used on it’s own or with some general-purpose programming language</a:t>
            </a:r>
          </a:p>
          <a:p>
            <a:r>
              <a:rPr lang="en-US" sz="2800" dirty="0" smtClean="0"/>
              <a:t>Uses “declarative” approach as it fetch multiple records in one DML Stmt</a:t>
            </a:r>
          </a:p>
          <a:p>
            <a:r>
              <a:rPr lang="en-US" sz="2800" dirty="0" smtClean="0"/>
              <a:t>Also known as “set-at-a-time” or “set-oriented” DMLs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Non-Procedural or High-Level DML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905000"/>
            <a:ext cx="7924800" cy="4114800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Two types: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Formal Query Language</a:t>
            </a:r>
          </a:p>
          <a:p>
            <a:pPr lvl="2"/>
            <a:r>
              <a:rPr lang="en-US" sz="1800" dirty="0" smtClean="0"/>
              <a:t>Relational Algebra</a:t>
            </a:r>
          </a:p>
          <a:p>
            <a:pPr lvl="2"/>
            <a:r>
              <a:rPr lang="en-US" sz="1800" dirty="0" smtClean="0"/>
              <a:t>Relational Calculus</a:t>
            </a:r>
          </a:p>
          <a:p>
            <a:pPr lvl="1"/>
            <a:r>
              <a:rPr lang="en-US" sz="2000" dirty="0" smtClean="0"/>
              <a:t>Commercial Query Language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Procedural or Low-Level DML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Focuses on “how” data is to be fetched</a:t>
            </a:r>
          </a:p>
          <a:p>
            <a:r>
              <a:rPr lang="en-US" sz="2800" dirty="0" smtClean="0"/>
              <a:t>Retrieves records from DB and process each separately</a:t>
            </a:r>
          </a:p>
          <a:p>
            <a:r>
              <a:rPr lang="en-US" sz="2800" dirty="0" smtClean="0"/>
              <a:t>Can only be used with some general purposed programming language to use constructs like loop as it is one record </a:t>
            </a:r>
            <a:br>
              <a:rPr lang="en-US" sz="2800" dirty="0" smtClean="0"/>
            </a:br>
            <a:r>
              <a:rPr lang="en-US" sz="2800" dirty="0" smtClean="0"/>
              <a:t>at-a-time</a:t>
            </a:r>
          </a:p>
          <a:p>
            <a:endParaRPr lang="en-US" sz="20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More on DML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05000"/>
            <a:ext cx="80010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When some DML commands are embedded in some general purposed programming language then</a:t>
            </a:r>
          </a:p>
          <a:p>
            <a:pPr lvl="1"/>
            <a:r>
              <a:rPr lang="en-US" sz="2400" dirty="0" smtClean="0"/>
              <a:t>That language is called “Host Language”</a:t>
            </a:r>
          </a:p>
          <a:p>
            <a:pPr lvl="1"/>
            <a:r>
              <a:rPr lang="en-US" sz="2400" dirty="0" smtClean="0"/>
              <a:t>And DML is called “Data Sub-language”</a:t>
            </a:r>
          </a:p>
          <a:p>
            <a:r>
              <a:rPr lang="en-US" sz="2800" dirty="0" smtClean="0"/>
              <a:t>High-Level DML when used stand-alone is called “Query Language”.</a:t>
            </a:r>
          </a:p>
          <a:p>
            <a:endParaRPr lang="en-US" sz="20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Interfaces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Menu Based Interfaces for Web Browsing</a:t>
            </a:r>
          </a:p>
          <a:p>
            <a:pPr lvl="1"/>
            <a:r>
              <a:rPr lang="en-US" dirty="0" smtClean="0"/>
              <a:t>Query is composed step-b-step by selecting options from the up-coming menus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Forms Based Interfaces</a:t>
            </a:r>
          </a:p>
          <a:p>
            <a:pPr lvl="1"/>
            <a:r>
              <a:rPr lang="en-US" dirty="0" smtClean="0"/>
              <a:t>Normally forms are designed for naïve users</a:t>
            </a:r>
          </a:p>
          <a:p>
            <a:pPr lvl="1"/>
            <a:r>
              <a:rPr lang="en-US" dirty="0" smtClean="0"/>
              <a:t>Mostly used for inserting data into the database</a:t>
            </a:r>
          </a:p>
          <a:p>
            <a:pPr lvl="1"/>
            <a:r>
              <a:rPr lang="en-US" dirty="0" smtClean="0"/>
              <a:t>Some DBMS support Form-based language for easy forms development by programmers e.g. SQL*Forms and Oracle Forms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Interfaces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Graphical User Interfaces</a:t>
            </a:r>
          </a:p>
          <a:p>
            <a:pPr lvl="1"/>
            <a:r>
              <a:rPr lang="en-US" dirty="0" smtClean="0"/>
              <a:t>Displays schema information to users diagrammatically</a:t>
            </a:r>
          </a:p>
          <a:p>
            <a:pPr lvl="1"/>
            <a:r>
              <a:rPr lang="en-US" dirty="0" smtClean="0"/>
              <a:t>You can alter the schema using queries or by mouse and key-board help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Natural Language Interfaces</a:t>
            </a:r>
          </a:p>
          <a:p>
            <a:pPr lvl="1"/>
            <a:r>
              <a:rPr lang="en-US" dirty="0" smtClean="0"/>
              <a:t>Free-form textual commands are used</a:t>
            </a:r>
          </a:p>
          <a:p>
            <a:pPr lvl="1"/>
            <a:r>
              <a:rPr lang="en-US" dirty="0" smtClean="0"/>
              <a:t>It is a latest phenomenon. Research is going on “key-word based querying”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Speech Input &amp; Output</a:t>
            </a:r>
          </a:p>
          <a:p>
            <a:pPr lvl="1"/>
            <a:r>
              <a:rPr lang="en-US" dirty="0" smtClean="0"/>
              <a:t>Speech input is detected using a dictionary of pre-defined words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Interfaces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Interfaces for Parametric Users</a:t>
            </a:r>
          </a:p>
          <a:p>
            <a:pPr lvl="1"/>
            <a:r>
              <a:rPr lang="en-US" dirty="0" smtClean="0"/>
              <a:t>Screens are available with limited input options for users like Bank users 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Interfaces for DBA</a:t>
            </a:r>
          </a:p>
          <a:p>
            <a:pPr lvl="1"/>
            <a:r>
              <a:rPr lang="en-US" dirty="0" smtClean="0"/>
              <a:t>Screens for sophisticated commands are available like user Account Creation, changing Schema etc…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Environment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Models, Schema &amp; Instances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90500"/>
            <a:ext cx="80010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Component Modules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7162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0500"/>
            <a:ext cx="8153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Component Modules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Upper Part shows the users of DB</a:t>
            </a:r>
          </a:p>
          <a:p>
            <a:r>
              <a:rPr lang="en-US" dirty="0" smtClean="0"/>
              <a:t>Lower Part shows data storage mechanisms of DB</a:t>
            </a:r>
          </a:p>
          <a:p>
            <a:r>
              <a:rPr lang="en-US" dirty="0" smtClean="0"/>
              <a:t>DB and DBMS Catalog are controlled by OS as it schedules disk read/ write</a:t>
            </a:r>
          </a:p>
          <a:p>
            <a:r>
              <a:rPr lang="en-US" dirty="0" smtClean="0"/>
              <a:t>Some DBMS have their own buffer to reflect better performance</a:t>
            </a:r>
          </a:p>
          <a:p>
            <a:r>
              <a:rPr lang="en-US" dirty="0" smtClean="0"/>
              <a:t>A higher-level “stored data module” controls access to DBMS information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Component Modules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DBA staff works on DB optimization using DDL and other commands</a:t>
            </a:r>
          </a:p>
          <a:p>
            <a:r>
              <a:rPr lang="en-US" dirty="0" smtClean="0"/>
              <a:t>DDL compiler processes DDL commands and stores schema descriptions in DB</a:t>
            </a:r>
          </a:p>
          <a:p>
            <a:r>
              <a:rPr lang="en-US" dirty="0" smtClean="0"/>
              <a:t>Casual Users interact with DB using “Interactive Query” interface where the queries specified are compiled by “query compiler” resulting into some form.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Component Modules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Programmers write programs which are sent to pre-compiler.</a:t>
            </a:r>
          </a:p>
          <a:p>
            <a:endParaRPr lang="en-US" dirty="0" smtClean="0"/>
          </a:p>
          <a:p>
            <a:r>
              <a:rPr lang="en-US" dirty="0" smtClean="0"/>
              <a:t>Pre-compiler compiles DML code into Object code of DB</a:t>
            </a:r>
          </a:p>
          <a:p>
            <a:endParaRPr lang="en-US" dirty="0" smtClean="0"/>
          </a:p>
          <a:p>
            <a:r>
              <a:rPr lang="en-US" dirty="0" smtClean="0"/>
              <a:t>Rest of code is send to native language compiler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DBMS Component Modules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Runtime DB Processor executes</a:t>
            </a:r>
          </a:p>
          <a:p>
            <a:pPr lvl="1"/>
            <a:r>
              <a:rPr lang="en-US" dirty="0" smtClean="0"/>
              <a:t>Privileged commands</a:t>
            </a:r>
          </a:p>
          <a:p>
            <a:pPr lvl="1"/>
            <a:r>
              <a:rPr lang="en-US" dirty="0" smtClean="0"/>
              <a:t>Executable Query plans</a:t>
            </a:r>
          </a:p>
          <a:p>
            <a:pPr lvl="1"/>
            <a:r>
              <a:rPr lang="en-US" dirty="0" smtClean="0"/>
              <a:t>Canned Transactions with run-time parameters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Runtime DB Processor also manages DB buffers</a:t>
            </a:r>
          </a:p>
          <a:p>
            <a:endParaRPr lang="en-US" dirty="0" smtClean="0"/>
          </a:p>
          <a:p>
            <a:r>
              <a:rPr lang="en-US" dirty="0" smtClean="0"/>
              <a:t>Runtime DB Processor works in collaboration with “concurrency control” and “backup and recovery system” for stable transaction management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DB System Utilities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</p:spPr>
        <p:txBody>
          <a:bodyPr>
            <a:normAutofit lnSpcReduction="10000"/>
          </a:bodyPr>
          <a:lstStyle/>
          <a:p>
            <a:pPr>
              <a:buFont typeface="Times"/>
              <a:buChar char="•"/>
            </a:pPr>
            <a:r>
              <a:rPr lang="en-US" sz="2800" dirty="0" smtClean="0"/>
              <a:t>To perform certain functions such as:</a:t>
            </a:r>
          </a:p>
          <a:p>
            <a:pPr lvl="1">
              <a:buFont typeface="Times"/>
              <a:buChar char="•"/>
            </a:pPr>
            <a:r>
              <a:rPr lang="en-US" sz="2400" b="1" i="1" dirty="0" smtClean="0"/>
              <a:t>Loading</a:t>
            </a:r>
            <a:r>
              <a:rPr lang="en-US" sz="2400" dirty="0" smtClean="0"/>
              <a:t> the data stored in files into a database using “</a:t>
            </a:r>
            <a:r>
              <a:rPr lang="en-US" sz="2400" b="1" dirty="0" smtClean="0"/>
              <a:t>conversion tools”</a:t>
            </a:r>
            <a:r>
              <a:rPr lang="en-US" sz="2400" dirty="0" smtClean="0"/>
              <a:t>.</a:t>
            </a:r>
          </a:p>
          <a:p>
            <a:pPr lvl="1">
              <a:buFont typeface="Times"/>
              <a:buChar char="•"/>
            </a:pPr>
            <a:r>
              <a:rPr lang="en-US" sz="2400" b="1" i="1" dirty="0" smtClean="0"/>
              <a:t>Backing up</a:t>
            </a:r>
            <a:r>
              <a:rPr lang="en-US" sz="2400" dirty="0" smtClean="0"/>
              <a:t> the database periodically on tape.</a:t>
            </a:r>
          </a:p>
          <a:p>
            <a:pPr lvl="1">
              <a:buFont typeface="Times"/>
              <a:buChar char="•"/>
            </a:pPr>
            <a:r>
              <a:rPr lang="en-US" sz="2400" b="1" i="1" dirty="0" smtClean="0"/>
              <a:t>Reorganizing</a:t>
            </a:r>
            <a:r>
              <a:rPr lang="en-US" sz="2400" dirty="0" smtClean="0"/>
              <a:t> database file structures.</a:t>
            </a:r>
          </a:p>
          <a:p>
            <a:pPr lvl="1">
              <a:buFont typeface="Times"/>
              <a:buChar char="•"/>
            </a:pPr>
            <a:r>
              <a:rPr lang="en-US" sz="2400" b="1" i="1" dirty="0" smtClean="0"/>
              <a:t>Report generation</a:t>
            </a:r>
            <a:r>
              <a:rPr lang="en-US" sz="2400" dirty="0" smtClean="0"/>
              <a:t> utilities.</a:t>
            </a:r>
          </a:p>
          <a:p>
            <a:pPr lvl="1">
              <a:buFont typeface="Times"/>
              <a:buChar char="•"/>
            </a:pPr>
            <a:r>
              <a:rPr lang="en-US" sz="2400" b="1" i="1" dirty="0" smtClean="0"/>
              <a:t>Performance monitoring</a:t>
            </a:r>
            <a:r>
              <a:rPr lang="en-US" sz="2400" dirty="0" smtClean="0"/>
              <a:t> utilities.</a:t>
            </a:r>
          </a:p>
          <a:p>
            <a:pPr lvl="1">
              <a:buFont typeface="Times"/>
              <a:buChar char="•"/>
            </a:pPr>
            <a:r>
              <a:rPr lang="en-US" sz="2400" dirty="0" smtClean="0"/>
              <a:t>Other functions, such as </a:t>
            </a:r>
            <a:r>
              <a:rPr lang="en-US" sz="2400" i="1" dirty="0" smtClean="0"/>
              <a:t>sorting</a:t>
            </a:r>
            <a:r>
              <a:rPr lang="en-US" sz="2400" dirty="0" smtClean="0"/>
              <a:t>, </a:t>
            </a:r>
            <a:r>
              <a:rPr lang="en-US" sz="2400" i="1" dirty="0" smtClean="0"/>
              <a:t>user monitoring</a:t>
            </a:r>
            <a:r>
              <a:rPr lang="en-US" sz="2400" dirty="0" smtClean="0"/>
              <a:t>, </a:t>
            </a:r>
            <a:r>
              <a:rPr lang="en-US" sz="2400" i="1" dirty="0" smtClean="0"/>
              <a:t>data compression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Other Tools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05000"/>
            <a:ext cx="8305800" cy="4114800"/>
          </a:xfrm>
        </p:spPr>
        <p:txBody>
          <a:bodyPr>
            <a:normAutofit/>
          </a:bodyPr>
          <a:lstStyle/>
          <a:p>
            <a:pPr>
              <a:buFont typeface="Times"/>
              <a:buChar char="•"/>
            </a:pPr>
            <a:r>
              <a:rPr lang="en-US" sz="2800" b="1" dirty="0" smtClean="0"/>
              <a:t>Data dictionary / repository</a:t>
            </a:r>
            <a:r>
              <a:rPr lang="en-US" sz="2800" dirty="0" smtClean="0"/>
              <a:t>:</a:t>
            </a:r>
          </a:p>
          <a:p>
            <a:pPr lvl="2">
              <a:buFont typeface="Times"/>
              <a:buChar char="•"/>
            </a:pPr>
            <a:r>
              <a:rPr lang="en-US" sz="2000" dirty="0" smtClean="0"/>
              <a:t>Used to store schema descriptions and other information such as design decisions, application program descriptions, user information, usage standards, etc.</a:t>
            </a:r>
          </a:p>
          <a:p>
            <a:pPr lvl="2">
              <a:buFont typeface="Times"/>
              <a:buChar char="•"/>
            </a:pPr>
            <a:r>
              <a:rPr lang="en-US" sz="2000" i="1" dirty="0" smtClean="0"/>
              <a:t>Active</a:t>
            </a:r>
            <a:r>
              <a:rPr lang="en-US" sz="2000" dirty="0" smtClean="0"/>
              <a:t> data dictionary is accessed by DBMS software and users/DBA.</a:t>
            </a:r>
          </a:p>
          <a:p>
            <a:pPr lvl="2">
              <a:buFont typeface="Times"/>
              <a:buChar char="•"/>
            </a:pPr>
            <a:r>
              <a:rPr lang="en-US" sz="2000" i="1" dirty="0" smtClean="0"/>
              <a:t>Passive</a:t>
            </a:r>
            <a:r>
              <a:rPr lang="en-US" sz="2000" dirty="0" smtClean="0"/>
              <a:t> data dictionary is accessed by users/DBA only.</a:t>
            </a:r>
          </a:p>
          <a:p>
            <a:pPr lvl="1">
              <a:buFont typeface="Times"/>
              <a:buChar char="•"/>
            </a:pPr>
            <a:r>
              <a:rPr lang="en-US" sz="2400" b="1" dirty="0" smtClean="0"/>
              <a:t>Application Development Environments and CASE (computer-aided software engineering) tools:</a:t>
            </a:r>
          </a:p>
          <a:p>
            <a:pPr lvl="2">
              <a:buFont typeface="Times"/>
              <a:buChar char="•"/>
            </a:pPr>
            <a:r>
              <a:rPr lang="en-US" sz="2000" dirty="0" smtClean="0"/>
              <a:t>Examples – Power builder (Sybase), Builder (Borland)   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371600"/>
            <a:ext cx="9144000" cy="1752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 smtClean="0"/>
              <a:t>Centralized &amp; Client/ Server Architectures for DBMS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90500"/>
            <a:ext cx="86106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Centralized DBMS Architectures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905000"/>
            <a:ext cx="7924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 single Database located at 1 site on a network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Get a complete View of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Manage, Update &amp; Backup is easier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Multiple users accessing the same file slows down productivity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6868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Basic Client/ Server Architecture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Devised to deal with Computing Environment in a large number of PCs, file servers, printers etc.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It is possible to have a file server that holds files for all workstations and clients connected to it…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Likewise print Server, Web Server, Email Server are other specialized Servers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Model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</p:spPr>
        <p:txBody>
          <a:bodyPr>
            <a:normAutofit fontScale="92500" lnSpcReduction="10000"/>
          </a:bodyPr>
          <a:lstStyle/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“A set of concepts to describe the structure of a database”.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 smtClean="0"/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Database Structure includes data types, relationships and constraints that apply to the data to be stored inside the database.</a:t>
            </a:r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2600" dirty="0" smtClean="0"/>
          </a:p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sz="2600" dirty="0" smtClean="0"/>
              <a:t>Most Data Models also include some basic “Operations”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Specify data retrieval and updates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6868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Basic Client/ Server Architecture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“Client” machines allow local services, installed on them, as well as specialized screens to utilize the Server!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“Server” contains hardware and software services enough to allow resources to clients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6868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Two-Tier Client/ Server Architecture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have a “Server” and one or more “Client(s)”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Server holds DB and Client has the User Interface and Application Program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Works very well with lesser number of clients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As clients increase performance of the system is degraded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6868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Two-Tier Client/ Server Architecture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sz="3500" dirty="0" smtClean="0"/>
              <a:t>Interface called ODBC (Open Database Connectivity) provides an Application program interface (API) allow client side programs to call the DBMS. </a:t>
            </a:r>
          </a:p>
          <a:p>
            <a:r>
              <a:rPr lang="en-US" sz="3500" dirty="0" smtClean="0"/>
              <a:t>Most DBMS vendors provide ODBC drivers.</a:t>
            </a:r>
          </a:p>
          <a:p>
            <a:r>
              <a:rPr lang="en-US" sz="3500" dirty="0" smtClean="0"/>
              <a:t>A client program may connect to several DBMSs.</a:t>
            </a:r>
          </a:p>
          <a:p>
            <a:r>
              <a:rPr lang="en-US" sz="3500" dirty="0" smtClean="0"/>
              <a:t>Other variations of clients are possible: e.g., in some DBMSs, more functionality is transferred to clients including optimization and recovery across multiple servers, etc. In such situations the server may be called the Data Server.</a:t>
            </a:r>
          </a:p>
          <a:p>
            <a:pPr>
              <a:buFont typeface="Times"/>
              <a:buChar char="•"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6868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/>
              <a:t>Three &amp; n-Tier Client/ Server Architecture</a:t>
            </a:r>
            <a:endParaRPr 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050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More Complex System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Common for Web applications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Intermediate Layer called Application Server or Web Server: 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stores the web connectivity software and the rules and business logic (constraints) part of the application used to access the right amount of data from the database server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sends partially processed data between the database server and the client.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Additional Features- Security: 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encrypt the data at the server before transmission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decrypt data at the client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95400" y="1371600"/>
            <a:ext cx="7848600" cy="1752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5400" dirty="0" smtClean="0"/>
              <a:t>Classification of DBMS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0500"/>
            <a:ext cx="86868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Classification </a:t>
            </a:r>
            <a:r>
              <a:rPr lang="en-US" dirty="0" smtClean="0"/>
              <a:t>Criteria of </a:t>
            </a:r>
            <a:r>
              <a:rPr lang="en-US" dirty="0" smtClean="0"/>
              <a:t>DBMS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05000"/>
            <a:ext cx="83058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Data Model</a:t>
            </a:r>
          </a:p>
          <a:p>
            <a:pPr lvl="1"/>
            <a:r>
              <a:rPr lang="en-US" sz="2400" dirty="0" smtClean="0"/>
              <a:t>Traditional: Relational, Network, Hierarchical.</a:t>
            </a:r>
          </a:p>
          <a:p>
            <a:pPr lvl="1"/>
            <a:r>
              <a:rPr lang="en-US" sz="2400" dirty="0" smtClean="0"/>
              <a:t>Emerging: Object-oriented, Object-relational.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Number of Users:</a:t>
            </a:r>
          </a:p>
          <a:p>
            <a:pPr lvl="1"/>
            <a:r>
              <a:rPr lang="en-US" sz="2400" dirty="0" smtClean="0"/>
              <a:t>Single User, Multiple Users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DBMS Architecture</a:t>
            </a:r>
          </a:p>
          <a:p>
            <a:pPr lvl="1"/>
            <a:r>
              <a:rPr lang="en-US" sz="2400" dirty="0" smtClean="0"/>
              <a:t>Centralized (uses a single computer with one database) vs. distributed (uses multiple computers, multiple databases)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Other classifications</a:t>
            </a:r>
          </a:p>
          <a:p>
            <a:pPr lvl="1"/>
            <a:r>
              <a:rPr lang="en-US" sz="2400" dirty="0" smtClean="0"/>
              <a:t>Cost, OS and other Technical Reasons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 &amp; 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19100" smtClean="0">
                <a:solidFill>
                  <a:srgbClr val="FBF09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3124200"/>
            <a:ext cx="6934200" cy="2438400"/>
          </a:xfrm>
          <a:noFill/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6900" smtClean="0">
                <a:solidFill>
                  <a:schemeClr val="hlink"/>
                </a:solidFill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Data Model Operations Types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1905000"/>
            <a:ext cx="7010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Basic Data Model Operations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Insert, delete, modify, retrieve etc…</a:t>
            </a:r>
          </a:p>
          <a:p>
            <a:pPr>
              <a:lnSpc>
                <a:spcPct val="90000"/>
              </a:lnSpc>
            </a:pPr>
            <a:endParaRPr lang="en-US" sz="2600" smtClean="0"/>
          </a:p>
          <a:p>
            <a:pPr>
              <a:lnSpc>
                <a:spcPct val="90000"/>
              </a:lnSpc>
            </a:pPr>
            <a:r>
              <a:rPr lang="en-US" sz="2600" smtClean="0"/>
              <a:t>User-Defined Operations</a:t>
            </a:r>
          </a:p>
          <a:p>
            <a:pPr>
              <a:lnSpc>
                <a:spcPct val="90000"/>
              </a:lnSpc>
            </a:pPr>
            <a:endParaRPr lang="en-US" sz="2600" smtClean="0"/>
          </a:p>
          <a:p>
            <a:pPr lvl="1">
              <a:lnSpc>
                <a:spcPct val="90000"/>
              </a:lnSpc>
            </a:pPr>
            <a:r>
              <a:rPr lang="en-US" smtClean="0"/>
              <a:t>Calculate Profit %age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Calculate CGPA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Categories of Data Models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1905000"/>
            <a:ext cx="7848600" cy="4114800"/>
          </a:xfrm>
        </p:spPr>
        <p:txBody>
          <a:bodyPr>
            <a:normAutofit fontScale="92500"/>
          </a:bodyPr>
          <a:lstStyle/>
          <a:p>
            <a:pPr marL="548640" indent="-4114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smtClean="0"/>
              <a:t>Conceptual or High-Level Data Models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Provide concepts that are close to the way many users perceive data. 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Also called Entity-Based or Object-Based data models.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 smtClean="0"/>
              <a:t>Uses concepts like entities, attributes and relationships</a:t>
            </a:r>
          </a:p>
          <a:p>
            <a:pPr marL="1133856" lvl="2" fontAlgn="auto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Entity represents a real-world concept or object</a:t>
            </a:r>
          </a:p>
          <a:p>
            <a:pPr marL="1133856" lvl="2" fontAlgn="auto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/>
              <a:t>Attribute represents some property of interest describing further that entity…</a:t>
            </a:r>
          </a:p>
          <a:p>
            <a:pPr marL="850392" lvl="1">
              <a:lnSpc>
                <a:spcPct val="90000"/>
              </a:lnSpc>
              <a:buFont typeface="Wingdings"/>
              <a:buChar char=""/>
              <a:defRPr/>
            </a:pPr>
            <a:r>
              <a:rPr lang="en-US" dirty="0" smtClean="0"/>
              <a:t>Example: ER Model</a:t>
            </a:r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endParaRPr lang="en-US" sz="2600" dirty="0" smtClean="0"/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endParaRPr lang="en-US" sz="2600" dirty="0" smtClean="0"/>
          </a:p>
          <a:p>
            <a:pPr marL="868680" lvl="1" indent="-283464" fontAlgn="auto">
              <a:lnSpc>
                <a:spcPct val="90000"/>
              </a:lnSpc>
              <a:spcAft>
                <a:spcPts val="0"/>
              </a:spcAft>
              <a:buFont typeface="Wingdings 2"/>
              <a:buChar char=""/>
              <a:defRPr/>
            </a:pP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Categories of Data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905000"/>
            <a:ext cx="79248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Physical (low-level, internal) Data Models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Provide concepts that describe details of how data is stored in files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Represents information such as record format, record orderings and access path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“Access Path” is used to make the record search efficient within the file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Not of interest for end-users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Categories of Data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1905000"/>
            <a:ext cx="7924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Representational (implementation) Data Models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Is an intermediate approach between the above two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 on focus on storage details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Stable enough to be implemented on Computer System directly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Also called “record-based” data models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Example: legacy models (network and hierarchical), relational data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Schema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7526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Description of a database specified during DB Design is called “Schema”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Displayed Schema is called “Schema Diagram”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Each Object of schema is called “Schema Construct”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14057</TotalTime>
  <Words>2063</Words>
  <Application>Microsoft PowerPoint</Application>
  <PresentationFormat>On-screen Show (4:3)</PresentationFormat>
  <Paragraphs>396</Paragraphs>
  <Slides>47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Verve</vt:lpstr>
      <vt:lpstr>Week 2 DB System Concepts &amp; Architecture</vt:lpstr>
      <vt:lpstr>Road Map</vt:lpstr>
      <vt:lpstr>Data Models, Schema &amp; Instances</vt:lpstr>
      <vt:lpstr>Data Model</vt:lpstr>
      <vt:lpstr>Data Model Operations Types</vt:lpstr>
      <vt:lpstr>Categories of Data Models</vt:lpstr>
      <vt:lpstr>Categories of Data Models</vt:lpstr>
      <vt:lpstr>Categories of Data Models</vt:lpstr>
      <vt:lpstr>Schema</vt:lpstr>
      <vt:lpstr>Instance</vt:lpstr>
      <vt:lpstr>Difference between Instance &amp; Schema</vt:lpstr>
      <vt:lpstr>Difference between Instance &amp; Schema</vt:lpstr>
      <vt:lpstr>Three-Schema Architecture DETAILS</vt:lpstr>
      <vt:lpstr>Important Characteristics of Database Approach</vt:lpstr>
      <vt:lpstr>Three-Tier DB Architecture</vt:lpstr>
      <vt:lpstr>Data Independence</vt:lpstr>
      <vt:lpstr>Data Independence</vt:lpstr>
      <vt:lpstr>Databases Languages &amp; Interfaces</vt:lpstr>
      <vt:lpstr>DBMS Languages</vt:lpstr>
      <vt:lpstr>DBMS Languages</vt:lpstr>
      <vt:lpstr>DBMS Languages</vt:lpstr>
      <vt:lpstr>Non-Procedural or High-Level DML</vt:lpstr>
      <vt:lpstr>Non-Procedural or High-Level DML</vt:lpstr>
      <vt:lpstr>Procedural or Low-Level DML</vt:lpstr>
      <vt:lpstr>More on DML</vt:lpstr>
      <vt:lpstr>DBMS Interfaces</vt:lpstr>
      <vt:lpstr>DBMS Interfaces</vt:lpstr>
      <vt:lpstr>DBMS Interfaces</vt:lpstr>
      <vt:lpstr>DBMS Environment</vt:lpstr>
      <vt:lpstr>DBMS Component Modules</vt:lpstr>
      <vt:lpstr>DBMS Component Modules</vt:lpstr>
      <vt:lpstr>DBMS Component Modules</vt:lpstr>
      <vt:lpstr>DBMS Component Modules</vt:lpstr>
      <vt:lpstr>DBMS Component Modules</vt:lpstr>
      <vt:lpstr>DB System Utilities</vt:lpstr>
      <vt:lpstr>Other Tools</vt:lpstr>
      <vt:lpstr>Centralized &amp; Client/ Server Architectures for DBMS</vt:lpstr>
      <vt:lpstr>Centralized DBMS Architectures</vt:lpstr>
      <vt:lpstr>Basic Client/ Server Architecture</vt:lpstr>
      <vt:lpstr>Basic Client/ Server Architecture</vt:lpstr>
      <vt:lpstr>Two-Tier Client/ Server Architecture</vt:lpstr>
      <vt:lpstr>Two-Tier Client/ Server Architecture</vt:lpstr>
      <vt:lpstr>Three &amp; n-Tier Client/ Server Architecture</vt:lpstr>
      <vt:lpstr>Classification of DBMS</vt:lpstr>
      <vt:lpstr>Classification Criteria of DBMS</vt:lpstr>
      <vt:lpstr>Q &amp; A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LUMS Presentation</dc:title>
  <dc:subject>Quality Assurance</dc:subject>
  <dc:creator>Uzaira Saeed</dc:creator>
  <cp:lastModifiedBy>admin</cp:lastModifiedBy>
  <cp:revision>823</cp:revision>
  <dcterms:created xsi:type="dcterms:W3CDTF">1601-01-01T00:00:00Z</dcterms:created>
  <dcterms:modified xsi:type="dcterms:W3CDTF">2016-08-24T05:15:53Z</dcterms:modified>
</cp:coreProperties>
</file>