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61"/>
  </p:notesMasterIdLst>
  <p:sldIdLst>
    <p:sldId id="256" r:id="rId2"/>
    <p:sldId id="293" r:id="rId3"/>
    <p:sldId id="555" r:id="rId4"/>
    <p:sldId id="349" r:id="rId5"/>
    <p:sldId id="435" r:id="rId6"/>
    <p:sldId id="556" r:id="rId7"/>
    <p:sldId id="557" r:id="rId8"/>
    <p:sldId id="558" r:id="rId9"/>
    <p:sldId id="586" r:id="rId10"/>
    <p:sldId id="559" r:id="rId11"/>
    <p:sldId id="514" r:id="rId12"/>
    <p:sldId id="560" r:id="rId13"/>
    <p:sldId id="513" r:id="rId14"/>
    <p:sldId id="561" r:id="rId15"/>
    <p:sldId id="562" r:id="rId16"/>
    <p:sldId id="446" r:id="rId17"/>
    <p:sldId id="563" r:id="rId18"/>
    <p:sldId id="585" r:id="rId19"/>
    <p:sldId id="506" r:id="rId20"/>
    <p:sldId id="507" r:id="rId21"/>
    <p:sldId id="565" r:id="rId22"/>
    <p:sldId id="566" r:id="rId23"/>
    <p:sldId id="567" r:id="rId24"/>
    <p:sldId id="568" r:id="rId25"/>
    <p:sldId id="508" r:id="rId26"/>
    <p:sldId id="569" r:id="rId27"/>
    <p:sldId id="571" r:id="rId28"/>
    <p:sldId id="570" r:id="rId29"/>
    <p:sldId id="572" r:id="rId30"/>
    <p:sldId id="515" r:id="rId31"/>
    <p:sldId id="511" r:id="rId32"/>
    <p:sldId id="573" r:id="rId33"/>
    <p:sldId id="575" r:id="rId34"/>
    <p:sldId id="574" r:id="rId35"/>
    <p:sldId id="576" r:id="rId36"/>
    <p:sldId id="577" r:id="rId37"/>
    <p:sldId id="481" r:id="rId38"/>
    <p:sldId id="578" r:id="rId39"/>
    <p:sldId id="579" r:id="rId40"/>
    <p:sldId id="580" r:id="rId41"/>
    <p:sldId id="581" r:id="rId42"/>
    <p:sldId id="442" r:id="rId43"/>
    <p:sldId id="582" r:id="rId44"/>
    <p:sldId id="523" r:id="rId45"/>
    <p:sldId id="583" r:id="rId46"/>
    <p:sldId id="584" r:id="rId47"/>
    <p:sldId id="587" r:id="rId48"/>
    <p:sldId id="594" r:id="rId49"/>
    <p:sldId id="595" r:id="rId50"/>
    <p:sldId id="593" r:id="rId51"/>
    <p:sldId id="589" r:id="rId52"/>
    <p:sldId id="590" r:id="rId53"/>
    <p:sldId id="596" r:id="rId54"/>
    <p:sldId id="597" r:id="rId55"/>
    <p:sldId id="598" r:id="rId56"/>
    <p:sldId id="591" r:id="rId57"/>
    <p:sldId id="592" r:id="rId58"/>
    <p:sldId id="291" r:id="rId59"/>
    <p:sldId id="292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48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45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smtClean="0">
                <a:solidFill>
                  <a:schemeClr val="accent4">
                    <a:lumMod val="50000"/>
                  </a:schemeClr>
                </a:solidFill>
              </a:rPr>
              <a:t>Week </a:t>
            </a:r>
            <a:r>
              <a:rPr lang="en-US" sz="4400" smtClean="0">
                <a:solidFill>
                  <a:schemeClr val="accent4">
                    <a:lumMod val="50000"/>
                  </a:schemeClr>
                </a:solidFill>
              </a:rPr>
              <a:t>4 &amp; 5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Data Modeling using the Entity Relationship (ER) Model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ase study: A Sample DB Application</a:t>
            </a:r>
            <a:r>
              <a:rPr lang="en-US" dirty="0" smtClean="0"/>
              <a:t>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Company Database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 fontScale="700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have to keep track of company’s Employees, Departments &amp; Projects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Department has a unique number, name and a particular Manager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may have several locations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controls a number of Projects. 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Project has a unique number, name and a single Location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store each Employee’s Name, SSN, address, salary, gender and DOB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An Employee belongs to one Department but can work on several Projects which are not necessarily maintained by one Department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keep track of current number of hours per week that an Employee works on each project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also keep track of direct Supervisor of each Employee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Dependents of each Employee for insurance purposes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Dependent’s First Name, Gender, DOB and relationship to the Employee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Model CONCEPTS:</a:t>
            </a:r>
            <a:br>
              <a:rPr lang="en-US" dirty="0" smtClean="0"/>
            </a:br>
            <a:r>
              <a:rPr smtClean="0"/>
              <a:t>Entity, Attribute &amp; Key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Any real-world object about which we want to keep information is an “Entity”.       OR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“Entity” is some independent object with existence in the real-world …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Each Entity has “Attribute(s)” that describe it’s characteristics or properties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Normally an Entity holds value for all of it’s attributes…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Entity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Employee’s Name: </a:t>
            </a:r>
            <a:r>
              <a:rPr lang="en-US" sz="2800" dirty="0" err="1" smtClean="0"/>
              <a:t>Aslam</a:t>
            </a:r>
            <a:r>
              <a:rPr lang="en-US" sz="2800" dirty="0" smtClean="0"/>
              <a:t> </a:t>
            </a:r>
            <a:r>
              <a:rPr lang="en-US" sz="2800" dirty="0" err="1" smtClean="0"/>
              <a:t>Talal</a:t>
            </a:r>
            <a:r>
              <a:rPr lang="en-US" sz="2800" dirty="0" smtClean="0"/>
              <a:t> with Employee ID: Emp1; NIC: 61105-1111201-1; address: </a:t>
            </a:r>
            <a:r>
              <a:rPr lang="en-US" sz="2800" dirty="0" err="1" smtClean="0"/>
              <a:t>H.No</a:t>
            </a:r>
            <a:r>
              <a:rPr lang="en-US" sz="2800" dirty="0" smtClean="0"/>
              <a:t>. 12, Street 84, Sector F-6/1; Islamabad; Gender: Male and DOB: 4/8/1989 </a:t>
            </a:r>
            <a:br>
              <a:rPr lang="en-US" sz="2800" dirty="0" smtClean="0"/>
            </a:br>
            <a:r>
              <a:rPr lang="en-US" dirty="0" smtClean="0"/>
              <a:t>is an Entity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Attributes for Employee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Employee’s Name, SSN, address, salary, gender and DOB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Attributes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752600"/>
            <a:ext cx="7010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“</a:t>
            </a:r>
            <a:r>
              <a:rPr lang="en-US" sz="2800" u="sng" dirty="0" smtClean="0"/>
              <a:t>Composite Attribute</a:t>
            </a:r>
            <a:r>
              <a:rPr lang="en-US" sz="2800" dirty="0" smtClean="0"/>
              <a:t>” can be divided in smaller sub-parts that can form a hierarchy 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“Simple or Atomic Attributes” are not divisible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095750"/>
            <a:ext cx="6553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Single-Valued Attribute can only attain one single value for an entity e.g. Age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Miltivalued Attribute can attain multiple values for an entity e.g. College Degrees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Some attributes can determine value of another attribute. For example, in the case of DOB and Age, Age can be derivable from DOB. Hence,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Age is the “Derived Attribute”  and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DOB is the “Stored Attribute”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Value Sets (Domain)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Every Attribute has a domain</a:t>
            </a:r>
          </a:p>
          <a:p>
            <a:pPr lvl="1"/>
            <a:r>
              <a:rPr lang="en-US" sz="2400" dirty="0" smtClean="0"/>
              <a:t>“Value Set: for the Name attribute can be a set of strings of alphabetic characters separated by blank characters, and </a:t>
            </a:r>
            <a:r>
              <a:rPr lang="en-US" sz="2400" smtClean="0"/>
              <a:t>so on…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Value sets are not displayed in ERD and are typically specified using the basic data types such as integer, string, Boolean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Value Sets (Domain) of Attributes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Mathematically, an attribute A of entity set E whose value set is V can be defined as function from E to the power set P(V)</a:t>
            </a:r>
          </a:p>
          <a:p>
            <a:pPr lvl="1"/>
            <a:r>
              <a:rPr lang="en-US" i="1" dirty="0" smtClean="0"/>
              <a:t>A : E → P(V)</a:t>
            </a:r>
          </a:p>
          <a:p>
            <a:r>
              <a:rPr lang="en-US" dirty="0" smtClean="0"/>
              <a:t>value of attribute </a:t>
            </a:r>
            <a:r>
              <a:rPr lang="en-US" i="1" dirty="0" smtClean="0"/>
              <a:t>A for entity e as A(e)</a:t>
            </a:r>
          </a:p>
          <a:p>
            <a:r>
              <a:rPr lang="en-US" dirty="0" smtClean="0"/>
              <a:t>NULL value is represented by the </a:t>
            </a:r>
            <a:r>
              <a:rPr lang="en-US" i="1" dirty="0" smtClean="0"/>
              <a:t>empty set. </a:t>
            </a:r>
            <a:endParaRPr lang="en-US" dirty="0" smtClean="0"/>
          </a:p>
          <a:p>
            <a:pPr lvl="1"/>
            <a:r>
              <a:rPr lang="en-US" dirty="0" smtClean="0"/>
              <a:t>For a composite attribute </a:t>
            </a:r>
            <a:r>
              <a:rPr lang="en-US" i="1" dirty="0" smtClean="0"/>
              <a:t>A, the value set V is the power set of the </a:t>
            </a:r>
            <a:r>
              <a:rPr lang="en-US" dirty="0" smtClean="0"/>
              <a:t>Cartesian product of </a:t>
            </a:r>
            <a:r>
              <a:rPr lang="en-US" i="1" dirty="0" smtClean="0"/>
              <a:t>P(V1), P(V2), ..., P(</a:t>
            </a:r>
            <a:r>
              <a:rPr lang="en-US" i="1" dirty="0" err="1" smtClean="0"/>
              <a:t>Vn</a:t>
            </a:r>
            <a:r>
              <a:rPr lang="en-US" i="1" dirty="0" smtClean="0"/>
              <a:t>), where V1, V2, ..., </a:t>
            </a:r>
            <a:r>
              <a:rPr lang="en-US" i="1" dirty="0" err="1" smtClean="0"/>
              <a:t>Vn</a:t>
            </a:r>
            <a:r>
              <a:rPr lang="en-US" i="1" dirty="0" smtClean="0"/>
              <a:t> are the value sets </a:t>
            </a:r>
            <a:r>
              <a:rPr lang="en-US" dirty="0" smtClean="0"/>
              <a:t>of the simple component attributes that form </a:t>
            </a:r>
            <a:r>
              <a:rPr lang="en-US" i="1" dirty="0" smtClean="0"/>
              <a:t>A:</a:t>
            </a:r>
          </a:p>
          <a:p>
            <a:pPr lvl="1"/>
            <a:r>
              <a:rPr lang="en-US" i="1" dirty="0" smtClean="0"/>
              <a:t>V = P (P(V1) × P(V2) × ... × P(</a:t>
            </a:r>
            <a:r>
              <a:rPr lang="en-US" i="1" dirty="0" err="1" smtClean="0"/>
              <a:t>Vn</a:t>
            </a:r>
            <a:r>
              <a:rPr lang="en-US" i="1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The value set provides all possible values. Usually only a small number of these values exist in the database at a particular time.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More on Entities …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“Entity” is something which has real existence</a:t>
            </a:r>
          </a:p>
          <a:p>
            <a:r>
              <a:rPr lang="en-US" sz="2800" dirty="0" smtClean="0"/>
              <a:t>“Entity Type” is collection of entities having common attribute</a:t>
            </a:r>
          </a:p>
          <a:p>
            <a:r>
              <a:rPr lang="en-US" sz="2800" dirty="0" smtClean="0"/>
              <a:t>“Entity Set” is a set of entities of same entity type. It is a subset of Entity Type. </a:t>
            </a:r>
          </a:p>
          <a:p>
            <a:r>
              <a:rPr lang="en-US" sz="2800" dirty="0" smtClean="0"/>
              <a:t>“Entity Type” describes the “schema” or “intention” and the complete “Entity Set” describes “extension” of the schema</a:t>
            </a:r>
          </a:p>
          <a:p>
            <a:r>
              <a:rPr lang="en-US" sz="2800" dirty="0" smtClean="0"/>
              <a:t>If an “Entity Type” has no “Key”; it is called “Weak Entity Type”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High Level Conceptual Model for DB Design</a:t>
            </a:r>
          </a:p>
          <a:p>
            <a:r>
              <a:rPr lang="en-US" dirty="0" smtClean="0"/>
              <a:t>Sample DB Application</a:t>
            </a:r>
          </a:p>
          <a:p>
            <a:r>
              <a:rPr lang="en-US" dirty="0" smtClean="0"/>
              <a:t>Entity Types, Entity Sets, Attributes &amp; Keys</a:t>
            </a:r>
          </a:p>
          <a:p>
            <a:r>
              <a:rPr lang="en-US" dirty="0" smtClean="0"/>
              <a:t>Relationship Types, Sets, Roles &amp; Constraints</a:t>
            </a:r>
          </a:p>
          <a:p>
            <a:r>
              <a:rPr lang="en-US" dirty="0" smtClean="0"/>
              <a:t>Weak Entity Types</a:t>
            </a:r>
          </a:p>
          <a:p>
            <a:endParaRPr lang="en-US" dirty="0" smtClean="0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Department has a unique number, name and a particular Manager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may have several locations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DEPARTMENT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Number, Name, Manager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Number, Name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Multivalued Attribute(s): Location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3744" y="5448300"/>
            <a:ext cx="4020256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Department controls a number of Projects. 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Each Project has a unique number, name and a single Location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PROJECT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Number, Name, Location, Controlling Department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Number, Name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199" y="5029200"/>
            <a:ext cx="33830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 fontScale="85000" lnSpcReduction="20000"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store each Employee’s Name, SSN, address, salary, gender and DOB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An Employee belongs to one Department but can work on several Projects which are not necessarily maintained by one Department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keep track of current number of hours per week that an Employee works on each project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also keep track of direct Supervisor of each Employee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EMPLOYEE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Name, SSN, address, salary, gender and DOB, Department, Supervisor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Key Attribute(s): SSN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Composite Attribute(s):</a:t>
            </a:r>
            <a:br>
              <a:rPr lang="en-US" sz="2400" dirty="0" smtClean="0"/>
            </a:br>
            <a:r>
              <a:rPr lang="en-US" sz="2400" dirty="0" smtClean="0"/>
              <a:t> Name, Address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434" y="5334001"/>
            <a:ext cx="430556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Initial Conceptual Design of Company DB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343400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Dependents of each Employee for insurance purposes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r>
              <a:rPr lang="en-US" sz="2400" dirty="0" smtClean="0"/>
              <a:t>We will keep track of Dependent’s First Name, Gender, DOB and relationship to the Employee</a:t>
            </a:r>
          </a:p>
          <a:p>
            <a:pPr marL="420624" lvl="1" indent="-384048">
              <a:buSzPct val="80000"/>
              <a:buFont typeface="Wingdings 2"/>
              <a:buChar char=""/>
              <a:defRPr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Entity Type: DEPENDANT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Attributes: Employee, </a:t>
            </a:r>
            <a:r>
              <a:rPr lang="en-US" sz="2400" dirty="0" err="1" smtClean="0"/>
              <a:t>Dependent_Name</a:t>
            </a:r>
            <a:r>
              <a:rPr lang="en-US" sz="2400" dirty="0" smtClean="0"/>
              <a:t>, Gender, DOB, Relationship (to the Employee)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Composite Attribute(s): Name, Address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7302" y="5867400"/>
            <a:ext cx="41466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Relationship Types, Relationship SETS, Roles &amp; STRUCTURAL CONSTRAINTS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“Relationship” is an association among several entities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Attribute of one Entity Type refers  to another Entity Type. This reference is “Relationship”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example: “Depart Name” in “Employee “Entity Type refers to “Department “Entity Type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“Relationship Type” R among n Entity Types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</a:t>
            </a:r>
            <a:r>
              <a:rPr lang="en-US" dirty="0" smtClean="0"/>
              <a:t> defines a set of associations among entities from these Entity Types.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Relationship Set is a Set of associations of the same Type.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 of Relationship Instances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associates n individual entities  (e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e</a:t>
            </a:r>
            <a:r>
              <a:rPr lang="en-US" baseline="-25000" dirty="0" smtClean="0"/>
              <a:t>n 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entity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is a member of Entity Set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600201"/>
            <a:ext cx="59435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5181600"/>
            <a:ext cx="75438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“Relationship Instance” </a:t>
            </a:r>
            <a:r>
              <a:rPr lang="en-US" sz="2400" dirty="0" smtClean="0"/>
              <a:t>(r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entities of type EMPLOYEE to entities of type DEPARTMENT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2971800"/>
            <a:ext cx="7543800" cy="3886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The relationship name is displayed in the diamond-shaped box 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endParaRPr lang="en-US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In ER diagrams, Relationship Types are displayed as diamond-shaped boxes, which are connected by straight lines to the rectangular boxes representing the participating Entity Types. 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endParaRPr lang="en-US" sz="2400" dirty="0" smtClean="0"/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Relationship Types are useful for capturing/ expressing certain business rules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60984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90500"/>
            <a:ext cx="73914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Relationship Types, Sets &amp; Instances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905000"/>
            <a:ext cx="7543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600200" y="4572000"/>
            <a:ext cx="75438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○"/>
            </a:pPr>
            <a:r>
              <a:rPr lang="en-US" sz="2400" dirty="0" smtClean="0"/>
              <a:t>Relationship Set is a collection of relationships all belonging to one relationship type.</a:t>
            </a:r>
          </a:p>
          <a:p>
            <a:pPr marL="1005840" lvl="2" indent="-25603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85000"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5038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Degree of Relationship Type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degree of a relationship type is the number of participating entity types.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Works_For</a:t>
            </a:r>
            <a:r>
              <a:rPr lang="en-US" sz="2800" dirty="0" smtClean="0"/>
              <a:t> relationship is binary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also called a relationship of degree two</a:t>
            </a:r>
          </a:p>
          <a:p>
            <a:r>
              <a:rPr lang="en-US" sz="2800" dirty="0" smtClean="0"/>
              <a:t>Relationship of degree three is called ternary</a:t>
            </a:r>
          </a:p>
          <a:p>
            <a:pPr lvl="1"/>
            <a:r>
              <a:rPr lang="en-US" sz="2400" dirty="0" smtClean="0"/>
              <a:t>Example: Some Supplier “s” supplies Part p for the Project j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Here, </a:t>
            </a:r>
            <a:r>
              <a:rPr lang="en-US" sz="2400" dirty="0" smtClean="0"/>
              <a:t>each relationship instance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associates three entities—a supplier s, a part p, </a:t>
            </a:r>
            <a:r>
              <a:rPr lang="en-US" sz="2400" dirty="0" smtClean="0"/>
              <a:t>and a project </a:t>
            </a:r>
            <a:r>
              <a:rPr lang="en-US" sz="2400" i="1" dirty="0" smtClean="0"/>
              <a:t>j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Road Map…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05000"/>
            <a:ext cx="76200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 Design for the Company Database</a:t>
            </a:r>
          </a:p>
          <a:p>
            <a:r>
              <a:rPr lang="en-US" dirty="0" smtClean="0"/>
              <a:t>Diagram, Naming Conventions &amp; Design</a:t>
            </a:r>
          </a:p>
          <a:p>
            <a:r>
              <a:rPr lang="en-US" dirty="0" smtClean="0"/>
              <a:t>Relationship Types of Degree Higher than Two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dirty="0" smtClean="0"/>
              <a:t>Recursive Relationship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Relationship always appear between occurrences in two different entities. </a:t>
            </a:r>
          </a:p>
          <a:p>
            <a:r>
              <a:rPr lang="en-US" sz="2400" dirty="0" smtClean="0"/>
              <a:t>It is possible for the “same entity” to participate in the relationship. This is termed as ”</a:t>
            </a:r>
            <a:r>
              <a:rPr lang="en-US" sz="2400" b="1" dirty="0" smtClean="0"/>
              <a:t>Recursive Relationship”</a:t>
            </a:r>
          </a:p>
          <a:p>
            <a:r>
              <a:rPr lang="en-US" sz="2400" dirty="0" smtClean="0"/>
              <a:t>Example: EMPLOYEE manages many Employees.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343400"/>
            <a:ext cx="3207314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Constraints on Binary </a:t>
            </a:r>
            <a:br>
              <a:rPr lang="en-US" dirty="0" smtClean="0"/>
            </a:br>
            <a:r>
              <a:rPr lang="en-US" dirty="0" smtClean="0"/>
              <a:t>Relationship Type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Constraints limit the possible combinations of entities that participate in the corresponding relationship set.</a:t>
            </a:r>
          </a:p>
          <a:p>
            <a:r>
              <a:rPr lang="en-US" dirty="0" smtClean="0"/>
              <a:t>Types of constraints on Binary Relationship</a:t>
            </a:r>
          </a:p>
          <a:p>
            <a:pPr lvl="1"/>
            <a:r>
              <a:rPr lang="en-US" dirty="0" smtClean="0"/>
              <a:t>Cardinality Ratio</a:t>
            </a:r>
          </a:p>
          <a:p>
            <a:pPr lvl="1"/>
            <a:r>
              <a:rPr lang="en-US" dirty="0" smtClean="0"/>
              <a:t>Participation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above two constraints are also called the “Structural Constraints” of a relationship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Cardinality Ratio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Cardinality Ratio for a Binary Relationship specifies the </a:t>
            </a:r>
            <a:r>
              <a:rPr lang="en-US" i="1" dirty="0" smtClean="0"/>
              <a:t>Maximum Number of relationship instances that one entity </a:t>
            </a:r>
            <a:r>
              <a:rPr lang="en-US" dirty="0" smtClean="0"/>
              <a:t>can participate in</a:t>
            </a:r>
          </a:p>
          <a:p>
            <a:endParaRPr lang="en-US" dirty="0" smtClean="0"/>
          </a:p>
          <a:p>
            <a:r>
              <a:rPr lang="en-US" sz="3200" dirty="0" smtClean="0"/>
              <a:t>There are three types of Cardinality Ratios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Cardinality Ratio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lnSpcReduction="1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There are three types of Cardinality Ratios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One Department can have one HOD. </a:t>
            </a:r>
            <a:br>
              <a:rPr lang="en-US" sz="2400" dirty="0" smtClean="0"/>
            </a:br>
            <a:r>
              <a:rPr lang="en-US" sz="2400" dirty="0" smtClean="0"/>
              <a:t>This binary relationship is of cardinality ratio 1:1</a:t>
            </a:r>
          </a:p>
          <a:p>
            <a:pPr lvl="1"/>
            <a:r>
              <a:rPr lang="en-US" sz="2400" dirty="0" smtClean="0"/>
              <a:t>In WORKS_FOR binary relationship; DEPARTMENT:EMPLOYEE is of cardinality ratio 1:N</a:t>
            </a:r>
          </a:p>
          <a:p>
            <a:pPr lvl="1"/>
            <a:r>
              <a:rPr lang="en-US" sz="2400" dirty="0" smtClean="0"/>
              <a:t>Students can enroll for many subjects. A subject is enrolled by many Students; is a relationship of cardinality M:N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Participation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Participation Constraint for a Binary Relationship specifies the </a:t>
            </a:r>
            <a:r>
              <a:rPr lang="en-US" sz="2800" i="1" dirty="0" smtClean="0"/>
              <a:t>Minimum Number of relationship instances that one entity </a:t>
            </a:r>
            <a:r>
              <a:rPr lang="en-US" sz="2800" dirty="0" smtClean="0"/>
              <a:t>can participate in</a:t>
            </a:r>
          </a:p>
          <a:p>
            <a:endParaRPr lang="en-US" sz="2800" dirty="0" smtClean="0"/>
          </a:p>
          <a:p>
            <a:r>
              <a:rPr lang="en-US" sz="2800" dirty="0" smtClean="0"/>
              <a:t>Also called “Minimum Cardinality Constraint”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two types of Participation Constraints</a:t>
            </a:r>
          </a:p>
          <a:p>
            <a:pPr lvl="1"/>
            <a:r>
              <a:rPr lang="en-US" sz="2400" dirty="0" smtClean="0"/>
              <a:t>Total Participation</a:t>
            </a:r>
          </a:p>
          <a:p>
            <a:pPr lvl="1"/>
            <a:r>
              <a:rPr lang="en-US" sz="2400" dirty="0" smtClean="0"/>
              <a:t>Partial Participation</a:t>
            </a:r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Participation Constraint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Total Participation</a:t>
            </a:r>
          </a:p>
          <a:p>
            <a:pPr lvl="1"/>
            <a:r>
              <a:rPr lang="en-US" sz="2200" dirty="0" smtClean="0"/>
              <a:t>If a company policy states that an Employee must work for a Department, then an employee can exist </a:t>
            </a:r>
            <a:r>
              <a:rPr lang="en-US" sz="2200" dirty="0" err="1" smtClean="0"/>
              <a:t>iff</a:t>
            </a:r>
            <a:r>
              <a:rPr lang="en-US" sz="2200" dirty="0" smtClean="0"/>
              <a:t> it participates in at least one WORKS_FOR relationship</a:t>
            </a:r>
          </a:p>
          <a:p>
            <a:pPr lvl="1"/>
            <a:r>
              <a:rPr lang="en-US" sz="2200" dirty="0" smtClean="0"/>
              <a:t>Total participation is also called “</a:t>
            </a:r>
            <a:r>
              <a:rPr lang="en-US" sz="2200" b="1" dirty="0" smtClean="0"/>
              <a:t>existence dependency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It means a minimum of 1 and is represented by double line</a:t>
            </a:r>
          </a:p>
          <a:p>
            <a:pPr lvl="1"/>
            <a:endParaRPr lang="en-US" sz="2200" dirty="0" smtClean="0"/>
          </a:p>
          <a:p>
            <a:r>
              <a:rPr lang="en-US" sz="2800" dirty="0" smtClean="0"/>
              <a:t>Partial Participation</a:t>
            </a:r>
          </a:p>
          <a:p>
            <a:pPr lvl="1"/>
            <a:r>
              <a:rPr lang="en-US" sz="2200" dirty="0" smtClean="0"/>
              <a:t>Every employee cannot manage a department. So the participation of EMPLOYEE in the MANAGES relationship type is partial since all employees cannot be Managers</a:t>
            </a:r>
          </a:p>
          <a:p>
            <a:pPr lvl="1"/>
            <a:r>
              <a:rPr lang="en-US" sz="2200" dirty="0" smtClean="0"/>
              <a:t>It means a minimum of 0 and is represented by single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Attributes of Relationship Types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Relationship Types may also have attributes…</a:t>
            </a:r>
          </a:p>
          <a:p>
            <a:pPr lvl="1"/>
            <a:r>
              <a:rPr lang="en-US" sz="2000" dirty="0" smtClean="0"/>
              <a:t>Case 1: Binary + 1:1</a:t>
            </a:r>
          </a:p>
          <a:p>
            <a:pPr lvl="2"/>
            <a:r>
              <a:rPr lang="en-US" sz="1800" dirty="0" smtClean="0"/>
              <a:t>HOD Manages a Department. In this case, </a:t>
            </a:r>
            <a:r>
              <a:rPr lang="en-US" sz="1800" dirty="0" err="1" smtClean="0"/>
              <a:t>Date_of_Joining</a:t>
            </a:r>
            <a:r>
              <a:rPr lang="en-US" sz="1800" dirty="0" smtClean="0"/>
              <a:t> is the Relationship Type Attribute. It can be accommodated in any of the two entities…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000" dirty="0" smtClean="0"/>
              <a:t>Case 2: Binary + 1:N</a:t>
            </a:r>
          </a:p>
          <a:p>
            <a:pPr lvl="2"/>
            <a:r>
              <a:rPr lang="en-US" sz="1600" dirty="0" smtClean="0"/>
              <a:t>Student gets Registered in a Department. In this case, </a:t>
            </a:r>
            <a:r>
              <a:rPr lang="en-US" sz="1600" dirty="0" err="1" smtClean="0"/>
              <a:t>Date_of_Registration</a:t>
            </a:r>
            <a:r>
              <a:rPr lang="en-US" sz="1600" dirty="0" smtClean="0"/>
              <a:t> is the Relationship Type Attribute. It should be adjusted to Many side…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Case 3: Binary + M:N</a:t>
            </a:r>
          </a:p>
          <a:p>
            <a:pPr lvl="2"/>
            <a:r>
              <a:rPr lang="en-US" sz="1600" dirty="0" smtClean="0"/>
              <a:t>Student registers many Subjects. In this case, </a:t>
            </a:r>
            <a:r>
              <a:rPr lang="en-US" sz="1600" dirty="0" err="1" smtClean="0"/>
              <a:t>Date_of_Registration</a:t>
            </a:r>
            <a:r>
              <a:rPr lang="en-US" sz="1600" dirty="0" smtClean="0"/>
              <a:t> is the Relationship Type Attribute. It should be adjusted to Many side…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Weak Entity Types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“Weak Entity” is an Entity Type that does not have the “Key” Attribute of their own</a:t>
            </a:r>
          </a:p>
          <a:p>
            <a:endParaRPr lang="en-US" sz="2400" dirty="0" smtClean="0"/>
          </a:p>
          <a:p>
            <a:r>
              <a:rPr lang="en-US" sz="2400" dirty="0" smtClean="0"/>
              <a:t>“Strong Entity Types” are the regular entity types that have a key attribute</a:t>
            </a:r>
          </a:p>
          <a:p>
            <a:endParaRPr lang="en-US" sz="2400" dirty="0" smtClean="0"/>
          </a:p>
          <a:p>
            <a:r>
              <a:rPr lang="en-US" sz="2400" dirty="0" smtClean="0"/>
              <a:t>“identifying relationship” exists between the Weak Entity Type and it’s “Owner Entity Type”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“Total Participation Constraint” OR “Existence Dependency” always exists between the Weak Entity Type and it’s “Owner Entity Type” because a weak entity cannot be identified without an owner entity.</a:t>
            </a:r>
          </a:p>
          <a:p>
            <a:endParaRPr lang="en-US" sz="2400" dirty="0" smtClean="0"/>
          </a:p>
          <a:p>
            <a:r>
              <a:rPr lang="en-US" sz="2400" dirty="0" smtClean="0"/>
              <a:t>Not every existence dependency results in a weak entity type. 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sz="2200" dirty="0" smtClean="0"/>
              <a:t>Example: DRIVER_LICENSE entity cannot exist unless it is related to a PERSON entity</a:t>
            </a:r>
            <a:br>
              <a:rPr lang="en-US" sz="2200" dirty="0" smtClean="0"/>
            </a:br>
            <a:r>
              <a:rPr lang="en-US" sz="2200" dirty="0" smtClean="0"/>
              <a:t>even though it has its own key (</a:t>
            </a:r>
            <a:r>
              <a:rPr lang="en-US" sz="2200" dirty="0" err="1" smtClean="0"/>
              <a:t>License_number</a:t>
            </a:r>
            <a:r>
              <a:rPr lang="en-US" sz="2200" dirty="0" smtClean="0"/>
              <a:t>) </a:t>
            </a:r>
            <a:br>
              <a:rPr lang="en-US" sz="2200" dirty="0" smtClean="0"/>
            </a:br>
            <a:r>
              <a:rPr lang="en-US" sz="2200" dirty="0" smtClean="0"/>
              <a:t>thus it is not a weak entity.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High Level Conceptual Model for DB Design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 Entity Types Overview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“partial key” attribute can uniquely identify weak entities that are related to the same owner entity.</a:t>
            </a:r>
          </a:p>
          <a:p>
            <a:endParaRPr lang="en-US" sz="2400" dirty="0" smtClean="0"/>
          </a:p>
          <a:p>
            <a:r>
              <a:rPr lang="en-US" sz="2400" dirty="0" smtClean="0"/>
              <a:t>In ER diagrams, Weak Entity Type and its identifying relationship are distinguished by surrounding their boxes and diamonds with double lines </a:t>
            </a:r>
          </a:p>
          <a:p>
            <a:endParaRPr lang="en-US" sz="2400" dirty="0" smtClean="0"/>
          </a:p>
          <a:p>
            <a:r>
              <a:rPr lang="en-US" sz="2400" dirty="0" smtClean="0"/>
              <a:t>The partial key attribute is underlined with a dashed or dotted </a:t>
            </a:r>
            <a:r>
              <a:rPr lang="en-US" sz="2400" smtClean="0"/>
              <a:t>line.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ER Diagrams, Naming Conventions,</a:t>
            </a:r>
            <a:br>
              <a:rPr smtClean="0"/>
            </a:br>
            <a:r>
              <a:rPr smtClean="0"/>
              <a:t>and Design Issues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Notations of ER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495425"/>
            <a:ext cx="4953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Notations of ER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2243138"/>
            <a:ext cx="6367921" cy="3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High- Level Conceptual Schema for the Company DB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719579"/>
            <a:ext cx="5867400" cy="513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90500"/>
            <a:ext cx="80772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ERD for the Company Schema with Structural Constraints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57350"/>
            <a:ext cx="63341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Relationship Types of Degree Higher than Two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displays schema for the SUPPLY relationship type </a:t>
            </a:r>
          </a:p>
          <a:p>
            <a:r>
              <a:rPr lang="en-US" sz="2400" dirty="0" smtClean="0"/>
              <a:t>Relationship Set SUPPLY is a set of relationship instances (</a:t>
            </a:r>
            <a:r>
              <a:rPr lang="en-US" sz="2400" i="1" dirty="0" smtClean="0"/>
              <a:t>s, j, p), where s is </a:t>
            </a:r>
            <a:r>
              <a:rPr lang="en-US" sz="2400" dirty="0" smtClean="0"/>
              <a:t>SUPPLIER who is currently supplying a PART </a:t>
            </a:r>
            <a:r>
              <a:rPr lang="en-US" sz="2400" i="1" dirty="0" smtClean="0"/>
              <a:t>p to a PROJECT j. </a:t>
            </a:r>
          </a:p>
          <a:p>
            <a:r>
              <a:rPr lang="en-US" sz="2400" i="1" dirty="0" smtClean="0"/>
              <a:t>Thus, a relationship </a:t>
            </a:r>
            <a:r>
              <a:rPr lang="en-US" sz="2400" dirty="0" smtClean="0"/>
              <a:t>type </a:t>
            </a:r>
            <a:r>
              <a:rPr lang="en-US" sz="2400" i="1" dirty="0" smtClean="0"/>
              <a:t>R of degree n will have n edges in an ER diagram, one connecting R to </a:t>
            </a:r>
            <a:r>
              <a:rPr lang="en-US" sz="2400" dirty="0" smtClean="0"/>
              <a:t>each participating entity type.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9031" y="4724400"/>
            <a:ext cx="529497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Figure shows an ER diagram for three binary relationship types CAN_SUPPLY, USES, and SUPPLIES. </a:t>
            </a:r>
          </a:p>
          <a:p>
            <a:r>
              <a:rPr lang="en-US" sz="2000" dirty="0" smtClean="0"/>
              <a:t>Suppose that CAN_SUPPLY, between SUPPLIER and PART, includes an instance (</a:t>
            </a:r>
            <a:r>
              <a:rPr lang="en-US" sz="2000" i="1" dirty="0" smtClean="0"/>
              <a:t>s, p) whenever </a:t>
            </a:r>
            <a:r>
              <a:rPr lang="en-US" sz="2000" dirty="0" smtClean="0"/>
              <a:t>supplier </a:t>
            </a:r>
            <a:r>
              <a:rPr lang="en-US" sz="2000" i="1" dirty="0" smtClean="0"/>
              <a:t>s can supply part p (to any project)</a:t>
            </a:r>
          </a:p>
          <a:p>
            <a:r>
              <a:rPr lang="en-US" sz="2000" i="1" dirty="0" smtClean="0"/>
              <a:t>USES, between PROJECT and PART, </a:t>
            </a:r>
            <a:r>
              <a:rPr lang="en-US" sz="2000" dirty="0" smtClean="0"/>
              <a:t>includes an instance ( </a:t>
            </a:r>
            <a:r>
              <a:rPr lang="en-US" sz="2000" i="1" dirty="0" smtClean="0"/>
              <a:t>j, p) whenever project j uses part p</a:t>
            </a:r>
          </a:p>
          <a:p>
            <a:r>
              <a:rPr lang="en-US" sz="2000" i="1" dirty="0" smtClean="0"/>
              <a:t>SUPPLIES, between </a:t>
            </a:r>
            <a:r>
              <a:rPr lang="en-US" sz="2000" dirty="0" smtClean="0"/>
              <a:t>SUPPLIER and PROJECT, includes an instance (</a:t>
            </a:r>
            <a:r>
              <a:rPr lang="en-US" sz="2000" i="1" dirty="0" smtClean="0"/>
              <a:t>s, j) whenever supplier s supplies some part to project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4800600"/>
            <a:ext cx="4029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8382000" cy="51054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existence of three relationship instances (</a:t>
            </a:r>
            <a:r>
              <a:rPr lang="en-US" sz="2000" i="1" dirty="0" smtClean="0"/>
              <a:t>s, p), ( j, p), and </a:t>
            </a:r>
            <a:r>
              <a:rPr lang="en-US" sz="2000" dirty="0" smtClean="0"/>
              <a:t>(</a:t>
            </a:r>
            <a:r>
              <a:rPr lang="en-US" sz="2000" i="1" dirty="0" smtClean="0"/>
              <a:t>s, j) in CAN_SUPPLY, USES, and SUPPLIES, respectively, does not necessarily imply </a:t>
            </a:r>
            <a:r>
              <a:rPr lang="en-US" sz="2000" dirty="0" smtClean="0"/>
              <a:t>that an instance (</a:t>
            </a:r>
            <a:r>
              <a:rPr lang="en-US" sz="2000" i="1" dirty="0" smtClean="0"/>
              <a:t>s, j, p) exists in the ternary relationship SUPPLY, </a:t>
            </a:r>
            <a:r>
              <a:rPr lang="en-US" sz="2000" i="1" u="sng" dirty="0" smtClean="0"/>
              <a:t>because the meaning is different</a:t>
            </a:r>
            <a:r>
              <a:rPr lang="en-US" sz="2000" i="1" dirty="0" smtClean="0"/>
              <a:t>. </a:t>
            </a:r>
          </a:p>
          <a:p>
            <a:r>
              <a:rPr lang="en-US" sz="2000" i="1" dirty="0" smtClean="0"/>
              <a:t>It is often tricky to decide whether a particular relationship</a:t>
            </a:r>
          </a:p>
          <a:p>
            <a:r>
              <a:rPr lang="en-US" sz="2000" dirty="0" smtClean="0"/>
              <a:t>should be represented as a relationship type of degree </a:t>
            </a:r>
            <a:r>
              <a:rPr lang="en-US" sz="2000" i="1" dirty="0" smtClean="0"/>
              <a:t>n or should be broken down </a:t>
            </a:r>
            <a:r>
              <a:rPr lang="en-US" sz="2000" dirty="0" smtClean="0"/>
              <a:t>into several relationship types of smaller degrees. </a:t>
            </a:r>
          </a:p>
          <a:p>
            <a:r>
              <a:rPr lang="en-US" sz="2000" dirty="0" smtClean="0"/>
              <a:t>The designer must base this decision on the semantics or meaning of the particular situation being represented.</a:t>
            </a:r>
          </a:p>
          <a:p>
            <a:r>
              <a:rPr lang="en-US" sz="2000" dirty="0" smtClean="0"/>
              <a:t>The typical solution is to include the ternary relationship </a:t>
            </a:r>
            <a:r>
              <a:rPr lang="en-US" sz="2000" i="1" dirty="0" smtClean="0"/>
              <a:t>plus one or more of the </a:t>
            </a:r>
            <a:r>
              <a:rPr lang="en-US" sz="2000" dirty="0" smtClean="0"/>
              <a:t>binary relationships, if they represent different meanings and if all are needed by the application.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0"/>
            <a:ext cx="4029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Step 1: Gather &amp; Collect Requirements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Collect Functional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 smtClean="0"/>
              <a:t>Operations, Transactions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 smtClean="0"/>
              <a:t>Can also be specified using DFDs, Sequence Diagrams &amp; Scenarios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Collect Data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Data semantics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 DB design tools are based on variations of the ER model that permit only binary relationships. </a:t>
            </a:r>
          </a:p>
          <a:p>
            <a:r>
              <a:rPr lang="en-US" sz="2000" dirty="0" smtClean="0"/>
              <a:t>Ternary relationship such as SUPPLY must be represented as a weak entity type, with no partial key and with three identifying relationships. The three participating entity types SUPPLIER, PART, and PROJECT are together the owner entity types </a:t>
            </a:r>
          </a:p>
          <a:p>
            <a:r>
              <a:rPr lang="en-US" sz="2000" dirty="0" smtClean="0"/>
              <a:t>Thus, any entity in the weak entity type SUPPLY is identified by the combination of its three owner entities from SUPPLIER, PART, and PROJECT.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91100"/>
            <a:ext cx="6400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ternary relationship can be represented as a regular entity type by introducing an artificial or surrogate key</a:t>
            </a:r>
          </a:p>
          <a:p>
            <a:endParaRPr lang="en-US" sz="2400" dirty="0" smtClean="0"/>
          </a:p>
          <a:p>
            <a:r>
              <a:rPr lang="en-US" sz="2400" dirty="0" smtClean="0"/>
              <a:t>Thus, a key attribute </a:t>
            </a:r>
            <a:r>
              <a:rPr lang="en-US" sz="2400" dirty="0" err="1" smtClean="0"/>
              <a:t>Supply_id</a:t>
            </a:r>
            <a:r>
              <a:rPr lang="en-US" sz="2400" dirty="0" smtClean="0"/>
              <a:t> could be used for the supply entity type, converting it into a regular entity type</a:t>
            </a:r>
          </a:p>
          <a:p>
            <a:r>
              <a:rPr lang="en-US" sz="2400" dirty="0" smtClean="0"/>
              <a:t>Three binary N:1 relationships relate SUPPLY to the three participating entity types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91100"/>
            <a:ext cx="6400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Ternary relationship type OFFERS represents information on instructors offering courses during some semester</a:t>
            </a:r>
          </a:p>
          <a:p>
            <a:r>
              <a:rPr lang="en-US" sz="2400" dirty="0" smtClean="0"/>
              <a:t>We have; Relationship instance (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, s, c) where INSTRUCTOR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offers </a:t>
            </a:r>
            <a:r>
              <a:rPr lang="en-US" sz="2400" dirty="0" smtClean="0"/>
              <a:t>COURSE </a:t>
            </a:r>
            <a:r>
              <a:rPr lang="en-US" sz="2400" i="1" dirty="0" smtClean="0"/>
              <a:t>c during SEMESTER s.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743" y="3733801"/>
            <a:ext cx="720525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CAN_TEACH relates a course to the instructors who </a:t>
            </a:r>
            <a:r>
              <a:rPr lang="en-US" sz="2400" i="1" dirty="0" smtClean="0"/>
              <a:t>can teach that course</a:t>
            </a:r>
          </a:p>
          <a:p>
            <a:r>
              <a:rPr lang="en-US" sz="2400" i="1" dirty="0" smtClean="0"/>
              <a:t>TAUGHT_DURING relates semester to </a:t>
            </a:r>
            <a:r>
              <a:rPr lang="en-US" sz="2400" dirty="0" smtClean="0"/>
              <a:t>instructors who </a:t>
            </a:r>
            <a:r>
              <a:rPr lang="en-US" sz="2400" i="1" dirty="0" smtClean="0"/>
              <a:t>taught some course during that semester</a:t>
            </a:r>
          </a:p>
          <a:p>
            <a:r>
              <a:rPr lang="en-US" sz="2400" i="1" dirty="0" smtClean="0"/>
              <a:t>OFFERED_DURING</a:t>
            </a:r>
            <a:r>
              <a:rPr lang="en-US" sz="2400" dirty="0" smtClean="0"/>
              <a:t> relates semester to the courses offered during that semester </a:t>
            </a:r>
            <a:r>
              <a:rPr lang="en-US" sz="2400" i="1" dirty="0" smtClean="0"/>
              <a:t>by any instructor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343400"/>
            <a:ext cx="510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Instances of TAUGHT_DURING and OFFERED_DURING from the instances in OFFER S, but we cannot infer the instances of CAN_TEACH; therefore, TAUGHT_DURING and OFFERED_DURING are redundant and can be left out.</a:t>
            </a:r>
          </a:p>
          <a:p>
            <a:r>
              <a:rPr lang="en-US" sz="2400" dirty="0" smtClean="0"/>
              <a:t>in general three binary relationships </a:t>
            </a:r>
            <a:r>
              <a:rPr lang="en-US" sz="2400" i="1" dirty="0" smtClean="0"/>
              <a:t>cannot replace a ternary relationship,</a:t>
            </a:r>
          </a:p>
          <a:p>
            <a:r>
              <a:rPr lang="en-US" sz="2400" dirty="0" smtClean="0"/>
              <a:t>they may do so under certain </a:t>
            </a:r>
            <a:r>
              <a:rPr lang="en-US" sz="2400" i="1" dirty="0" smtClean="0"/>
              <a:t>additional constraints. </a:t>
            </a:r>
          </a:p>
          <a:p>
            <a:r>
              <a:rPr lang="en-US" sz="2400" i="1" dirty="0" smtClean="0"/>
              <a:t>If  </a:t>
            </a:r>
            <a:r>
              <a:rPr lang="en-US" sz="2400" dirty="0" smtClean="0"/>
              <a:t>CAN_TEACH relationship is 1:1 (an instructor can teach one course, and a course can be taught by only one instructor), then the ternary relationship OFFERS can be left out because it can be inferred from the three binary relationships CAN_TEACH, TAUGHT_DURING, and OFFERED_DURING. </a:t>
            </a:r>
          </a:p>
          <a:p>
            <a:r>
              <a:rPr lang="en-US" sz="2400" dirty="0" smtClean="0"/>
              <a:t>The schema designer must analyze the meaning of each specific situation to decide which of the binary and ternary relationship types are needed.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0"/>
            <a:ext cx="3657600" cy="180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Binary and Ternary</a:t>
            </a:r>
            <a:br>
              <a:rPr lang="en-US" b="1" dirty="0" smtClean="0"/>
            </a:br>
            <a:r>
              <a:rPr lang="en-US" b="1" dirty="0" smtClean="0"/>
              <a:t>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possible to have a weak entity type with a ternary (or </a:t>
            </a:r>
            <a:r>
              <a:rPr lang="en-US" sz="2000" i="1" dirty="0" smtClean="0"/>
              <a:t>n-</a:t>
            </a:r>
            <a:r>
              <a:rPr lang="en-US" sz="2000" i="1" dirty="0" err="1" smtClean="0"/>
              <a:t>ary</a:t>
            </a:r>
            <a:r>
              <a:rPr lang="en-US" sz="2000" i="1" smtClean="0"/>
              <a:t>) identifying </a:t>
            </a:r>
            <a:r>
              <a:rPr lang="en-US" sz="2000" smtClean="0"/>
              <a:t>relationship </a:t>
            </a:r>
            <a:r>
              <a:rPr lang="en-US" sz="2000" dirty="0" smtClean="0"/>
              <a:t>type with </a:t>
            </a:r>
            <a:r>
              <a:rPr lang="en-US" sz="2000" i="1" dirty="0" smtClean="0"/>
              <a:t>several owner </a:t>
            </a:r>
            <a:r>
              <a:rPr lang="en-US" sz="2000" dirty="0" smtClean="0"/>
              <a:t>entity types.</a:t>
            </a:r>
          </a:p>
          <a:p>
            <a:r>
              <a:rPr lang="en-US" sz="2000" dirty="0" smtClean="0"/>
              <a:t>In this example DB keeps track of candidates interviewing for jobs at various companies </a:t>
            </a:r>
          </a:p>
          <a:p>
            <a:r>
              <a:rPr lang="en-US" sz="2000" dirty="0" smtClean="0"/>
              <a:t>candidate can have multiple interviews with the same company (for example or with different company departments or on separate dates), but a job offer is made based on one of the interviews. </a:t>
            </a:r>
          </a:p>
          <a:p>
            <a:r>
              <a:rPr lang="en-US" sz="2000" dirty="0" smtClean="0"/>
              <a:t>Here, INTERVIEW is represented as a weak entity with two owners CANDIDATE and COMPANY, and with the partial key </a:t>
            </a:r>
            <a:r>
              <a:rPr lang="en-US" sz="2000" dirty="0" err="1" smtClean="0"/>
              <a:t>Dept_date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An INTERVIEW entity is uniquely identified by a candidate, a company, and the combination of the date and department of the interview.</a:t>
            </a: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"/>
            <a:ext cx="5181600" cy="192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Constraints on Ternary 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relationship set of SUPPLY is a set of relationship instances (</a:t>
            </a:r>
            <a:r>
              <a:rPr lang="en-US" sz="2400" i="1" dirty="0" smtClean="0"/>
              <a:t>s, j, p), </a:t>
            </a:r>
            <a:r>
              <a:rPr lang="en-US" sz="2400" dirty="0" smtClean="0"/>
              <a:t>where </a:t>
            </a:r>
            <a:r>
              <a:rPr lang="en-US" sz="2400" i="1" dirty="0" smtClean="0"/>
              <a:t>s is a SUPPLIER, j is a PROJECT, and p is a PART. </a:t>
            </a:r>
          </a:p>
          <a:p>
            <a:r>
              <a:rPr lang="en-US" sz="2400" i="1" dirty="0" smtClean="0"/>
              <a:t>Suppose the constraint: </a:t>
            </a:r>
            <a:r>
              <a:rPr lang="en-US" sz="2400" dirty="0" smtClean="0"/>
              <a:t>only one supplier supplies a particular part to a particular project</a:t>
            </a:r>
          </a:p>
          <a:p>
            <a:pPr lvl="1"/>
            <a:r>
              <a:rPr lang="en-US" sz="2000" dirty="0" smtClean="0"/>
              <a:t>In this case, we place 1 on the SUPPLIER participation, and M, N on the PROJECT, PART participation. </a:t>
            </a:r>
          </a:p>
          <a:p>
            <a:r>
              <a:rPr lang="en-US" sz="2400" dirty="0" smtClean="0"/>
              <a:t>This specifies the constraint that a particular ( </a:t>
            </a:r>
            <a:r>
              <a:rPr lang="en-US" sz="2400" i="1" dirty="0" smtClean="0"/>
              <a:t>j, p) combination </a:t>
            </a:r>
            <a:r>
              <a:rPr lang="en-US" sz="2400" dirty="0" smtClean="0"/>
              <a:t>can appear at most once in the relationship set because each (PROJECT, PART) combination uniquely determines a single supplier. </a:t>
            </a:r>
          </a:p>
          <a:p>
            <a:r>
              <a:rPr lang="en-US" sz="2400" dirty="0" smtClean="0"/>
              <a:t>Hence, any relationship instance (</a:t>
            </a:r>
            <a:r>
              <a:rPr lang="en-US" sz="2400" i="1" dirty="0" smtClean="0"/>
              <a:t>s, j, p) is uniquely identified in the relationship set by its ( j, p) combination. This makes</a:t>
            </a:r>
            <a:r>
              <a:rPr lang="en-US" sz="2400" dirty="0" smtClean="0"/>
              <a:t> ( </a:t>
            </a:r>
            <a:r>
              <a:rPr lang="en-US" sz="2400" i="1" dirty="0" smtClean="0"/>
              <a:t>j, p) a key for the relationship set.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0500"/>
            <a:ext cx="8382000" cy="1527175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Constraints on Ternary (or Higher-Degree) Relationships</a:t>
            </a:r>
            <a:endParaRPr lang="en-US" dirty="0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05000"/>
            <a:ext cx="83820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 relationship, if we have a 1 specified on the Entity Type; it’s Key is not required to be part of the identifying key for the relationship set.</a:t>
            </a:r>
          </a:p>
          <a:p>
            <a:endParaRPr lang="en-US" sz="2400" dirty="0" smtClean="0"/>
          </a:p>
          <a:p>
            <a:r>
              <a:rPr lang="en-US" sz="2400" dirty="0" smtClean="0"/>
              <a:t>If all three cardinalities are M or N, then the key will be the combination of all three participants.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2: Make Conceptual Design of the DB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Make use of some Conceptual Model to prepare the App’s Conceptual Schema</a:t>
            </a:r>
          </a:p>
          <a:p>
            <a:pPr lvl="1">
              <a:defRPr/>
            </a:pPr>
            <a:r>
              <a:rPr lang="en-US" sz="2400" dirty="0" smtClean="0"/>
              <a:t>It should fully reflect the User Requirements</a:t>
            </a:r>
          </a:p>
          <a:p>
            <a:pPr lvl="1">
              <a:defRPr/>
            </a:pPr>
            <a:r>
              <a:rPr lang="en-US" sz="2400" dirty="0" smtClean="0"/>
              <a:t>Diagrammatically present:</a:t>
            </a:r>
          </a:p>
          <a:p>
            <a:pPr lvl="2">
              <a:defRPr/>
            </a:pPr>
            <a:r>
              <a:rPr lang="en-US" sz="2200" dirty="0" smtClean="0"/>
              <a:t>Entities &amp; their Relationships</a:t>
            </a:r>
          </a:p>
          <a:p>
            <a:pPr lvl="2">
              <a:defRPr/>
            </a:pPr>
            <a:r>
              <a:rPr lang="en-US" sz="2200" dirty="0" smtClean="0"/>
              <a:t>Constraints</a:t>
            </a:r>
          </a:p>
          <a:p>
            <a:pPr lvl="1">
              <a:defRPr/>
            </a:pPr>
            <a:r>
              <a:rPr lang="en-US" dirty="0" smtClean="0"/>
              <a:t>Must “not” include implementation details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3: Implement the DB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It is the process of converting high-level Data Model to Implementation Data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This step is called “Logical Design” or “Data Model” Mapping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It results in DB Schema in the Implementation Data Model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Implementation is often automated or semi-automated within the DB Design tool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Select some Commercial DBMS for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Step 4: Physical Design Phase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this step the internal design structure, file organizations, indexes etc. are specified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In parallel, Application Programs are designed to utilize the DB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Steps for Preparing Conceptual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26653"/>
            <a:ext cx="6172200" cy="583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24363</TotalTime>
  <Words>3084</Words>
  <Application>Microsoft PowerPoint</Application>
  <PresentationFormat>On-screen Show (4:3)</PresentationFormat>
  <Paragraphs>320</Paragraphs>
  <Slides>59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Technic</vt:lpstr>
      <vt:lpstr>Week 4 &amp; 5 Data Modeling using the Entity Relationship (ER) Model</vt:lpstr>
      <vt:lpstr>Road Map</vt:lpstr>
      <vt:lpstr>Road Map…</vt:lpstr>
      <vt:lpstr>High Level Conceptual Model for DB Design</vt:lpstr>
      <vt:lpstr>Steps for Preparing Conceptual Model</vt:lpstr>
      <vt:lpstr>Steps for Preparing Conceptual Model</vt:lpstr>
      <vt:lpstr>Steps for Preparing Conceptual Model</vt:lpstr>
      <vt:lpstr>Steps for Preparing Conceptual Model</vt:lpstr>
      <vt:lpstr>Steps for Preparing Conceptual Model</vt:lpstr>
      <vt:lpstr>Case study: A Sample DB Application…</vt:lpstr>
      <vt:lpstr>Company Database</vt:lpstr>
      <vt:lpstr>ER Model CONCEPTS: Entity, Attribute &amp; Key</vt:lpstr>
      <vt:lpstr>Entity</vt:lpstr>
      <vt:lpstr>Entity</vt:lpstr>
      <vt:lpstr>Types of Attributes</vt:lpstr>
      <vt:lpstr>Types of Attributes</vt:lpstr>
      <vt:lpstr>Value Sets (Domain) of Attributes</vt:lpstr>
      <vt:lpstr>Value Sets (Domain) of Attributes</vt:lpstr>
      <vt:lpstr>More on Entities …</vt:lpstr>
      <vt:lpstr>Initial Conceptual Design of Company DB</vt:lpstr>
      <vt:lpstr>Initial Conceptual Design of Company DB</vt:lpstr>
      <vt:lpstr>Initial Conceptual Design of Company DB</vt:lpstr>
      <vt:lpstr>Initial Conceptual Design of Company DB</vt:lpstr>
      <vt:lpstr>Relationship Types, Relationship SETS, Roles &amp; STRUCTURAL CONSTRAINTS</vt:lpstr>
      <vt:lpstr>Relationship Types, Sets &amp; Instances</vt:lpstr>
      <vt:lpstr>Relationship Types, Sets &amp; Instances</vt:lpstr>
      <vt:lpstr>Relationship Types, Sets &amp; Instances</vt:lpstr>
      <vt:lpstr>Relationship Types, Sets &amp; Instances</vt:lpstr>
      <vt:lpstr>Degree of Relationship Type</vt:lpstr>
      <vt:lpstr>Recursive Relationship</vt:lpstr>
      <vt:lpstr>Constraints on Binary  Relationship Type</vt:lpstr>
      <vt:lpstr>Cardinality Ratio Constraint</vt:lpstr>
      <vt:lpstr>Cardinality Ratio Constraint</vt:lpstr>
      <vt:lpstr>Participation Constraint</vt:lpstr>
      <vt:lpstr>Participation Constraint</vt:lpstr>
      <vt:lpstr>Attributes of Relationship Types</vt:lpstr>
      <vt:lpstr>Weak Entity Types</vt:lpstr>
      <vt:lpstr>Weak Entity Types Overview</vt:lpstr>
      <vt:lpstr>Weak Entity Types Overview</vt:lpstr>
      <vt:lpstr>Weak Entity Types Overview</vt:lpstr>
      <vt:lpstr>ER Diagrams, Naming Conventions, and Design Issues</vt:lpstr>
      <vt:lpstr>Notations of ER Diagram</vt:lpstr>
      <vt:lpstr>Notations of ER Diagram</vt:lpstr>
      <vt:lpstr>High- Level Conceptual Schema for the Company DB</vt:lpstr>
      <vt:lpstr>ERD for the Company Schema with Structural Constraints</vt:lpstr>
      <vt:lpstr>Relationship Types of Degree Higher than Two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Choosing between Binary and Ternary (or Higher-Degree) Relationships</vt:lpstr>
      <vt:lpstr>Constraints on Ternary (or Higher-Degree) Relationships</vt:lpstr>
      <vt:lpstr>Constraints on Ternary (or Higher-Degree) Relationships</vt:lpstr>
      <vt:lpstr>Q &amp; A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1247</cp:revision>
  <dcterms:created xsi:type="dcterms:W3CDTF">1601-01-01T00:00:00Z</dcterms:created>
  <dcterms:modified xsi:type="dcterms:W3CDTF">2016-09-20T19:16:37Z</dcterms:modified>
</cp:coreProperties>
</file>