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55"/>
  </p:notesMasterIdLst>
  <p:sldIdLst>
    <p:sldId id="256" r:id="rId2"/>
    <p:sldId id="599" r:id="rId3"/>
    <p:sldId id="349" r:id="rId4"/>
    <p:sldId id="435" r:id="rId5"/>
    <p:sldId id="602" r:id="rId6"/>
    <p:sldId id="642" r:id="rId7"/>
    <p:sldId id="600" r:id="rId8"/>
    <p:sldId id="604" r:id="rId9"/>
    <p:sldId id="601" r:id="rId10"/>
    <p:sldId id="605" r:id="rId11"/>
    <p:sldId id="606" r:id="rId12"/>
    <p:sldId id="607" r:id="rId13"/>
    <p:sldId id="556" r:id="rId14"/>
    <p:sldId id="608" r:id="rId15"/>
    <p:sldId id="641" r:id="rId16"/>
    <p:sldId id="609" r:id="rId17"/>
    <p:sldId id="610" r:id="rId18"/>
    <p:sldId id="611" r:id="rId19"/>
    <p:sldId id="612" r:id="rId20"/>
    <p:sldId id="557" r:id="rId21"/>
    <p:sldId id="613" r:id="rId22"/>
    <p:sldId id="614" r:id="rId23"/>
    <p:sldId id="615" r:id="rId24"/>
    <p:sldId id="616" r:id="rId25"/>
    <p:sldId id="617" r:id="rId26"/>
    <p:sldId id="619" r:id="rId27"/>
    <p:sldId id="620" r:id="rId28"/>
    <p:sldId id="558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28" r:id="rId37"/>
    <p:sldId id="643" r:id="rId38"/>
    <p:sldId id="629" r:id="rId39"/>
    <p:sldId id="630" r:id="rId40"/>
    <p:sldId id="631" r:id="rId41"/>
    <p:sldId id="559" r:id="rId42"/>
    <p:sldId id="632" r:id="rId43"/>
    <p:sldId id="633" r:id="rId44"/>
    <p:sldId id="634" r:id="rId45"/>
    <p:sldId id="635" r:id="rId46"/>
    <p:sldId id="636" r:id="rId47"/>
    <p:sldId id="644" r:id="rId48"/>
    <p:sldId id="637" r:id="rId49"/>
    <p:sldId id="638" r:id="rId50"/>
    <p:sldId id="639" r:id="rId51"/>
    <p:sldId id="640" r:id="rId52"/>
    <p:sldId id="291" r:id="rId53"/>
    <p:sldId id="292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48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accent4">
                    <a:lumMod val="50000"/>
                  </a:schemeClr>
                </a:solidFill>
              </a:rPr>
              <a:t>Week </a:t>
            </a:r>
            <a:r>
              <a:rPr lang="en-US" sz="4400" smtClean="0">
                <a:solidFill>
                  <a:schemeClr val="accent4">
                    <a:lumMod val="50000"/>
                  </a:schemeClr>
                </a:solidFill>
              </a:rPr>
              <a:t>8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The Enhanced Entity-Relationship</a:t>
            </a:r>
            <a:br>
              <a:rPr lang="en-US" sz="4000" dirty="0" smtClean="0"/>
            </a:br>
            <a:r>
              <a:rPr lang="en-US" sz="4000" dirty="0" smtClean="0"/>
              <a:t>(EER) Model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Subtype entity can be included </a:t>
            </a:r>
            <a:r>
              <a:rPr lang="en-US" sz="3200" b="1" dirty="0" smtClean="0"/>
              <a:t>optionally</a:t>
            </a:r>
            <a:r>
              <a:rPr lang="en-US" sz="3200" dirty="0" smtClean="0"/>
              <a:t> as a member of any number of subclasses. </a:t>
            </a:r>
          </a:p>
          <a:p>
            <a:pPr lvl="1"/>
            <a:r>
              <a:rPr lang="en-US" sz="2800" dirty="0" smtClean="0"/>
              <a:t>For example, a salaried employee who is also </a:t>
            </a:r>
            <a:r>
              <a:rPr lang="en-US" sz="2400" dirty="0" smtClean="0"/>
              <a:t>an engineer belongs to the two subclasses ENGINEER and SALARIED_EMPLOYEE of the EMPLOYEE </a:t>
            </a:r>
            <a:r>
              <a:rPr lang="en-US" sz="2800" dirty="0" smtClean="0"/>
              <a:t>entity type. </a:t>
            </a:r>
          </a:p>
          <a:p>
            <a:endParaRPr lang="en-US" sz="3200" dirty="0" smtClean="0"/>
          </a:p>
          <a:p>
            <a:r>
              <a:rPr lang="en-US" sz="3200" dirty="0" smtClean="0"/>
              <a:t>However, it is not necessary that every entity in a </a:t>
            </a:r>
            <a:r>
              <a:rPr lang="en-US" sz="3200" dirty="0" err="1" smtClean="0"/>
              <a:t>superclass</a:t>
            </a:r>
            <a:r>
              <a:rPr lang="en-US" sz="3200" dirty="0" smtClean="0"/>
              <a:t> is a member of some subclass</a:t>
            </a:r>
            <a:endParaRPr lang="en-US" sz="6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sz="3200" i="1" dirty="0" smtClean="0"/>
              <a:t>“Type of entity” is the attributes it possesses and </a:t>
            </a:r>
            <a:r>
              <a:rPr lang="en-US" sz="3200" dirty="0" smtClean="0"/>
              <a:t>the relationship types it participates in</a:t>
            </a:r>
          </a:p>
          <a:p>
            <a:r>
              <a:rPr lang="en-US" sz="3200" dirty="0" smtClean="0"/>
              <a:t>Entity in the subclass represents the same real-world entity from the </a:t>
            </a:r>
            <a:r>
              <a:rPr lang="en-US" sz="3200" dirty="0" err="1" smtClean="0"/>
              <a:t>superclass</a:t>
            </a:r>
            <a:endParaRPr lang="en-US" sz="3200" dirty="0" smtClean="0"/>
          </a:p>
          <a:p>
            <a:pPr lvl="1"/>
            <a:r>
              <a:rPr lang="en-US" sz="2800" dirty="0" smtClean="0"/>
              <a:t>It should possess values for its specific attributes </a:t>
            </a:r>
            <a:r>
              <a:rPr lang="en-US" sz="2800" i="1" dirty="0" smtClean="0"/>
              <a:t>and</a:t>
            </a:r>
          </a:p>
          <a:p>
            <a:pPr lvl="1"/>
            <a:r>
              <a:rPr lang="en-US" sz="2800" i="1" dirty="0" smtClean="0"/>
              <a:t>the values of its attributes as a member of the </a:t>
            </a:r>
            <a:r>
              <a:rPr lang="en-US" sz="2800" i="1" dirty="0" err="1" smtClean="0"/>
              <a:t>superclass</a:t>
            </a:r>
            <a:endParaRPr lang="en-US" sz="2800" i="1" dirty="0" smtClean="0"/>
          </a:p>
          <a:p>
            <a:endParaRPr lang="en-US" sz="3200" dirty="0" smtClean="0"/>
          </a:p>
          <a:p>
            <a:r>
              <a:rPr lang="en-US" sz="3200" dirty="0" smtClean="0"/>
              <a:t>“</a:t>
            </a:r>
            <a:r>
              <a:rPr lang="en-US" sz="3200" b="1" dirty="0" smtClean="0"/>
              <a:t>Type Inheritance</a:t>
            </a:r>
            <a:r>
              <a:rPr lang="en-US" sz="3200" dirty="0" smtClean="0"/>
              <a:t>” means that:</a:t>
            </a:r>
          </a:p>
          <a:p>
            <a:pPr lvl="1"/>
            <a:r>
              <a:rPr lang="en-US" sz="2800" dirty="0" smtClean="0"/>
              <a:t>subclass entity inherits all attributes of it’s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smtClean="0"/>
              <a:t>subclass entity also inherits all relationships of it’s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Specialization and Generalization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8077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Specialization is the process of defining a set of subclasses of an entity type (called the </a:t>
            </a:r>
            <a:r>
              <a:rPr lang="en-US" dirty="0" err="1" smtClean="0"/>
              <a:t>superclass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For example, subclasses {SECRETARY,ENGINEER, TECHNICIAN} are a specialization of the </a:t>
            </a:r>
            <a:r>
              <a:rPr lang="en-US" dirty="0" err="1" smtClean="0"/>
              <a:t>superclass</a:t>
            </a:r>
            <a:r>
              <a:rPr lang="en-US" dirty="0" smtClean="0"/>
              <a:t> EMPLOYEE</a:t>
            </a:r>
          </a:p>
          <a:p>
            <a:pPr lvl="1"/>
            <a:r>
              <a:rPr lang="en-US" dirty="0" smtClean="0"/>
              <a:t>distinguishing factor: job type</a:t>
            </a:r>
          </a:p>
          <a:p>
            <a:endParaRPr lang="en-US" dirty="0" smtClean="0"/>
          </a:p>
          <a:p>
            <a:r>
              <a:rPr lang="en-US" dirty="0" smtClean="0"/>
              <a:t>There can be more than one specializations of the same entity type based on different distinguishing characteristics </a:t>
            </a:r>
          </a:p>
          <a:p>
            <a:pPr lvl="1"/>
            <a:r>
              <a:rPr lang="en-US" dirty="0" smtClean="0"/>
              <a:t>For example, EMPLOYEE can have subclasses {SALARIED_EMPLOYEE, HOURLY_EMPLOYEE}</a:t>
            </a:r>
          </a:p>
          <a:p>
            <a:pPr lvl="1"/>
            <a:r>
              <a:rPr lang="en-US" dirty="0" smtClean="0"/>
              <a:t>distinguishing factor: method of payment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80772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subclasses that define a specialization are attached by lines to a circle that represents the specialization, which is connected in turn to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subset symbol on each line connecting a subclass to the circle indicates the direction of the </a:t>
            </a:r>
            <a:r>
              <a:rPr lang="en-US" dirty="0" err="1" smtClean="0"/>
              <a:t>superclass</a:t>
            </a:r>
            <a:r>
              <a:rPr lang="en-US" dirty="0" smtClean="0"/>
              <a:t>/subclass relationship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Specific attributes (or local attributes) of subclass: Attributes that apply only to entities of a particular subclass </a:t>
            </a:r>
          </a:p>
          <a:p>
            <a:pPr lvl="1"/>
            <a:r>
              <a:rPr lang="en-US" dirty="0" smtClean="0"/>
              <a:t>such as </a:t>
            </a:r>
            <a:r>
              <a:rPr lang="en-US" dirty="0" err="1" smtClean="0"/>
              <a:t>TypingSpeed</a:t>
            </a:r>
            <a:r>
              <a:rPr lang="en-US" dirty="0" smtClean="0"/>
              <a:t> of SECRETARY—are attached to the rectangle representing that subclass. </a:t>
            </a:r>
          </a:p>
          <a:p>
            <a:endParaRPr lang="en-US" dirty="0" smtClean="0"/>
          </a:p>
          <a:p>
            <a:r>
              <a:rPr lang="en-US" dirty="0" smtClean="0"/>
              <a:t>Similarly, a subclass can participate in specific relationship types</a:t>
            </a:r>
          </a:p>
          <a:p>
            <a:pPr lvl="1"/>
            <a:r>
              <a:rPr lang="en-US" dirty="0" smtClean="0"/>
              <a:t>such as the HOURLY_EMPLOYEE subclass participating in the BELONGS_TO relationship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54864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superclass</a:t>
            </a:r>
            <a:r>
              <a:rPr lang="en-US" dirty="0" smtClean="0"/>
              <a:t>/subclass relationship (such as EMPLOYEE/ SECRETARY etc.) </a:t>
            </a:r>
            <a:br>
              <a:rPr lang="en-US" dirty="0" smtClean="0"/>
            </a:br>
            <a:r>
              <a:rPr lang="en-US" dirty="0" smtClean="0"/>
              <a:t>resembles 1:1 relationship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8900" y="1371600"/>
            <a:ext cx="27051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8077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reasons for including specializations in a data model:</a:t>
            </a:r>
          </a:p>
          <a:p>
            <a:pPr lvl="1"/>
            <a:r>
              <a:rPr lang="en-US" dirty="0" smtClean="0"/>
              <a:t>Few attributes may apply to some but not all entities of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/>
            <a:r>
              <a:rPr lang="en-US" dirty="0" smtClean="0"/>
              <a:t>Few relationship types may only be participated in by few subclasses and not all. For example, HOURLY_EMPLOYEES can belong to a Trade Union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of specialization process:</a:t>
            </a:r>
          </a:p>
          <a:p>
            <a:pPr lvl="1"/>
            <a:r>
              <a:rPr lang="en-US" dirty="0" smtClean="0"/>
              <a:t>Define a set of subclasses of an entity type</a:t>
            </a:r>
          </a:p>
          <a:p>
            <a:pPr lvl="1"/>
            <a:r>
              <a:rPr lang="en-US" dirty="0" smtClean="0"/>
              <a:t>Establish additional specific attributes with each subclass</a:t>
            </a:r>
          </a:p>
          <a:p>
            <a:pPr lvl="1"/>
            <a:r>
              <a:rPr lang="en-US" dirty="0" smtClean="0"/>
              <a:t>Establish additional specific relationship types between each subclass and other entity types or other subclasses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447800"/>
            <a:ext cx="80772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</a:t>
            </a:r>
            <a:r>
              <a:rPr lang="en-US" b="1" dirty="0" smtClean="0"/>
              <a:t>eneralization refers to the </a:t>
            </a:r>
            <a:r>
              <a:rPr lang="en-US" dirty="0" smtClean="0"/>
              <a:t>process of defining a generalized entity type from the given entity types</a:t>
            </a:r>
          </a:p>
          <a:p>
            <a:r>
              <a:rPr lang="en-US" dirty="0" smtClean="0"/>
              <a:t>Generalization is functionally the inverse of Specialization process</a:t>
            </a:r>
          </a:p>
          <a:p>
            <a:pPr lvl="1"/>
            <a:r>
              <a:rPr lang="en-US" dirty="0" smtClean="0"/>
              <a:t>For Example; {CAR, TRUCK} as a specialization of VEHICLE</a:t>
            </a:r>
          </a:p>
          <a:p>
            <a:pPr lvl="1"/>
            <a:r>
              <a:rPr lang="en-US" dirty="0" smtClean="0"/>
              <a:t>EMPLOYEE is a generalization of SECRETARY, TECHNICIAN, and ENGINEER etc.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0"/>
            <a:ext cx="5867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Constraints &amp; Characteristics</a:t>
            </a:r>
            <a:br>
              <a:rPr lang="en-US" dirty="0" smtClean="0"/>
            </a:br>
            <a:r>
              <a:rPr lang="en-US" dirty="0" smtClean="0"/>
              <a:t>of Specialization &amp; Generalization Hierarchies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Subclasses, </a:t>
            </a:r>
            <a:r>
              <a:rPr lang="en-US" dirty="0" err="1" smtClean="0"/>
              <a:t>Superclasses</a:t>
            </a:r>
            <a:r>
              <a:rPr lang="en-US" dirty="0" smtClean="0"/>
              <a:t> &amp; Inheritance</a:t>
            </a:r>
          </a:p>
          <a:p>
            <a:r>
              <a:rPr lang="en-US" dirty="0" smtClean="0"/>
              <a:t>Specialization &amp; Generalization</a:t>
            </a:r>
          </a:p>
          <a:p>
            <a:r>
              <a:rPr lang="en-US" dirty="0" smtClean="0"/>
              <a:t>Characteristics of Specialization &amp; Generalization Hierarchies</a:t>
            </a:r>
          </a:p>
          <a:p>
            <a:r>
              <a:rPr lang="en-US" dirty="0" smtClean="0"/>
              <a:t>Modeling of UNION Types Using Categories</a:t>
            </a:r>
          </a:p>
          <a:p>
            <a:r>
              <a:rPr lang="en-US" dirty="0" smtClean="0"/>
              <a:t>Sample UNIVERSITY EER Schema, Design Choices &amp; Formal Definitions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Specialization may consist of a </a:t>
            </a:r>
            <a:r>
              <a:rPr lang="en-US" sz="3100" i="1" dirty="0" smtClean="0"/>
              <a:t>single </a:t>
            </a:r>
            <a:r>
              <a:rPr lang="en-US" sz="3100" dirty="0" smtClean="0"/>
              <a:t>subclass. In this case, circle notation is not used…</a:t>
            </a:r>
          </a:p>
          <a:p>
            <a:endParaRPr lang="en-US" sz="3100" dirty="0" smtClean="0"/>
          </a:p>
          <a:p>
            <a:r>
              <a:rPr lang="en-US" sz="3100" dirty="0" smtClean="0"/>
              <a:t>In some specializations; we determine which entities will become members of each subclass by placing condition on some attribute(s) of </a:t>
            </a:r>
            <a:r>
              <a:rPr lang="en-US" sz="3100" dirty="0" err="1" smtClean="0"/>
              <a:t>Superclass</a:t>
            </a:r>
            <a:endParaRPr lang="en-US" sz="3100" dirty="0" smtClean="0"/>
          </a:p>
          <a:p>
            <a:pPr lvl="1"/>
            <a:r>
              <a:rPr lang="en-US" dirty="0" smtClean="0"/>
              <a:t>such Subclasses are called </a:t>
            </a:r>
            <a:r>
              <a:rPr lang="en-US" b="1" dirty="0" smtClean="0"/>
              <a:t>predicate-defined (or condition-defined) subclasses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example, if the EMPLOYEE entity type has an attribute </a:t>
            </a:r>
            <a:r>
              <a:rPr lang="en-US" dirty="0" err="1" smtClean="0"/>
              <a:t>Job_Type</a:t>
            </a:r>
            <a:r>
              <a:rPr lang="en-US" dirty="0" smtClean="0"/>
              <a:t>, we can specify the condition of membership in the SECRETARY subclass by the condition (</a:t>
            </a:r>
            <a:r>
              <a:rPr lang="en-US" dirty="0" err="1" smtClean="0"/>
              <a:t>Job_type</a:t>
            </a:r>
            <a:r>
              <a:rPr lang="en-US" dirty="0" smtClean="0"/>
              <a:t> = ‘Secretary’), which we call the </a:t>
            </a:r>
            <a:r>
              <a:rPr lang="en-US" b="1" dirty="0" smtClean="0"/>
              <a:t>defining predicate of the subclass. </a:t>
            </a:r>
          </a:p>
          <a:p>
            <a:pPr lvl="1"/>
            <a:r>
              <a:rPr lang="en-US" dirty="0" smtClean="0"/>
              <a:t>We display a predicate-defined subclass by writing the predicate condition next to the line that connects the subclass to the specialization circle.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i="1" dirty="0" smtClean="0"/>
              <a:t>all subclasses in a specialization have their membership condition on same </a:t>
            </a:r>
            <a:r>
              <a:rPr lang="en-US" sz="2400" dirty="0" smtClean="0"/>
              <a:t>attribute of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, the specialization is called “a</a:t>
            </a:r>
            <a:r>
              <a:rPr lang="en-US" sz="2400" b="1" dirty="0" smtClean="0"/>
              <a:t>ttribute-defined specialization” </a:t>
            </a:r>
            <a:endParaRPr lang="en-US" sz="2400" dirty="0" smtClean="0"/>
          </a:p>
          <a:p>
            <a:pPr lvl="1"/>
            <a:r>
              <a:rPr lang="en-US" sz="2000" dirty="0" smtClean="0"/>
              <a:t>Such attribute is called “</a:t>
            </a:r>
            <a:r>
              <a:rPr lang="en-US" sz="1800" b="1" dirty="0" smtClean="0"/>
              <a:t>discriminator</a:t>
            </a:r>
            <a:r>
              <a:rPr lang="en-US" sz="2000" dirty="0" smtClean="0"/>
              <a:t>” or “</a:t>
            </a:r>
            <a:r>
              <a:rPr lang="en-US" sz="2000" b="1" dirty="0" smtClean="0"/>
              <a:t>defining attribute”</a:t>
            </a:r>
            <a:r>
              <a:rPr lang="en-US" sz="2000" dirty="0" smtClean="0"/>
              <a:t> of the specialization</a:t>
            </a:r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733800"/>
            <a:ext cx="61626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case, we do not have a condition for determining membership in subclass, the subclass is called “</a:t>
            </a:r>
            <a:r>
              <a:rPr lang="en-US" sz="2400" b="1" dirty="0" smtClean="0"/>
              <a:t>user-defined”</a:t>
            </a:r>
          </a:p>
          <a:p>
            <a:endParaRPr lang="en-US" sz="2400" b="1" dirty="0" smtClean="0"/>
          </a:p>
          <a:p>
            <a:r>
              <a:rPr lang="en-US" sz="2400" dirty="0" smtClean="0"/>
              <a:t>Membership in such subclass is </a:t>
            </a:r>
            <a:r>
              <a:rPr lang="en-US" sz="2400" i="1" dirty="0" smtClean="0"/>
              <a:t>specified individually for each entity by the user and is not done by any condition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</a:t>
            </a:r>
            <a:r>
              <a:rPr lang="en-US" sz="2400" b="1" dirty="0" err="1" smtClean="0"/>
              <a:t>disjointness</a:t>
            </a:r>
            <a:r>
              <a:rPr lang="en-US" sz="2400" b="1" dirty="0" smtClean="0"/>
              <a:t>” (or disjointedness)</a:t>
            </a:r>
            <a:r>
              <a:rPr lang="en-US" sz="2400" dirty="0" smtClean="0"/>
              <a:t> constraint specifies that the subclasses of the specialization must be disjoint</a:t>
            </a:r>
          </a:p>
          <a:p>
            <a:pPr lvl="1"/>
            <a:r>
              <a:rPr lang="en-US" sz="2000" dirty="0" smtClean="0"/>
              <a:t>that is, entity can be a member of at most one of the subclasses of the specialization</a:t>
            </a:r>
          </a:p>
          <a:p>
            <a:r>
              <a:rPr lang="en-US" sz="2400" dirty="0" smtClean="0"/>
              <a:t>Attribute-Defined Specialization automatically implies </a:t>
            </a:r>
            <a:r>
              <a:rPr lang="en-US" sz="2400" dirty="0" err="1" smtClean="0"/>
              <a:t>disjointness</a:t>
            </a:r>
            <a:r>
              <a:rPr lang="en-US" sz="2400" dirty="0" smtClean="0"/>
              <a:t> constraint </a:t>
            </a:r>
          </a:p>
          <a:p>
            <a:pPr lvl="1"/>
            <a:r>
              <a:rPr lang="en-US" sz="2000" dirty="0" smtClean="0"/>
              <a:t>d in the circle stands for “</a:t>
            </a:r>
            <a:r>
              <a:rPr lang="en-US" sz="2000" i="1" dirty="0" smtClean="0"/>
              <a:t>disjoint” </a:t>
            </a:r>
          </a:p>
          <a:p>
            <a:pPr lvl="1"/>
            <a:r>
              <a:rPr lang="en-US" sz="2000" i="1" dirty="0" smtClean="0"/>
              <a:t>d notation also applies to user-defined subclasses of a specialization </a:t>
            </a:r>
            <a:r>
              <a:rPr lang="en-US" sz="2000" dirty="0" smtClean="0"/>
              <a:t>that are disjoint. For Example, {HOURLY_EMPLOYEE, SALARIED_EMPLOYEE}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subclasses are not constrained to be disjoint, their sets of entities might be overlapping</a:t>
            </a:r>
          </a:p>
          <a:p>
            <a:pPr lvl="1"/>
            <a:r>
              <a:rPr lang="en-US" sz="2000" dirty="0" smtClean="0"/>
              <a:t>It means, the same (real-world) entity</a:t>
            </a:r>
            <a:r>
              <a:rPr lang="en-US" sz="2000" b="1" dirty="0" smtClean="0"/>
              <a:t> </a:t>
            </a:r>
            <a:r>
              <a:rPr lang="en-US" sz="2000" dirty="0" smtClean="0"/>
              <a:t>may be a member of more than one subclass of the specialization. </a:t>
            </a:r>
          </a:p>
          <a:p>
            <a:pPr lvl="1"/>
            <a:r>
              <a:rPr lang="en-US" sz="2000" dirty="0" smtClean="0"/>
              <a:t>It is represented by placing an </a:t>
            </a:r>
            <a:r>
              <a:rPr lang="en-US" sz="2000" b="1" dirty="0" smtClean="0"/>
              <a:t>o in the circle</a:t>
            </a:r>
          </a:p>
          <a:p>
            <a:pPr lvl="1"/>
            <a:endParaRPr lang="en-US" sz="2000" b="1" dirty="0" smtClean="0"/>
          </a:p>
          <a:p>
            <a:r>
              <a:rPr lang="en-US" sz="2400" b="1" dirty="0" smtClean="0"/>
              <a:t>“Completeness” (or </a:t>
            </a:r>
            <a:r>
              <a:rPr lang="en-US" sz="2400" b="1" dirty="0" err="1" smtClean="0"/>
              <a:t>totalness</a:t>
            </a:r>
            <a:r>
              <a:rPr lang="en-US" sz="2400" b="1" dirty="0" smtClean="0"/>
              <a:t>)</a:t>
            </a:r>
            <a:r>
              <a:rPr lang="en-US" sz="2400" dirty="0" smtClean="0"/>
              <a:t> is another constraint which may be total or partial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105400"/>
            <a:ext cx="6372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“Total specialization” constraint specifies that every entity in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must be a member of at least one subclass in the specialization </a:t>
            </a:r>
          </a:p>
          <a:p>
            <a:pPr lvl="1"/>
            <a:r>
              <a:rPr lang="en-US" sz="2000" dirty="0" smtClean="0"/>
              <a:t>For example, if every EMPLOYEE must be either an HOURLY_EMPLOYEE or a SALARIED_EMPLOYEE, then it is a total specialization of EMPLOYEE. </a:t>
            </a:r>
          </a:p>
          <a:p>
            <a:pPr lvl="1"/>
            <a:r>
              <a:rPr lang="en-US" sz="2000" dirty="0" smtClean="0"/>
              <a:t>It is shown in EER diagrams by a double line to connect the </a:t>
            </a:r>
            <a:r>
              <a:rPr lang="en-US" sz="2000" dirty="0" err="1" smtClean="0"/>
              <a:t>superclass</a:t>
            </a:r>
            <a:r>
              <a:rPr lang="en-US" sz="2000" dirty="0" smtClean="0"/>
              <a:t> to the circle</a:t>
            </a:r>
          </a:p>
          <a:p>
            <a:endParaRPr lang="en-US" sz="2400" dirty="0" smtClean="0"/>
          </a:p>
          <a:p>
            <a:r>
              <a:rPr lang="en-US" sz="2400" dirty="0" smtClean="0"/>
              <a:t>Single line is used to display “</a:t>
            </a:r>
            <a:r>
              <a:rPr lang="en-US" sz="2400" b="1" dirty="0" smtClean="0"/>
              <a:t>partial specialization</a:t>
            </a:r>
            <a:r>
              <a:rPr lang="en-US" sz="2400" dirty="0" smtClean="0"/>
              <a:t>”</a:t>
            </a:r>
            <a:r>
              <a:rPr lang="en-US" sz="2400" b="1" dirty="0" smtClean="0"/>
              <a:t> </a:t>
            </a:r>
            <a:r>
              <a:rPr lang="en-US" sz="2400" dirty="0" smtClean="0"/>
              <a:t>which allows entity not to belong to any of the subclasses. </a:t>
            </a:r>
          </a:p>
          <a:p>
            <a:pPr lvl="1"/>
            <a:r>
              <a:rPr lang="en-US" sz="2000" dirty="0" smtClean="0"/>
              <a:t>For example, if some EMPLOYEE entities do not belong to any of the subclasses {SECRETARY, ENGINEER, TECHNICIAN} then that specialization is partial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disjointness</a:t>
            </a:r>
            <a:r>
              <a:rPr lang="en-US" dirty="0" smtClean="0"/>
              <a:t>” and “completeness” constraints are independent</a:t>
            </a:r>
          </a:p>
          <a:p>
            <a:r>
              <a:rPr lang="en-US" dirty="0" smtClean="0"/>
              <a:t>Hence, following are the four possible constraints on specialization:</a:t>
            </a:r>
          </a:p>
          <a:p>
            <a:pPr lvl="1"/>
            <a:r>
              <a:rPr lang="en-US" sz="2100" dirty="0" smtClean="0"/>
              <a:t>Disjoint, total</a:t>
            </a:r>
          </a:p>
          <a:p>
            <a:pPr lvl="1"/>
            <a:r>
              <a:rPr lang="en-US" sz="2100" dirty="0" smtClean="0"/>
              <a:t>Disjoint, partial</a:t>
            </a:r>
          </a:p>
          <a:p>
            <a:pPr lvl="1"/>
            <a:r>
              <a:rPr lang="en-US" sz="2100" dirty="0" smtClean="0"/>
              <a:t>Overlapping, total</a:t>
            </a:r>
          </a:p>
          <a:p>
            <a:pPr lvl="1"/>
            <a:r>
              <a:rPr lang="en-US" sz="2100" dirty="0" smtClean="0"/>
              <a:t>Overlapping, partial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Correct constraint can be determined from the real-world meaning of the scenario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Specialization &amp; Generalization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Mostly, </a:t>
            </a:r>
            <a:r>
              <a:rPr lang="en-US" dirty="0" err="1" smtClean="0"/>
              <a:t>superclasses</a:t>
            </a:r>
            <a:r>
              <a:rPr lang="en-US" dirty="0" smtClean="0"/>
              <a:t>  identified through </a:t>
            </a:r>
            <a:r>
              <a:rPr lang="en-US" i="1" dirty="0" smtClean="0"/>
              <a:t>generalization process are total, because the </a:t>
            </a:r>
            <a:r>
              <a:rPr lang="en-US" i="1" dirty="0" err="1" smtClean="0"/>
              <a:t>superclass</a:t>
            </a:r>
            <a:r>
              <a:rPr lang="en-US" i="1" dirty="0" smtClean="0"/>
              <a:t> is derived from </a:t>
            </a:r>
            <a:r>
              <a:rPr lang="en-US" dirty="0" smtClean="0"/>
              <a:t>subclasses and hence contains only the entities that are in the subclasses</a:t>
            </a:r>
          </a:p>
          <a:p>
            <a:endParaRPr lang="en-US" dirty="0" smtClean="0"/>
          </a:p>
          <a:p>
            <a:r>
              <a:rPr lang="en-US" dirty="0" smtClean="0"/>
              <a:t>Following are the rules applicable to insertion and deletion of specialization (and generalization):</a:t>
            </a:r>
          </a:p>
          <a:p>
            <a:pPr lvl="1"/>
            <a:r>
              <a:rPr lang="en-US" dirty="0" smtClean="0"/>
              <a:t>Deleting an entity from a </a:t>
            </a:r>
            <a:r>
              <a:rPr lang="en-US" dirty="0" err="1" smtClean="0"/>
              <a:t>superclass</a:t>
            </a:r>
            <a:r>
              <a:rPr lang="en-US" dirty="0" smtClean="0"/>
              <a:t> implies that it is automatically deleted from all the subclasses to which it belongs.</a:t>
            </a:r>
          </a:p>
          <a:p>
            <a:pPr lvl="1"/>
            <a:r>
              <a:rPr lang="en-US" dirty="0" smtClean="0"/>
              <a:t>Inserting an entity in a </a:t>
            </a:r>
            <a:r>
              <a:rPr lang="en-US" dirty="0" err="1" smtClean="0"/>
              <a:t>superclass</a:t>
            </a:r>
            <a:r>
              <a:rPr lang="en-US" dirty="0" smtClean="0"/>
              <a:t> implies that the entity is mandatorily inserted in all </a:t>
            </a:r>
            <a:r>
              <a:rPr lang="en-US" i="1" dirty="0" smtClean="0"/>
              <a:t>predicate-defined (or attribute-defined) subclasses for which </a:t>
            </a:r>
            <a:r>
              <a:rPr lang="en-US" dirty="0" smtClean="0"/>
              <a:t>the entity satisfies the defining predicate.</a:t>
            </a:r>
          </a:p>
          <a:p>
            <a:pPr lvl="1"/>
            <a:r>
              <a:rPr lang="en-US" dirty="0" smtClean="0"/>
              <a:t>Inserting an entity in a </a:t>
            </a:r>
            <a:r>
              <a:rPr lang="en-US" dirty="0" err="1" smtClean="0"/>
              <a:t>superclass</a:t>
            </a:r>
            <a:r>
              <a:rPr lang="en-US" dirty="0" smtClean="0"/>
              <a:t> of a </a:t>
            </a:r>
            <a:r>
              <a:rPr lang="en-US" i="1" dirty="0" smtClean="0"/>
              <a:t>total specialization implies that the </a:t>
            </a:r>
            <a:r>
              <a:rPr lang="en-US" dirty="0" smtClean="0"/>
              <a:t>entity is mandatorily inserted in at least one of the subclasses of the specialization.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Subclass may have further subclasses forming hierarchy or lattice of specializations</a:t>
            </a:r>
          </a:p>
          <a:p>
            <a:pPr lvl="1"/>
            <a:r>
              <a:rPr lang="en-US" dirty="0" smtClean="0"/>
              <a:t>For example, ENGINEER is a subclass of EMPLOYEE and is also a </a:t>
            </a:r>
            <a:r>
              <a:rPr lang="en-US" dirty="0" err="1" smtClean="0"/>
              <a:t>superclass</a:t>
            </a:r>
            <a:r>
              <a:rPr lang="en-US" dirty="0" smtClean="0"/>
              <a:t> of ENGR_MANAGER; this represents the real-world constraint that every engineering manager is required to be an engineer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Specialization hierarchy every subclass </a:t>
            </a:r>
            <a:r>
              <a:rPr lang="en-US" i="1" dirty="0" smtClean="0"/>
              <a:t>has only </a:t>
            </a:r>
            <a:r>
              <a:rPr lang="en-US" dirty="0" smtClean="0"/>
              <a:t>one parent resulting in tree structure or strict hierarchy</a:t>
            </a:r>
          </a:p>
          <a:p>
            <a:r>
              <a:rPr lang="en-US" dirty="0" smtClean="0"/>
              <a:t>In Specialization lattice, a subclass can be a subclass in </a:t>
            </a:r>
            <a:r>
              <a:rPr lang="en-US" i="1" dirty="0" smtClean="0"/>
              <a:t>more than one class/subclass </a:t>
            </a:r>
            <a:r>
              <a:rPr lang="en-US" dirty="0" smtClean="0"/>
              <a:t>relationship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976438"/>
            <a:ext cx="67818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Subclasses, </a:t>
            </a:r>
            <a:r>
              <a:rPr lang="en-US" dirty="0" err="1" smtClean="0"/>
              <a:t>Superclasses</a:t>
            </a:r>
            <a:r>
              <a:rPr lang="en-US" dirty="0" smtClean="0"/>
              <a:t> &amp; Inheritance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requirements for UNIVERSITY DB:</a:t>
            </a:r>
          </a:p>
          <a:p>
            <a:r>
              <a:rPr lang="en-US" dirty="0" smtClean="0"/>
              <a:t>We have three types of persons: employees, alumni and students </a:t>
            </a:r>
          </a:p>
          <a:p>
            <a:pPr lvl="1"/>
            <a:r>
              <a:rPr lang="en-US" dirty="0" smtClean="0"/>
              <a:t>Person can belong to one, two, or all three of these types</a:t>
            </a:r>
          </a:p>
          <a:p>
            <a:pPr lvl="1"/>
            <a:r>
              <a:rPr lang="en-US" dirty="0" smtClean="0"/>
              <a:t>Person info: name, SSN, sex, address, and birth date</a:t>
            </a:r>
          </a:p>
          <a:p>
            <a:r>
              <a:rPr lang="en-US" dirty="0" smtClean="0"/>
              <a:t>Employee has salary and there are three types of employees: Faculty, Staff and Student Assistants </a:t>
            </a:r>
          </a:p>
          <a:p>
            <a:pPr lvl="1"/>
            <a:r>
              <a:rPr lang="en-US" dirty="0" smtClean="0"/>
              <a:t>Each employee belongs to exactly one of these types</a:t>
            </a:r>
          </a:p>
          <a:p>
            <a:pPr lvl="1"/>
            <a:r>
              <a:rPr lang="en-US" dirty="0" smtClean="0"/>
              <a:t>For each alumnus, record of degree(s) that he or she earned at the university is kept</a:t>
            </a:r>
          </a:p>
          <a:p>
            <a:pPr lvl="2"/>
            <a:r>
              <a:rPr lang="en-US" dirty="0" smtClean="0"/>
              <a:t>name of the degree, year granted, the major department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faculty has rank</a:t>
            </a:r>
          </a:p>
          <a:p>
            <a:r>
              <a:rPr lang="en-US" dirty="0" smtClean="0"/>
              <a:t>Each staff member has staff position</a:t>
            </a:r>
          </a:p>
          <a:p>
            <a:r>
              <a:rPr lang="en-US" dirty="0" smtClean="0"/>
              <a:t>Student assistants are classified further as either Research Assistants or Teaching Assistants</a:t>
            </a:r>
          </a:p>
          <a:p>
            <a:pPr lvl="1"/>
            <a:r>
              <a:rPr lang="en-US" dirty="0" smtClean="0"/>
              <a:t>Percentage of time they work in is recorded in DB</a:t>
            </a:r>
          </a:p>
          <a:p>
            <a:pPr lvl="1"/>
            <a:r>
              <a:rPr lang="en-US" dirty="0" smtClean="0"/>
              <a:t>Research assistants have their research project stored</a:t>
            </a:r>
          </a:p>
          <a:p>
            <a:pPr lvl="1"/>
            <a:r>
              <a:rPr lang="en-US" dirty="0" smtClean="0"/>
              <a:t>Teaching assistants have the current course they work 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Each student has a major department</a:t>
            </a:r>
          </a:p>
          <a:p>
            <a:r>
              <a:rPr lang="en-US" dirty="0" smtClean="0"/>
              <a:t>Students are classified as Graduate or Undergraduate</a:t>
            </a:r>
          </a:p>
          <a:p>
            <a:pPr lvl="1"/>
            <a:r>
              <a:rPr lang="en-US" dirty="0" smtClean="0"/>
              <a:t>specific attributes degree program (M.S., Ph.D., M.B.A., and so on) are for graduate students </a:t>
            </a:r>
          </a:p>
          <a:p>
            <a:pPr lvl="1"/>
            <a:r>
              <a:rPr lang="en-US" dirty="0" smtClean="0"/>
              <a:t>class (freshman, sophomore, and so on) for undergraduates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9530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 the shared subclass STUDENT_ASSISTANT which inherits attributes from both EMPLOYEE and STUDENT. Here, both EMPLOYEE and STUDENT inherit </a:t>
            </a:r>
            <a:r>
              <a:rPr lang="en-US" i="1" dirty="0" smtClean="0"/>
              <a:t>the same attributes from PERSON. The rule </a:t>
            </a:r>
            <a:r>
              <a:rPr lang="en-US" dirty="0" smtClean="0"/>
              <a:t>states that if an attribute (or relationship) originating in the </a:t>
            </a:r>
            <a:r>
              <a:rPr lang="en-US" i="1" dirty="0" smtClean="0"/>
              <a:t>same </a:t>
            </a:r>
            <a:r>
              <a:rPr lang="en-US" i="1" dirty="0" err="1" smtClean="0"/>
              <a:t>superclass</a:t>
            </a:r>
            <a:r>
              <a:rPr lang="en-US" i="1" dirty="0" smtClean="0"/>
              <a:t> </a:t>
            </a:r>
            <a:r>
              <a:rPr lang="en-US" dirty="0" smtClean="0"/>
              <a:t>(PERSON) is inherited more than once via different paths (EMPLOYEE and STUDENT) in the lattice, then it should be included only once in the shared subclass  (STUDENT_ASSISTANT).Hence, the attributes of PERSON are inherited </a:t>
            </a:r>
            <a:r>
              <a:rPr lang="en-US" i="1" dirty="0" smtClean="0"/>
              <a:t>only once in </a:t>
            </a:r>
            <a:r>
              <a:rPr lang="en-US" dirty="0" smtClean="0"/>
              <a:t>the STUDENT_ASSISTANT subclass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0"/>
            <a:ext cx="6019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Subclass inherits the attributes of its direct </a:t>
            </a:r>
            <a:r>
              <a:rPr lang="en-US" dirty="0" err="1" smtClean="0"/>
              <a:t>superclass</a:t>
            </a:r>
            <a:r>
              <a:rPr lang="en-US" dirty="0" smtClean="0"/>
              <a:t>, but also of all its predecessor </a:t>
            </a:r>
            <a:r>
              <a:rPr lang="en-US" dirty="0" err="1" smtClean="0"/>
              <a:t>superclasses</a:t>
            </a:r>
            <a:r>
              <a:rPr lang="en-US" dirty="0" smtClean="0"/>
              <a:t> </a:t>
            </a:r>
            <a:r>
              <a:rPr lang="en-US" i="1" dirty="0" smtClean="0"/>
              <a:t>all the way to the root </a:t>
            </a:r>
          </a:p>
          <a:p>
            <a:r>
              <a:rPr lang="en-US" dirty="0" smtClean="0"/>
              <a:t>leaf node is a class that has </a:t>
            </a:r>
            <a:r>
              <a:rPr lang="en-US" i="1" dirty="0" smtClean="0"/>
              <a:t>no subclasses of its own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ntity may exist in several </a:t>
            </a:r>
            <a:r>
              <a:rPr lang="en-US" i="1" dirty="0" smtClean="0"/>
              <a:t>leaf nodes of the hierarchy</a:t>
            </a:r>
            <a:endParaRPr lang="en-US" dirty="0" smtClean="0"/>
          </a:p>
          <a:p>
            <a:r>
              <a:rPr lang="en-US" dirty="0" smtClean="0"/>
              <a:t>Subclass with </a:t>
            </a:r>
            <a:r>
              <a:rPr lang="en-US" i="1" dirty="0" smtClean="0"/>
              <a:t>more than one </a:t>
            </a:r>
            <a:r>
              <a:rPr lang="en-US" i="1" dirty="0" err="1" smtClean="0"/>
              <a:t>superclass</a:t>
            </a:r>
            <a:r>
              <a:rPr lang="en-US" i="1" dirty="0" smtClean="0"/>
              <a:t> is called a </a:t>
            </a:r>
            <a:r>
              <a:rPr lang="en-US" b="1" i="1" dirty="0" smtClean="0"/>
              <a:t>shared subclass</a:t>
            </a:r>
          </a:p>
          <a:p>
            <a:pPr lvl="1"/>
            <a:r>
              <a:rPr lang="en-US" i="1" dirty="0" smtClean="0"/>
              <a:t>For Example </a:t>
            </a:r>
            <a:r>
              <a:rPr lang="en-US" dirty="0" smtClean="0"/>
              <a:t>ENGINEERING_MANAGER </a:t>
            </a:r>
          </a:p>
          <a:p>
            <a:r>
              <a:rPr lang="en-US" dirty="0" smtClean="0"/>
              <a:t>This appears in multiple inheritance, where the shared subclass ENGINEERING_MANAGER directly inherits attributes and relationships from multiple classes</a:t>
            </a:r>
          </a:p>
          <a:p>
            <a:r>
              <a:rPr lang="en-US" dirty="0" smtClean="0"/>
              <a:t>Existence of at least one shared subclass leads to a lattice (and hence to </a:t>
            </a:r>
            <a:r>
              <a:rPr lang="en-US" i="1" dirty="0" smtClean="0"/>
              <a:t>multiple inheritance)</a:t>
            </a:r>
          </a:p>
          <a:p>
            <a:r>
              <a:rPr lang="en-US" i="1" dirty="0" smtClean="0"/>
              <a:t>I</a:t>
            </a:r>
            <a:r>
              <a:rPr lang="en-US" dirty="0" smtClean="0"/>
              <a:t>f no shared subclasses existed, we would have a hierarchy rather than a lattice and only </a:t>
            </a:r>
            <a:r>
              <a:rPr lang="en-US" b="1" dirty="0" smtClean="0"/>
              <a:t>single inheritance</a:t>
            </a:r>
            <a:r>
              <a:rPr lang="en-US" dirty="0" smtClean="0"/>
              <a:t> would exist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Hierarchies &amp; Lattices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some models and languages that are limited to </a:t>
            </a:r>
            <a:r>
              <a:rPr lang="en-US" b="1" dirty="0" err="1" smtClean="0"/>
              <a:t>singleinheritance</a:t>
            </a:r>
            <a:r>
              <a:rPr lang="en-US" b="1" dirty="0" smtClean="0"/>
              <a:t> and </a:t>
            </a:r>
            <a:r>
              <a:rPr lang="en-US" b="1" i="1" dirty="0" smtClean="0"/>
              <a:t>do not allow multiple inheritance</a:t>
            </a:r>
            <a:r>
              <a:rPr lang="en-US" i="1" dirty="0" smtClean="0"/>
              <a:t> (shared subclasses)</a:t>
            </a:r>
          </a:p>
          <a:p>
            <a:r>
              <a:rPr lang="en-US" dirty="0" smtClean="0"/>
              <a:t>Some models and languages do not allow an entity to have multiple types, thus entity can be a member of only one leaf class</a:t>
            </a:r>
          </a:p>
          <a:p>
            <a:pPr lvl="1"/>
            <a:r>
              <a:rPr lang="en-US" dirty="0" smtClean="0"/>
              <a:t>means the class is further restricted to be a leaf node in the hierarchy or lattice</a:t>
            </a:r>
          </a:p>
          <a:p>
            <a:pPr lvl="1"/>
            <a:r>
              <a:rPr lang="en-US" dirty="0" smtClean="0"/>
              <a:t>Hence it is necessary to create additional subclasses as leaf nodes to cover all possible combinations</a:t>
            </a:r>
          </a:p>
          <a:p>
            <a:endParaRPr lang="en-US" dirty="0" smtClean="0"/>
          </a:p>
          <a:p>
            <a:r>
              <a:rPr lang="en-US" dirty="0" smtClean="0"/>
              <a:t>For example, in the overlapping specialization of PERSON into {EMPLOYEE, ALUMNUS, STUDENT} (or {E, A, S} for short), it would be necessary to create seven subclasses of PERSON in order to cover all possible types of entities: E, A, S, E_A, E_S, A_S, and E_A_S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Specialization &amp; Generalization in Refining Conceptual Schemas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In specialization process, we take one Entity Type  and then define subclasses for it</a:t>
            </a:r>
          </a:p>
          <a:p>
            <a:r>
              <a:rPr lang="en-US" dirty="0" smtClean="0"/>
              <a:t>In above example we first specify an entity type PERSON for a university database Then we discover that three types: Employees, Alumni and Students</a:t>
            </a:r>
          </a:p>
          <a:p>
            <a:pPr lvl="1"/>
            <a:r>
              <a:rPr lang="en-US" dirty="0" smtClean="0"/>
              <a:t>We choose the overlapping constraint, because person may belong to more than one subclasses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Specialization &amp; Generalization in Refining Conceptual Schemas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EMPLOYEE is specialized into {STAFF, FACULTY, STUDENT_ASSISTANT} </a:t>
            </a:r>
          </a:p>
          <a:p>
            <a:r>
              <a:rPr lang="en-US" dirty="0" smtClean="0"/>
              <a:t>STUDENT is specialized into {GRADUATE_STUDENT, UNDERGRADUATE_STUDENT}</a:t>
            </a:r>
          </a:p>
          <a:p>
            <a:r>
              <a:rPr lang="en-US" dirty="0" smtClean="0"/>
              <a:t>STUDENT_ASSISTANT is specialized into {RESEARCH_ASSISTANT, TEACHING_ASSISTANT}</a:t>
            </a:r>
          </a:p>
          <a:p>
            <a:r>
              <a:rPr lang="en-US" dirty="0" smtClean="0"/>
              <a:t>This successive specialization corresponds to </a:t>
            </a:r>
            <a:r>
              <a:rPr lang="en-US" b="1" dirty="0" smtClean="0"/>
              <a:t>top-down conceptual refinement process during conceptual </a:t>
            </a:r>
            <a:r>
              <a:rPr lang="en-US" dirty="0" smtClean="0"/>
              <a:t>schema design</a:t>
            </a:r>
          </a:p>
          <a:p>
            <a:r>
              <a:rPr lang="en-US" dirty="0" smtClean="0"/>
              <a:t>This is a hierarchy</a:t>
            </a:r>
          </a:p>
          <a:p>
            <a:pPr lvl="1"/>
            <a:r>
              <a:rPr lang="en-US" dirty="0" smtClean="0"/>
              <a:t>but STUDENT_ASSISTANT is a shared subclass</a:t>
            </a:r>
          </a:p>
          <a:p>
            <a:pPr lvl="1"/>
            <a:r>
              <a:rPr lang="en-US" dirty="0" smtClean="0"/>
              <a:t>since it is also a subclass of STUDENT hence it leads to a lattice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Specialization &amp; Generalization in Refining Conceptual Schemas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Generalization is to arrive at the same hierarchy or lattice from the other direction</a:t>
            </a:r>
          </a:p>
          <a:p>
            <a:r>
              <a:rPr lang="en-US" dirty="0" smtClean="0"/>
              <a:t>Thus it leads to </a:t>
            </a:r>
            <a:r>
              <a:rPr lang="en-US" b="1" dirty="0" smtClean="0"/>
              <a:t>bottom-up conceptual synthesis</a:t>
            </a:r>
          </a:p>
          <a:p>
            <a:r>
              <a:rPr lang="en-US" dirty="0" smtClean="0"/>
              <a:t>In this case, designers first discover entity types such as STAFF, FACULTY, ALUMNUS, GRADUATE_STUDENT, UNDERGRADUATE_STUDENT, RESEARCH_ASSISTANT, TEACHING_ASSISTANT,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Specialization &amp; Generalization in Refining Conceptual Schemas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then they generalize {GRADUATE_STUDENT, UNDERGRADUATE_STUDENT} into STUDENT; </a:t>
            </a:r>
          </a:p>
          <a:p>
            <a:r>
              <a:rPr lang="en-US" dirty="0" smtClean="0"/>
              <a:t>Further {RESEARCH_ASSISTANT, TEACHING_ASSISTANT} are generalized into STUDENT_ASSISTANT</a:t>
            </a:r>
          </a:p>
          <a:p>
            <a:r>
              <a:rPr lang="en-US" dirty="0" smtClean="0"/>
              <a:t>{STAFF, FACULTY, STUDENT_ASSISTANT} are generalized into EMPLOYEE</a:t>
            </a:r>
          </a:p>
          <a:p>
            <a:r>
              <a:rPr lang="en-US" dirty="0" smtClean="0"/>
              <a:t>{EMPLOYEE, ALUMNUS, STUDENT} are generalized into PERSON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EER model includes all modeling concepts of ER-model</a:t>
            </a:r>
          </a:p>
          <a:p>
            <a:r>
              <a:rPr lang="en-US" dirty="0" smtClean="0"/>
              <a:t>It further includes the concepts of </a:t>
            </a:r>
          </a:p>
          <a:p>
            <a:pPr lvl="1"/>
            <a:r>
              <a:rPr lang="en-US" dirty="0" smtClean="0"/>
              <a:t>Subtype or Subclass</a:t>
            </a:r>
          </a:p>
          <a:p>
            <a:pPr lvl="1"/>
            <a:r>
              <a:rPr lang="en-US" dirty="0" err="1" smtClean="0"/>
              <a:t>Supertype</a:t>
            </a:r>
            <a:r>
              <a:rPr lang="en-US" dirty="0" smtClean="0"/>
              <a:t> or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/>
            <a:r>
              <a:rPr lang="en-US" dirty="0" smtClean="0"/>
              <a:t>Specialization &amp; Generalization</a:t>
            </a:r>
          </a:p>
          <a:p>
            <a:pPr lvl="1"/>
            <a:r>
              <a:rPr lang="en-US" dirty="0" smtClean="0"/>
              <a:t>Category or Union Type	</a:t>
            </a:r>
          </a:p>
          <a:p>
            <a:pPr lvl="1"/>
            <a:r>
              <a:rPr lang="en-US" dirty="0" smtClean="0"/>
              <a:t>Attribute and Relationship Inheritance</a:t>
            </a:r>
            <a:endParaRPr lang="en-US" sz="6600" dirty="0" smtClean="0"/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Specialization &amp; Generalization in Refining Conceptual Schemas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Hierarchies or lattices resulting from either process are identical</a:t>
            </a:r>
          </a:p>
          <a:p>
            <a:r>
              <a:rPr lang="en-US" dirty="0" smtClean="0"/>
              <a:t>For practical reasons neither generalization process nor specialization process is followed but a combination of the two processes is employed</a:t>
            </a:r>
          </a:p>
          <a:p>
            <a:r>
              <a:rPr lang="en-US" dirty="0" smtClean="0"/>
              <a:t>New classes are continually incorporated into a hierarchy or lattice as the design evolve…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Modeling of UNION Types Using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i="1" dirty="0" smtClean="0"/>
              <a:t>t is sometimes necessary to </a:t>
            </a:r>
            <a:r>
              <a:rPr lang="en-US" dirty="0" smtClean="0"/>
              <a:t>represent a single </a:t>
            </a:r>
            <a:r>
              <a:rPr lang="en-US" dirty="0" err="1" smtClean="0"/>
              <a:t>superclass</a:t>
            </a:r>
            <a:r>
              <a:rPr lang="en-US" dirty="0" smtClean="0"/>
              <a:t>/subclass relationship with </a:t>
            </a:r>
            <a:r>
              <a:rPr lang="en-US" i="1" dirty="0" smtClean="0"/>
              <a:t>more than one </a:t>
            </a:r>
            <a:r>
              <a:rPr lang="en-US" i="1" dirty="0" err="1" smtClean="0"/>
              <a:t>superclasses</a:t>
            </a:r>
            <a:r>
              <a:rPr lang="en-US" i="1" dirty="0" smtClean="0"/>
              <a:t> each</a:t>
            </a:r>
            <a:r>
              <a:rPr lang="en-US" dirty="0" smtClean="0"/>
              <a:t> representing different Entity Types</a:t>
            </a:r>
          </a:p>
          <a:p>
            <a:r>
              <a:rPr lang="en-US" dirty="0" smtClean="0"/>
              <a:t>In such cases; subclass will represent a collection of objects that is a subset of the UNION of distinct entity types;</a:t>
            </a:r>
          </a:p>
          <a:p>
            <a:r>
              <a:rPr lang="en-US" dirty="0" smtClean="0"/>
              <a:t>such a </a:t>
            </a:r>
            <a:r>
              <a:rPr lang="en-US" i="1" dirty="0" smtClean="0"/>
              <a:t>subclass is called a </a:t>
            </a:r>
            <a:r>
              <a:rPr lang="en-US" b="1" i="1" dirty="0" smtClean="0"/>
              <a:t>union type</a:t>
            </a:r>
            <a:r>
              <a:rPr lang="en-US" i="1" dirty="0" smtClean="0"/>
              <a:t> or a </a:t>
            </a:r>
            <a:r>
              <a:rPr lang="en-US" b="1" i="1" dirty="0" smtClean="0"/>
              <a:t>category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Say we have three entity types: PERSON, BANK and COMPANY</a:t>
            </a:r>
          </a:p>
          <a:p>
            <a:r>
              <a:rPr lang="en-US" dirty="0" smtClean="0"/>
              <a:t>In Motor Vehicle Registration DB, an “Owner” of a vehicle can be a person, a bank (holding a lien on a vehicle) or a company</a:t>
            </a:r>
          </a:p>
          <a:p>
            <a:r>
              <a:rPr lang="en-US" i="1" dirty="0" smtClean="0"/>
              <a:t>Hence, Category (union type) OWNER is a subclass of  UNION of the </a:t>
            </a:r>
            <a:r>
              <a:rPr lang="en-US" dirty="0" smtClean="0"/>
              <a:t>three entity sets of COMPANY, BANK, and PERSON</a:t>
            </a:r>
          </a:p>
          <a:p>
            <a:r>
              <a:rPr lang="en-US" dirty="0" err="1" smtClean="0"/>
              <a:t>Superclasses</a:t>
            </a:r>
            <a:r>
              <a:rPr lang="en-US" dirty="0" smtClean="0"/>
              <a:t> COMPANY, BANK and PERSON are connected to the circle with the ∪ symbol which stands for the </a:t>
            </a:r>
            <a:r>
              <a:rPr lang="en-US" i="1" dirty="0" smtClean="0"/>
              <a:t>set union operation</a:t>
            </a:r>
          </a:p>
          <a:p>
            <a:r>
              <a:rPr lang="en-US" i="1" dirty="0" smtClean="0"/>
              <a:t>An arc with the subset symbol connects the </a:t>
            </a:r>
            <a:r>
              <a:rPr lang="en-US" dirty="0" smtClean="0"/>
              <a:t>circle to the (subclass) OWNER category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If a defining predicate is needed, it is displayed next to the line from the </a:t>
            </a:r>
            <a:r>
              <a:rPr lang="en-US" dirty="0" err="1" smtClean="0"/>
              <a:t>superclass</a:t>
            </a:r>
            <a:r>
              <a:rPr lang="en-US" dirty="0" smtClean="0"/>
              <a:t> to which the predicate applies</a:t>
            </a:r>
          </a:p>
          <a:p>
            <a:endParaRPr lang="en-US" dirty="0" smtClean="0"/>
          </a:p>
          <a:p>
            <a:r>
              <a:rPr lang="en-US" dirty="0" smtClean="0"/>
              <a:t>Hence, we have two categories: </a:t>
            </a:r>
          </a:p>
          <a:p>
            <a:pPr lvl="1"/>
            <a:r>
              <a:rPr lang="en-US" dirty="0" smtClean="0"/>
              <a:t>OWNER, which is a subclass of the union of PERSON, BANK, and COMPANY</a:t>
            </a:r>
          </a:p>
          <a:p>
            <a:pPr lvl="1"/>
            <a:r>
              <a:rPr lang="en-US" dirty="0" smtClean="0"/>
              <a:t>REGISTERED_VEHICLE, which is a subclass of the union of CAR and TRUCK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1028700"/>
            <a:ext cx="58293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Category has two or more </a:t>
            </a:r>
            <a:r>
              <a:rPr lang="en-US" dirty="0" err="1" smtClean="0"/>
              <a:t>superclasses</a:t>
            </a:r>
            <a:r>
              <a:rPr lang="en-US" dirty="0" smtClean="0"/>
              <a:t> that may represent </a:t>
            </a:r>
            <a:r>
              <a:rPr lang="en-US" i="1" dirty="0" smtClean="0"/>
              <a:t>distinct entity types</a:t>
            </a:r>
          </a:p>
          <a:p>
            <a:endParaRPr lang="en-US" dirty="0" smtClean="0"/>
          </a:p>
          <a:p>
            <a:r>
              <a:rPr lang="en-US" dirty="0" err="1" smtClean="0"/>
              <a:t>superclass</a:t>
            </a:r>
            <a:r>
              <a:rPr lang="en-US" dirty="0" smtClean="0"/>
              <a:t>/subclass relationships always have a single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us compare a category, such as OWNER with the ENGINEERING_MANAGER shared subclass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ENGINEERING_MANAGER is a subclass of </a:t>
            </a:r>
            <a:r>
              <a:rPr lang="en-US" i="1" dirty="0" smtClean="0"/>
              <a:t>each of the three </a:t>
            </a:r>
            <a:r>
              <a:rPr lang="en-US" i="1" dirty="0" err="1" smtClean="0"/>
              <a:t>superclasses</a:t>
            </a:r>
            <a:r>
              <a:rPr lang="en-US" i="1" dirty="0" smtClean="0"/>
              <a:t> ENGINEER, MANAGER, and </a:t>
            </a:r>
            <a:r>
              <a:rPr lang="en-US" dirty="0" smtClean="0"/>
              <a:t>SALARIED_EMPLOYEE</a:t>
            </a:r>
          </a:p>
          <a:p>
            <a:pPr lvl="1"/>
            <a:r>
              <a:rPr lang="en-US" dirty="0" smtClean="0"/>
              <a:t>so an entity that is a member of ENGINEERING_MANAGER must exist in </a:t>
            </a:r>
            <a:r>
              <a:rPr lang="en-US" i="1" dirty="0" smtClean="0"/>
              <a:t>all three Entity Types</a:t>
            </a:r>
          </a:p>
          <a:p>
            <a:pPr lvl="1"/>
            <a:r>
              <a:rPr lang="en-US" i="1" dirty="0" smtClean="0"/>
              <a:t>Hence, the constraint that an engineering manager </a:t>
            </a:r>
            <a:r>
              <a:rPr lang="en-US" dirty="0" smtClean="0"/>
              <a:t>must be an ENGINEER, a MANAGER, </a:t>
            </a:r>
            <a:r>
              <a:rPr lang="en-US" i="1" dirty="0" smtClean="0"/>
              <a:t>and a SALARIED_EMPLOYEE</a:t>
            </a:r>
          </a:p>
          <a:p>
            <a:r>
              <a:rPr lang="en-US" dirty="0" smtClean="0"/>
              <a:t>Thus, ENGINEERING_MANAGER is a subset of the </a:t>
            </a:r>
            <a:r>
              <a:rPr lang="en-US" i="1" u="sng" dirty="0" smtClean="0"/>
              <a:t>intersection of the three </a:t>
            </a:r>
            <a:r>
              <a:rPr lang="en-US" i="1" u="sng" dirty="0" err="1" smtClean="0"/>
              <a:t>SuperClasses</a:t>
            </a:r>
            <a:r>
              <a:rPr lang="en-US" i="1" dirty="0" smtClean="0"/>
              <a:t> (sets of </a:t>
            </a:r>
            <a:r>
              <a:rPr lang="en-US" dirty="0" smtClean="0"/>
              <a:t>entities)</a:t>
            </a:r>
          </a:p>
          <a:p>
            <a:r>
              <a:rPr lang="en-US" dirty="0" smtClean="0"/>
              <a:t>On the other hand, a category is a subset of the </a:t>
            </a:r>
            <a:r>
              <a:rPr lang="en-US" i="1" u="sng" dirty="0" smtClean="0"/>
              <a:t>union of its </a:t>
            </a:r>
            <a:r>
              <a:rPr lang="en-US" i="1" u="sng" dirty="0" err="1" smtClean="0"/>
              <a:t>superclasses</a:t>
            </a:r>
            <a:endParaRPr lang="en-US" i="1" u="sng" dirty="0" smtClean="0"/>
          </a:p>
          <a:p>
            <a:r>
              <a:rPr lang="en-US" dirty="0" smtClean="0"/>
              <a:t>Hence, an entity that is a member of OWNER must exist in </a:t>
            </a:r>
            <a:r>
              <a:rPr lang="en-US" i="1" dirty="0" smtClean="0"/>
              <a:t>only one of the super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This represents the constraint that an OWNER can only be one of either COMPANY, a BANK </a:t>
            </a:r>
            <a:r>
              <a:rPr lang="en-US" i="1" dirty="0" smtClean="0"/>
              <a:t>or a PERSON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Attribute inheritance works more selectively in the case of categories. </a:t>
            </a:r>
          </a:p>
          <a:p>
            <a:r>
              <a:rPr lang="en-US" dirty="0" smtClean="0"/>
              <a:t>OWNER entity inherits the attributes of a COMPANY, a PERSON, or a BANK, depending on the </a:t>
            </a:r>
            <a:r>
              <a:rPr lang="en-US" dirty="0" err="1" smtClean="0"/>
              <a:t>superclass</a:t>
            </a:r>
            <a:r>
              <a:rPr lang="en-US" dirty="0" smtClean="0"/>
              <a:t> to which the entity belongs</a:t>
            </a:r>
          </a:p>
          <a:p>
            <a:r>
              <a:rPr lang="en-US" dirty="0" smtClean="0"/>
              <a:t>On the other, hand, a shared subclass such as ENGINEERING_MANAGER inherits </a:t>
            </a:r>
            <a:r>
              <a:rPr lang="en-US" i="1" dirty="0" smtClean="0"/>
              <a:t>all </a:t>
            </a:r>
            <a:r>
              <a:rPr lang="en-US" dirty="0" smtClean="0"/>
              <a:t>the attributes of its </a:t>
            </a:r>
            <a:r>
              <a:rPr lang="en-US" dirty="0" err="1" smtClean="0"/>
              <a:t>superclasses</a:t>
            </a:r>
            <a:r>
              <a:rPr lang="en-US" dirty="0" smtClean="0"/>
              <a:t> SALARIED_EMPLOYEE, ENGINEER, and MANAGER.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interesting to note the difference between the category REGISTERED_VEHICLE and generalized </a:t>
            </a:r>
            <a:r>
              <a:rPr lang="en-US" dirty="0" err="1" smtClean="0"/>
              <a:t>superclass</a:t>
            </a:r>
            <a:r>
              <a:rPr lang="en-US" dirty="0" smtClean="0"/>
              <a:t> VEHICLE</a:t>
            </a:r>
          </a:p>
          <a:p>
            <a:r>
              <a:rPr lang="en-US" dirty="0" smtClean="0"/>
              <a:t>In Figure (b), every car and every truck is a VEHICLE; but REGISTERED_VEHICLE category includes some cars and some trucks but not necessarily all of them (for example, some cars or trucks may not be registered)</a:t>
            </a:r>
          </a:p>
          <a:p>
            <a:r>
              <a:rPr lang="en-US" dirty="0" smtClean="0"/>
              <a:t>Specialization or generalization which is </a:t>
            </a:r>
            <a:r>
              <a:rPr lang="en-US" i="1" dirty="0" smtClean="0"/>
              <a:t>partial</a:t>
            </a:r>
            <a:r>
              <a:rPr lang="en-US" dirty="0" smtClean="0"/>
              <a:t> such as in (b) would not prevent VEHICLE from containing other types of entities, such as motorcycles</a:t>
            </a:r>
          </a:p>
          <a:p>
            <a:r>
              <a:rPr lang="en-US" dirty="0" smtClean="0"/>
              <a:t>However, a category such as REGISTERED_VEHICLE implies that only cars and trucks, but not other types of entities, can be members of REGISTERED_VEHICLE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06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6525" y="0"/>
            <a:ext cx="26574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8077200" cy="4876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In many cases an entity type has numerous </a:t>
            </a:r>
            <a:r>
              <a:rPr lang="en-US" sz="2400" dirty="0" err="1" smtClean="0"/>
              <a:t>subgroupings</a:t>
            </a:r>
            <a:r>
              <a:rPr lang="en-US" sz="2400" dirty="0" smtClean="0"/>
              <a:t> or subtypes of its entities</a:t>
            </a:r>
          </a:p>
          <a:p>
            <a:pPr>
              <a:lnSpc>
                <a:spcPct val="110000"/>
              </a:lnSpc>
              <a:defRPr/>
            </a:pPr>
            <a:endParaRPr lang="en-US" sz="2400" dirty="0" smtClean="0"/>
          </a:p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These subtypes need to be represented explicitly because of their significance to the database application. </a:t>
            </a:r>
          </a:p>
          <a:p>
            <a:pPr marL="411480" lvl="1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endParaRPr lang="en-US" sz="2400" dirty="0" smtClean="0"/>
          </a:p>
          <a:p>
            <a:pPr marL="411480" lvl="1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400" dirty="0" smtClean="0"/>
              <a:t>For example, EMPLOYEE entity type may be distinguished further into SECRETARY, ENGINEER, MANAGER, TECHNICIAN, SALARIED_EMPLOYEE, HOURLY_EMPLOYEE, and </a:t>
            </a:r>
            <a:r>
              <a:rPr lang="en-US" sz="2400" smtClean="0"/>
              <a:t>so on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category can be </a:t>
            </a:r>
            <a:r>
              <a:rPr lang="en-US" b="1" dirty="0" smtClean="0"/>
              <a:t>total or partial</a:t>
            </a:r>
          </a:p>
          <a:p>
            <a:r>
              <a:rPr lang="en-US" b="1" dirty="0" smtClean="0"/>
              <a:t>Total category holds the </a:t>
            </a:r>
            <a:r>
              <a:rPr lang="en-US" b="1" i="1" dirty="0" smtClean="0"/>
              <a:t>union of all entities in </a:t>
            </a:r>
            <a:r>
              <a:rPr lang="en-US" dirty="0" smtClean="0"/>
              <a:t>its </a:t>
            </a:r>
            <a:r>
              <a:rPr lang="en-US" dirty="0" err="1" smtClean="0"/>
              <a:t>superclasses</a:t>
            </a:r>
            <a:r>
              <a:rPr lang="en-US" dirty="0" smtClean="0"/>
              <a:t>, whereas a partial category can hold a </a:t>
            </a:r>
            <a:r>
              <a:rPr lang="en-US" i="1" dirty="0" smtClean="0"/>
              <a:t>subset of the union</a:t>
            </a:r>
          </a:p>
          <a:p>
            <a:r>
              <a:rPr lang="en-US" i="1" dirty="0" smtClean="0"/>
              <a:t>A total category </a:t>
            </a:r>
            <a:r>
              <a:rPr lang="en-US" dirty="0" smtClean="0"/>
              <a:t>is represented diagrammatically by a double line connecting the category and</a:t>
            </a:r>
          </a:p>
          <a:p>
            <a:r>
              <a:rPr lang="en-US" dirty="0" smtClean="0"/>
              <a:t>the circle, whereas a partial category is indicated by a single line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superclasses</a:t>
            </a:r>
            <a:r>
              <a:rPr lang="en-US" dirty="0" smtClean="0"/>
              <a:t> of a category may have different key attributes, as demonstrated by the OWNER category or they may have the same key attribute, as demonstrated by the REGISTERED_VEHICLE category</a:t>
            </a:r>
          </a:p>
          <a:p>
            <a:r>
              <a:rPr lang="en-US" dirty="0" smtClean="0"/>
              <a:t>Notice that if a category is total (not partial), it may be represented alternatively as a total specialization (or a total generalization). In this case, the choice of which representation to use is subjective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r>
              <a:rPr lang="en-US" dirty="0" smtClean="0"/>
              <a:t>UNION Types Using Categories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8077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If the two classes represent the same type of entities and share numerous attributes, including the same key attributes, specialization/generalization is preferred; otherwise, categorization (union type) is more appropriate.</a:t>
            </a:r>
          </a:p>
          <a:p>
            <a:r>
              <a:rPr lang="en-US" dirty="0" smtClean="0"/>
              <a:t>It is important to note that some modeling methodologies do not have union types…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7024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The set of entities in each of the latter groupings is a subset of the entities that belong to the EMPLOYEE entity set, meaning that every entity that is a member of one of these </a:t>
            </a:r>
            <a:r>
              <a:rPr lang="en-US" sz="2400" dirty="0" err="1" smtClean="0"/>
              <a:t>subgroupings</a:t>
            </a:r>
            <a:r>
              <a:rPr lang="en-US" sz="2400" dirty="0" smtClean="0"/>
              <a:t> is also an employee.</a:t>
            </a:r>
          </a:p>
          <a:p>
            <a:pPr>
              <a:lnSpc>
                <a:spcPct val="110000"/>
              </a:lnSpc>
              <a:defRPr/>
            </a:pPr>
            <a:endParaRPr lang="en-US" sz="2400" dirty="0" smtClean="0"/>
          </a:p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We call each of these “</a:t>
            </a:r>
            <a:r>
              <a:rPr lang="en-US" sz="2400" dirty="0" err="1" smtClean="0"/>
              <a:t>subgroupings</a:t>
            </a:r>
            <a:r>
              <a:rPr lang="en-US" sz="2400" dirty="0" smtClean="0"/>
              <a:t>” or “subclass” or “subtype” of the EMPLOYEE entity type.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Thus, Subtypes hold all the properties of their corresponding Super-types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/>
              <a:t>EMPLOYEE entity type is called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or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for each of the employee subtypes.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Subclass member is the same as the entity in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, but in a distinct specific role</a:t>
            </a:r>
          </a:p>
          <a:p>
            <a:pPr lvl="1"/>
            <a:r>
              <a:rPr lang="en-US" sz="2400" dirty="0" smtClean="0"/>
              <a:t>When we implement a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/subclass relationship in DBMS, we may represent a member of the subclass as some distinct DB Object— that is, a distinct record that is related via the key attribute to its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entity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Subtype &amp; </a:t>
            </a:r>
            <a:r>
              <a:rPr lang="en-US" dirty="0" err="1" smtClean="0"/>
              <a:t>Supertype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Entity in a subclass; must also be a member of the </a:t>
            </a:r>
            <a:r>
              <a:rPr lang="en-US" sz="2800" dirty="0" err="1" smtClean="0"/>
              <a:t>superclass</a:t>
            </a:r>
            <a:endParaRPr lang="en-US" sz="2800" dirty="0" smtClean="0"/>
          </a:p>
          <a:p>
            <a:r>
              <a:rPr lang="en-US" dirty="0" smtClean="0"/>
              <a:t>Subtypes hold all the properties of their corresponding Super-types</a:t>
            </a:r>
          </a:p>
          <a:p>
            <a:endParaRPr lang="en-US" dirty="0" smtClean="0"/>
          </a:p>
          <a:p>
            <a:r>
              <a:rPr lang="en-US" dirty="0" smtClean="0"/>
              <a:t>class/subclass relationship is often called an IS-A (or IS-AN) relationship</a:t>
            </a:r>
          </a:p>
          <a:p>
            <a:pPr lvl="1"/>
            <a:r>
              <a:rPr lang="en-US" dirty="0" smtClean="0"/>
              <a:t>We say a SECRETARY is an EMPLOYEE, a TECHNICIAN is an EMPLOYEE, and so on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ustom 3">
      <a:dk1>
        <a:srgbClr val="FDD093"/>
      </a:dk1>
      <a:lt1>
        <a:srgbClr val="290416"/>
      </a:lt1>
      <a:dk2>
        <a:srgbClr val="FEF5E9"/>
      </a:dk2>
      <a:lt2>
        <a:srgbClr val="002E57"/>
      </a:lt2>
      <a:accent1>
        <a:srgbClr val="7FD13B"/>
      </a:accent1>
      <a:accent2>
        <a:srgbClr val="EA157A"/>
      </a:accent2>
      <a:accent3>
        <a:srgbClr val="FEE29C"/>
      </a:accent3>
      <a:accent4>
        <a:srgbClr val="00ADDC"/>
      </a:accent4>
      <a:accent5>
        <a:srgbClr val="1390FF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37364</TotalTime>
  <Words>3172</Words>
  <Application>Microsoft PowerPoint</Application>
  <PresentationFormat>On-screen Show (4:3)</PresentationFormat>
  <Paragraphs>279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Metro</vt:lpstr>
      <vt:lpstr>Week 8 The Enhanced Entity-Relationship (EER) Model</vt:lpstr>
      <vt:lpstr>Road Map</vt:lpstr>
      <vt:lpstr>Subclasses, Superclasses &amp; Inheritance</vt:lpstr>
      <vt:lpstr>Overview</vt:lpstr>
      <vt:lpstr>Subtype &amp; Supertype</vt:lpstr>
      <vt:lpstr>Subtype &amp; Supertype</vt:lpstr>
      <vt:lpstr>Subtype &amp; Supertype</vt:lpstr>
      <vt:lpstr>Subtype &amp; Supertype</vt:lpstr>
      <vt:lpstr>Subtype &amp; Supertype</vt:lpstr>
      <vt:lpstr>Subtype &amp; Supertype</vt:lpstr>
      <vt:lpstr>Subtype &amp; Supertype</vt:lpstr>
      <vt:lpstr>Specialization and Generalization</vt:lpstr>
      <vt:lpstr>Specialization</vt:lpstr>
      <vt:lpstr>Specialization</vt:lpstr>
      <vt:lpstr>Specialization</vt:lpstr>
      <vt:lpstr>Specialization</vt:lpstr>
      <vt:lpstr>Specialization</vt:lpstr>
      <vt:lpstr>Generalization</vt:lpstr>
      <vt:lpstr>Constraints &amp; Characteristics of Specialization &amp; Generalization Hierarchies</vt:lpstr>
      <vt:lpstr>Constraints on Specialization &amp; Generalization</vt:lpstr>
      <vt:lpstr>Constraints on Specialization &amp; Generalization</vt:lpstr>
      <vt:lpstr>Constraints on Specialization &amp; Generalization</vt:lpstr>
      <vt:lpstr>Constraints on Specialization &amp; Generalization</vt:lpstr>
      <vt:lpstr>Constraints on Specialization &amp; Generalization</vt:lpstr>
      <vt:lpstr>Constraints on Specialization &amp; Generalization</vt:lpstr>
      <vt:lpstr>Constraints on Specialization &amp; Generalization</vt:lpstr>
      <vt:lpstr>Constraints on Specialization &amp; Generalization</vt:lpstr>
      <vt:lpstr>Hierarchies &amp; Lattices</vt:lpstr>
      <vt:lpstr>Hierarchies &amp; Lattices</vt:lpstr>
      <vt:lpstr>Hierarchies &amp; Lattices</vt:lpstr>
      <vt:lpstr>Hierarchies &amp; Lattices</vt:lpstr>
      <vt:lpstr>Hierarchies &amp; Lattices</vt:lpstr>
      <vt:lpstr>Hierarchies &amp; Lattices</vt:lpstr>
      <vt:lpstr>Hierarchies &amp; Lattices</vt:lpstr>
      <vt:lpstr>Hierarchies &amp; Lattices</vt:lpstr>
      <vt:lpstr>Specialization &amp; Generalization in Refining Conceptual Schemas</vt:lpstr>
      <vt:lpstr>Specialization &amp; Generalization in Refining Conceptual Schemas</vt:lpstr>
      <vt:lpstr>Specialization &amp; Generalization in Refining Conceptual Schemas</vt:lpstr>
      <vt:lpstr>Specialization &amp; Generalization in Refining Conceptual Schemas</vt:lpstr>
      <vt:lpstr>Specialization &amp; Generalization in Refining Conceptual Schemas</vt:lpstr>
      <vt:lpstr>Modeling of 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UNION Types Using Categories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1428</cp:revision>
  <dcterms:created xsi:type="dcterms:W3CDTF">1601-01-01T00:00:00Z</dcterms:created>
  <dcterms:modified xsi:type="dcterms:W3CDTF">2016-10-07T17:54:52Z</dcterms:modified>
</cp:coreProperties>
</file>