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5" r:id="rId1"/>
  </p:sldMasterIdLst>
  <p:notesMasterIdLst>
    <p:notesMasterId r:id="rId41"/>
  </p:notesMasterIdLst>
  <p:sldIdLst>
    <p:sldId id="256" r:id="rId2"/>
    <p:sldId id="599" r:id="rId3"/>
    <p:sldId id="349" r:id="rId4"/>
    <p:sldId id="435" r:id="rId5"/>
    <p:sldId id="640" r:id="rId6"/>
    <p:sldId id="641" r:id="rId7"/>
    <p:sldId id="643" r:id="rId8"/>
    <p:sldId id="644" r:id="rId9"/>
    <p:sldId id="647" r:id="rId10"/>
    <p:sldId id="645" r:id="rId11"/>
    <p:sldId id="646" r:id="rId12"/>
    <p:sldId id="648" r:id="rId13"/>
    <p:sldId id="652" r:id="rId14"/>
    <p:sldId id="651" r:id="rId15"/>
    <p:sldId id="653" r:id="rId16"/>
    <p:sldId id="649" r:id="rId17"/>
    <p:sldId id="650" r:id="rId18"/>
    <p:sldId id="654" r:id="rId19"/>
    <p:sldId id="655" r:id="rId20"/>
    <p:sldId id="656" r:id="rId21"/>
    <p:sldId id="657" r:id="rId22"/>
    <p:sldId id="658" r:id="rId23"/>
    <p:sldId id="659" r:id="rId24"/>
    <p:sldId id="660" r:id="rId25"/>
    <p:sldId id="662" r:id="rId26"/>
    <p:sldId id="663" r:id="rId27"/>
    <p:sldId id="665" r:id="rId28"/>
    <p:sldId id="666" r:id="rId29"/>
    <p:sldId id="667" r:id="rId30"/>
    <p:sldId id="607" r:id="rId31"/>
    <p:sldId id="556" r:id="rId32"/>
    <p:sldId id="668" r:id="rId33"/>
    <p:sldId id="670" r:id="rId34"/>
    <p:sldId id="671" r:id="rId35"/>
    <p:sldId id="673" r:id="rId36"/>
    <p:sldId id="672" r:id="rId37"/>
    <p:sldId id="674" r:id="rId38"/>
    <p:sldId id="291" r:id="rId39"/>
    <p:sldId id="292" r:id="rId4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A9C7"/>
    <a:srgbClr val="EBD009"/>
    <a:srgbClr val="FBF09D"/>
    <a:srgbClr val="FFFFFF"/>
    <a:srgbClr val="F6DB1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48" autoAdjust="0"/>
    <p:restoredTop sz="94746" autoAdjust="0"/>
  </p:normalViewPr>
  <p:slideViewPr>
    <p:cSldViewPr>
      <p:cViewPr varScale="1">
        <p:scale>
          <a:sx n="73" d="100"/>
          <a:sy n="73" d="100"/>
        </p:scale>
        <p:origin x="-103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7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55EFB782-DAFD-4B0E-A860-CF1B303A4E2D}" type="datetimeFigureOut">
              <a:rPr lang="en-US"/>
              <a:pPr>
                <a:defRPr/>
              </a:pPr>
              <a:t>10/9/2016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61EC7AF-7DA3-4654-973E-8E0B31106ED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29" name="Slide Number Placeholder 28"/>
          <p:cNvSpPr>
            <a:spLocks noGrp="1"/>
          </p:cNvSpPr>
          <p:nvPr>
            <p:ph type="sldNum" sz="quarter" idx="12"/>
          </p:nvPr>
        </p:nvSpPr>
        <p:spPr/>
        <p:txBody>
          <a:bodyPr/>
          <a:lstStyle/>
          <a:p>
            <a:pPr>
              <a:defRPr/>
            </a:pPr>
            <a:fld id="{3FA1C0CE-8816-4112-9DB2-80D4AB6EFFA7}" type="slidenum">
              <a:rPr lang="en-US" smtClean="0"/>
              <a:pPr>
                <a:defRPr/>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8B5B9F2-B640-42C0-95CB-59F940CBB5F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988CC41-4A61-4E29-BE64-B8469B3A1DD8}"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190500"/>
            <a:ext cx="7010400" cy="15271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0" y="19050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0" y="19050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8731A70-D96A-4F5A-8034-AFF9DF75013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83F8703-FA59-48F6-BA31-827E0FD72953}"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7924800" y="6416675"/>
            <a:ext cx="762000" cy="365125"/>
          </a:xfrm>
        </p:spPr>
        <p:txBody>
          <a:bodyPr/>
          <a:lstStyle/>
          <a:p>
            <a:pPr>
              <a:defRPr/>
            </a:pPr>
            <a:fld id="{B480C559-47B4-45D4-A3E8-6FB6924E7C40}"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A2FCED1-5F97-4326-8155-7A1E373F2CB5}"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993E69F-13C8-42E3-A014-ED8064FA31A1}"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6D6F2D9-631B-477C-ADF4-D452CD7FC4E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DB2B090-8085-424E-96CE-C5A1B6E2768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67DAC52-4635-43C7-B0C3-AEFF3C9D46B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9E110A1-F09C-44F0-B514-09CCF44DEFF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pPr>
              <a:defRPr/>
            </a:pPr>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pPr>
              <a:defRPr/>
            </a:pPr>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pPr>
              <a:defRPr/>
            </a:pPr>
            <a:fld id="{793C5FEA-BD46-4F0D-B13A-8D20D975A887}" type="slidenum">
              <a:rPr lang="en-US" smtClean="0"/>
              <a:pPr>
                <a:defRPr/>
              </a:pPr>
              <a:t>‹#›</a:t>
            </a:fld>
            <a:endParaRPr lang="en-US"/>
          </a:p>
        </p:txBody>
      </p:sp>
    </p:spTree>
  </p:cSld>
  <p:clrMap bg1="dk1" tx1="lt1" bg2="dk2" tx2="lt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 id="2147484047" r:id="rId12"/>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uzaira.saeed@googl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24000" y="1219200"/>
            <a:ext cx="7162800" cy="2057400"/>
          </a:xfrm>
        </p:spPr>
        <p:txBody>
          <a:bodyPr>
            <a:normAutofit fontScale="90000"/>
          </a:bodyPr>
          <a:lstStyle/>
          <a:p>
            <a:r>
              <a:rPr lang="en-US" sz="4400" smtClean="0">
                <a:solidFill>
                  <a:schemeClr val="accent4">
                    <a:lumMod val="50000"/>
                  </a:schemeClr>
                </a:solidFill>
              </a:rPr>
              <a:t>Week 9	Part - I</a:t>
            </a:r>
            <a:r>
              <a:rPr lang="en-US" sz="4400" dirty="0" smtClean="0"/>
              <a:t/>
            </a:r>
            <a:br>
              <a:rPr lang="en-US" sz="4400" dirty="0" smtClean="0"/>
            </a:br>
            <a:r>
              <a:rPr lang="en-US" dirty="0" smtClean="0"/>
              <a:t>Relational Database Design</a:t>
            </a:r>
            <a:endParaRPr lang="en-US" sz="4400" dirty="0"/>
          </a:p>
        </p:txBody>
      </p:sp>
      <p:sp>
        <p:nvSpPr>
          <p:cNvPr id="3075" name="Rectangle 3"/>
          <p:cNvSpPr>
            <a:spLocks noGrp="1" noChangeArrowheads="1"/>
          </p:cNvSpPr>
          <p:nvPr>
            <p:ph type="subTitle" idx="1"/>
          </p:nvPr>
        </p:nvSpPr>
        <p:spPr>
          <a:xfrm>
            <a:off x="2133600" y="3352800"/>
            <a:ext cx="6096000" cy="1447800"/>
          </a:xfrm>
        </p:spPr>
        <p:txBody>
          <a:bodyPr>
            <a:normAutofit fontScale="62500" lnSpcReduction="20000"/>
          </a:bodyPr>
          <a:lstStyle/>
          <a:p>
            <a:pPr fontAlgn="auto">
              <a:spcAft>
                <a:spcPts val="0"/>
              </a:spcAft>
              <a:buClr>
                <a:schemeClr val="tx1">
                  <a:shade val="95000"/>
                </a:schemeClr>
              </a:buClr>
              <a:buFont typeface="Wingdings 2"/>
              <a:buNone/>
              <a:defRPr/>
            </a:pPr>
            <a:r>
              <a:rPr lang="en-US" sz="2200" b="1" dirty="0" smtClean="0"/>
              <a:t/>
            </a:r>
            <a:br>
              <a:rPr lang="en-US" sz="2200" b="1" dirty="0" smtClean="0"/>
            </a:br>
            <a:r>
              <a:rPr lang="en-US" sz="2200" b="1" dirty="0" smtClean="0"/>
              <a:t>	</a:t>
            </a:r>
          </a:p>
          <a:p>
            <a:pPr fontAlgn="auto">
              <a:spcAft>
                <a:spcPts val="0"/>
              </a:spcAft>
              <a:buClr>
                <a:schemeClr val="tx1">
                  <a:shade val="95000"/>
                </a:schemeClr>
              </a:buClr>
              <a:buFont typeface="Wingdings 2"/>
              <a:buNone/>
              <a:defRPr/>
            </a:pPr>
            <a:endParaRPr lang="en-US" sz="2200" b="1" dirty="0" smtClean="0"/>
          </a:p>
          <a:p>
            <a:pPr fontAlgn="auto">
              <a:spcAft>
                <a:spcPts val="0"/>
              </a:spcAft>
              <a:buClr>
                <a:schemeClr val="tx1">
                  <a:shade val="95000"/>
                </a:schemeClr>
              </a:buClr>
              <a:buFont typeface="Wingdings 2"/>
              <a:buNone/>
              <a:defRPr/>
            </a:pPr>
            <a:r>
              <a:rPr lang="en-US" sz="2200" b="1" dirty="0" smtClean="0"/>
              <a:t>	</a:t>
            </a:r>
            <a:r>
              <a:rPr lang="en-US" b="1" dirty="0" err="1" smtClean="0"/>
              <a:t>Uzaira</a:t>
            </a:r>
            <a:r>
              <a:rPr lang="en-US" b="1" dirty="0" smtClean="0"/>
              <a:t> </a:t>
            </a:r>
            <a:r>
              <a:rPr lang="en-US" b="1" dirty="0" err="1" smtClean="0"/>
              <a:t>Saeed</a:t>
            </a:r>
            <a:r>
              <a:rPr lang="en-US" b="1" dirty="0" smtClean="0"/>
              <a:t> </a:t>
            </a:r>
            <a:br>
              <a:rPr lang="en-US" b="1" dirty="0" smtClean="0"/>
            </a:br>
            <a:r>
              <a:rPr lang="en-US" b="1" dirty="0" smtClean="0"/>
              <a:t>	</a:t>
            </a:r>
            <a:r>
              <a:rPr lang="en-US" sz="2200" b="1" dirty="0" smtClean="0">
                <a:hlinkClick r:id="rId2"/>
              </a:rPr>
              <a:t>uzaira.saeed@google.com</a:t>
            </a:r>
            <a:r>
              <a:rPr lang="en-US" sz="2200" b="1" dirty="0" smtClean="0"/>
              <a:t/>
            </a:r>
            <a:br>
              <a:rPr lang="en-US" sz="2200" b="1" dirty="0" smtClean="0"/>
            </a:br>
            <a:endParaRPr lang="en-US" sz="3900" dirty="0" smtClean="0"/>
          </a:p>
        </p:txBody>
      </p:sp>
      <p:sp>
        <p:nvSpPr>
          <p:cNvPr id="4100" name="Line 10"/>
          <p:cNvSpPr>
            <a:spLocks noChangeShapeType="1"/>
          </p:cNvSpPr>
          <p:nvPr/>
        </p:nvSpPr>
        <p:spPr bwMode="auto">
          <a:xfrm>
            <a:off x="8915400" y="0"/>
            <a:ext cx="0" cy="6858000"/>
          </a:xfrm>
          <a:prstGeom prst="line">
            <a:avLst/>
          </a:prstGeom>
          <a:noFill/>
          <a:ln w="88900">
            <a:solidFill>
              <a:srgbClr val="53A9C7"/>
            </a:solidFill>
            <a:round/>
            <a:headEnd/>
            <a:tailEnd/>
          </a:ln>
        </p:spPr>
        <p:txBody>
          <a:bodyPr/>
          <a:lstStyle/>
          <a:p>
            <a:endParaRPr lang="en-US"/>
          </a:p>
        </p:txBody>
      </p:sp>
      <p:sp>
        <p:nvSpPr>
          <p:cNvPr id="4101" name="Line 11"/>
          <p:cNvSpPr>
            <a:spLocks noChangeShapeType="1"/>
          </p:cNvSpPr>
          <p:nvPr/>
        </p:nvSpPr>
        <p:spPr bwMode="auto">
          <a:xfrm>
            <a:off x="0" y="228600"/>
            <a:ext cx="9144000" cy="0"/>
          </a:xfrm>
          <a:prstGeom prst="line">
            <a:avLst/>
          </a:prstGeom>
          <a:noFill/>
          <a:ln w="88900">
            <a:solidFill>
              <a:srgbClr val="53A9C7"/>
            </a:solidFill>
            <a:round/>
            <a:headEnd/>
            <a:tailEnd/>
          </a:ln>
        </p:spPr>
        <p:txBody>
          <a:bodyPr/>
          <a:lstStyle/>
          <a:p>
            <a:endParaRPr lang="en-US"/>
          </a:p>
        </p:txBody>
      </p:sp>
      <p:pic>
        <p:nvPicPr>
          <p:cNvPr id="4102" name="Picture 5"/>
          <p:cNvPicPr>
            <a:picLocks noChangeAspect="1" noChangeArrowheads="1"/>
          </p:cNvPicPr>
          <p:nvPr/>
        </p:nvPicPr>
        <p:blipFill>
          <a:blip r:embed="rId3"/>
          <a:srcRect/>
          <a:stretch>
            <a:fillRect/>
          </a:stretch>
        </p:blipFill>
        <p:spPr bwMode="auto">
          <a:xfrm>
            <a:off x="8505825" y="0"/>
            <a:ext cx="638175" cy="561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lstStyle/>
          <a:p>
            <a:pPr fontAlgn="auto">
              <a:spcAft>
                <a:spcPts val="0"/>
              </a:spcAft>
              <a:defRPr/>
            </a:pPr>
            <a:r>
              <a:rPr lang="en-US" dirty="0" smtClean="0"/>
              <a:t>ER-to-Relational Mapping Algorithm</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endParaRPr lang="en-US" sz="2300" dirty="0" smtClean="0"/>
          </a:p>
        </p:txBody>
      </p:sp>
      <p:pic>
        <p:nvPicPr>
          <p:cNvPr id="1026" name="Picture 2"/>
          <p:cNvPicPr>
            <a:picLocks noChangeAspect="1" noChangeArrowheads="1"/>
          </p:cNvPicPr>
          <p:nvPr/>
        </p:nvPicPr>
        <p:blipFill>
          <a:blip r:embed="rId2"/>
          <a:srcRect/>
          <a:stretch>
            <a:fillRect/>
          </a:stretch>
        </p:blipFill>
        <p:spPr bwMode="auto">
          <a:xfrm>
            <a:off x="1991618" y="1"/>
            <a:ext cx="7152382" cy="6858000"/>
          </a:xfrm>
          <a:prstGeom prst="rect">
            <a:avLst/>
          </a:prstGeom>
          <a:noFill/>
          <a:ln w="9525">
            <a:noFill/>
            <a:miter lim="800000"/>
            <a:headEnd/>
            <a:tailEnd/>
          </a:ln>
          <a:effectLst/>
        </p:spPr>
      </p:pic>
      <p:pic>
        <p:nvPicPr>
          <p:cNvPr id="4098" name="Picture 2"/>
          <p:cNvPicPr>
            <a:picLocks noChangeAspect="1" noChangeArrowheads="1"/>
          </p:cNvPicPr>
          <p:nvPr/>
        </p:nvPicPr>
        <p:blipFill>
          <a:blip r:embed="rId3"/>
          <a:srcRect/>
          <a:stretch>
            <a:fillRect/>
          </a:stretch>
        </p:blipFill>
        <p:spPr bwMode="auto">
          <a:xfrm>
            <a:off x="0" y="5334000"/>
            <a:ext cx="4210050" cy="6381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lstStyle/>
          <a:p>
            <a:pPr fontAlgn="auto">
              <a:spcAft>
                <a:spcPts val="0"/>
              </a:spcAft>
              <a:defRPr/>
            </a:pPr>
            <a:r>
              <a:rPr lang="en-US" dirty="0" smtClean="0"/>
              <a:t>ER-to-Relational Mapping Algorithm</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b="1" dirty="0" smtClean="0"/>
              <a:t>Step 3: Mapping of Binary 1:1 Relationship Types</a:t>
            </a:r>
          </a:p>
          <a:p>
            <a:pPr lvl="1"/>
            <a:r>
              <a:rPr lang="en-US" dirty="0" smtClean="0"/>
              <a:t>For each binary 1:1 relationship type R in the ER schema, identify the relations S and T that correspond to the entity types participating in R</a:t>
            </a:r>
          </a:p>
          <a:p>
            <a:pPr lvl="1"/>
            <a:r>
              <a:rPr lang="en-US" dirty="0" smtClean="0"/>
              <a:t>There are three possible approaches: </a:t>
            </a:r>
          </a:p>
          <a:p>
            <a:pPr lvl="2"/>
            <a:r>
              <a:rPr lang="en-US" dirty="0" smtClean="0"/>
              <a:t>the foreign key approach</a:t>
            </a:r>
          </a:p>
          <a:p>
            <a:pPr lvl="2"/>
            <a:r>
              <a:rPr lang="en-US" dirty="0" smtClean="0"/>
              <a:t>the merged relationship approach</a:t>
            </a:r>
          </a:p>
          <a:p>
            <a:pPr lvl="2"/>
            <a:r>
              <a:rPr lang="en-US" dirty="0" smtClean="0"/>
              <a:t>the cross reference or relationship relation approach</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lstStyle/>
          <a:p>
            <a:pPr fontAlgn="auto">
              <a:spcAft>
                <a:spcPts val="0"/>
              </a:spcAft>
              <a:defRPr/>
            </a:pPr>
            <a:r>
              <a:rPr lang="en-US" dirty="0" smtClean="0"/>
              <a:t>ER-to-Relational Mapping Algorithm</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b="1" dirty="0" smtClean="0"/>
              <a:t>Step 3: Mapping of Binary 1:1 Relationship Types</a:t>
            </a:r>
          </a:p>
          <a:p>
            <a:pPr lvl="1"/>
            <a:endParaRPr lang="en-US" dirty="0" smtClean="0"/>
          </a:p>
          <a:p>
            <a:pPr lvl="1"/>
            <a:r>
              <a:rPr lang="en-US" dirty="0" smtClean="0"/>
              <a:t>The Foreign Key Approach</a:t>
            </a:r>
          </a:p>
          <a:p>
            <a:pPr lvl="2"/>
            <a:r>
              <a:rPr lang="en-US" dirty="0" smtClean="0"/>
              <a:t>Include as a foreign key in S the primary key of T</a:t>
            </a:r>
          </a:p>
          <a:p>
            <a:pPr lvl="2"/>
            <a:r>
              <a:rPr lang="en-US" dirty="0" smtClean="0"/>
              <a:t>It’s better to choose an entity type with total participation in R in the role of S </a:t>
            </a:r>
          </a:p>
          <a:p>
            <a:pPr lvl="2"/>
            <a:r>
              <a:rPr lang="en-US" dirty="0" smtClean="0"/>
              <a:t>Include all the simple and composite attributes of the 1:1 relationship type R as attributes of 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lstStyle/>
          <a:p>
            <a:pPr fontAlgn="auto">
              <a:spcAft>
                <a:spcPts val="0"/>
              </a:spcAft>
              <a:defRPr/>
            </a:pPr>
            <a:r>
              <a:rPr lang="en-US" dirty="0" smtClean="0"/>
              <a:t>ER-to-Relational Mapping Algorithm</a:t>
            </a:r>
          </a:p>
        </p:txBody>
      </p:sp>
      <p:sp>
        <p:nvSpPr>
          <p:cNvPr id="7171" name="Rectangle 5"/>
          <p:cNvSpPr>
            <a:spLocks noGrp="1" noChangeArrowheads="1"/>
          </p:cNvSpPr>
          <p:nvPr>
            <p:ph type="body" idx="4294967295"/>
          </p:nvPr>
        </p:nvSpPr>
        <p:spPr>
          <a:xfrm>
            <a:off x="1066800" y="1905000"/>
            <a:ext cx="8077200" cy="4572000"/>
          </a:xfrm>
        </p:spPr>
        <p:txBody>
          <a:bodyPr>
            <a:normAutofit fontScale="92500"/>
          </a:bodyPr>
          <a:lstStyle/>
          <a:p>
            <a:r>
              <a:rPr lang="en-US" b="1" dirty="0" smtClean="0"/>
              <a:t>Step 3: Mapping of Binary 1:1 Relationship Types</a:t>
            </a:r>
          </a:p>
          <a:p>
            <a:pPr lvl="1"/>
            <a:endParaRPr lang="en-US" dirty="0" smtClean="0"/>
          </a:p>
          <a:p>
            <a:pPr lvl="1"/>
            <a:r>
              <a:rPr lang="en-US" dirty="0" smtClean="0"/>
              <a:t>The Foreign Key Approach</a:t>
            </a:r>
          </a:p>
          <a:p>
            <a:pPr lvl="2"/>
            <a:r>
              <a:rPr lang="en-US" dirty="0" smtClean="0"/>
              <a:t>In our example, we map the 1:1 relationship type </a:t>
            </a:r>
            <a:r>
              <a:rPr lang="en-US" sz="1800" dirty="0" smtClean="0"/>
              <a:t>MANAGES </a:t>
            </a:r>
            <a:r>
              <a:rPr lang="en-US" dirty="0" smtClean="0"/>
              <a:t>by choosing the participating entity type </a:t>
            </a:r>
            <a:r>
              <a:rPr lang="en-US" sz="1800" dirty="0" smtClean="0"/>
              <a:t>DEPARTMENT </a:t>
            </a:r>
            <a:r>
              <a:rPr lang="en-US" dirty="0" smtClean="0"/>
              <a:t>to serve in the role of S</a:t>
            </a:r>
          </a:p>
          <a:p>
            <a:pPr lvl="2"/>
            <a:r>
              <a:rPr lang="en-US" dirty="0" smtClean="0"/>
              <a:t>We include the primary key of the </a:t>
            </a:r>
            <a:r>
              <a:rPr lang="en-US" sz="1800" dirty="0" smtClean="0"/>
              <a:t>EMPLOYEE </a:t>
            </a:r>
            <a:r>
              <a:rPr lang="en-US" dirty="0" smtClean="0"/>
              <a:t>relation as foreign key in the </a:t>
            </a:r>
            <a:r>
              <a:rPr lang="en-US" sz="1800" dirty="0" smtClean="0"/>
              <a:t>DEPARTMENT </a:t>
            </a:r>
            <a:r>
              <a:rPr lang="en-US" dirty="0" smtClean="0"/>
              <a:t>relation and rename it </a:t>
            </a:r>
            <a:r>
              <a:rPr lang="en-US" sz="1800" b="1" dirty="0" err="1" smtClean="0"/>
              <a:t>Mgr_ssn</a:t>
            </a:r>
            <a:endParaRPr lang="en-US" sz="1800" b="1" dirty="0" smtClean="0"/>
          </a:p>
          <a:p>
            <a:pPr lvl="2"/>
            <a:r>
              <a:rPr lang="en-US" dirty="0" smtClean="0"/>
              <a:t>We also include the simple attribute </a:t>
            </a:r>
            <a:r>
              <a:rPr lang="en-US" sz="1800" b="1" dirty="0" err="1" smtClean="0"/>
              <a:t>Start_date</a:t>
            </a:r>
            <a:r>
              <a:rPr lang="en-US" sz="1800" dirty="0" smtClean="0"/>
              <a:t> </a:t>
            </a:r>
            <a:r>
              <a:rPr lang="en-US" dirty="0" smtClean="0"/>
              <a:t>of the </a:t>
            </a:r>
            <a:r>
              <a:rPr lang="en-US" sz="1800" dirty="0" smtClean="0"/>
              <a:t>MANAGES </a:t>
            </a:r>
            <a:r>
              <a:rPr lang="en-US" dirty="0" smtClean="0"/>
              <a:t>relationship type in the </a:t>
            </a:r>
            <a:r>
              <a:rPr lang="en-US" sz="1800" dirty="0" smtClean="0"/>
              <a:t>DEPARTMENT </a:t>
            </a:r>
            <a:r>
              <a:rPr lang="en-US" dirty="0" smtClean="0"/>
              <a:t>relation and </a:t>
            </a:r>
            <a:r>
              <a:rPr lang="en-US" u="sng" dirty="0" smtClean="0"/>
              <a:t>rename it </a:t>
            </a:r>
            <a:r>
              <a:rPr lang="en-US" sz="1800" b="1" u="sng" dirty="0" err="1" smtClean="0"/>
              <a:t>Mgr_start_date</a:t>
            </a:r>
            <a:endParaRPr lang="en-US" sz="1800" b="1" u="sng" dirty="0" smtClean="0"/>
          </a:p>
        </p:txBody>
      </p:sp>
      <p:pic>
        <p:nvPicPr>
          <p:cNvPr id="2" name="Picture 2"/>
          <p:cNvPicPr>
            <a:picLocks noChangeAspect="1" noChangeArrowheads="1"/>
          </p:cNvPicPr>
          <p:nvPr/>
        </p:nvPicPr>
        <p:blipFill>
          <a:blip r:embed="rId2"/>
          <a:srcRect/>
          <a:stretch>
            <a:fillRect/>
          </a:stretch>
        </p:blipFill>
        <p:spPr bwMode="auto">
          <a:xfrm>
            <a:off x="1514475" y="0"/>
            <a:ext cx="7629525" cy="19240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lstStyle/>
          <a:p>
            <a:pPr fontAlgn="auto">
              <a:spcAft>
                <a:spcPts val="0"/>
              </a:spcAft>
              <a:defRPr/>
            </a:pPr>
            <a:r>
              <a:rPr lang="en-US" dirty="0" smtClean="0"/>
              <a:t>ER-to-Relational Mapping Algorithm</a:t>
            </a:r>
          </a:p>
        </p:txBody>
      </p:sp>
      <p:sp>
        <p:nvSpPr>
          <p:cNvPr id="7171" name="Rectangle 5"/>
          <p:cNvSpPr>
            <a:spLocks noGrp="1" noChangeArrowheads="1"/>
          </p:cNvSpPr>
          <p:nvPr>
            <p:ph type="body" idx="4294967295"/>
          </p:nvPr>
        </p:nvSpPr>
        <p:spPr>
          <a:xfrm>
            <a:off x="1066800" y="1905000"/>
            <a:ext cx="8077200" cy="4572000"/>
          </a:xfrm>
        </p:spPr>
        <p:txBody>
          <a:bodyPr>
            <a:normAutofit lnSpcReduction="10000"/>
          </a:bodyPr>
          <a:lstStyle/>
          <a:p>
            <a:r>
              <a:rPr lang="en-US" b="1" dirty="0" smtClean="0"/>
              <a:t>Step 3: Mapping of Binary 1:1 Relationship Types</a:t>
            </a:r>
          </a:p>
          <a:p>
            <a:pPr lvl="1"/>
            <a:endParaRPr lang="en-US" dirty="0" smtClean="0"/>
          </a:p>
          <a:p>
            <a:pPr lvl="1"/>
            <a:r>
              <a:rPr lang="en-US" dirty="0" smtClean="0"/>
              <a:t>The Foreign Key Approach … alternate approach</a:t>
            </a:r>
          </a:p>
          <a:p>
            <a:pPr lvl="2"/>
            <a:r>
              <a:rPr lang="en-US" dirty="0" smtClean="0"/>
              <a:t>It is also possible to include the primary key of </a:t>
            </a:r>
            <a:r>
              <a:rPr lang="en-US" i="1" dirty="0" smtClean="0"/>
              <a:t>S as a foreign key in T </a:t>
            </a:r>
            <a:r>
              <a:rPr lang="en-US" dirty="0" smtClean="0"/>
              <a:t>instead means having foreign key attribute, </a:t>
            </a:r>
            <a:r>
              <a:rPr lang="en-US" sz="1800" dirty="0" err="1" smtClean="0"/>
              <a:t>Department_managed</a:t>
            </a:r>
            <a:r>
              <a:rPr lang="en-US" sz="1800" dirty="0" smtClean="0"/>
              <a:t> </a:t>
            </a:r>
            <a:r>
              <a:rPr lang="en-US" dirty="0" smtClean="0"/>
              <a:t>in the </a:t>
            </a:r>
            <a:r>
              <a:rPr lang="en-US" sz="1800" dirty="0" smtClean="0"/>
              <a:t>EMPLOYEE </a:t>
            </a:r>
            <a:r>
              <a:rPr lang="en-US" dirty="0" smtClean="0"/>
              <a:t>table</a:t>
            </a:r>
          </a:p>
          <a:p>
            <a:pPr lvl="2"/>
            <a:r>
              <a:rPr lang="en-US" dirty="0" smtClean="0"/>
              <a:t>but it will have a </a:t>
            </a:r>
            <a:r>
              <a:rPr lang="en-US" sz="1800" dirty="0" smtClean="0"/>
              <a:t>NULL </a:t>
            </a:r>
            <a:r>
              <a:rPr lang="en-US" dirty="0" smtClean="0"/>
              <a:t>value for employee tuples who do not manage a department</a:t>
            </a:r>
          </a:p>
          <a:p>
            <a:pPr lvl="2"/>
            <a:r>
              <a:rPr lang="en-US" dirty="0" smtClean="0"/>
              <a:t>If only 2 percent of employees manage a department, then 98 percent of the foreign keys would be </a:t>
            </a:r>
            <a:r>
              <a:rPr lang="en-US" sz="1800" dirty="0" smtClean="0"/>
              <a:t>NULL </a:t>
            </a:r>
            <a:r>
              <a:rPr lang="en-US" dirty="0" smtClean="0"/>
              <a:t>in this case</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lstStyle/>
          <a:p>
            <a:pPr fontAlgn="auto">
              <a:spcAft>
                <a:spcPts val="0"/>
              </a:spcAft>
              <a:defRPr/>
            </a:pPr>
            <a:r>
              <a:rPr lang="en-US" dirty="0" smtClean="0"/>
              <a:t>ER-to-Relational Mapping Algorithm</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b="1" dirty="0" smtClean="0"/>
              <a:t>Step 3: Mapping of Binary 1:1 Relationship Types</a:t>
            </a:r>
          </a:p>
          <a:p>
            <a:pPr lvl="1"/>
            <a:endParaRPr lang="en-US" dirty="0" smtClean="0"/>
          </a:p>
          <a:p>
            <a:pPr lvl="1"/>
            <a:r>
              <a:rPr lang="en-US" dirty="0" smtClean="0"/>
              <a:t>The Foreign Key Approach … alternate approach</a:t>
            </a:r>
          </a:p>
          <a:p>
            <a:pPr lvl="2"/>
            <a:r>
              <a:rPr lang="en-US" dirty="0" smtClean="0"/>
              <a:t>The last possibility is to have foreign keys in both relations S and T redundantly</a:t>
            </a:r>
          </a:p>
          <a:p>
            <a:pPr lvl="2"/>
            <a:r>
              <a:rPr lang="en-US" dirty="0" smtClean="0"/>
              <a:t>this will create redundancy and incurs a penalty for consistency maintenance</a:t>
            </a:r>
            <a:endParaRPr lang="en-US" sz="4800" b="1" u="sng"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lstStyle/>
          <a:p>
            <a:pPr fontAlgn="auto">
              <a:spcAft>
                <a:spcPts val="0"/>
              </a:spcAft>
              <a:defRPr/>
            </a:pPr>
            <a:r>
              <a:rPr lang="en-US" dirty="0" smtClean="0"/>
              <a:t>ER-to-Relational Mapping Algorithm</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b="1" dirty="0" smtClean="0"/>
              <a:t>Step 3: Mapping of Binary 1:1 Relationship Types</a:t>
            </a:r>
          </a:p>
          <a:p>
            <a:pPr lvl="1"/>
            <a:endParaRPr lang="en-US" dirty="0" smtClean="0"/>
          </a:p>
          <a:p>
            <a:pPr lvl="1"/>
            <a:r>
              <a:rPr lang="en-US" dirty="0" smtClean="0"/>
              <a:t>The Merged Relationship Approach</a:t>
            </a:r>
          </a:p>
          <a:p>
            <a:pPr lvl="2"/>
            <a:r>
              <a:rPr lang="en-US" dirty="0" smtClean="0"/>
              <a:t>An alternative mapping of a 1:1 relationship type is to merge the two entity types and the relationship into a single relation</a:t>
            </a:r>
          </a:p>
          <a:p>
            <a:pPr lvl="2"/>
            <a:r>
              <a:rPr lang="en-US" dirty="0" smtClean="0"/>
              <a:t>It’s possible when </a:t>
            </a:r>
            <a:r>
              <a:rPr lang="en-US" i="1" dirty="0" smtClean="0"/>
              <a:t>both participations are total</a:t>
            </a:r>
            <a:r>
              <a:rPr lang="en-US" dirty="0" smtClean="0"/>
              <a:t>, as this would indicate that the two tables will have the exactly same number of tuples at all times</a:t>
            </a:r>
            <a:endParaRPr lang="en-US" sz="4800"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lstStyle/>
          <a:p>
            <a:pPr fontAlgn="auto">
              <a:spcAft>
                <a:spcPts val="0"/>
              </a:spcAft>
              <a:defRPr/>
            </a:pPr>
            <a:r>
              <a:rPr lang="en-US" dirty="0" smtClean="0"/>
              <a:t>ER-to-Relational Mapping Algorithm</a:t>
            </a:r>
          </a:p>
        </p:txBody>
      </p:sp>
      <p:sp>
        <p:nvSpPr>
          <p:cNvPr id="7171" name="Rectangle 5"/>
          <p:cNvSpPr>
            <a:spLocks noGrp="1" noChangeArrowheads="1"/>
          </p:cNvSpPr>
          <p:nvPr>
            <p:ph type="body" idx="4294967295"/>
          </p:nvPr>
        </p:nvSpPr>
        <p:spPr>
          <a:xfrm>
            <a:off x="1066800" y="1905000"/>
            <a:ext cx="8077200" cy="4572000"/>
          </a:xfrm>
        </p:spPr>
        <p:txBody>
          <a:bodyPr>
            <a:normAutofit fontScale="85000" lnSpcReduction="20000"/>
          </a:bodyPr>
          <a:lstStyle/>
          <a:p>
            <a:r>
              <a:rPr lang="en-US" b="1" dirty="0" smtClean="0"/>
              <a:t>Step 3: Mapping of Binary 1:1 Relationship Types</a:t>
            </a:r>
          </a:p>
          <a:p>
            <a:pPr lvl="1"/>
            <a:endParaRPr lang="en-US" dirty="0" smtClean="0"/>
          </a:p>
          <a:p>
            <a:pPr lvl="1"/>
            <a:r>
              <a:rPr lang="en-US" b="1" dirty="0" smtClean="0"/>
              <a:t>Cross-reference or relationship relation Approach</a:t>
            </a:r>
          </a:p>
          <a:p>
            <a:pPr lvl="2"/>
            <a:r>
              <a:rPr lang="en-US" dirty="0" smtClean="0"/>
              <a:t>The third option is to set up a third relation </a:t>
            </a:r>
            <a:r>
              <a:rPr lang="en-US" i="1" dirty="0" smtClean="0"/>
              <a:t>R for the purpose of cross-referencing the primary </a:t>
            </a:r>
            <a:r>
              <a:rPr lang="en-US" dirty="0" smtClean="0"/>
              <a:t>keys of the two relations </a:t>
            </a:r>
            <a:r>
              <a:rPr lang="en-US" i="1" dirty="0" smtClean="0"/>
              <a:t>S and T representing the entity types</a:t>
            </a:r>
          </a:p>
          <a:p>
            <a:pPr lvl="2"/>
            <a:r>
              <a:rPr lang="en-US" dirty="0" smtClean="0"/>
              <a:t>The relation </a:t>
            </a:r>
            <a:r>
              <a:rPr lang="en-US" i="1" dirty="0" smtClean="0"/>
              <a:t>R is </a:t>
            </a:r>
            <a:r>
              <a:rPr lang="en-US" dirty="0" smtClean="0"/>
              <a:t>called a relationship relation (or sometimes a lookup table) since each tuple in R represents a relationship instance that relates one tuple from S with one tuple from T</a:t>
            </a:r>
          </a:p>
          <a:p>
            <a:pPr lvl="2"/>
            <a:r>
              <a:rPr lang="en-US" dirty="0" smtClean="0"/>
              <a:t>relation R will include the primary key attributes of S and T as foreign keys to S and T</a:t>
            </a:r>
          </a:p>
          <a:p>
            <a:pPr lvl="2"/>
            <a:r>
              <a:rPr lang="en-US" dirty="0" smtClean="0"/>
              <a:t>primary key of R will be one of the two foreign keys, and the other foreign key will be a unique key of R</a:t>
            </a:r>
          </a:p>
          <a:p>
            <a:pPr lvl="2"/>
            <a:r>
              <a:rPr lang="en-US" b="1" dirty="0" smtClean="0"/>
              <a:t>Drawback:</a:t>
            </a:r>
            <a:r>
              <a:rPr lang="en-US" dirty="0" smtClean="0"/>
              <a:t> is having an extra relation, and requiring an extra join operation when combining related tuples from the two tables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lstStyle/>
          <a:p>
            <a:pPr fontAlgn="auto">
              <a:spcAft>
                <a:spcPts val="0"/>
              </a:spcAft>
              <a:defRPr/>
            </a:pPr>
            <a:r>
              <a:rPr lang="en-US" dirty="0" smtClean="0"/>
              <a:t>ER-to-Relational Mapping Algorithm</a:t>
            </a:r>
          </a:p>
        </p:txBody>
      </p:sp>
      <p:sp>
        <p:nvSpPr>
          <p:cNvPr id="7171" name="Rectangle 5"/>
          <p:cNvSpPr>
            <a:spLocks noGrp="1" noChangeArrowheads="1"/>
          </p:cNvSpPr>
          <p:nvPr>
            <p:ph type="body" idx="4294967295"/>
          </p:nvPr>
        </p:nvSpPr>
        <p:spPr>
          <a:xfrm>
            <a:off x="1066800" y="1905000"/>
            <a:ext cx="8077200" cy="4572000"/>
          </a:xfrm>
        </p:spPr>
        <p:txBody>
          <a:bodyPr>
            <a:normAutofit fontScale="92500" lnSpcReduction="20000"/>
          </a:bodyPr>
          <a:lstStyle/>
          <a:p>
            <a:r>
              <a:rPr lang="en-US" b="1" dirty="0" smtClean="0"/>
              <a:t>Step 4: Mapping of Binary 1:N Relationship Types</a:t>
            </a:r>
          </a:p>
          <a:p>
            <a:pPr lvl="1"/>
            <a:endParaRPr lang="en-US" dirty="0" smtClean="0"/>
          </a:p>
          <a:p>
            <a:pPr lvl="1"/>
            <a:r>
              <a:rPr lang="en-US" dirty="0" smtClean="0"/>
              <a:t>For each binary+1:N relationship type </a:t>
            </a:r>
            <a:r>
              <a:rPr lang="en-US" i="1" dirty="0" smtClean="0"/>
              <a:t>R</a:t>
            </a:r>
          </a:p>
          <a:p>
            <a:pPr lvl="2"/>
            <a:r>
              <a:rPr lang="en-US" dirty="0" smtClean="0"/>
              <a:t>relation S represents the participating entity type at the N-side of the relationship type</a:t>
            </a:r>
          </a:p>
          <a:p>
            <a:pPr lvl="2"/>
            <a:r>
              <a:rPr lang="en-US" dirty="0" smtClean="0"/>
              <a:t>Include as foreign key in S the primary key of the relation T that represents the other entity type participating in R</a:t>
            </a:r>
          </a:p>
          <a:p>
            <a:pPr lvl="1"/>
            <a:r>
              <a:rPr lang="en-US" dirty="0" smtClean="0"/>
              <a:t>we do this because each entity instance on the N-side is related to at most one entity instance on the 1-side of the relationship type</a:t>
            </a:r>
          </a:p>
          <a:p>
            <a:pPr lvl="1"/>
            <a:r>
              <a:rPr lang="en-US" dirty="0" smtClean="0"/>
              <a:t>Include any simple attributes (or simple components of composite attributes) of the 1:N relationship type as attributes of 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lstStyle/>
          <a:p>
            <a:pPr fontAlgn="auto">
              <a:spcAft>
                <a:spcPts val="0"/>
              </a:spcAft>
              <a:defRPr/>
            </a:pPr>
            <a:r>
              <a:rPr lang="en-US" dirty="0" smtClean="0"/>
              <a:t>ER-to-Relational Mapping Algorithm</a:t>
            </a:r>
          </a:p>
        </p:txBody>
      </p:sp>
      <p:sp>
        <p:nvSpPr>
          <p:cNvPr id="7171" name="Rectangle 5"/>
          <p:cNvSpPr>
            <a:spLocks noGrp="1" noChangeArrowheads="1"/>
          </p:cNvSpPr>
          <p:nvPr>
            <p:ph type="body" idx="4294967295"/>
          </p:nvPr>
        </p:nvSpPr>
        <p:spPr>
          <a:xfrm>
            <a:off x="1066800" y="1905000"/>
            <a:ext cx="8077200" cy="4572000"/>
          </a:xfrm>
        </p:spPr>
        <p:txBody>
          <a:bodyPr>
            <a:normAutofit fontScale="92500" lnSpcReduction="20000"/>
          </a:bodyPr>
          <a:lstStyle/>
          <a:p>
            <a:r>
              <a:rPr lang="en-US" b="1" dirty="0" smtClean="0"/>
              <a:t>Step 4: Mapping of Binary 1:N Relationship Types</a:t>
            </a:r>
          </a:p>
          <a:p>
            <a:pPr lvl="1"/>
            <a:endParaRPr lang="en-US" dirty="0" smtClean="0"/>
          </a:p>
          <a:p>
            <a:pPr lvl="1"/>
            <a:r>
              <a:rPr lang="en-US" dirty="0" smtClean="0"/>
              <a:t>In our example, we now map the 1:N relationship types </a:t>
            </a:r>
            <a:r>
              <a:rPr lang="en-US" sz="2000" dirty="0" smtClean="0"/>
              <a:t>WORKS_FOR</a:t>
            </a:r>
            <a:r>
              <a:rPr lang="en-US" dirty="0" smtClean="0"/>
              <a:t>, </a:t>
            </a:r>
            <a:r>
              <a:rPr lang="en-US" sz="2000" dirty="0" smtClean="0"/>
              <a:t>CONTROLS</a:t>
            </a:r>
            <a:r>
              <a:rPr lang="en-US" dirty="0" smtClean="0"/>
              <a:t>, and </a:t>
            </a:r>
            <a:r>
              <a:rPr lang="en-US" sz="2000" dirty="0" smtClean="0"/>
              <a:t>SUPERVISION</a:t>
            </a:r>
          </a:p>
          <a:p>
            <a:pPr lvl="1"/>
            <a:r>
              <a:rPr lang="en-US" dirty="0" smtClean="0"/>
              <a:t>In </a:t>
            </a:r>
            <a:r>
              <a:rPr lang="en-US" sz="2000" dirty="0" smtClean="0"/>
              <a:t>WORKS_FOR </a:t>
            </a:r>
            <a:r>
              <a:rPr lang="en-US" dirty="0" smtClean="0"/>
              <a:t>we include the primary key </a:t>
            </a:r>
            <a:r>
              <a:rPr lang="en-US" sz="2000" dirty="0" err="1" smtClean="0"/>
              <a:t>Dnumber</a:t>
            </a:r>
            <a:r>
              <a:rPr lang="en-US" sz="2000" dirty="0" smtClean="0"/>
              <a:t> </a:t>
            </a:r>
            <a:r>
              <a:rPr lang="en-US" dirty="0" smtClean="0"/>
              <a:t>of the </a:t>
            </a:r>
            <a:r>
              <a:rPr lang="en-US" sz="2000" dirty="0" smtClean="0"/>
              <a:t>DEPARTMENT </a:t>
            </a:r>
            <a:r>
              <a:rPr lang="en-US" dirty="0" smtClean="0"/>
              <a:t>relation as foreign key in the </a:t>
            </a:r>
            <a:r>
              <a:rPr lang="en-US" sz="2000" dirty="0" smtClean="0"/>
              <a:t>EMPLOYEE </a:t>
            </a:r>
            <a:r>
              <a:rPr lang="en-US" dirty="0" smtClean="0"/>
              <a:t>relation and call it </a:t>
            </a:r>
            <a:r>
              <a:rPr lang="en-US" sz="2000" dirty="0" err="1" smtClean="0"/>
              <a:t>Dno</a:t>
            </a:r>
            <a:endParaRPr lang="en-US" sz="2000" dirty="0" smtClean="0"/>
          </a:p>
          <a:p>
            <a:pPr lvl="1"/>
            <a:r>
              <a:rPr lang="en-US" dirty="0" smtClean="0"/>
              <a:t>For </a:t>
            </a:r>
            <a:r>
              <a:rPr lang="en-US" sz="2000" dirty="0" smtClean="0"/>
              <a:t>SUPERVISION </a:t>
            </a:r>
            <a:r>
              <a:rPr lang="en-US" dirty="0" smtClean="0"/>
              <a:t>we include the primary key of the </a:t>
            </a:r>
            <a:r>
              <a:rPr lang="en-US" sz="2000" dirty="0" smtClean="0"/>
              <a:t>EMPLOYEE </a:t>
            </a:r>
            <a:r>
              <a:rPr lang="en-US" dirty="0" smtClean="0"/>
              <a:t>relation as foreign key in the </a:t>
            </a:r>
            <a:r>
              <a:rPr lang="en-US" sz="2000" dirty="0" smtClean="0"/>
              <a:t>EMPLOYEE </a:t>
            </a:r>
            <a:r>
              <a:rPr lang="en-US" dirty="0" smtClean="0"/>
              <a:t>relation itself—because the relationship is recursive— and call it </a:t>
            </a:r>
            <a:r>
              <a:rPr lang="en-US" sz="2000" dirty="0" err="1" smtClean="0"/>
              <a:t>Super_ssn</a:t>
            </a:r>
            <a:endParaRPr lang="en-US" sz="2000" dirty="0" smtClean="0"/>
          </a:p>
          <a:p>
            <a:pPr lvl="1"/>
            <a:r>
              <a:rPr lang="en-US" dirty="0" smtClean="0"/>
              <a:t>The </a:t>
            </a:r>
            <a:r>
              <a:rPr lang="en-US" sz="2000" dirty="0" smtClean="0"/>
              <a:t>CONTROLS </a:t>
            </a:r>
            <a:r>
              <a:rPr lang="en-US" dirty="0" smtClean="0"/>
              <a:t>relationship is mapped to the foreign key attribute </a:t>
            </a:r>
            <a:r>
              <a:rPr lang="en-US" sz="2000" dirty="0" err="1" smtClean="0"/>
              <a:t>Dnum</a:t>
            </a:r>
            <a:r>
              <a:rPr lang="en-US" sz="2000" dirty="0" smtClean="0"/>
              <a:t> </a:t>
            </a:r>
            <a:r>
              <a:rPr lang="en-US" dirty="0" smtClean="0"/>
              <a:t>of </a:t>
            </a:r>
            <a:r>
              <a:rPr lang="en-US" sz="2000" dirty="0" smtClean="0"/>
              <a:t>PROJECT</a:t>
            </a:r>
            <a:r>
              <a:rPr lang="en-US" dirty="0" smtClean="0"/>
              <a:t>, which references the primary key </a:t>
            </a:r>
            <a:r>
              <a:rPr lang="en-US" sz="2000" dirty="0" err="1" smtClean="0"/>
              <a:t>Dnumber</a:t>
            </a:r>
            <a:r>
              <a:rPr lang="en-US" sz="2000" dirty="0" smtClean="0"/>
              <a:t> </a:t>
            </a:r>
            <a:r>
              <a:rPr lang="en-US" dirty="0" smtClean="0"/>
              <a:t>of the </a:t>
            </a:r>
            <a:r>
              <a:rPr lang="en-US" sz="2000" dirty="0" smtClean="0"/>
              <a:t>DEPARTMENT </a:t>
            </a:r>
            <a:r>
              <a:rPr lang="en-US" dirty="0" smtClean="0"/>
              <a:t>relation</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fontAlgn="auto">
              <a:spcAft>
                <a:spcPts val="0"/>
              </a:spcAft>
              <a:defRPr/>
            </a:pPr>
            <a:r>
              <a:rPr lang="en-US" dirty="0" smtClean="0"/>
              <a:t>Road Map</a:t>
            </a:r>
          </a:p>
        </p:txBody>
      </p:sp>
      <p:sp>
        <p:nvSpPr>
          <p:cNvPr id="5123" name="Rectangle 3"/>
          <p:cNvSpPr>
            <a:spLocks noGrp="1" noChangeArrowheads="1"/>
          </p:cNvSpPr>
          <p:nvPr>
            <p:ph idx="1"/>
          </p:nvPr>
        </p:nvSpPr>
        <p:spPr>
          <a:xfrm>
            <a:off x="1143000" y="1905000"/>
            <a:ext cx="7620000" cy="4419600"/>
          </a:xfrm>
        </p:spPr>
        <p:txBody>
          <a:bodyPr>
            <a:normAutofit/>
          </a:bodyPr>
          <a:lstStyle/>
          <a:p>
            <a:endParaRPr lang="en-US" dirty="0" smtClean="0"/>
          </a:p>
          <a:p>
            <a:r>
              <a:rPr lang="en-US" b="1" dirty="0" smtClean="0"/>
              <a:t>Relational Database Design Using ER-to-Relational Mapping Algorithm</a:t>
            </a:r>
          </a:p>
          <a:p>
            <a:endParaRPr lang="en-US" b="1" dirty="0" smtClean="0"/>
          </a:p>
          <a:p>
            <a:r>
              <a:rPr lang="en-US" b="1" dirty="0" smtClean="0"/>
              <a:t>Last points on Mapping for ER Model Constructs</a:t>
            </a:r>
          </a:p>
        </p:txBody>
      </p:sp>
      <p:sp>
        <p:nvSpPr>
          <p:cNvPr id="5124" name="Line 6"/>
          <p:cNvSpPr>
            <a:spLocks noChangeShapeType="1"/>
          </p:cNvSpPr>
          <p:nvPr/>
        </p:nvSpPr>
        <p:spPr bwMode="auto">
          <a:xfrm>
            <a:off x="8915400" y="0"/>
            <a:ext cx="0" cy="6858000"/>
          </a:xfrm>
          <a:prstGeom prst="line">
            <a:avLst/>
          </a:prstGeom>
          <a:noFill/>
          <a:ln w="88900">
            <a:solidFill>
              <a:srgbClr val="53A9C7"/>
            </a:solidFill>
            <a:round/>
            <a:headEnd/>
            <a:tailEnd/>
          </a:ln>
        </p:spPr>
        <p:txBody>
          <a:bodyPr/>
          <a:lstStyle/>
          <a:p>
            <a:endParaRPr lang="en-US"/>
          </a:p>
        </p:txBody>
      </p:sp>
      <p:sp>
        <p:nvSpPr>
          <p:cNvPr id="5125" name="Line 7"/>
          <p:cNvSpPr>
            <a:spLocks noChangeShapeType="1"/>
          </p:cNvSpPr>
          <p:nvPr/>
        </p:nvSpPr>
        <p:spPr bwMode="auto">
          <a:xfrm>
            <a:off x="0" y="228600"/>
            <a:ext cx="9144000" cy="0"/>
          </a:xfrm>
          <a:prstGeom prst="line">
            <a:avLst/>
          </a:prstGeom>
          <a:noFill/>
          <a:ln w="88900">
            <a:solidFill>
              <a:srgbClr val="53A9C7"/>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lstStyle/>
          <a:p>
            <a:pPr fontAlgn="auto">
              <a:spcAft>
                <a:spcPts val="0"/>
              </a:spcAft>
              <a:defRPr/>
            </a:pPr>
            <a:r>
              <a:rPr lang="en-US" dirty="0" smtClean="0"/>
              <a:t>ER-to-Relational Mapping Algorithm</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b="1" dirty="0" smtClean="0"/>
              <a:t>Step 4: Mapping of Binary 1:N Relationship Types</a:t>
            </a:r>
          </a:p>
          <a:p>
            <a:pPr lvl="1"/>
            <a:endParaRPr lang="en-US" dirty="0" smtClean="0"/>
          </a:p>
        </p:txBody>
      </p:sp>
      <p:pic>
        <p:nvPicPr>
          <p:cNvPr id="4" name="Picture 2"/>
          <p:cNvPicPr>
            <a:picLocks noChangeAspect="1" noChangeArrowheads="1"/>
          </p:cNvPicPr>
          <p:nvPr/>
        </p:nvPicPr>
        <p:blipFill>
          <a:blip r:embed="rId2"/>
          <a:srcRect/>
          <a:stretch>
            <a:fillRect/>
          </a:stretch>
        </p:blipFill>
        <p:spPr bwMode="auto">
          <a:xfrm>
            <a:off x="3657600" y="1597414"/>
            <a:ext cx="5486400" cy="5260587"/>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0" y="0"/>
            <a:ext cx="5791200" cy="20002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lstStyle/>
          <a:p>
            <a:pPr fontAlgn="auto">
              <a:spcAft>
                <a:spcPts val="0"/>
              </a:spcAft>
              <a:defRPr/>
            </a:pPr>
            <a:r>
              <a:rPr lang="en-US" dirty="0" smtClean="0"/>
              <a:t>ER-to-Relational Mapping Algorithm</a:t>
            </a:r>
          </a:p>
        </p:txBody>
      </p:sp>
      <p:sp>
        <p:nvSpPr>
          <p:cNvPr id="7171" name="Rectangle 5"/>
          <p:cNvSpPr>
            <a:spLocks noGrp="1" noChangeArrowheads="1"/>
          </p:cNvSpPr>
          <p:nvPr>
            <p:ph type="body" idx="4294967295"/>
          </p:nvPr>
        </p:nvSpPr>
        <p:spPr>
          <a:xfrm>
            <a:off x="1066800" y="1905000"/>
            <a:ext cx="8077200" cy="4572000"/>
          </a:xfrm>
        </p:spPr>
        <p:txBody>
          <a:bodyPr>
            <a:normAutofit fontScale="92500"/>
          </a:bodyPr>
          <a:lstStyle/>
          <a:p>
            <a:r>
              <a:rPr lang="en-US" b="1" dirty="0" smtClean="0"/>
              <a:t>Step 4: Mapping of Binary 1:N – Alternative Approach</a:t>
            </a:r>
          </a:p>
          <a:p>
            <a:pPr lvl="1"/>
            <a:endParaRPr lang="en-US" dirty="0" smtClean="0"/>
          </a:p>
          <a:p>
            <a:pPr lvl="1"/>
            <a:r>
              <a:rPr lang="en-US" dirty="0" smtClean="0"/>
              <a:t>The alternative approach is to use the </a:t>
            </a:r>
            <a:r>
              <a:rPr lang="en-US" b="1" dirty="0" smtClean="0"/>
              <a:t>relationship relation (cross-reference) option</a:t>
            </a:r>
          </a:p>
          <a:p>
            <a:pPr lvl="1"/>
            <a:r>
              <a:rPr lang="en-US" dirty="0" smtClean="0"/>
              <a:t>as in the third option for binary 1:1 relationships. We create a separate relation R</a:t>
            </a:r>
          </a:p>
          <a:p>
            <a:pPr lvl="2"/>
            <a:r>
              <a:rPr lang="en-US" dirty="0" smtClean="0"/>
              <a:t>whose attributes are the primary keys of S and T, which will also be foreign keys to S and T</a:t>
            </a:r>
          </a:p>
          <a:p>
            <a:pPr lvl="2"/>
            <a:r>
              <a:rPr lang="en-US" dirty="0" smtClean="0"/>
              <a:t>The primary key of R is the same as the primary key of S</a:t>
            </a:r>
          </a:p>
          <a:p>
            <a:pPr lvl="1"/>
            <a:r>
              <a:rPr lang="en-US" dirty="0" smtClean="0"/>
              <a:t>This option will lead to excessive NULL values in the foreign key for most of the tuples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lstStyle/>
          <a:p>
            <a:pPr fontAlgn="auto">
              <a:spcAft>
                <a:spcPts val="0"/>
              </a:spcAft>
              <a:defRPr/>
            </a:pPr>
            <a:r>
              <a:rPr lang="en-US" dirty="0" smtClean="0"/>
              <a:t>ER-to-Relational Mapping Algorithm</a:t>
            </a:r>
          </a:p>
        </p:txBody>
      </p:sp>
      <p:sp>
        <p:nvSpPr>
          <p:cNvPr id="7171" name="Rectangle 5"/>
          <p:cNvSpPr>
            <a:spLocks noGrp="1" noChangeArrowheads="1"/>
          </p:cNvSpPr>
          <p:nvPr>
            <p:ph type="body" idx="4294967295"/>
          </p:nvPr>
        </p:nvSpPr>
        <p:spPr>
          <a:xfrm>
            <a:off x="1066800" y="1905000"/>
            <a:ext cx="8077200" cy="4572000"/>
          </a:xfrm>
        </p:spPr>
        <p:txBody>
          <a:bodyPr>
            <a:normAutofit fontScale="85000" lnSpcReduction="10000"/>
          </a:bodyPr>
          <a:lstStyle/>
          <a:p>
            <a:r>
              <a:rPr lang="en-US" b="1" dirty="0" smtClean="0"/>
              <a:t>Step 5: Mapping of Binary M:N Relationship Types</a:t>
            </a:r>
          </a:p>
          <a:p>
            <a:pPr lvl="1"/>
            <a:endParaRPr lang="en-US" dirty="0" smtClean="0"/>
          </a:p>
          <a:p>
            <a:pPr lvl="1"/>
            <a:r>
              <a:rPr lang="en-US" dirty="0" smtClean="0"/>
              <a:t>For each binary M:N relationship type R, create a new relation S_T to represent R</a:t>
            </a:r>
          </a:p>
          <a:p>
            <a:pPr lvl="1"/>
            <a:r>
              <a:rPr lang="en-US" dirty="0" smtClean="0"/>
              <a:t>Include as foreign key attributes in S_T the primary keys of the relations that represent the participating entity types</a:t>
            </a:r>
          </a:p>
          <a:p>
            <a:pPr lvl="2"/>
            <a:r>
              <a:rPr lang="en-US" dirty="0" smtClean="0"/>
              <a:t>their combination will form the primary key of S_T</a:t>
            </a:r>
          </a:p>
          <a:p>
            <a:pPr lvl="2"/>
            <a:r>
              <a:rPr lang="en-US" dirty="0" smtClean="0"/>
              <a:t>Also include any simple attributes of the M:N relationship type as attributes of S_T</a:t>
            </a:r>
          </a:p>
          <a:p>
            <a:pPr lvl="1"/>
            <a:r>
              <a:rPr lang="en-US" dirty="0" smtClean="0"/>
              <a:t>Notice that we cannot </a:t>
            </a:r>
            <a:r>
              <a:rPr lang="en-US" dirty="0" smtClean="0"/>
              <a:t>represent </a:t>
            </a:r>
            <a:r>
              <a:rPr lang="en-US" dirty="0" smtClean="0"/>
              <a:t>M:N relationship type by a single foreign key attribute in one of the participating relations because of the M:N cardinality ratio; </a:t>
            </a:r>
          </a:p>
          <a:p>
            <a:pPr lvl="2"/>
            <a:r>
              <a:rPr lang="en-US" dirty="0" smtClean="0"/>
              <a:t>we must create a separate relationship relation S_T</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lstStyle/>
          <a:p>
            <a:pPr fontAlgn="auto">
              <a:spcAft>
                <a:spcPts val="0"/>
              </a:spcAft>
              <a:defRPr/>
            </a:pPr>
            <a:r>
              <a:rPr lang="en-US" dirty="0" smtClean="0"/>
              <a:t>ER-to-Relational Mapping Algorithm</a:t>
            </a:r>
          </a:p>
        </p:txBody>
      </p:sp>
      <p:sp>
        <p:nvSpPr>
          <p:cNvPr id="7171" name="Rectangle 5"/>
          <p:cNvSpPr>
            <a:spLocks noGrp="1" noChangeArrowheads="1"/>
          </p:cNvSpPr>
          <p:nvPr>
            <p:ph type="body" idx="4294967295"/>
          </p:nvPr>
        </p:nvSpPr>
        <p:spPr>
          <a:xfrm>
            <a:off x="1066800" y="1905000"/>
            <a:ext cx="8077200" cy="4572000"/>
          </a:xfrm>
        </p:spPr>
        <p:txBody>
          <a:bodyPr>
            <a:normAutofit lnSpcReduction="10000"/>
          </a:bodyPr>
          <a:lstStyle/>
          <a:p>
            <a:r>
              <a:rPr lang="en-US" b="1" dirty="0" smtClean="0"/>
              <a:t>Step 5: Mapping of Binary M:N Relationship Types</a:t>
            </a:r>
          </a:p>
          <a:p>
            <a:pPr lvl="1"/>
            <a:endParaRPr lang="en-US" dirty="0" smtClean="0"/>
          </a:p>
          <a:p>
            <a:pPr lvl="1"/>
            <a:r>
              <a:rPr lang="en-US" dirty="0" smtClean="0"/>
              <a:t>In our example, we map the M:N relationship type by creating the relation </a:t>
            </a:r>
            <a:r>
              <a:rPr lang="en-US" sz="2000" dirty="0" smtClean="0"/>
              <a:t>WORKS_ON </a:t>
            </a:r>
            <a:endParaRPr lang="en-US" dirty="0" smtClean="0"/>
          </a:p>
          <a:p>
            <a:pPr lvl="1"/>
            <a:r>
              <a:rPr lang="en-US" dirty="0" smtClean="0"/>
              <a:t>We include the primary keys of the </a:t>
            </a:r>
            <a:r>
              <a:rPr lang="en-US" sz="2000" dirty="0" smtClean="0"/>
              <a:t>PROJECT </a:t>
            </a:r>
            <a:r>
              <a:rPr lang="en-US" dirty="0" smtClean="0"/>
              <a:t>and </a:t>
            </a:r>
            <a:r>
              <a:rPr lang="en-US" sz="2000" dirty="0" smtClean="0"/>
              <a:t>EMPLOYEE </a:t>
            </a:r>
            <a:r>
              <a:rPr lang="en-US" dirty="0" smtClean="0"/>
              <a:t>relations as foreign keys in </a:t>
            </a:r>
            <a:r>
              <a:rPr lang="en-US" sz="2000" dirty="0" smtClean="0"/>
              <a:t>WORKS_ON </a:t>
            </a:r>
            <a:r>
              <a:rPr lang="en-US" dirty="0" smtClean="0"/>
              <a:t>and rename them </a:t>
            </a:r>
            <a:r>
              <a:rPr lang="en-US" sz="2000" dirty="0" err="1" smtClean="0"/>
              <a:t>Pno</a:t>
            </a:r>
            <a:r>
              <a:rPr lang="en-US" sz="2000" dirty="0" smtClean="0"/>
              <a:t> </a:t>
            </a:r>
            <a:r>
              <a:rPr lang="en-US" dirty="0" smtClean="0"/>
              <a:t>and </a:t>
            </a:r>
            <a:r>
              <a:rPr lang="en-US" sz="2000" dirty="0" err="1" smtClean="0"/>
              <a:t>Essn</a:t>
            </a:r>
            <a:r>
              <a:rPr lang="en-US" dirty="0" smtClean="0"/>
              <a:t>, respectively</a:t>
            </a:r>
          </a:p>
          <a:p>
            <a:pPr lvl="1"/>
            <a:r>
              <a:rPr lang="en-US" dirty="0" smtClean="0"/>
              <a:t>We also include an attribute </a:t>
            </a:r>
            <a:r>
              <a:rPr lang="en-US" sz="2000" dirty="0" smtClean="0"/>
              <a:t>Hours </a:t>
            </a:r>
            <a:r>
              <a:rPr lang="en-US" dirty="0" smtClean="0"/>
              <a:t>in </a:t>
            </a:r>
            <a:r>
              <a:rPr lang="en-US" sz="2000" dirty="0" smtClean="0"/>
              <a:t>WORKS_ON </a:t>
            </a:r>
            <a:r>
              <a:rPr lang="en-US" dirty="0" smtClean="0"/>
              <a:t>to represent the </a:t>
            </a:r>
            <a:r>
              <a:rPr lang="en-US" sz="2000" dirty="0" smtClean="0"/>
              <a:t>Hours </a:t>
            </a:r>
            <a:r>
              <a:rPr lang="en-US" dirty="0" smtClean="0"/>
              <a:t>attribute of the relationship type</a:t>
            </a:r>
          </a:p>
          <a:p>
            <a:pPr lvl="1"/>
            <a:r>
              <a:rPr lang="en-US" dirty="0" smtClean="0"/>
              <a:t>Primary key of the </a:t>
            </a:r>
            <a:r>
              <a:rPr lang="en-US" sz="2000" dirty="0" smtClean="0"/>
              <a:t>WORKS_ON </a:t>
            </a:r>
            <a:r>
              <a:rPr lang="en-US" dirty="0" smtClean="0"/>
              <a:t>relation is the combination of the foreign key attributes {</a:t>
            </a:r>
            <a:r>
              <a:rPr lang="en-US" sz="2000" dirty="0" err="1" smtClean="0"/>
              <a:t>Essn</a:t>
            </a:r>
            <a:r>
              <a:rPr lang="en-US" dirty="0" smtClean="0"/>
              <a:t>, </a:t>
            </a:r>
            <a:r>
              <a:rPr lang="en-US" sz="2000" dirty="0" err="1" smtClean="0"/>
              <a:t>Pno</a:t>
            </a:r>
            <a:r>
              <a:rPr lang="en-US" dirty="0" smtClean="0"/>
              <a:t>}.</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lstStyle/>
          <a:p>
            <a:pPr fontAlgn="auto">
              <a:spcAft>
                <a:spcPts val="0"/>
              </a:spcAft>
              <a:defRPr/>
            </a:pPr>
            <a:r>
              <a:rPr lang="en-US" dirty="0" smtClean="0"/>
              <a:t>ER-to-Relational Mapping Algorithm</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b="1" dirty="0" smtClean="0"/>
              <a:t>Step 5: Mapping of Binary M:N Relationship Types</a:t>
            </a:r>
          </a:p>
          <a:p>
            <a:pPr lvl="1"/>
            <a:endParaRPr lang="en-US" dirty="0" smtClean="0"/>
          </a:p>
        </p:txBody>
      </p:sp>
      <p:pic>
        <p:nvPicPr>
          <p:cNvPr id="4" name="Picture 2"/>
          <p:cNvPicPr>
            <a:picLocks noChangeAspect="1" noChangeArrowheads="1"/>
          </p:cNvPicPr>
          <p:nvPr/>
        </p:nvPicPr>
        <p:blipFill>
          <a:blip r:embed="rId2"/>
          <a:srcRect/>
          <a:stretch>
            <a:fillRect/>
          </a:stretch>
        </p:blipFill>
        <p:spPr bwMode="auto">
          <a:xfrm>
            <a:off x="3657600" y="1597414"/>
            <a:ext cx="5486400" cy="5260587"/>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381000" y="3276600"/>
            <a:ext cx="3086100" cy="10287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lstStyle/>
          <a:p>
            <a:pPr fontAlgn="auto">
              <a:spcAft>
                <a:spcPts val="0"/>
              </a:spcAft>
              <a:defRPr/>
            </a:pPr>
            <a:r>
              <a:rPr lang="en-US" dirty="0" smtClean="0"/>
              <a:t>ER-to-Relational Mapping Algorithm</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b="1" dirty="0" smtClean="0"/>
              <a:t>Step 6: Mapping of Multivalued Attributes</a:t>
            </a:r>
          </a:p>
          <a:p>
            <a:pPr lvl="1"/>
            <a:endParaRPr lang="en-US" dirty="0" smtClean="0"/>
          </a:p>
          <a:p>
            <a:pPr lvl="1"/>
            <a:r>
              <a:rPr lang="en-US" dirty="0" smtClean="0"/>
              <a:t>For each multivalued attribute </a:t>
            </a:r>
            <a:r>
              <a:rPr lang="en-US" i="1" dirty="0" smtClean="0"/>
              <a:t>A, </a:t>
            </a:r>
            <a:r>
              <a:rPr lang="en-US" dirty="0" smtClean="0"/>
              <a:t>create a new relation </a:t>
            </a:r>
            <a:r>
              <a:rPr lang="en-US" i="1" dirty="0" smtClean="0"/>
              <a:t>R</a:t>
            </a:r>
          </a:p>
          <a:p>
            <a:pPr lvl="1"/>
            <a:r>
              <a:rPr lang="en-US" i="1" dirty="0" smtClean="0"/>
              <a:t>R will include </a:t>
            </a:r>
          </a:p>
          <a:p>
            <a:pPr lvl="2"/>
            <a:r>
              <a:rPr lang="en-US" i="1" dirty="0" smtClean="0"/>
              <a:t>an attribute corresponding to A</a:t>
            </a:r>
          </a:p>
          <a:p>
            <a:pPr lvl="2"/>
            <a:r>
              <a:rPr lang="en-US" dirty="0" smtClean="0"/>
              <a:t>the primary key attribute </a:t>
            </a:r>
            <a:r>
              <a:rPr lang="en-US" i="1" dirty="0" smtClean="0"/>
              <a:t>K—as a foreign key in R—of the relation that represents </a:t>
            </a:r>
            <a:r>
              <a:rPr lang="en-US" dirty="0" smtClean="0"/>
              <a:t>the entity type or relationship type that has </a:t>
            </a:r>
            <a:r>
              <a:rPr lang="en-US" i="1" dirty="0" smtClean="0"/>
              <a:t>A as a multivalued attribute</a:t>
            </a:r>
          </a:p>
          <a:p>
            <a:pPr lvl="1"/>
            <a:r>
              <a:rPr lang="en-US" i="1" dirty="0" smtClean="0"/>
              <a:t>The </a:t>
            </a:r>
            <a:r>
              <a:rPr lang="en-US" dirty="0" smtClean="0"/>
              <a:t>primary key of </a:t>
            </a:r>
            <a:r>
              <a:rPr lang="en-US" i="1" dirty="0" smtClean="0"/>
              <a:t>R is the combination of A and K</a:t>
            </a:r>
            <a:endParaRPr lang="en-US" dirty="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lstStyle/>
          <a:p>
            <a:pPr fontAlgn="auto">
              <a:spcAft>
                <a:spcPts val="0"/>
              </a:spcAft>
              <a:defRPr/>
            </a:pPr>
            <a:r>
              <a:rPr lang="en-US" dirty="0" smtClean="0"/>
              <a:t>ER-to-Relational Mapping Algorithm</a:t>
            </a:r>
          </a:p>
        </p:txBody>
      </p:sp>
      <p:sp>
        <p:nvSpPr>
          <p:cNvPr id="7171" name="Rectangle 5"/>
          <p:cNvSpPr>
            <a:spLocks noGrp="1" noChangeArrowheads="1"/>
          </p:cNvSpPr>
          <p:nvPr>
            <p:ph type="body" idx="4294967295"/>
          </p:nvPr>
        </p:nvSpPr>
        <p:spPr>
          <a:xfrm>
            <a:off x="1066800" y="1905000"/>
            <a:ext cx="8077200" cy="4572000"/>
          </a:xfrm>
        </p:spPr>
        <p:txBody>
          <a:bodyPr>
            <a:normAutofit fontScale="92500" lnSpcReduction="10000"/>
          </a:bodyPr>
          <a:lstStyle/>
          <a:p>
            <a:r>
              <a:rPr lang="en-US" b="1" dirty="0" smtClean="0"/>
              <a:t>Step 6: Mapping of Multivalued Attributes</a:t>
            </a:r>
          </a:p>
          <a:p>
            <a:pPr lvl="1"/>
            <a:endParaRPr lang="en-US" dirty="0" smtClean="0"/>
          </a:p>
          <a:p>
            <a:pPr lvl="1"/>
            <a:r>
              <a:rPr lang="en-US" dirty="0" smtClean="0"/>
              <a:t>In our example, Department Locations is a multivalued attribute</a:t>
            </a:r>
          </a:p>
          <a:p>
            <a:pPr lvl="1"/>
            <a:r>
              <a:rPr lang="en-US" dirty="0" smtClean="0"/>
              <a:t>Hence, we create relation DEPT_LOCATIONS</a:t>
            </a:r>
          </a:p>
          <a:p>
            <a:pPr lvl="2"/>
            <a:r>
              <a:rPr lang="en-US" dirty="0" smtClean="0"/>
              <a:t>The attribute </a:t>
            </a:r>
            <a:r>
              <a:rPr lang="en-US" dirty="0" err="1" smtClean="0"/>
              <a:t>Dlocation</a:t>
            </a:r>
            <a:r>
              <a:rPr lang="en-US" dirty="0" smtClean="0"/>
              <a:t> represents the multivalued attribute LOCATIONS of DEPARTMENT</a:t>
            </a:r>
          </a:p>
          <a:p>
            <a:pPr lvl="2"/>
            <a:r>
              <a:rPr lang="en-US" dirty="0" err="1" smtClean="0"/>
              <a:t>Dnumber</a:t>
            </a:r>
            <a:r>
              <a:rPr lang="en-US" dirty="0" smtClean="0"/>
              <a:t>—as foreign key—represents the primary key of DEPARTMENT relation</a:t>
            </a:r>
          </a:p>
          <a:p>
            <a:pPr lvl="2"/>
            <a:r>
              <a:rPr lang="en-US" dirty="0" smtClean="0"/>
              <a:t>Primary key of DEPT_LOCATIONS is the combination of {</a:t>
            </a:r>
            <a:r>
              <a:rPr lang="en-US" dirty="0" err="1" smtClean="0"/>
              <a:t>Dnumber</a:t>
            </a:r>
            <a:r>
              <a:rPr lang="en-US" dirty="0" smtClean="0"/>
              <a:t>, </a:t>
            </a:r>
            <a:r>
              <a:rPr lang="en-US" dirty="0" err="1" smtClean="0"/>
              <a:t>Dlocation</a:t>
            </a:r>
            <a:r>
              <a:rPr lang="en-US" dirty="0" smtClean="0"/>
              <a:t>}</a:t>
            </a:r>
          </a:p>
          <a:p>
            <a:pPr lvl="1"/>
            <a:r>
              <a:rPr lang="en-US" dirty="0" smtClean="0"/>
              <a:t>Thus a separate tuple will exist in DEPT_LOCATIONS for each location that a department may attain</a:t>
            </a:r>
          </a:p>
        </p:txBody>
      </p:sp>
      <p:pic>
        <p:nvPicPr>
          <p:cNvPr id="4098" name="Picture 2"/>
          <p:cNvPicPr>
            <a:picLocks noChangeAspect="1" noChangeArrowheads="1"/>
          </p:cNvPicPr>
          <p:nvPr/>
        </p:nvPicPr>
        <p:blipFill>
          <a:blip r:embed="rId2"/>
          <a:srcRect/>
          <a:stretch>
            <a:fillRect/>
          </a:stretch>
        </p:blipFill>
        <p:spPr bwMode="auto">
          <a:xfrm>
            <a:off x="0" y="0"/>
            <a:ext cx="3320143" cy="1143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pPr>
              <a:defRPr/>
            </a:pPr>
            <a:r>
              <a:rPr lang="en-US" dirty="0" smtClean="0"/>
              <a:t>ER-to-Relational Mapping Algorithm</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endParaRPr lang="en-US" sz="2300" dirty="0" smtClean="0"/>
          </a:p>
        </p:txBody>
      </p:sp>
      <p:pic>
        <p:nvPicPr>
          <p:cNvPr id="2050" name="Picture 2"/>
          <p:cNvPicPr>
            <a:picLocks noChangeAspect="1" noChangeArrowheads="1"/>
          </p:cNvPicPr>
          <p:nvPr/>
        </p:nvPicPr>
        <p:blipFill>
          <a:blip r:embed="rId2"/>
          <a:srcRect/>
          <a:stretch>
            <a:fillRect/>
          </a:stretch>
        </p:blipFill>
        <p:spPr bwMode="auto">
          <a:xfrm>
            <a:off x="1295401" y="1828800"/>
            <a:ext cx="7448850" cy="50292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lstStyle/>
          <a:p>
            <a:pPr fontAlgn="auto">
              <a:spcAft>
                <a:spcPts val="0"/>
              </a:spcAft>
              <a:defRPr/>
            </a:pPr>
            <a:r>
              <a:rPr lang="en-US" dirty="0" smtClean="0"/>
              <a:t>ER-to-Relational Mapping Algorithm</a:t>
            </a:r>
          </a:p>
        </p:txBody>
      </p:sp>
      <p:sp>
        <p:nvSpPr>
          <p:cNvPr id="7171" name="Rectangle 5"/>
          <p:cNvSpPr>
            <a:spLocks noGrp="1" noChangeArrowheads="1"/>
          </p:cNvSpPr>
          <p:nvPr>
            <p:ph type="body" idx="4294967295"/>
          </p:nvPr>
        </p:nvSpPr>
        <p:spPr>
          <a:xfrm>
            <a:off x="1066800" y="1905000"/>
            <a:ext cx="8077200" cy="4572000"/>
          </a:xfrm>
        </p:spPr>
        <p:txBody>
          <a:bodyPr>
            <a:normAutofit fontScale="92500" lnSpcReduction="20000"/>
          </a:bodyPr>
          <a:lstStyle/>
          <a:p>
            <a:r>
              <a:rPr lang="en-US" b="1" dirty="0" smtClean="0"/>
              <a:t>Step 7: Mapping of N-</a:t>
            </a:r>
            <a:r>
              <a:rPr lang="en-US" b="1" dirty="0" err="1" smtClean="0"/>
              <a:t>ary</a:t>
            </a:r>
            <a:r>
              <a:rPr lang="en-US" b="1" dirty="0" smtClean="0"/>
              <a:t> Relationship Types</a:t>
            </a:r>
          </a:p>
          <a:p>
            <a:pPr lvl="1"/>
            <a:endParaRPr lang="en-US" dirty="0" smtClean="0"/>
          </a:p>
          <a:p>
            <a:pPr lvl="1"/>
            <a:r>
              <a:rPr lang="en-US" dirty="0" smtClean="0"/>
              <a:t>For each n-</a:t>
            </a:r>
            <a:r>
              <a:rPr lang="en-US" dirty="0" err="1" smtClean="0"/>
              <a:t>ary</a:t>
            </a:r>
            <a:r>
              <a:rPr lang="en-US" dirty="0" smtClean="0"/>
              <a:t> relationship type R, where n &gt; 2, create a new relation S to represent R</a:t>
            </a:r>
          </a:p>
          <a:p>
            <a:pPr lvl="1"/>
            <a:r>
              <a:rPr lang="en-US" dirty="0" smtClean="0"/>
              <a:t>Include as foreign key attributes in S the primary keys of the relations that represent the participating entity types</a:t>
            </a:r>
          </a:p>
          <a:p>
            <a:pPr lvl="1"/>
            <a:r>
              <a:rPr lang="en-US" dirty="0" smtClean="0"/>
              <a:t>Also include any simple attributes of the n-</a:t>
            </a:r>
            <a:r>
              <a:rPr lang="en-US" dirty="0" err="1" smtClean="0"/>
              <a:t>ary</a:t>
            </a:r>
            <a:r>
              <a:rPr lang="en-US" dirty="0" smtClean="0"/>
              <a:t> relationship type as attributes of S</a:t>
            </a:r>
          </a:p>
          <a:p>
            <a:pPr lvl="1"/>
            <a:r>
              <a:rPr lang="en-US" dirty="0" smtClean="0"/>
              <a:t>The primary key of S is usually a combination of all the foreign keys that reference the relations representing the participating entity types</a:t>
            </a:r>
          </a:p>
          <a:p>
            <a:pPr lvl="2"/>
            <a:r>
              <a:rPr lang="en-US" dirty="0" smtClean="0"/>
              <a:t>However, if the cardinality constraints on any of the entity types E participating in R is 1, then the primary key of S should not include the foreign key attribute that references the relation E corresponding to E</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lstStyle/>
          <a:p>
            <a:pPr fontAlgn="auto">
              <a:spcAft>
                <a:spcPts val="0"/>
              </a:spcAft>
              <a:defRPr/>
            </a:pPr>
            <a:r>
              <a:rPr lang="en-US" dirty="0" smtClean="0"/>
              <a:t>ER-to-Relational Mapping Algorithm</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b="1" dirty="0" smtClean="0"/>
              <a:t>Step 7: Mapping of </a:t>
            </a:r>
            <a:r>
              <a:rPr lang="en-US" b="1" i="1" dirty="0" smtClean="0"/>
              <a:t>N-</a:t>
            </a:r>
            <a:r>
              <a:rPr lang="en-US" b="1" i="1" dirty="0" err="1" smtClean="0"/>
              <a:t>ary</a:t>
            </a:r>
            <a:r>
              <a:rPr lang="en-US" b="1" i="1" dirty="0" smtClean="0"/>
              <a:t> Relationship Types</a:t>
            </a:r>
            <a:endParaRPr lang="en-US" b="1" dirty="0" smtClean="0"/>
          </a:p>
          <a:p>
            <a:pPr lvl="1"/>
            <a:endParaRPr lang="en-US" dirty="0" smtClean="0"/>
          </a:p>
          <a:p>
            <a:pPr lvl="1"/>
            <a:r>
              <a:rPr lang="en-US" dirty="0" smtClean="0"/>
              <a:t>For example, consider the relationship type SUPPLY</a:t>
            </a:r>
          </a:p>
          <a:p>
            <a:pPr lvl="2"/>
            <a:r>
              <a:rPr lang="en-US" dirty="0" smtClean="0"/>
              <a:t>This can be mapped to the relation SUPPLY </a:t>
            </a:r>
            <a:r>
              <a:rPr lang="en-US" dirty="0" smtClean="0"/>
              <a:t/>
            </a:r>
            <a:br>
              <a:rPr lang="en-US" dirty="0" smtClean="0"/>
            </a:br>
            <a:r>
              <a:rPr lang="en-US" dirty="0" smtClean="0"/>
              <a:t>The </a:t>
            </a:r>
            <a:r>
              <a:rPr lang="en-US" dirty="0" smtClean="0"/>
              <a:t>primary key is the </a:t>
            </a:r>
            <a:r>
              <a:rPr lang="en-US" dirty="0" smtClean="0"/>
              <a:t/>
            </a:r>
            <a:br>
              <a:rPr lang="en-US" dirty="0" smtClean="0"/>
            </a:br>
            <a:r>
              <a:rPr lang="en-US" dirty="0" smtClean="0"/>
              <a:t>combination </a:t>
            </a:r>
            <a:r>
              <a:rPr lang="en-US" dirty="0" smtClean="0"/>
              <a:t>of the </a:t>
            </a:r>
            <a:r>
              <a:rPr lang="en-US" dirty="0" smtClean="0"/>
              <a:t/>
            </a:r>
            <a:br>
              <a:rPr lang="en-US" dirty="0" smtClean="0"/>
            </a:br>
            <a:r>
              <a:rPr lang="en-US" dirty="0" smtClean="0"/>
              <a:t>three </a:t>
            </a:r>
            <a:r>
              <a:rPr lang="en-US" dirty="0" smtClean="0"/>
              <a:t>foreign keys </a:t>
            </a:r>
            <a:br>
              <a:rPr lang="en-US" dirty="0" smtClean="0"/>
            </a:br>
            <a:r>
              <a:rPr lang="en-US" dirty="0" smtClean="0"/>
              <a:t>{</a:t>
            </a:r>
            <a:r>
              <a:rPr lang="en-US" dirty="0" err="1" smtClean="0"/>
              <a:t>Sname</a:t>
            </a:r>
            <a:r>
              <a:rPr lang="en-US" dirty="0" smtClean="0"/>
              <a:t>, </a:t>
            </a:r>
            <a:r>
              <a:rPr lang="en-US" dirty="0" err="1" smtClean="0"/>
              <a:t>Part_no</a:t>
            </a:r>
            <a:r>
              <a:rPr lang="en-US" dirty="0" smtClean="0"/>
              <a:t>, </a:t>
            </a:r>
            <a:r>
              <a:rPr lang="en-US" dirty="0" err="1" smtClean="0"/>
              <a:t>Proj_name</a:t>
            </a:r>
            <a:r>
              <a:rPr lang="en-US" dirty="0" smtClean="0"/>
              <a:t>}</a:t>
            </a:r>
          </a:p>
        </p:txBody>
      </p:sp>
      <p:pic>
        <p:nvPicPr>
          <p:cNvPr id="5122" name="Picture 2"/>
          <p:cNvPicPr>
            <a:picLocks noChangeAspect="1" noChangeArrowheads="1"/>
          </p:cNvPicPr>
          <p:nvPr/>
        </p:nvPicPr>
        <p:blipFill>
          <a:blip r:embed="rId2"/>
          <a:srcRect/>
          <a:stretch>
            <a:fillRect/>
          </a:stretch>
        </p:blipFill>
        <p:spPr bwMode="auto">
          <a:xfrm>
            <a:off x="5863435" y="4038601"/>
            <a:ext cx="3280566" cy="2819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fontScale="90000"/>
          </a:bodyPr>
          <a:lstStyle/>
          <a:p>
            <a:r>
              <a:rPr lang="en-US" dirty="0" smtClean="0"/>
              <a:t>Relational Database Design Using ER-to-Relational Mapping</a:t>
            </a:r>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fontScale="90000"/>
          </a:bodyPr>
          <a:lstStyle/>
          <a:p>
            <a:r>
              <a:rPr lang="en-US" dirty="0" smtClean="0"/>
              <a:t>Last points on Mapping</a:t>
            </a:r>
            <a:br>
              <a:rPr lang="en-US" dirty="0" smtClean="0"/>
            </a:br>
            <a:r>
              <a:rPr lang="en-US" dirty="0" smtClean="0"/>
              <a:t>for ER Model Constructs</a:t>
            </a:r>
          </a:p>
        </p:txBody>
      </p:sp>
      <p:sp>
        <p:nvSpPr>
          <p:cNvPr id="6147" name="Rectangle 3"/>
          <p:cNvSpPr>
            <a:spLocks noGrp="1" noChangeArrowheads="1"/>
          </p:cNvSpPr>
          <p:nvPr>
            <p:ph type="subTitle" idx="1"/>
          </p:nvPr>
        </p:nvSpPr>
        <p:spPr/>
        <p:txBody>
          <a:bodyPr/>
          <a:lstStyle/>
          <a:p>
            <a:endParaRPr lang="en-US" dirty="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lstStyle/>
          <a:p>
            <a:pPr fontAlgn="auto">
              <a:spcAft>
                <a:spcPts val="0"/>
              </a:spcAft>
              <a:defRPr/>
            </a:pPr>
            <a:r>
              <a:rPr lang="en-US" dirty="0" smtClean="0"/>
              <a:t>Summary of Mapping</a:t>
            </a:r>
          </a:p>
        </p:txBody>
      </p:sp>
      <p:sp>
        <p:nvSpPr>
          <p:cNvPr id="7171" name="Rectangle 5"/>
          <p:cNvSpPr>
            <a:spLocks noGrp="1" noChangeArrowheads="1"/>
          </p:cNvSpPr>
          <p:nvPr>
            <p:ph type="body" idx="4294967295"/>
          </p:nvPr>
        </p:nvSpPr>
        <p:spPr>
          <a:xfrm>
            <a:off x="1066800" y="1600200"/>
            <a:ext cx="8077200" cy="4876800"/>
          </a:xfrm>
        </p:spPr>
        <p:txBody>
          <a:bodyPr>
            <a:normAutofit lnSpcReduction="10000"/>
          </a:bodyPr>
          <a:lstStyle/>
          <a:p>
            <a:r>
              <a:rPr lang="en-US" dirty="0" smtClean="0"/>
              <a:t>in a relational schema, relationship types are not represented explicitly</a:t>
            </a:r>
          </a:p>
          <a:p>
            <a:r>
              <a:rPr lang="en-US" dirty="0" smtClean="0"/>
              <a:t>instead, they are represented by having two attributes </a:t>
            </a:r>
            <a:r>
              <a:rPr lang="en-US" i="1" dirty="0" smtClean="0"/>
              <a:t>A and B, one a primary key and the other a foreign key </a:t>
            </a:r>
            <a:r>
              <a:rPr lang="en-US" dirty="0" smtClean="0"/>
              <a:t>(over the same domain) included in two relations </a:t>
            </a:r>
            <a:r>
              <a:rPr lang="en-US" i="1" dirty="0" smtClean="0"/>
              <a:t>S and T</a:t>
            </a:r>
          </a:p>
          <a:p>
            <a:r>
              <a:rPr lang="en-US" i="1" dirty="0" smtClean="0"/>
              <a:t>Two tuples in S and T are </a:t>
            </a:r>
            <a:r>
              <a:rPr lang="en-US" dirty="0" smtClean="0"/>
              <a:t>related when they have the same value for </a:t>
            </a:r>
            <a:r>
              <a:rPr lang="en-US" i="1" dirty="0" smtClean="0"/>
              <a:t>A and B</a:t>
            </a:r>
          </a:p>
          <a:p>
            <a:pPr lvl="1"/>
            <a:r>
              <a:rPr lang="en-US" i="1" dirty="0" smtClean="0"/>
              <a:t>By using the EQUIJOIN operation </a:t>
            </a:r>
            <a:r>
              <a:rPr lang="en-US" dirty="0" smtClean="0"/>
              <a:t>(or NATURAL JOIN if the two join attributes have the same name) over </a:t>
            </a:r>
            <a:r>
              <a:rPr lang="en-US" i="1" dirty="0" smtClean="0"/>
              <a:t>S.A and T.B, we can combine all pairs of related tuples from S and </a:t>
            </a:r>
            <a:r>
              <a:rPr lang="en-US" i="1" dirty="0" smtClean="0"/>
              <a:t>T</a:t>
            </a:r>
            <a:endParaRPr lang="en-US"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lstStyle/>
          <a:p>
            <a:pPr fontAlgn="auto">
              <a:spcAft>
                <a:spcPts val="0"/>
              </a:spcAft>
              <a:defRPr/>
            </a:pPr>
            <a:r>
              <a:rPr lang="en-US" dirty="0" smtClean="0"/>
              <a:t>Summary of Mapping</a:t>
            </a:r>
          </a:p>
        </p:txBody>
      </p:sp>
      <p:sp>
        <p:nvSpPr>
          <p:cNvPr id="7171" name="Rectangle 5"/>
          <p:cNvSpPr>
            <a:spLocks noGrp="1" noChangeArrowheads="1"/>
          </p:cNvSpPr>
          <p:nvPr>
            <p:ph type="body" idx="4294967295"/>
          </p:nvPr>
        </p:nvSpPr>
        <p:spPr>
          <a:xfrm>
            <a:off x="1066800" y="1600200"/>
            <a:ext cx="8077200" cy="4876800"/>
          </a:xfrm>
        </p:spPr>
        <p:txBody>
          <a:bodyPr>
            <a:normAutofit/>
          </a:bodyPr>
          <a:lstStyle/>
          <a:p>
            <a:endParaRPr lang="en-US" dirty="0" smtClean="0"/>
          </a:p>
          <a:p>
            <a:r>
              <a:rPr lang="en-US" dirty="0" smtClean="0"/>
              <a:t>When a binary 1:1 or 1:N relationship type is involved, a single join operation is usually needed</a:t>
            </a:r>
          </a:p>
          <a:p>
            <a:r>
              <a:rPr lang="en-US" dirty="0" smtClean="0"/>
              <a:t>For a binary M:N relationship type, two join operations are needed</a:t>
            </a:r>
          </a:p>
          <a:p>
            <a:r>
              <a:rPr lang="en-US" dirty="0" smtClean="0"/>
              <a:t>whereas for </a:t>
            </a:r>
            <a:r>
              <a:rPr lang="en-US" i="1" dirty="0" smtClean="0"/>
              <a:t>n-</a:t>
            </a:r>
            <a:r>
              <a:rPr lang="en-US" i="1" dirty="0" err="1" smtClean="0"/>
              <a:t>ary</a:t>
            </a:r>
            <a:r>
              <a:rPr lang="en-US" i="1" dirty="0" smtClean="0"/>
              <a:t> relationship types, n joins are needed to fully materialize </a:t>
            </a:r>
            <a:r>
              <a:rPr lang="en-US" dirty="0" smtClean="0"/>
              <a:t>the relationship instances</a:t>
            </a:r>
            <a:endParaRPr lang="en-US" sz="2600" dirty="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lstStyle/>
          <a:p>
            <a:pPr fontAlgn="auto">
              <a:spcAft>
                <a:spcPts val="0"/>
              </a:spcAft>
              <a:defRPr/>
            </a:pPr>
            <a:r>
              <a:rPr lang="en-US" dirty="0" smtClean="0"/>
              <a:t>Summary of Mapping</a:t>
            </a:r>
          </a:p>
        </p:txBody>
      </p:sp>
      <p:sp>
        <p:nvSpPr>
          <p:cNvPr id="7171" name="Rectangle 5"/>
          <p:cNvSpPr>
            <a:spLocks noGrp="1" noChangeArrowheads="1"/>
          </p:cNvSpPr>
          <p:nvPr>
            <p:ph type="body" idx="4294967295"/>
          </p:nvPr>
        </p:nvSpPr>
        <p:spPr>
          <a:xfrm>
            <a:off x="1066800" y="1600200"/>
            <a:ext cx="8077200" cy="4876800"/>
          </a:xfrm>
        </p:spPr>
        <p:txBody>
          <a:bodyPr>
            <a:normAutofit fontScale="77500" lnSpcReduction="20000"/>
          </a:bodyPr>
          <a:lstStyle/>
          <a:p>
            <a:endParaRPr lang="en-US" dirty="0" smtClean="0"/>
          </a:p>
          <a:p>
            <a:r>
              <a:rPr lang="en-US" dirty="0" smtClean="0"/>
              <a:t>For example, to form a relation that includes the employee name, project name, and hours that the employee works on each project, we need to connect each EMPLOYEE tuple to the related PROJECT tuples via the WORKS_ON</a:t>
            </a:r>
          </a:p>
          <a:p>
            <a:r>
              <a:rPr lang="en-US" dirty="0" smtClean="0"/>
              <a:t>Hence, we must apply:</a:t>
            </a:r>
          </a:p>
          <a:p>
            <a:pPr lvl="1"/>
            <a:r>
              <a:rPr lang="en-US" dirty="0" smtClean="0"/>
              <a:t>EQUIJOIN operation to the EMPLOYEE and WORKS_ON relations</a:t>
            </a:r>
          </a:p>
          <a:p>
            <a:pPr lvl="1"/>
            <a:r>
              <a:rPr lang="en-US" dirty="0" smtClean="0"/>
              <a:t>join condition </a:t>
            </a:r>
            <a:r>
              <a:rPr lang="en-US" dirty="0" err="1" smtClean="0"/>
              <a:t>Ssn</a:t>
            </a:r>
            <a:r>
              <a:rPr lang="en-US" dirty="0" smtClean="0"/>
              <a:t> = </a:t>
            </a:r>
            <a:r>
              <a:rPr lang="en-US" dirty="0" err="1" smtClean="0"/>
              <a:t>Essn</a:t>
            </a:r>
            <a:r>
              <a:rPr lang="en-US" dirty="0" smtClean="0"/>
              <a:t>, and then </a:t>
            </a:r>
          </a:p>
          <a:p>
            <a:pPr lvl="1"/>
            <a:r>
              <a:rPr lang="en-US" dirty="0" smtClean="0"/>
              <a:t>apply another EQUIJOIN operation to the resulting relation and the PROJECT relation </a:t>
            </a:r>
          </a:p>
          <a:p>
            <a:pPr lvl="1"/>
            <a:r>
              <a:rPr lang="en-US" dirty="0" smtClean="0"/>
              <a:t>the join condition for the next  relation will be </a:t>
            </a:r>
            <a:r>
              <a:rPr lang="en-US" dirty="0" err="1" smtClean="0"/>
              <a:t>Pno</a:t>
            </a:r>
            <a:r>
              <a:rPr lang="en-US" dirty="0" smtClean="0"/>
              <a:t> = </a:t>
            </a:r>
            <a:r>
              <a:rPr lang="en-US" dirty="0" err="1" smtClean="0"/>
              <a:t>Pnumber</a:t>
            </a:r>
            <a:r>
              <a:rPr lang="en-US" dirty="0" smtClean="0"/>
              <a:t>.</a:t>
            </a:r>
          </a:p>
          <a:p>
            <a:r>
              <a:rPr lang="en-US" dirty="0" smtClean="0"/>
              <a:t>Hence, when multiple relationships need to be traversed, numerous join operations must be specified</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lstStyle/>
          <a:p>
            <a:pPr fontAlgn="auto">
              <a:spcAft>
                <a:spcPts val="0"/>
              </a:spcAft>
              <a:defRPr/>
            </a:pPr>
            <a:r>
              <a:rPr lang="en-US" dirty="0" smtClean="0"/>
              <a:t>Summary of Mapping</a:t>
            </a:r>
          </a:p>
        </p:txBody>
      </p:sp>
      <p:sp>
        <p:nvSpPr>
          <p:cNvPr id="7171" name="Rectangle 5"/>
          <p:cNvSpPr>
            <a:spLocks noGrp="1" noChangeArrowheads="1"/>
          </p:cNvSpPr>
          <p:nvPr>
            <p:ph type="body" idx="4294967295"/>
          </p:nvPr>
        </p:nvSpPr>
        <p:spPr>
          <a:xfrm>
            <a:off x="1066800" y="1600200"/>
            <a:ext cx="8077200" cy="4876800"/>
          </a:xfrm>
        </p:spPr>
        <p:txBody>
          <a:bodyPr>
            <a:normAutofit/>
          </a:bodyPr>
          <a:lstStyle/>
          <a:p>
            <a:endParaRPr lang="en-US" dirty="0" smtClean="0"/>
          </a:p>
          <a:p>
            <a:r>
              <a:rPr lang="en-US" dirty="0" smtClean="0"/>
              <a:t>relational database user must always be aware of the foreign key attributes in order to use them correctly in combining related tuples from two or more relations</a:t>
            </a:r>
          </a:p>
          <a:p>
            <a:r>
              <a:rPr lang="en-US" dirty="0" smtClean="0"/>
              <a:t>This is sometimes considered to be a drawback of the relational data model, because the foreign key/primary key correspondences are not always obvious upon inspection of relational </a:t>
            </a:r>
            <a:r>
              <a:rPr lang="en-US" dirty="0" smtClean="0"/>
              <a:t>schemas</a:t>
            </a:r>
            <a:endParaRPr lang="en-US" dirty="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lstStyle/>
          <a:p>
            <a:pPr fontAlgn="auto">
              <a:spcAft>
                <a:spcPts val="0"/>
              </a:spcAft>
              <a:defRPr/>
            </a:pPr>
            <a:r>
              <a:rPr lang="en-US" dirty="0" smtClean="0"/>
              <a:t>Summary of Mapping</a:t>
            </a:r>
          </a:p>
        </p:txBody>
      </p:sp>
      <p:sp>
        <p:nvSpPr>
          <p:cNvPr id="7171" name="Rectangle 5"/>
          <p:cNvSpPr>
            <a:spLocks noGrp="1" noChangeArrowheads="1"/>
          </p:cNvSpPr>
          <p:nvPr>
            <p:ph type="body" idx="4294967295"/>
          </p:nvPr>
        </p:nvSpPr>
        <p:spPr>
          <a:xfrm>
            <a:off x="1066800" y="1600200"/>
            <a:ext cx="8077200" cy="4876800"/>
          </a:xfrm>
        </p:spPr>
        <p:txBody>
          <a:bodyPr>
            <a:normAutofit/>
          </a:bodyPr>
          <a:lstStyle/>
          <a:p>
            <a:endParaRPr lang="en-US" dirty="0" smtClean="0"/>
          </a:p>
          <a:p>
            <a:r>
              <a:rPr lang="en-US" dirty="0" smtClean="0"/>
              <a:t>If </a:t>
            </a:r>
            <a:r>
              <a:rPr lang="en-US" dirty="0" smtClean="0"/>
              <a:t>an EQUIJOIN is performed among attributes of two relations that do not represent a foreign key/primary key relationship, the result can often be meaningless and may lead to spurious data</a:t>
            </a:r>
          </a:p>
          <a:p>
            <a:pPr lvl="1"/>
            <a:r>
              <a:rPr lang="en-US" dirty="0" smtClean="0"/>
              <a:t>For example, the reader can try joining the PROJECT and DEPT_LOCATIONS relations on the condition </a:t>
            </a:r>
            <a:r>
              <a:rPr lang="en-US" dirty="0" err="1" smtClean="0"/>
              <a:t>Dlocation</a:t>
            </a:r>
            <a:r>
              <a:rPr lang="en-US" dirty="0" smtClean="0"/>
              <a:t> = </a:t>
            </a:r>
            <a:r>
              <a:rPr lang="en-US" dirty="0" err="1" smtClean="0"/>
              <a:t>Plocation</a:t>
            </a:r>
            <a:r>
              <a:rPr lang="en-US" dirty="0" smtClean="0"/>
              <a:t> and examine the result</a:t>
            </a:r>
            <a:endParaRPr lang="en-US" sz="2600" dirty="0"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lstStyle/>
          <a:p>
            <a:pPr fontAlgn="auto">
              <a:spcAft>
                <a:spcPts val="0"/>
              </a:spcAft>
              <a:defRPr/>
            </a:pPr>
            <a:r>
              <a:rPr lang="en-US" dirty="0" smtClean="0"/>
              <a:t>Summary of Mapping</a:t>
            </a:r>
          </a:p>
        </p:txBody>
      </p:sp>
      <p:sp>
        <p:nvSpPr>
          <p:cNvPr id="7171" name="Rectangle 5"/>
          <p:cNvSpPr>
            <a:spLocks noGrp="1" noChangeArrowheads="1"/>
          </p:cNvSpPr>
          <p:nvPr>
            <p:ph type="body" idx="4294967295"/>
          </p:nvPr>
        </p:nvSpPr>
        <p:spPr>
          <a:xfrm>
            <a:off x="1066800" y="1600200"/>
            <a:ext cx="8077200" cy="4876800"/>
          </a:xfrm>
        </p:spPr>
        <p:txBody>
          <a:bodyPr>
            <a:normAutofit fontScale="70000" lnSpcReduction="20000"/>
          </a:bodyPr>
          <a:lstStyle/>
          <a:p>
            <a:endParaRPr lang="en-US" dirty="0" smtClean="0"/>
          </a:p>
          <a:p>
            <a:r>
              <a:rPr lang="en-US" dirty="0" smtClean="0"/>
              <a:t>In the relational schema we create a separate relation for </a:t>
            </a:r>
            <a:r>
              <a:rPr lang="en-US" i="1" dirty="0" smtClean="0"/>
              <a:t>each multivalued attribute</a:t>
            </a:r>
          </a:p>
          <a:p>
            <a:r>
              <a:rPr lang="en-US" dirty="0" smtClean="0"/>
              <a:t>For a particular entity with a set of values for the multivalued attribute, the key attribute value of the entity is repeated once for each value of the multivalued attribute in a separate tuple because the basic relational model does </a:t>
            </a:r>
            <a:r>
              <a:rPr lang="en-US" i="1" dirty="0" smtClean="0"/>
              <a:t>not allow multiple </a:t>
            </a:r>
            <a:r>
              <a:rPr lang="en-US" dirty="0" smtClean="0"/>
              <a:t>values (a list, or a set of values) for an attribute in a single tuple</a:t>
            </a:r>
          </a:p>
          <a:p>
            <a:pPr lvl="1"/>
            <a:r>
              <a:rPr lang="en-US" dirty="0" smtClean="0"/>
              <a:t>For example, because department 5 has three locations, three tuples exist in the DEPT_LOCATIONS relation; each tuple specifies one of the locations</a:t>
            </a:r>
          </a:p>
          <a:p>
            <a:r>
              <a:rPr lang="en-US" dirty="0" smtClean="0"/>
              <a:t>Thus, we apply EQUIJOIN to DEPT_LOCATIONS and DEPARTMENT on the </a:t>
            </a:r>
            <a:r>
              <a:rPr lang="en-US" dirty="0" err="1" smtClean="0"/>
              <a:t>Dnumber</a:t>
            </a:r>
            <a:r>
              <a:rPr lang="en-US" dirty="0" smtClean="0"/>
              <a:t> attribute to get the values of all locations along with other DEPARTMENT attributes</a:t>
            </a:r>
          </a:p>
          <a:p>
            <a:r>
              <a:rPr lang="en-US" dirty="0" smtClean="0"/>
              <a:t>In the resulting relation, the values of the other DEPARTMENT attributes are repeated in separate tuples for every location that a department has</a:t>
            </a:r>
            <a:endParaRPr lang="en-US" sz="2600" dirty="0"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lstStyle/>
          <a:p>
            <a:pPr fontAlgn="auto">
              <a:spcAft>
                <a:spcPts val="0"/>
              </a:spcAft>
              <a:defRPr/>
            </a:pPr>
            <a:r>
              <a:rPr lang="en-US" dirty="0" smtClean="0"/>
              <a:t>Summary of Mapping</a:t>
            </a:r>
          </a:p>
        </p:txBody>
      </p:sp>
      <p:sp>
        <p:nvSpPr>
          <p:cNvPr id="7171" name="Rectangle 5"/>
          <p:cNvSpPr>
            <a:spLocks noGrp="1" noChangeArrowheads="1"/>
          </p:cNvSpPr>
          <p:nvPr>
            <p:ph type="body" idx="4294967295"/>
          </p:nvPr>
        </p:nvSpPr>
        <p:spPr>
          <a:xfrm>
            <a:off x="1066800" y="1600200"/>
            <a:ext cx="8077200" cy="4876800"/>
          </a:xfrm>
        </p:spPr>
        <p:txBody>
          <a:bodyPr>
            <a:normAutofit/>
          </a:bodyPr>
          <a:lstStyle/>
          <a:p>
            <a:endParaRPr lang="en-US" sz="2600" dirty="0" smtClean="0"/>
          </a:p>
        </p:txBody>
      </p:sp>
      <p:pic>
        <p:nvPicPr>
          <p:cNvPr id="6146" name="Picture 2"/>
          <p:cNvPicPr>
            <a:picLocks noChangeAspect="1" noChangeArrowheads="1"/>
          </p:cNvPicPr>
          <p:nvPr/>
        </p:nvPicPr>
        <p:blipFill>
          <a:blip r:embed="rId2"/>
          <a:srcRect/>
          <a:stretch>
            <a:fillRect/>
          </a:stretch>
        </p:blipFill>
        <p:spPr bwMode="auto">
          <a:xfrm>
            <a:off x="1175279" y="2209800"/>
            <a:ext cx="7968721" cy="38766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fontAlgn="auto">
              <a:spcAft>
                <a:spcPts val="0"/>
              </a:spcAft>
              <a:defRPr/>
            </a:pPr>
            <a:r>
              <a:rPr lang="en-US" smtClean="0"/>
              <a:t>Q &amp; A</a:t>
            </a:r>
          </a:p>
        </p:txBody>
      </p:sp>
      <p:sp>
        <p:nvSpPr>
          <p:cNvPr id="53251" name="Rectangle 3"/>
          <p:cNvSpPr>
            <a:spLocks noGrp="1" noChangeArrowheads="1"/>
          </p:cNvSpPr>
          <p:nvPr>
            <p:ph idx="1"/>
          </p:nvPr>
        </p:nvSpPr>
        <p:spPr>
          <a:solidFill>
            <a:schemeClr val="accent1"/>
          </a:solidFill>
        </p:spPr>
        <p:txBody>
          <a:bodyPr/>
          <a:lstStyle/>
          <a:p>
            <a:pPr algn="ctr">
              <a:buFont typeface="Wingdings" pitchFamily="2" charset="2"/>
              <a:buNone/>
            </a:pPr>
            <a:r>
              <a:rPr lang="en-US" sz="19100" smtClean="0">
                <a:solidFill>
                  <a:srgbClr val="FBF09D"/>
                </a:solidFill>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8"/>
          <p:cNvSpPr>
            <a:spLocks noGrp="1" noChangeArrowheads="1"/>
          </p:cNvSpPr>
          <p:nvPr>
            <p:ph type="title"/>
          </p:nvPr>
        </p:nvSpPr>
        <p:spPr/>
        <p:txBody>
          <a:bodyPr>
            <a:normAutofit fontScale="90000"/>
          </a:bodyPr>
          <a:lstStyle/>
          <a:p>
            <a:pPr fontAlgn="auto">
              <a:spcAft>
                <a:spcPts val="0"/>
              </a:spcAft>
              <a:defRPr/>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sp>
        <p:nvSpPr>
          <p:cNvPr id="54275" name="Rectangle 3"/>
          <p:cNvSpPr>
            <a:spLocks noGrp="1" noChangeArrowheads="1"/>
          </p:cNvSpPr>
          <p:nvPr>
            <p:ph type="body" sz="half" idx="1"/>
          </p:nvPr>
        </p:nvSpPr>
        <p:spPr>
          <a:xfrm>
            <a:off x="1066800" y="3124200"/>
            <a:ext cx="6934200" cy="2438400"/>
          </a:xfrm>
          <a:noFill/>
        </p:spPr>
        <p:txBody>
          <a:bodyPr/>
          <a:lstStyle/>
          <a:p>
            <a:pPr algn="ctr">
              <a:buFont typeface="Wingdings" pitchFamily="2" charset="2"/>
              <a:buNone/>
            </a:pPr>
            <a:r>
              <a:rPr lang="en-US" sz="6900" smtClean="0">
                <a:solidFill>
                  <a:schemeClr val="hlink"/>
                </a:solidFill>
              </a:rPr>
              <a:t>Thank You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lstStyle/>
          <a:p>
            <a:pPr fontAlgn="auto">
              <a:spcAft>
                <a:spcPts val="0"/>
              </a:spcAft>
              <a:defRPr/>
            </a:pPr>
            <a:r>
              <a:rPr lang="en-US" dirty="0" smtClean="0"/>
              <a:t>ER-to-Relational Mapping Algorithm</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b="1" dirty="0" smtClean="0"/>
              <a:t>Step 1: Mapping of Regular Entity Types</a:t>
            </a:r>
          </a:p>
          <a:p>
            <a:pPr lvl="1"/>
            <a:r>
              <a:rPr lang="en-US" dirty="0" smtClean="0"/>
              <a:t>For each regular (strong) entity type E in the ER schema, create a relation R that includes all the simple attributes of E</a:t>
            </a:r>
          </a:p>
          <a:p>
            <a:pPr lvl="1"/>
            <a:r>
              <a:rPr lang="en-US" dirty="0" smtClean="0"/>
              <a:t>Choose one of the key attributes of E as the primary key for R</a:t>
            </a:r>
          </a:p>
          <a:p>
            <a:pPr lvl="1"/>
            <a:r>
              <a:rPr lang="en-US" dirty="0" smtClean="0"/>
              <a:t>If multiple keys were identified for E during the conceptual design:</a:t>
            </a:r>
          </a:p>
          <a:p>
            <a:pPr lvl="2"/>
            <a:r>
              <a:rPr lang="en-US" dirty="0" smtClean="0"/>
              <a:t>Information describing the attributes that form the key is kept to specify other (unique) keys of relation R</a:t>
            </a:r>
          </a:p>
          <a:p>
            <a:pPr lvl="2"/>
            <a:r>
              <a:rPr lang="en-US" dirty="0" smtClean="0"/>
              <a:t>The information is also useful for indexing purposes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lstStyle/>
          <a:p>
            <a:pPr fontAlgn="auto">
              <a:spcAft>
                <a:spcPts val="0"/>
              </a:spcAft>
              <a:defRPr/>
            </a:pPr>
            <a:r>
              <a:rPr lang="en-US" dirty="0" smtClean="0"/>
              <a:t>ER-to-Relational Mapping Algorithm</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b="1" dirty="0" smtClean="0"/>
              <a:t>Step 1: Mapping of Regular Entity Types</a:t>
            </a:r>
          </a:p>
          <a:p>
            <a:pPr lvl="1"/>
            <a:endParaRPr lang="en-US" dirty="0" smtClean="0"/>
          </a:p>
          <a:p>
            <a:pPr lvl="1"/>
            <a:r>
              <a:rPr lang="en-US" dirty="0" smtClean="0"/>
              <a:t>The foreign key and relationship attributes, if any, are not included</a:t>
            </a:r>
          </a:p>
          <a:p>
            <a:pPr lvl="1"/>
            <a:r>
              <a:rPr lang="en-US" sz="2300" dirty="0" smtClean="0"/>
              <a:t>Relations created from the mapping of entity types are called Entity Relations </a:t>
            </a:r>
          </a:p>
          <a:p>
            <a:pPr lvl="1"/>
            <a:r>
              <a:rPr lang="en-US" sz="2300" dirty="0" smtClean="0"/>
              <a:t>each tuple represents an Entity Instance</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lstStyle/>
          <a:p>
            <a:pPr fontAlgn="auto">
              <a:spcAft>
                <a:spcPts val="0"/>
              </a:spcAft>
              <a:defRPr/>
            </a:pPr>
            <a:r>
              <a:rPr lang="en-US" dirty="0" smtClean="0"/>
              <a:t>ER-to-Relational Mapping Algorithm</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endParaRPr lang="en-US" sz="2300" dirty="0" smtClean="0"/>
          </a:p>
        </p:txBody>
      </p:sp>
      <p:pic>
        <p:nvPicPr>
          <p:cNvPr id="1026" name="Picture 2"/>
          <p:cNvPicPr>
            <a:picLocks noChangeAspect="1" noChangeArrowheads="1"/>
          </p:cNvPicPr>
          <p:nvPr/>
        </p:nvPicPr>
        <p:blipFill>
          <a:blip r:embed="rId2"/>
          <a:srcRect/>
          <a:stretch>
            <a:fillRect/>
          </a:stretch>
        </p:blipFill>
        <p:spPr bwMode="auto">
          <a:xfrm>
            <a:off x="1991618" y="1"/>
            <a:ext cx="7152382" cy="6858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0" y="5110116"/>
            <a:ext cx="5105400" cy="174788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lstStyle/>
          <a:p>
            <a:pPr fontAlgn="auto">
              <a:spcAft>
                <a:spcPts val="0"/>
              </a:spcAft>
              <a:defRPr/>
            </a:pPr>
            <a:r>
              <a:rPr lang="en-US" dirty="0" smtClean="0"/>
              <a:t>ER-to-Relational Mapping Algorithm</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b="1" dirty="0" smtClean="0"/>
              <a:t>Step </a:t>
            </a:r>
            <a:r>
              <a:rPr lang="en-US" b="1" dirty="0" smtClean="0"/>
              <a:t>2: Mapping of Weak Entity Types</a:t>
            </a:r>
          </a:p>
          <a:p>
            <a:pPr lvl="1"/>
            <a:endParaRPr lang="en-US" dirty="0" smtClean="0"/>
          </a:p>
          <a:p>
            <a:pPr lvl="1"/>
            <a:r>
              <a:rPr lang="en-US" dirty="0" smtClean="0"/>
              <a:t>For each weak entity type W in the ER-schema with owner entity type E, make relation R and include all simple and composite attributes</a:t>
            </a:r>
          </a:p>
          <a:p>
            <a:pPr lvl="1"/>
            <a:r>
              <a:rPr lang="en-US" dirty="0" smtClean="0"/>
              <a:t>Include foreign key attributes of R to reflect the identifying relationship type of W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lstStyle/>
          <a:p>
            <a:pPr fontAlgn="auto">
              <a:spcAft>
                <a:spcPts val="0"/>
              </a:spcAft>
              <a:defRPr/>
            </a:pPr>
            <a:r>
              <a:rPr lang="en-US" dirty="0" smtClean="0"/>
              <a:t>ER-to-Relational Mapping Algorithm</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b="1" dirty="0" smtClean="0"/>
              <a:t>Step 2: Mapping of Weak Entity Types</a:t>
            </a:r>
          </a:p>
          <a:p>
            <a:pPr lvl="1"/>
            <a:endParaRPr lang="en-US" dirty="0" smtClean="0"/>
          </a:p>
          <a:p>
            <a:pPr lvl="1"/>
            <a:r>
              <a:rPr lang="en-US" dirty="0" smtClean="0"/>
              <a:t>For each weak entity type W in the ER-schema with owner entity type E, make relation R and include all simple and composite attributes</a:t>
            </a:r>
          </a:p>
          <a:p>
            <a:pPr lvl="1"/>
            <a:r>
              <a:rPr lang="en-US" dirty="0" smtClean="0"/>
              <a:t>Include foreign key attributes of R to reflect the identifying relationship type of W </a:t>
            </a:r>
          </a:p>
          <a:p>
            <a:pPr lvl="1"/>
            <a:r>
              <a:rPr lang="en-US" dirty="0" smtClean="0"/>
              <a:t>The primary key of W is the combination of the primary key(s) of the owner(s) and the partial key of the weak entity type W, if any</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lstStyle/>
          <a:p>
            <a:pPr fontAlgn="auto">
              <a:spcAft>
                <a:spcPts val="0"/>
              </a:spcAft>
              <a:defRPr/>
            </a:pPr>
            <a:r>
              <a:rPr lang="en-US" dirty="0" smtClean="0"/>
              <a:t>ER-to-Relational Mapping Algorithm</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b="1" dirty="0" smtClean="0"/>
              <a:t>Step 2: Mapping of Weak Entity Types</a:t>
            </a:r>
          </a:p>
          <a:p>
            <a:pPr lvl="1"/>
            <a:endParaRPr lang="en-US" dirty="0" smtClean="0"/>
          </a:p>
          <a:p>
            <a:pPr lvl="1"/>
            <a:r>
              <a:rPr lang="en-US" dirty="0" smtClean="0"/>
              <a:t>If there is a weak entity type W2 whose owner is also a weak entity type W1, then W1 should be mapped before W2 so as to determine its primary key first</a:t>
            </a:r>
          </a:p>
          <a:p>
            <a:pPr lvl="1"/>
            <a:r>
              <a:rPr lang="en-US" dirty="0" smtClean="0"/>
              <a:t>We include the primary key </a:t>
            </a:r>
            <a:r>
              <a:rPr lang="en-US" dirty="0" err="1" smtClean="0"/>
              <a:t>Ssn</a:t>
            </a:r>
            <a:r>
              <a:rPr lang="en-US" dirty="0" smtClean="0"/>
              <a:t> of the EMPLOYEE relation—which corresponds to the owner entity type—as a foreign key attribute of DEPENDENT; we rename it </a:t>
            </a:r>
            <a:r>
              <a:rPr lang="en-US" dirty="0" err="1" smtClean="0"/>
              <a:t>Essn</a:t>
            </a:r>
            <a:r>
              <a:rPr lang="en-US" dirty="0" smtClean="0"/>
              <a:t>, although this is not necessary</a:t>
            </a:r>
            <a:endParaRPr lang="en-US" sz="1900" dirty="0" smtClean="0"/>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Custom 1">
      <a:dk1>
        <a:srgbClr val="FFBFA1"/>
      </a:dk1>
      <a:lt1>
        <a:srgbClr val="290416"/>
      </a:lt1>
      <a:dk2>
        <a:srgbClr val="FEF0CD"/>
      </a:dk2>
      <a:lt2>
        <a:srgbClr val="002E57"/>
      </a:lt2>
      <a:accent1>
        <a:srgbClr val="7FD13B"/>
      </a:accent1>
      <a:accent2>
        <a:srgbClr val="EA157A"/>
      </a:accent2>
      <a:accent3>
        <a:srgbClr val="FEB80A"/>
      </a:accent3>
      <a:accent4>
        <a:srgbClr val="00ADDC"/>
      </a:accent4>
      <a:accent5>
        <a:srgbClr val="1390FF"/>
      </a:accent5>
      <a:accent6>
        <a:srgbClr val="1AB39F"/>
      </a:accent6>
      <a:hlink>
        <a:srgbClr val="EB8803"/>
      </a:hlink>
      <a:folHlink>
        <a:srgbClr val="5F7791"/>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36879</TotalTime>
  <Words>2274</Words>
  <Application>Microsoft PowerPoint</Application>
  <PresentationFormat>On-screen Show (4:3)</PresentationFormat>
  <Paragraphs>204</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Apex</vt:lpstr>
      <vt:lpstr>Week 9 Part - I Relational Database Design</vt:lpstr>
      <vt:lpstr>Road Map</vt:lpstr>
      <vt:lpstr>Relational Database Design Using ER-to-Relational Mapping</vt:lpstr>
      <vt:lpstr>ER-to-Relational Mapping Algorithm</vt:lpstr>
      <vt:lpstr>ER-to-Relational Mapping Algorithm</vt:lpstr>
      <vt:lpstr>ER-to-Relational Mapping Algorithm</vt:lpstr>
      <vt:lpstr>ER-to-Relational Mapping Algorithm</vt:lpstr>
      <vt:lpstr>ER-to-Relational Mapping Algorithm</vt:lpstr>
      <vt:lpstr>ER-to-Relational Mapping Algorithm</vt:lpstr>
      <vt:lpstr>ER-to-Relational Mapping Algorithm</vt:lpstr>
      <vt:lpstr>ER-to-Relational Mapping Algorithm</vt:lpstr>
      <vt:lpstr>ER-to-Relational Mapping Algorithm</vt:lpstr>
      <vt:lpstr>ER-to-Relational Mapping Algorithm</vt:lpstr>
      <vt:lpstr>ER-to-Relational Mapping Algorithm</vt:lpstr>
      <vt:lpstr>ER-to-Relational Mapping Algorithm</vt:lpstr>
      <vt:lpstr>ER-to-Relational Mapping Algorithm</vt:lpstr>
      <vt:lpstr>ER-to-Relational Mapping Algorithm</vt:lpstr>
      <vt:lpstr>ER-to-Relational Mapping Algorithm</vt:lpstr>
      <vt:lpstr>ER-to-Relational Mapping Algorithm</vt:lpstr>
      <vt:lpstr>ER-to-Relational Mapping Algorithm</vt:lpstr>
      <vt:lpstr>ER-to-Relational Mapping Algorithm</vt:lpstr>
      <vt:lpstr>ER-to-Relational Mapping Algorithm</vt:lpstr>
      <vt:lpstr>ER-to-Relational Mapping Algorithm</vt:lpstr>
      <vt:lpstr>ER-to-Relational Mapping Algorithm</vt:lpstr>
      <vt:lpstr>ER-to-Relational Mapping Algorithm</vt:lpstr>
      <vt:lpstr>ER-to-Relational Mapping Algorithm</vt:lpstr>
      <vt:lpstr>ER-to-Relational Mapping Algorithm</vt:lpstr>
      <vt:lpstr>ER-to-Relational Mapping Algorithm</vt:lpstr>
      <vt:lpstr>ER-to-Relational Mapping Algorithm</vt:lpstr>
      <vt:lpstr>Last points on Mapping for ER Model Constructs</vt:lpstr>
      <vt:lpstr>Summary of Mapping</vt:lpstr>
      <vt:lpstr>Summary of Mapping</vt:lpstr>
      <vt:lpstr>Summary of Mapping</vt:lpstr>
      <vt:lpstr>Summary of Mapping</vt:lpstr>
      <vt:lpstr>Summary of Mapping</vt:lpstr>
      <vt:lpstr>Summary of Mapping</vt:lpstr>
      <vt:lpstr>Summary of Mapping</vt:lpstr>
      <vt:lpstr>Q &amp; A</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LUMS Presentation</dc:title>
  <dc:subject>Quality Assurance</dc:subject>
  <dc:creator>Uzaira Saeed</dc:creator>
  <cp:lastModifiedBy>admin</cp:lastModifiedBy>
  <cp:revision>1522</cp:revision>
  <dcterms:created xsi:type="dcterms:W3CDTF">1601-01-01T00:00:00Z</dcterms:created>
  <dcterms:modified xsi:type="dcterms:W3CDTF">2016-10-10T03:46:34Z</dcterms:modified>
</cp:coreProperties>
</file>