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47"/>
  </p:notesMasterIdLst>
  <p:sldIdLst>
    <p:sldId id="256" r:id="rId2"/>
    <p:sldId id="599" r:id="rId3"/>
    <p:sldId id="673" r:id="rId4"/>
    <p:sldId id="349" r:id="rId5"/>
    <p:sldId id="435" r:id="rId6"/>
    <p:sldId id="674" r:id="rId7"/>
    <p:sldId id="640" r:id="rId8"/>
    <p:sldId id="675" r:id="rId9"/>
    <p:sldId id="676" r:id="rId10"/>
    <p:sldId id="677" r:id="rId11"/>
    <p:sldId id="678" r:id="rId12"/>
    <p:sldId id="680" r:id="rId13"/>
    <p:sldId id="681" r:id="rId14"/>
    <p:sldId id="682" r:id="rId15"/>
    <p:sldId id="683" r:id="rId16"/>
    <p:sldId id="684" r:id="rId17"/>
    <p:sldId id="685" r:id="rId18"/>
    <p:sldId id="643" r:id="rId19"/>
    <p:sldId id="686" r:id="rId20"/>
    <p:sldId id="687" r:id="rId21"/>
    <p:sldId id="688" r:id="rId22"/>
    <p:sldId id="689" r:id="rId23"/>
    <p:sldId id="644" r:id="rId24"/>
    <p:sldId id="690" r:id="rId25"/>
    <p:sldId id="647" r:id="rId26"/>
    <p:sldId id="691" r:id="rId27"/>
    <p:sldId id="692" r:id="rId28"/>
    <p:sldId id="693" r:id="rId29"/>
    <p:sldId id="694" r:id="rId30"/>
    <p:sldId id="696" r:id="rId31"/>
    <p:sldId id="695" r:id="rId32"/>
    <p:sldId id="697" r:id="rId33"/>
    <p:sldId id="698" r:id="rId34"/>
    <p:sldId id="699" r:id="rId35"/>
    <p:sldId id="700" r:id="rId36"/>
    <p:sldId id="701" r:id="rId37"/>
    <p:sldId id="702" r:id="rId38"/>
    <p:sldId id="704" r:id="rId39"/>
    <p:sldId id="703" r:id="rId40"/>
    <p:sldId id="705" r:id="rId41"/>
    <p:sldId id="706" r:id="rId42"/>
    <p:sldId id="707" r:id="rId43"/>
    <p:sldId id="708" r:id="rId44"/>
    <p:sldId id="291" r:id="rId45"/>
    <p:sldId id="29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9	Part - II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>All about SQL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Character-string data types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either fixed length—</a:t>
            </a:r>
            <a:r>
              <a:rPr lang="en-US" sz="2000" dirty="0" smtClean="0"/>
              <a:t>CHAR</a:t>
            </a:r>
            <a:r>
              <a:rPr lang="en-US" dirty="0" smtClean="0"/>
              <a:t>(n) or </a:t>
            </a:r>
            <a:r>
              <a:rPr lang="en-US" sz="2400" dirty="0" smtClean="0"/>
              <a:t>CHARACTER</a:t>
            </a:r>
            <a:r>
              <a:rPr lang="en-US" dirty="0" smtClean="0"/>
              <a:t>(n), where n is the number of characters</a:t>
            </a:r>
          </a:p>
          <a:p>
            <a:pPr lvl="1"/>
            <a:r>
              <a:rPr lang="en-US" dirty="0" smtClean="0"/>
              <a:t>or varying length— VARCHAR(n) or CHAR VARYING(n) or CHARACTER VARYING(n), where n is the maximum number of characters</a:t>
            </a:r>
          </a:p>
          <a:p>
            <a:pPr lvl="1"/>
            <a:r>
              <a:rPr lang="en-US" dirty="0" smtClean="0"/>
              <a:t>When specifying a literal string value, it is placed between single quotation marks (apostrophes)</a:t>
            </a:r>
          </a:p>
          <a:p>
            <a:pPr lvl="1"/>
            <a:r>
              <a:rPr lang="en-US" dirty="0" smtClean="0"/>
              <a:t>All values are case sensitive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47500" lnSpcReduction="20000"/>
          </a:bodyPr>
          <a:lstStyle/>
          <a:p>
            <a:r>
              <a:rPr lang="en-US" sz="5900" b="1" dirty="0" smtClean="0"/>
              <a:t>Character-string data types</a:t>
            </a:r>
            <a:r>
              <a:rPr lang="en-US" sz="5900" dirty="0" smtClean="0"/>
              <a:t> are</a:t>
            </a:r>
          </a:p>
          <a:p>
            <a:pPr lvl="1"/>
            <a:r>
              <a:rPr lang="en-US" sz="4400" dirty="0" smtClean="0"/>
              <a:t>For fixed length strings, a shorter string is padded with blank characters to the right</a:t>
            </a:r>
          </a:p>
          <a:p>
            <a:pPr lvl="2"/>
            <a:r>
              <a:rPr lang="en-US" sz="4200" dirty="0" smtClean="0"/>
              <a:t>For example, if the value ‘Smith’ is for an attribute of type CHAR(10), it is padded with five blank characters to become ‘Smith ’ if needed</a:t>
            </a:r>
          </a:p>
          <a:p>
            <a:pPr lvl="1"/>
            <a:r>
              <a:rPr lang="en-US" sz="4400" dirty="0" smtClean="0"/>
              <a:t>Padded blanks are generally ignored when strings are compared</a:t>
            </a:r>
          </a:p>
          <a:p>
            <a:pPr lvl="1"/>
            <a:r>
              <a:rPr lang="en-US" sz="4400" dirty="0" smtClean="0"/>
              <a:t>For comparison purposes, strings are considered ordered in alphabetic (or lexicographic) order</a:t>
            </a:r>
          </a:p>
          <a:p>
            <a:pPr lvl="1"/>
            <a:r>
              <a:rPr lang="en-US" sz="4400" dirty="0" smtClean="0"/>
              <a:t>There is also a concatenation operator denoted by || (double vertical bar) that can concatenate two strings in SQL</a:t>
            </a:r>
          </a:p>
          <a:p>
            <a:pPr lvl="2"/>
            <a:r>
              <a:rPr lang="en-US" sz="4200" dirty="0" smtClean="0"/>
              <a:t>For example, ‘</a:t>
            </a:r>
            <a:r>
              <a:rPr lang="en-US" sz="4200" dirty="0" err="1" smtClean="0"/>
              <a:t>abc</a:t>
            </a:r>
            <a:r>
              <a:rPr lang="en-US" sz="4200" dirty="0" smtClean="0"/>
              <a:t>’ || ‘XYZ’ results in a single string ‘</a:t>
            </a:r>
            <a:r>
              <a:rPr lang="en-US" sz="4200" dirty="0" err="1" smtClean="0"/>
              <a:t>abcXYZ</a:t>
            </a:r>
            <a:r>
              <a:rPr lang="en-US" sz="4200" dirty="0" smtClean="0"/>
              <a:t>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Character-string data types</a:t>
            </a:r>
            <a:r>
              <a:rPr lang="en-US" sz="3000" dirty="0" smtClean="0"/>
              <a:t> are</a:t>
            </a:r>
          </a:p>
          <a:p>
            <a:pPr lvl="1"/>
            <a:r>
              <a:rPr lang="en-US" sz="2600" dirty="0" smtClean="0"/>
              <a:t>Another variable-length string data type called CHARACTER LARGE OBJECT or CLOB</a:t>
            </a:r>
          </a:p>
          <a:p>
            <a:pPr lvl="1"/>
            <a:r>
              <a:rPr lang="en-US" sz="2600" dirty="0" smtClean="0"/>
              <a:t>It is used to specify columns that have large text values, such as documents</a:t>
            </a:r>
          </a:p>
          <a:p>
            <a:pPr lvl="1"/>
            <a:r>
              <a:rPr lang="en-US" sz="2600" dirty="0" smtClean="0"/>
              <a:t>The CLOB maximum length can be specified in kilobytes (K), megabytes (M), or gigabytes (G)</a:t>
            </a:r>
          </a:p>
          <a:p>
            <a:pPr lvl="2"/>
            <a:r>
              <a:rPr lang="en-US" sz="2000" dirty="0" smtClean="0"/>
              <a:t>For example, CLOB(20M) specifies a maximum length of 20 megabytes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Bit-string Data Types</a:t>
            </a:r>
          </a:p>
          <a:p>
            <a:pPr lvl="1"/>
            <a:r>
              <a:rPr lang="en-US" sz="2200" dirty="0" smtClean="0"/>
              <a:t>These can be of fixed length n—BIT(n)—or varying length—BIT VARYING(n)</a:t>
            </a:r>
          </a:p>
          <a:p>
            <a:pPr lvl="2"/>
            <a:r>
              <a:rPr lang="en-US" sz="2000" dirty="0" smtClean="0"/>
              <a:t>where n is the maximum number of bits</a:t>
            </a:r>
          </a:p>
          <a:p>
            <a:pPr lvl="2"/>
            <a:r>
              <a:rPr lang="en-US" dirty="0" smtClean="0"/>
              <a:t>The default for n, the length of string is 1</a:t>
            </a:r>
          </a:p>
          <a:p>
            <a:pPr lvl="1"/>
            <a:r>
              <a:rPr lang="en-US" dirty="0" smtClean="0"/>
              <a:t>Literal bit strings are placed between single quotes but preceded by a B to distinguish them from character strings; for example, B‘10101’</a:t>
            </a:r>
          </a:p>
          <a:p>
            <a:pPr lvl="1"/>
            <a:r>
              <a:rPr lang="en-US" dirty="0" smtClean="0"/>
              <a:t>Another variable-length </a:t>
            </a:r>
            <a:r>
              <a:rPr lang="en-US" dirty="0" err="1" smtClean="0"/>
              <a:t>bitstring</a:t>
            </a:r>
            <a:r>
              <a:rPr lang="en-US" dirty="0" smtClean="0"/>
              <a:t> data type called BINARY LARGE OBJECT or BLOB</a:t>
            </a:r>
          </a:p>
          <a:p>
            <a:pPr lvl="2"/>
            <a:r>
              <a:rPr lang="en-US" dirty="0" smtClean="0"/>
              <a:t>It is used to specify columns that have large binary values, such as images</a:t>
            </a:r>
          </a:p>
          <a:p>
            <a:pPr lvl="2"/>
            <a:r>
              <a:rPr lang="en-US" dirty="0" smtClean="0"/>
              <a:t>maximum length of a BLOB can be specified in kilobits (K), megabits (M), or gigabits (G)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; BLOB(30G) specifies a maximum length of 30 gigabits.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Boolean Data Types</a:t>
            </a:r>
          </a:p>
          <a:p>
            <a:pPr lvl="1"/>
            <a:r>
              <a:rPr lang="en-US" dirty="0" smtClean="0"/>
              <a:t>has the traditional values of </a:t>
            </a:r>
            <a:r>
              <a:rPr lang="en-US" sz="2000" dirty="0" smtClean="0"/>
              <a:t>TRUE </a:t>
            </a:r>
            <a:r>
              <a:rPr lang="en-US" dirty="0" smtClean="0"/>
              <a:t>or </a:t>
            </a:r>
            <a:r>
              <a:rPr lang="en-US" sz="2000" dirty="0" smtClean="0"/>
              <a:t>FALSE</a:t>
            </a:r>
            <a:endParaRPr lang="en-US" dirty="0" smtClean="0"/>
          </a:p>
          <a:p>
            <a:pPr lvl="1"/>
            <a:r>
              <a:rPr lang="en-US" dirty="0" smtClean="0"/>
              <a:t>Due to the presence of </a:t>
            </a:r>
            <a:r>
              <a:rPr lang="en-US" sz="2000" dirty="0" smtClean="0"/>
              <a:t>NULL </a:t>
            </a:r>
            <a:r>
              <a:rPr lang="en-US" dirty="0" smtClean="0"/>
              <a:t>values, a three-valued logic is used</a:t>
            </a:r>
          </a:p>
          <a:p>
            <a:pPr lvl="1"/>
            <a:r>
              <a:rPr lang="en-US" dirty="0" smtClean="0"/>
              <a:t>So third possible value for a Boolean data type is </a:t>
            </a:r>
            <a:r>
              <a:rPr lang="en-US" sz="2400" dirty="0" smtClean="0"/>
              <a:t>UNKNOWN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Date Data Type</a:t>
            </a:r>
          </a:p>
          <a:p>
            <a:pPr lvl="1"/>
            <a:r>
              <a:rPr lang="en-US" dirty="0" smtClean="0"/>
              <a:t>It has ten positions</a:t>
            </a:r>
          </a:p>
          <a:p>
            <a:pPr lvl="1"/>
            <a:r>
              <a:rPr lang="en-US" dirty="0" smtClean="0"/>
              <a:t>its components are </a:t>
            </a:r>
            <a:r>
              <a:rPr lang="en-US" sz="2000" dirty="0" smtClean="0"/>
              <a:t>YEAR</a:t>
            </a:r>
            <a:r>
              <a:rPr lang="en-US" dirty="0" smtClean="0"/>
              <a:t>, </a:t>
            </a:r>
            <a:r>
              <a:rPr lang="en-US" sz="2400" dirty="0" smtClean="0"/>
              <a:t>MONTH</a:t>
            </a:r>
            <a:r>
              <a:rPr lang="en-US" dirty="0" smtClean="0"/>
              <a:t>, and </a:t>
            </a:r>
            <a:r>
              <a:rPr lang="en-US" sz="2400" dirty="0" smtClean="0"/>
              <a:t>DAY </a:t>
            </a:r>
            <a:r>
              <a:rPr lang="en-US" dirty="0" smtClean="0"/>
              <a:t>in the form YYYY-MM-DD</a:t>
            </a:r>
          </a:p>
          <a:p>
            <a:pPr lvl="1"/>
            <a:endParaRPr lang="en-US" dirty="0" smtClean="0"/>
          </a:p>
          <a:p>
            <a:r>
              <a:rPr lang="en-US" sz="2700" b="1" dirty="0" smtClean="0"/>
              <a:t>TIME data type </a:t>
            </a:r>
          </a:p>
          <a:p>
            <a:pPr lvl="1"/>
            <a:r>
              <a:rPr lang="en-US" dirty="0" smtClean="0"/>
              <a:t>It has at-least eight positions, with the components </a:t>
            </a:r>
            <a:r>
              <a:rPr lang="en-US" sz="2400" dirty="0" smtClean="0"/>
              <a:t>HOUR</a:t>
            </a:r>
            <a:r>
              <a:rPr lang="en-US" dirty="0" smtClean="0"/>
              <a:t>, </a:t>
            </a:r>
            <a:r>
              <a:rPr lang="en-US" sz="2400" dirty="0" smtClean="0"/>
              <a:t>MINUTE</a:t>
            </a:r>
            <a:r>
              <a:rPr lang="en-US" dirty="0" smtClean="0"/>
              <a:t>, and </a:t>
            </a:r>
            <a:r>
              <a:rPr lang="en-US" sz="2400" dirty="0" smtClean="0"/>
              <a:t>SECOND</a:t>
            </a:r>
          </a:p>
          <a:p>
            <a:pPr lvl="1"/>
            <a:r>
              <a:rPr lang="en-US" dirty="0" smtClean="0"/>
              <a:t>Format is HH:MM:SS</a:t>
            </a:r>
          </a:p>
          <a:p>
            <a:endParaRPr lang="en-US" dirty="0" smtClean="0"/>
          </a:p>
          <a:p>
            <a:r>
              <a:rPr lang="en-US" dirty="0" smtClean="0"/>
              <a:t>Only valid dates and times should be allowed by SQL implementation. This implies that </a:t>
            </a:r>
          </a:p>
          <a:p>
            <a:pPr lvl="1"/>
            <a:r>
              <a:rPr lang="en-US" dirty="0" smtClean="0"/>
              <a:t>months should be between 1 and 12</a:t>
            </a:r>
          </a:p>
          <a:p>
            <a:pPr lvl="1"/>
            <a:r>
              <a:rPr lang="en-US" dirty="0" smtClean="0"/>
              <a:t>dates must be between 1 and 31</a:t>
            </a:r>
          </a:p>
          <a:p>
            <a:pPr lvl="1"/>
            <a:r>
              <a:rPr lang="en-US" dirty="0" smtClean="0"/>
              <a:t>a date should be a valid date for the corresponding month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&lt; (less than) comparison can be used with dates or times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earlier date is considered to be smaller than a later </a:t>
            </a:r>
            <a:r>
              <a:rPr lang="en-US" dirty="0" smtClean="0"/>
              <a:t>date, and similarly with time</a:t>
            </a:r>
          </a:p>
          <a:p>
            <a:endParaRPr lang="en-US" dirty="0" smtClean="0"/>
          </a:p>
          <a:p>
            <a:r>
              <a:rPr lang="en-US" dirty="0" smtClean="0"/>
              <a:t>Literal values are represented by single-quoted strings preceded by the keyword </a:t>
            </a:r>
            <a:r>
              <a:rPr lang="en-US" sz="2400" dirty="0" smtClean="0"/>
              <a:t>DATE </a:t>
            </a:r>
            <a:r>
              <a:rPr lang="en-US" dirty="0" smtClean="0"/>
              <a:t>or </a:t>
            </a:r>
            <a:r>
              <a:rPr lang="en-US" sz="2400" dirty="0" smtClean="0"/>
              <a:t>TIME</a:t>
            </a:r>
          </a:p>
          <a:p>
            <a:pPr lvl="1"/>
            <a:r>
              <a:rPr lang="en-US" dirty="0" smtClean="0"/>
              <a:t>for example, </a:t>
            </a:r>
            <a:r>
              <a:rPr lang="en-US" sz="2000" dirty="0" smtClean="0"/>
              <a:t>DATE </a:t>
            </a:r>
            <a:r>
              <a:rPr lang="en-US" dirty="0" smtClean="0"/>
              <a:t>‘2008-09-27’ or </a:t>
            </a:r>
            <a:r>
              <a:rPr lang="en-US" sz="2400" dirty="0" smtClean="0"/>
              <a:t>TIME </a:t>
            </a:r>
            <a:r>
              <a:rPr lang="en-US" dirty="0" smtClean="0"/>
              <a:t>‘09:12:47’</a:t>
            </a:r>
          </a:p>
          <a:p>
            <a:endParaRPr lang="en-US" dirty="0" smtClean="0"/>
          </a:p>
          <a:p>
            <a:r>
              <a:rPr lang="en-US" dirty="0" smtClean="0"/>
              <a:t>In addition, a data type </a:t>
            </a:r>
            <a:r>
              <a:rPr lang="en-US" sz="2800" dirty="0" smtClean="0"/>
              <a:t>TIME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), </a:t>
            </a:r>
          </a:p>
          <a:p>
            <a:pPr lvl="1"/>
            <a:r>
              <a:rPr lang="en-US" i="1" dirty="0" smtClean="0"/>
              <a:t>where </a:t>
            </a:r>
            <a:r>
              <a:rPr lang="en-US" i="1" dirty="0" err="1" smtClean="0"/>
              <a:t>i</a:t>
            </a:r>
            <a:r>
              <a:rPr lang="en-US" i="1" dirty="0" smtClean="0"/>
              <a:t> is called time fractional seconds precision, </a:t>
            </a:r>
          </a:p>
          <a:p>
            <a:pPr lvl="1"/>
            <a:r>
              <a:rPr lang="en-US" i="1" dirty="0" smtClean="0"/>
              <a:t>It specifies </a:t>
            </a:r>
            <a:r>
              <a:rPr lang="en-US" i="1" dirty="0" err="1" smtClean="0"/>
              <a:t>i</a:t>
            </a:r>
            <a:r>
              <a:rPr lang="en-US" i="1" dirty="0" smtClean="0"/>
              <a:t> + 1 additional positions for </a:t>
            </a:r>
            <a:r>
              <a:rPr lang="en-US" sz="2400" i="1" dirty="0" smtClean="0"/>
              <a:t>TIME</a:t>
            </a:r>
            <a:r>
              <a:rPr lang="en-US" i="1" dirty="0" smtClean="0"/>
              <a:t>—one </a:t>
            </a:r>
            <a:r>
              <a:rPr lang="en-US" dirty="0" smtClean="0"/>
              <a:t>position for an additional period </a:t>
            </a:r>
          </a:p>
          <a:p>
            <a:pPr lvl="1"/>
            <a:r>
              <a:rPr lang="en-US" dirty="0" smtClean="0"/>
              <a:t>(.) separator character, and </a:t>
            </a:r>
          </a:p>
          <a:p>
            <a:pPr lvl="1"/>
            <a:r>
              <a:rPr lang="en-US" i="1" dirty="0" err="1" smtClean="0"/>
              <a:t>i</a:t>
            </a:r>
            <a:r>
              <a:rPr lang="en-US" i="1" dirty="0" smtClean="0"/>
              <a:t> positions for </a:t>
            </a:r>
            <a:r>
              <a:rPr lang="en-US" dirty="0" smtClean="0"/>
              <a:t>specifying decimal fractions of a second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sz="2800" dirty="0" smtClean="0"/>
              <a:t>TIME WITH TIME ZONE </a:t>
            </a:r>
            <a:r>
              <a:rPr lang="en-US" dirty="0" smtClean="0"/>
              <a:t>data type includes an additional six positions for specifying the </a:t>
            </a:r>
            <a:r>
              <a:rPr lang="en-US" i="1" dirty="0" smtClean="0"/>
              <a:t>displacement from the </a:t>
            </a:r>
            <a:r>
              <a:rPr lang="en-US" dirty="0" smtClean="0"/>
              <a:t>standard universal time zone, </a:t>
            </a:r>
          </a:p>
          <a:p>
            <a:pPr lvl="1"/>
            <a:r>
              <a:rPr lang="en-US" dirty="0" smtClean="0"/>
              <a:t>The range of standard universal time zone is in the range +13:00 to –12:59 in units of H</a:t>
            </a:r>
            <a:r>
              <a:rPr lang="en-US" sz="2400" dirty="0" smtClean="0"/>
              <a:t>OURS:MINUTES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sz="2800" dirty="0" smtClean="0"/>
              <a:t>WITH TIME ZONE </a:t>
            </a:r>
            <a:r>
              <a:rPr lang="en-US" dirty="0" smtClean="0"/>
              <a:t>is not included, the default is the local time zone for the SQL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Additional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Timestamp data type (TIMESTAMP)</a:t>
            </a:r>
          </a:p>
          <a:p>
            <a:pPr lvl="1"/>
            <a:r>
              <a:rPr lang="en-US" dirty="0" smtClean="0"/>
              <a:t>It includes the DATE and TIME fields </a:t>
            </a:r>
          </a:p>
          <a:p>
            <a:pPr lvl="2"/>
            <a:r>
              <a:rPr lang="en-US" dirty="0" smtClean="0"/>
              <a:t>with a minimum of six positions for decimal fractions of seconds and </a:t>
            </a:r>
          </a:p>
          <a:p>
            <a:pPr lvl="2"/>
            <a:r>
              <a:rPr lang="en-US" dirty="0" smtClean="0"/>
              <a:t>An optional WITH TIME ZONE qualifier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Literal values are represented by single quoted strings preceded by the keyword TIMESTAMP, with a blank space between data and time</a:t>
            </a:r>
          </a:p>
          <a:p>
            <a:pPr lvl="2"/>
            <a:r>
              <a:rPr lang="en-US" dirty="0" smtClean="0"/>
              <a:t>for example, TIMESTAMP ‘2008-09-27 09:12:47.648302’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Additional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INTERVAL data 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type related to DATE, TIME, and TIMESTAMP</a:t>
            </a:r>
          </a:p>
          <a:p>
            <a:pPr lvl="1"/>
            <a:r>
              <a:rPr lang="en-US" dirty="0" smtClean="0"/>
              <a:t>specifies an </a:t>
            </a:r>
            <a:r>
              <a:rPr lang="en-US" b="1" dirty="0" smtClean="0"/>
              <a:t>interval</a:t>
            </a:r>
          </a:p>
          <a:p>
            <a:pPr lvl="2"/>
            <a:r>
              <a:rPr lang="en-US" dirty="0" smtClean="0"/>
              <a:t>a relative value that can be used to increment or decrement an absolute value of a date, time, or timestamp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Intervals are qualified to be either YEAR/MONTH intervals or DAY/TIME intervals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7724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SQL Data Definition and Data Types</a:t>
            </a:r>
          </a:p>
          <a:p>
            <a:r>
              <a:rPr lang="en-US" dirty="0" smtClean="0"/>
              <a:t>Specifying Constraints in SQL</a:t>
            </a:r>
          </a:p>
          <a:p>
            <a:r>
              <a:rPr lang="en-US" dirty="0" smtClean="0"/>
              <a:t>Basic Retrieval Queries in SQL</a:t>
            </a:r>
          </a:p>
          <a:p>
            <a:r>
              <a:rPr lang="en-US" dirty="0" smtClean="0"/>
              <a:t>INSERT, DELETE, and UPDATE Statements </a:t>
            </a:r>
          </a:p>
          <a:p>
            <a:r>
              <a:rPr lang="en-US" dirty="0" smtClean="0"/>
              <a:t>Additional Features of SQL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Additional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format of DATE, TIME, and TIMESTAMP can be considered as a special type of string</a:t>
            </a:r>
          </a:p>
          <a:p>
            <a:r>
              <a:rPr lang="en-US" dirty="0" smtClean="0"/>
              <a:t>Hence, they can generally be used in string comparisons</a:t>
            </a:r>
          </a:p>
          <a:p>
            <a:pPr lvl="1"/>
            <a:r>
              <a:rPr lang="en-US" dirty="0" smtClean="0"/>
              <a:t> by being </a:t>
            </a:r>
            <a:r>
              <a:rPr lang="en-US" b="1" dirty="0" smtClean="0"/>
              <a:t>cast (or coerced or converted) into the equivalent strings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It is possible to specify the data type of each attribute directly </a:t>
            </a:r>
          </a:p>
          <a:p>
            <a:r>
              <a:rPr lang="en-US" dirty="0" smtClean="0"/>
              <a:t>or alternatively, a domain can be declared, and the domain name used with the attribute specification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Additional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type for a domain can be changed easily by numerous attributes in a schema, and improves schema readability</a:t>
            </a:r>
          </a:p>
          <a:p>
            <a:pPr lvl="1"/>
            <a:r>
              <a:rPr lang="en-US" dirty="0" smtClean="0"/>
              <a:t>For example, we can create a domain SSN_TYPE by the following statement:</a:t>
            </a:r>
            <a:br>
              <a:rPr lang="en-US" dirty="0" smtClean="0"/>
            </a:br>
            <a:r>
              <a:rPr lang="en-US" b="1" dirty="0" smtClean="0"/>
              <a:t>CREATE DOMAIN SSN_TYPE AS CHAR(9);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We can use SSN_TYPE in place of CHAR(9) for the attributes </a:t>
            </a:r>
            <a:r>
              <a:rPr lang="en-US" dirty="0" err="1" smtClean="0"/>
              <a:t>Ssn</a:t>
            </a:r>
            <a:r>
              <a:rPr lang="en-US" dirty="0" smtClean="0"/>
              <a:t> and </a:t>
            </a:r>
            <a:r>
              <a:rPr lang="en-US" dirty="0" err="1" smtClean="0"/>
              <a:t>Super_ssn</a:t>
            </a:r>
            <a:r>
              <a:rPr lang="en-US" dirty="0" smtClean="0"/>
              <a:t> of EMPLOYEE, </a:t>
            </a:r>
            <a:r>
              <a:rPr lang="en-US" dirty="0" err="1" smtClean="0"/>
              <a:t>Mgr_ssn</a:t>
            </a:r>
            <a:r>
              <a:rPr lang="en-US" dirty="0" smtClean="0"/>
              <a:t> of DEPARTMENT, </a:t>
            </a:r>
            <a:r>
              <a:rPr lang="en-US" dirty="0" err="1" smtClean="0"/>
              <a:t>Essn</a:t>
            </a:r>
            <a:r>
              <a:rPr lang="en-US" dirty="0" smtClean="0"/>
              <a:t> of WORKS_ON, and </a:t>
            </a:r>
            <a:r>
              <a:rPr lang="en-US" dirty="0" err="1" smtClean="0"/>
              <a:t>Essnof</a:t>
            </a:r>
            <a:r>
              <a:rPr lang="en-US" dirty="0" smtClean="0"/>
              <a:t> DEPENDENT</a:t>
            </a:r>
          </a:p>
          <a:p>
            <a:r>
              <a:rPr lang="en-US" dirty="0" smtClean="0"/>
              <a:t>domain can also have an optional default specification via a DEFAULT clause</a:t>
            </a:r>
          </a:p>
          <a:p>
            <a:r>
              <a:rPr lang="en-US" dirty="0" smtClean="0"/>
              <a:t>Notice that domains may not be available in some implementations of SQL</a:t>
            </a:r>
            <a:endParaRPr lang="en-US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constraints in </a:t>
            </a:r>
            <a:r>
              <a:rPr lang="en-US" dirty="0" err="1" smtClean="0"/>
              <a:t>sql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Specifying Attribute Constraints and Attribute Defaults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NULL constraint may be applied explicitly if NULL is not permitted for a particular attribute</a:t>
            </a:r>
          </a:p>
          <a:p>
            <a:pPr lvl="1"/>
            <a:r>
              <a:rPr lang="en-US" dirty="0" smtClean="0"/>
              <a:t>This constraint is always implicitly specified for attributes that are part of primary key of each relation</a:t>
            </a:r>
          </a:p>
          <a:p>
            <a:pPr lvl="1"/>
            <a:r>
              <a:rPr lang="en-US" dirty="0" smtClean="0"/>
              <a:t>but it can be specified for any other attributes explicitly whose values are required not to be NULL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Default value can be defined for an attribute	</a:t>
            </a:r>
          </a:p>
          <a:p>
            <a:pPr lvl="1"/>
            <a:r>
              <a:rPr lang="en-US" dirty="0" smtClean="0"/>
              <a:t>Syntax:	DEFAULT &lt;value&gt; </a:t>
            </a:r>
          </a:p>
          <a:p>
            <a:pPr lvl="1"/>
            <a:r>
              <a:rPr lang="en-US" dirty="0" smtClean="0"/>
              <a:t>default value is included in any new tuple if an explicit value is not provided for that attribute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Dno</a:t>
            </a:r>
            <a:r>
              <a:rPr lang="en-US" dirty="0" smtClean="0"/>
              <a:t> INT </a:t>
            </a:r>
            <a:r>
              <a:rPr lang="en-US" b="1" dirty="0" smtClean="0"/>
              <a:t>NOT NULL DEFAULT 1</a:t>
            </a:r>
            <a:endParaRPr lang="en-US" dirty="0" smtClean="0"/>
          </a:p>
          <a:p>
            <a:pPr lvl="1"/>
            <a:r>
              <a:rPr lang="en-US" dirty="0" smtClean="0"/>
              <a:t>If no default clause is specified, the default’s default value is NULL for attributes that do not have the NOT NULL constraint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Specifying Attribute Constraints and Attribute Defaults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CHECK</a:t>
            </a:r>
            <a:r>
              <a:rPr lang="en-US" dirty="0" smtClean="0"/>
              <a:t> constraint can restrict attribute or domain values</a:t>
            </a:r>
          </a:p>
          <a:p>
            <a:pPr lvl="1"/>
            <a:r>
              <a:rPr lang="en-US" dirty="0" smtClean="0"/>
              <a:t>Say, department numbers are restricted to integer numbers between 1 and 20; then, we will write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Dnumber</a:t>
            </a:r>
            <a:r>
              <a:rPr lang="en-US" dirty="0" smtClean="0"/>
              <a:t> INT </a:t>
            </a:r>
            <a:r>
              <a:rPr lang="en-US" b="1" dirty="0" smtClean="0"/>
              <a:t>NOT NULL </a:t>
            </a:r>
            <a:br>
              <a:rPr lang="en-US" b="1" dirty="0" smtClean="0"/>
            </a:br>
            <a:r>
              <a:rPr lang="en-US" b="1" dirty="0" smtClean="0"/>
              <a:t>		CHECK (</a:t>
            </a:r>
            <a:r>
              <a:rPr lang="en-US" b="1" dirty="0" err="1" smtClean="0"/>
              <a:t>Dnumber</a:t>
            </a:r>
            <a:r>
              <a:rPr lang="en-US" b="1" dirty="0" smtClean="0"/>
              <a:t> &gt; 0 AND </a:t>
            </a:r>
            <a:r>
              <a:rPr lang="en-US" b="1" dirty="0" err="1" smtClean="0"/>
              <a:t>Dnumber</a:t>
            </a:r>
            <a:r>
              <a:rPr lang="en-US" b="1" dirty="0" smtClean="0"/>
              <a:t> &lt; 21);</a:t>
            </a:r>
            <a:br>
              <a:rPr lang="en-US" b="1" dirty="0" smtClean="0"/>
            </a:br>
            <a:endParaRPr lang="en-US" dirty="0" smtClean="0"/>
          </a:p>
          <a:p>
            <a:r>
              <a:rPr lang="en-US" dirty="0" smtClean="0"/>
              <a:t>CHECK clause can also be used in conjunction with CREATE DOMAIN statement</a:t>
            </a:r>
          </a:p>
          <a:p>
            <a:pPr lvl="2">
              <a:buNone/>
            </a:pPr>
            <a:r>
              <a:rPr lang="en-US" b="1" dirty="0" smtClean="0"/>
              <a:t>	CREATE DOMAIN D_NUM AS INTEGER</a:t>
            </a:r>
            <a:br>
              <a:rPr lang="en-US" b="1" dirty="0" smtClean="0"/>
            </a:br>
            <a:r>
              <a:rPr lang="en-US" b="1" dirty="0" smtClean="0"/>
              <a:t>CHECK (D_NUM &gt; 0 AND D_NUM &lt; 21);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can then use the created domain D_NUM as the attribute type and can refer required attributes </a:t>
            </a:r>
            <a:r>
              <a:rPr lang="en-US" dirty="0" smtClean="0"/>
              <a:t>to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Specifying Key &amp; Referential Integrity Constraints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 and referential integrity constraints were not included in early versions of SQL </a:t>
            </a:r>
          </a:p>
          <a:p>
            <a:r>
              <a:rPr lang="en-US" dirty="0" smtClean="0"/>
              <a:t>there are special clauses within CREATE TABLE statement to specify them</a:t>
            </a:r>
          </a:p>
          <a:p>
            <a:endParaRPr lang="en-US" dirty="0" smtClean="0"/>
          </a:p>
          <a:p>
            <a:r>
              <a:rPr lang="en-US" b="1" dirty="0" smtClean="0"/>
              <a:t>PRIMARY KEY</a:t>
            </a:r>
            <a:r>
              <a:rPr lang="en-US" dirty="0" smtClean="0"/>
              <a:t> clause specifies one or more attributes that make up the primary key of a relation</a:t>
            </a:r>
          </a:p>
          <a:p>
            <a:pPr lvl="1"/>
            <a:r>
              <a:rPr lang="en-US" dirty="0" smtClean="0"/>
              <a:t>For example, the primary key of DEPARTMENT can be specified as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err="1" smtClean="0"/>
              <a:t>Dnumber</a:t>
            </a:r>
            <a:r>
              <a:rPr lang="en-US" dirty="0" smtClean="0"/>
              <a:t> INT </a:t>
            </a:r>
            <a:r>
              <a:rPr lang="en-US" b="1" dirty="0" smtClean="0"/>
              <a:t>PRIMARY KEY;</a:t>
            </a:r>
            <a:endParaRPr lang="en-US" sz="1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smtClean="0"/>
              <a:t>Specifying Key &amp; Referential Integrity Constraints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UNIQUE clause</a:t>
            </a:r>
            <a:r>
              <a:rPr lang="en-US" dirty="0" smtClean="0"/>
              <a:t> specifies alternate (secondary) keys</a:t>
            </a:r>
          </a:p>
          <a:p>
            <a:pPr lvl="1"/>
            <a:r>
              <a:rPr lang="en-US" b="1" dirty="0" smtClean="0"/>
              <a:t>UNIQUE clause </a:t>
            </a:r>
            <a:r>
              <a:rPr lang="en-US" dirty="0" smtClean="0"/>
              <a:t>can also be specified directly for a secondary key </a:t>
            </a:r>
          </a:p>
          <a:p>
            <a:pPr lvl="3">
              <a:buNone/>
            </a:pPr>
            <a:r>
              <a:rPr lang="en-US" dirty="0" smtClean="0"/>
              <a:t>For Example, </a:t>
            </a:r>
            <a:r>
              <a:rPr lang="en-US" dirty="0" err="1" smtClean="0"/>
              <a:t>Dname</a:t>
            </a:r>
            <a:r>
              <a:rPr lang="en-US" dirty="0" smtClean="0"/>
              <a:t> VARCHAR(15) </a:t>
            </a:r>
            <a:r>
              <a:rPr lang="en-US" b="1" dirty="0" smtClean="0"/>
              <a:t>UNIQUE;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Referential integrity is specified via the </a:t>
            </a:r>
            <a:r>
              <a:rPr lang="en-US" b="1" dirty="0" smtClean="0"/>
              <a:t>FOREIGN KEY clause</a:t>
            </a:r>
            <a:endParaRPr lang="en-US" dirty="0" smtClean="0"/>
          </a:p>
          <a:p>
            <a:r>
              <a:rPr lang="en-US" dirty="0" smtClean="0"/>
              <a:t>referential integrity constraint can be violated when tuples are inserted or deleted, or when a foreign key or primary key attribute value is modified</a:t>
            </a:r>
          </a:p>
          <a:p>
            <a:r>
              <a:rPr lang="en-US" dirty="0" smtClean="0"/>
              <a:t>The default action that SQL takes for an integrity violation is to reject the update operation that will cause a violation, which is known as the </a:t>
            </a:r>
            <a:br>
              <a:rPr lang="en-US" dirty="0" smtClean="0"/>
            </a:br>
            <a:r>
              <a:rPr lang="en-US" sz="2400" b="1" dirty="0" smtClean="0"/>
              <a:t>RESTRICT </a:t>
            </a:r>
            <a:r>
              <a:rPr lang="en-US" b="1" dirty="0" smtClean="0"/>
              <a:t>option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smtClean="0"/>
              <a:t>Specifying Key &amp; Referential Integrity Constraints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referential triggered action clause</a:t>
            </a:r>
            <a:r>
              <a:rPr lang="en-US" dirty="0" smtClean="0"/>
              <a:t> can be set to any foreign key constraint</a:t>
            </a:r>
          </a:p>
          <a:p>
            <a:pPr lvl="1"/>
            <a:r>
              <a:rPr lang="en-US" sz="2000" dirty="0" smtClean="0"/>
              <a:t>For Example, SET NULL</a:t>
            </a:r>
            <a:r>
              <a:rPr lang="en-US" dirty="0" smtClean="0"/>
              <a:t>, </a:t>
            </a:r>
            <a:r>
              <a:rPr lang="en-US" sz="2000" dirty="0" smtClean="0"/>
              <a:t>CASCADE</a:t>
            </a:r>
            <a:r>
              <a:rPr lang="en-US" dirty="0" smtClean="0"/>
              <a:t> and </a:t>
            </a:r>
            <a:r>
              <a:rPr lang="en-US" sz="2000" dirty="0" smtClean="0"/>
              <a:t>SET DEFAULT</a:t>
            </a:r>
            <a:endParaRPr lang="en-US" dirty="0" smtClean="0"/>
          </a:p>
          <a:p>
            <a:r>
              <a:rPr lang="en-US" dirty="0" smtClean="0"/>
              <a:t>An option must be qualified with either </a:t>
            </a:r>
            <a:r>
              <a:rPr lang="en-US" sz="2400" dirty="0" smtClean="0"/>
              <a:t>ON DELETE </a:t>
            </a:r>
            <a:r>
              <a:rPr lang="en-US" dirty="0" smtClean="0"/>
              <a:t>or </a:t>
            </a:r>
            <a:r>
              <a:rPr lang="en-US" sz="2400" dirty="0" smtClean="0"/>
              <a:t>ON UPDATE</a:t>
            </a:r>
            <a:endParaRPr lang="en-US" dirty="0" smtClean="0"/>
          </a:p>
          <a:p>
            <a:pPr lvl="1"/>
            <a:r>
              <a:rPr lang="en-US" dirty="0" smtClean="0"/>
              <a:t>DB designer can choose </a:t>
            </a:r>
            <a:r>
              <a:rPr lang="en-US" sz="2000" dirty="0" smtClean="0"/>
              <a:t>ON </a:t>
            </a:r>
            <a:r>
              <a:rPr lang="en-US" dirty="0" smtClean="0"/>
              <a:t>DELETE SET NULL </a:t>
            </a:r>
            <a:r>
              <a:rPr lang="en-US" sz="3200" dirty="0" smtClean="0"/>
              <a:t>and </a:t>
            </a:r>
            <a:r>
              <a:rPr lang="en-US" dirty="0" smtClean="0"/>
              <a:t>ON UPDATE CASCADE </a:t>
            </a:r>
            <a:r>
              <a:rPr lang="en-US" sz="3200" dirty="0" smtClean="0"/>
              <a:t>for the foreign key </a:t>
            </a:r>
            <a:r>
              <a:rPr lang="en-US" dirty="0" err="1" smtClean="0"/>
              <a:t>Super_ssn</a:t>
            </a:r>
            <a:r>
              <a:rPr lang="en-US" dirty="0" smtClean="0"/>
              <a:t> </a:t>
            </a:r>
            <a:r>
              <a:rPr lang="en-US" sz="3200" dirty="0" smtClean="0"/>
              <a:t>of </a:t>
            </a:r>
            <a:r>
              <a:rPr lang="en-US" sz="2400" dirty="0" smtClean="0"/>
              <a:t>EMPLOYEE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if the tuple for a </a:t>
            </a:r>
            <a:r>
              <a:rPr lang="en-US" i="1" dirty="0" smtClean="0"/>
              <a:t>supervising employee is deleted,</a:t>
            </a:r>
            <a:r>
              <a:rPr lang="en-US" dirty="0" smtClean="0"/>
              <a:t> the value of 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 </a:t>
            </a:r>
            <a:r>
              <a:rPr lang="en-US" dirty="0" smtClean="0"/>
              <a:t>is automatically set to </a:t>
            </a:r>
            <a:r>
              <a:rPr lang="en-US" sz="2400" dirty="0" smtClean="0"/>
              <a:t>NULL </a:t>
            </a:r>
            <a:r>
              <a:rPr lang="en-US" dirty="0" smtClean="0"/>
              <a:t>for all employee tuples that were referencing the deleted employee tuple</a:t>
            </a:r>
          </a:p>
          <a:p>
            <a:r>
              <a:rPr lang="en-US" dirty="0" smtClean="0"/>
              <a:t>On the other hand, if the </a:t>
            </a:r>
            <a:r>
              <a:rPr lang="en-US" sz="2400" dirty="0" err="1" smtClean="0"/>
              <a:t>Ssn</a:t>
            </a:r>
            <a:r>
              <a:rPr lang="en-US" sz="2400" dirty="0" smtClean="0"/>
              <a:t> </a:t>
            </a:r>
            <a:r>
              <a:rPr lang="en-US" dirty="0" smtClean="0"/>
              <a:t>value for a supervising employee is </a:t>
            </a:r>
            <a:r>
              <a:rPr lang="en-US" i="1" dirty="0" smtClean="0"/>
              <a:t>updated </a:t>
            </a:r>
            <a:r>
              <a:rPr lang="en-US" dirty="0" smtClean="0"/>
              <a:t>(say, because it was entered incorrectly), the new value is cascaded to </a:t>
            </a:r>
            <a:r>
              <a:rPr lang="en-US" sz="2400" dirty="0" err="1" smtClean="0"/>
              <a:t>Super_ssn</a:t>
            </a:r>
            <a:r>
              <a:rPr lang="en-US" sz="2400" dirty="0" smtClean="0"/>
              <a:t> </a:t>
            </a:r>
            <a:r>
              <a:rPr lang="en-US" dirty="0" smtClean="0"/>
              <a:t>for all employee tuples referencing the updated employee tuple</a:t>
            </a:r>
            <a:endParaRPr lang="en-US" sz="4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smtClean="0"/>
              <a:t>Giving Names to Constraints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 may be given a </a:t>
            </a:r>
            <a:r>
              <a:rPr lang="en-US" b="1" dirty="0" smtClean="0"/>
              <a:t>constraint name, </a:t>
            </a:r>
            <a:r>
              <a:rPr lang="en-US" dirty="0" smtClean="0"/>
              <a:t>following the keyword </a:t>
            </a:r>
            <a:r>
              <a:rPr lang="en-US" b="1" dirty="0" smtClean="0"/>
              <a:t>CONSTRAINT</a:t>
            </a:r>
          </a:p>
          <a:p>
            <a:r>
              <a:rPr lang="en-US" dirty="0" smtClean="0"/>
              <a:t>The names of all constraints within a particular schema must be unique</a:t>
            </a:r>
          </a:p>
          <a:p>
            <a:r>
              <a:rPr lang="en-US" dirty="0" smtClean="0"/>
              <a:t>constraint name is used to identify a particular constraint in case the constraint must be dropped later, otherwise…</a:t>
            </a:r>
          </a:p>
          <a:p>
            <a:r>
              <a:rPr lang="en-US" dirty="0" smtClean="0"/>
              <a:t>Giving names to constraints is optional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0" dirty="0" smtClean="0"/>
              <a:t>Specifying Constraints on Tuples Using CHECK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CHECK clause at the end of a CREATE TABLE statement holds additional constraints</a:t>
            </a:r>
          </a:p>
          <a:p>
            <a:r>
              <a:rPr lang="en-US" dirty="0" smtClean="0"/>
              <a:t>These are also called </a:t>
            </a:r>
            <a:r>
              <a:rPr lang="en-US" b="1" dirty="0" smtClean="0"/>
              <a:t>tuple-based </a:t>
            </a:r>
            <a:r>
              <a:rPr lang="en-US" dirty="0" smtClean="0"/>
              <a:t>constraints because they apply to each tuple individually and are checked whenever a tuple is inserted or modified</a:t>
            </a:r>
          </a:p>
          <a:p>
            <a:pPr lvl="1"/>
            <a:r>
              <a:rPr lang="en-US" dirty="0" smtClean="0"/>
              <a:t>For example, suppose that the DEPARTMENT table has attribute </a:t>
            </a:r>
            <a:r>
              <a:rPr lang="en-US" dirty="0" err="1" smtClean="0"/>
              <a:t>Dept_create_date</a:t>
            </a:r>
            <a:r>
              <a:rPr lang="en-US" dirty="0" smtClean="0"/>
              <a:t>, which stores the date whenever some department was created</a:t>
            </a:r>
          </a:p>
          <a:p>
            <a:pPr lvl="1"/>
            <a:r>
              <a:rPr lang="en-US" dirty="0" smtClean="0"/>
              <a:t>The CHECK clause can be</a:t>
            </a:r>
            <a:br>
              <a:rPr lang="en-US" dirty="0" smtClean="0"/>
            </a:br>
            <a:r>
              <a:rPr lang="en-US" b="1" dirty="0" smtClean="0"/>
              <a:t>CHECK (</a:t>
            </a:r>
            <a:r>
              <a:rPr lang="en-US" b="1" dirty="0" err="1" smtClean="0"/>
              <a:t>Dept_create_date</a:t>
            </a:r>
            <a:r>
              <a:rPr lang="en-US" b="1" dirty="0" smtClean="0"/>
              <a:t> &lt;= </a:t>
            </a:r>
            <a:r>
              <a:rPr lang="en-US" b="1" dirty="0" err="1" smtClean="0"/>
              <a:t>Mgr_start_date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CHECK clause can also be used to specify more general constraints using CREATE ASSERTION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More Complex SQL Retrieval Queries</a:t>
            </a:r>
          </a:p>
          <a:p>
            <a:r>
              <a:rPr lang="en-US" dirty="0" smtClean="0"/>
              <a:t>Specifying Constraints as Assertions and Actions as Triggers</a:t>
            </a:r>
          </a:p>
          <a:p>
            <a:r>
              <a:rPr lang="en-US" dirty="0" smtClean="0"/>
              <a:t>Views (Virtual Tables) in SQL</a:t>
            </a:r>
          </a:p>
          <a:p>
            <a:r>
              <a:rPr lang="en-US" dirty="0" smtClean="0"/>
              <a:t>Schema Change Statements in SQL</a:t>
            </a:r>
            <a:endParaRPr lang="en-US" dirty="0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Retrieval Queries in 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SELECT-FROM-WHERE Structure</a:t>
            </a:r>
            <a:br>
              <a:rPr lang="en-US" b="0" dirty="0" smtClean="0"/>
            </a:br>
            <a:r>
              <a:rPr lang="en-US" b="0" dirty="0" smtClean="0"/>
              <a:t>of Basic SQL Queries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SELECT statement, sometimes called a </a:t>
            </a:r>
            <a:r>
              <a:rPr lang="en-US" b="1" dirty="0" smtClean="0"/>
              <a:t>mapping or a select-from-where block, is </a:t>
            </a:r>
            <a:r>
              <a:rPr lang="en-US" dirty="0" smtClean="0"/>
              <a:t>formed of the three clauses SELECT, FROM, and </a:t>
            </a:r>
            <a:r>
              <a:rPr lang="en-US" smtClean="0"/>
              <a:t>WHERE </a:t>
            </a:r>
          </a:p>
          <a:p>
            <a:endParaRPr lang="en-US" dirty="0" smtClean="0"/>
          </a:p>
          <a:p>
            <a:pPr marL="1444752" lvl="5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200" dirty="0" smtClean="0"/>
              <a:t>SELECT &lt;attribute list&gt;</a:t>
            </a:r>
          </a:p>
          <a:p>
            <a:pPr marL="1444752" lvl="5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200" dirty="0" smtClean="0"/>
              <a:t>FROM &lt;table list&gt;</a:t>
            </a:r>
          </a:p>
          <a:p>
            <a:pPr marL="1444752" lvl="5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200" dirty="0" smtClean="0"/>
              <a:t>WHERE &lt;condition&gt;;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Ambiguous Attribute Names, Aliasing</a:t>
            </a:r>
            <a:r>
              <a:rPr lang="en-US" b="0" dirty="0" smtClean="0"/>
              <a:t>, Renaming &amp; Tuple Variables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SQL, </a:t>
            </a:r>
            <a:r>
              <a:rPr lang="en-US" dirty="0" smtClean="0"/>
              <a:t>same </a:t>
            </a:r>
            <a:r>
              <a:rPr lang="en-US" dirty="0" smtClean="0"/>
              <a:t>name can be used for two (or more) attributes as long as the </a:t>
            </a:r>
            <a:r>
              <a:rPr lang="en-US" dirty="0" smtClean="0"/>
              <a:t>attributes are </a:t>
            </a:r>
            <a:r>
              <a:rPr lang="en-US" dirty="0" smtClean="0"/>
              <a:t>in different </a:t>
            </a:r>
            <a:r>
              <a:rPr lang="en-US" dirty="0" smtClean="0"/>
              <a:t>relations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this is the case, </a:t>
            </a:r>
            <a:r>
              <a:rPr lang="en-US" dirty="0" smtClean="0"/>
              <a:t>multi-table </a:t>
            </a:r>
            <a:r>
              <a:rPr lang="en-US" dirty="0" smtClean="0"/>
              <a:t>query refers to two </a:t>
            </a:r>
            <a:r>
              <a:rPr lang="en-US" dirty="0" smtClean="0"/>
              <a:t>or more </a:t>
            </a:r>
            <a:r>
              <a:rPr lang="en-US" dirty="0" smtClean="0"/>
              <a:t>attributes with the same name, we must qualify the attribute name with </a:t>
            </a:r>
            <a:r>
              <a:rPr lang="en-US" dirty="0" smtClean="0"/>
              <a:t>the relation </a:t>
            </a:r>
            <a:r>
              <a:rPr lang="en-US" dirty="0" smtClean="0"/>
              <a:t>name to prevent </a:t>
            </a:r>
            <a:r>
              <a:rPr lang="en-US" dirty="0" smtClean="0"/>
              <a:t>ambiguity</a:t>
            </a:r>
            <a:endParaRPr 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Unspecified WHERE </a:t>
            </a:r>
            <a:r>
              <a:rPr lang="en-US" b="0" dirty="0" smtClean="0"/>
              <a:t>Clause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missing </a:t>
            </a:r>
            <a:r>
              <a:rPr lang="en-US" dirty="0" smtClean="0"/>
              <a:t>WHERE clause indicates </a:t>
            </a:r>
            <a:r>
              <a:rPr lang="en-US" dirty="0" smtClean="0"/>
              <a:t>no condition </a:t>
            </a:r>
            <a:r>
              <a:rPr lang="en-US" dirty="0" smtClean="0"/>
              <a:t>on tuple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hence</a:t>
            </a:r>
            <a:r>
              <a:rPr lang="en-US" dirty="0" smtClean="0"/>
              <a:t>, all tuples of the relation specified in the </a:t>
            </a:r>
            <a:r>
              <a:rPr lang="en-US" dirty="0" smtClean="0"/>
              <a:t>FROM clause </a:t>
            </a:r>
            <a:r>
              <a:rPr lang="en-US" dirty="0" smtClean="0"/>
              <a:t>qualify and are selected for the query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If more than one relation is specified in the FROM clause and there is no WHERE clause, then the CROSS PRODUCT—all possible tuple combinations—of these relations is selected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Use of Wildcard (*)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To retrieve all the attribute values of the selected tuples, a* is used, which stands for all the attributes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Tables as Sets in SQL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duplicate </a:t>
            </a:r>
            <a:r>
              <a:rPr lang="en-US" dirty="0" smtClean="0"/>
              <a:t>tuples can appear more than once in a table, and in the result of </a:t>
            </a:r>
            <a:r>
              <a:rPr lang="en-US" dirty="0" smtClean="0"/>
              <a:t>a query</a:t>
            </a:r>
          </a:p>
          <a:p>
            <a:r>
              <a:rPr lang="en-US" dirty="0" smtClean="0"/>
              <a:t>SQL </a:t>
            </a:r>
            <a:r>
              <a:rPr lang="en-US" dirty="0" smtClean="0"/>
              <a:t>does not automatically eliminate duplicate tuples </a:t>
            </a:r>
            <a:r>
              <a:rPr lang="en-US" dirty="0" smtClean="0"/>
              <a:t>for </a:t>
            </a:r>
            <a:r>
              <a:rPr lang="en-US" dirty="0" smtClean="0"/>
              <a:t>the following reasons:</a:t>
            </a:r>
          </a:p>
          <a:p>
            <a:pPr lvl="1"/>
            <a:r>
              <a:rPr lang="en-US" dirty="0" smtClean="0"/>
              <a:t>Duplicate </a:t>
            </a:r>
            <a:r>
              <a:rPr lang="en-US" dirty="0" smtClean="0"/>
              <a:t>elimination is an expensive operation. One way to implement it </a:t>
            </a:r>
            <a:r>
              <a:rPr lang="en-US" dirty="0" smtClean="0"/>
              <a:t>is to </a:t>
            </a:r>
            <a:r>
              <a:rPr lang="en-US" dirty="0" smtClean="0"/>
              <a:t>sort the tuples first and then eliminate </a:t>
            </a:r>
            <a:r>
              <a:rPr lang="en-US" dirty="0" smtClean="0"/>
              <a:t>duplicates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user may want to see duplicate tuples in the result of a </a:t>
            </a:r>
            <a:r>
              <a:rPr lang="en-US" dirty="0" smtClean="0"/>
              <a:t>query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an aggregate </a:t>
            </a:r>
            <a:r>
              <a:rPr lang="en-US" dirty="0" smtClean="0"/>
              <a:t>function is </a:t>
            </a:r>
            <a:r>
              <a:rPr lang="en-US" dirty="0" smtClean="0"/>
              <a:t>applied to tuples, in </a:t>
            </a:r>
            <a:r>
              <a:rPr lang="en-US" dirty="0" smtClean="0"/>
              <a:t>most cases </a:t>
            </a:r>
            <a:r>
              <a:rPr lang="en-US" dirty="0" smtClean="0"/>
              <a:t>we do not want to eliminate duplicates.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Substring Pattern Matching </a:t>
            </a:r>
            <a:r>
              <a:rPr lang="en-US" b="0" dirty="0" smtClean="0"/>
              <a:t>&amp; Arithmetic </a:t>
            </a:r>
            <a:r>
              <a:rPr lang="en-US" b="0" dirty="0" smtClean="0"/>
              <a:t>Operators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conditions can be applied only on parts </a:t>
            </a:r>
            <a:r>
              <a:rPr lang="en-US" dirty="0" smtClean="0"/>
              <a:t>of a character string, using the </a:t>
            </a:r>
            <a:r>
              <a:rPr lang="en-US" b="1" dirty="0" smtClean="0"/>
              <a:t>LIKE </a:t>
            </a:r>
            <a:r>
              <a:rPr lang="en-US" b="1" dirty="0" smtClean="0"/>
              <a:t>comparison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can be used for string pattern </a:t>
            </a:r>
            <a:r>
              <a:rPr lang="en-US" dirty="0" smtClean="0"/>
              <a:t>matching</a:t>
            </a:r>
          </a:p>
          <a:p>
            <a:r>
              <a:rPr lang="en-US" dirty="0" smtClean="0"/>
              <a:t>Partial </a:t>
            </a:r>
            <a:r>
              <a:rPr lang="en-US" dirty="0" smtClean="0"/>
              <a:t>strings are </a:t>
            </a:r>
            <a:r>
              <a:rPr lang="en-US" dirty="0" smtClean="0"/>
              <a:t>specified using </a:t>
            </a:r>
            <a:r>
              <a:rPr lang="en-US" dirty="0" smtClean="0"/>
              <a:t>two reserved characters: </a:t>
            </a:r>
            <a:endParaRPr lang="en-US" dirty="0" smtClean="0"/>
          </a:p>
          <a:p>
            <a:pPr lvl="1"/>
            <a:r>
              <a:rPr lang="en-US" dirty="0" smtClean="0"/>
              <a:t>% </a:t>
            </a:r>
            <a:r>
              <a:rPr lang="en-US" dirty="0" smtClean="0"/>
              <a:t>replaces an arbitrary number of zero or </a:t>
            </a:r>
            <a:r>
              <a:rPr lang="en-US" dirty="0" smtClean="0"/>
              <a:t>more characters</a:t>
            </a:r>
          </a:p>
          <a:p>
            <a:pPr lvl="1"/>
            <a:r>
              <a:rPr lang="en-US" dirty="0" smtClean="0"/>
              <a:t>underscore </a:t>
            </a:r>
            <a:r>
              <a:rPr lang="en-US" dirty="0" smtClean="0"/>
              <a:t>(_) replaces a single </a:t>
            </a:r>
            <a:r>
              <a:rPr lang="en-US" dirty="0" smtClean="0"/>
              <a:t>character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Ordering of Query Results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allows the user to order the tuples in </a:t>
            </a:r>
            <a:r>
              <a:rPr lang="en-US" dirty="0" err="1" smtClean="0"/>
              <a:t>ResultSet</a:t>
            </a:r>
            <a:r>
              <a:rPr lang="en-US" dirty="0" smtClean="0"/>
              <a:t> by </a:t>
            </a:r>
            <a:r>
              <a:rPr lang="en-US" dirty="0" smtClean="0"/>
              <a:t>using the </a:t>
            </a:r>
            <a:r>
              <a:rPr lang="en-US" b="1" dirty="0" smtClean="0"/>
              <a:t>ORDER </a:t>
            </a:r>
            <a:r>
              <a:rPr lang="en-US" b="1" dirty="0" smtClean="0"/>
              <a:t>BY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The default order is in ascending order of </a:t>
            </a:r>
            <a:r>
              <a:rPr lang="en-US" dirty="0" err="1" smtClean="0"/>
              <a:t>values.We</a:t>
            </a:r>
            <a:r>
              <a:rPr lang="en-US" dirty="0" smtClean="0"/>
              <a:t> can specify the keyword </a:t>
            </a:r>
            <a:r>
              <a:rPr lang="en-US" b="1" dirty="0" smtClean="0"/>
              <a:t>DESC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keyword </a:t>
            </a:r>
            <a:r>
              <a:rPr lang="en-US" b="1" dirty="0" smtClean="0"/>
              <a:t>ASC</a:t>
            </a:r>
            <a:r>
              <a:rPr lang="en-US" dirty="0" smtClean="0"/>
              <a:t> can </a:t>
            </a:r>
            <a:r>
              <a:rPr lang="en-US" dirty="0" smtClean="0"/>
              <a:t>be used </a:t>
            </a:r>
            <a:r>
              <a:rPr lang="en-US" dirty="0" smtClean="0"/>
              <a:t>to specify ascending order </a:t>
            </a:r>
            <a:r>
              <a:rPr lang="en-US" dirty="0" smtClean="0"/>
              <a:t>explicitly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example, if we want </a:t>
            </a:r>
            <a:r>
              <a:rPr lang="en-US" dirty="0" smtClean="0"/>
              <a:t>descending alphabetical </a:t>
            </a:r>
            <a:r>
              <a:rPr lang="en-US" dirty="0" smtClean="0"/>
              <a:t>order on </a:t>
            </a:r>
            <a:r>
              <a:rPr lang="en-US" dirty="0" err="1" smtClean="0"/>
              <a:t>Dname</a:t>
            </a:r>
            <a:r>
              <a:rPr lang="en-US" dirty="0" smtClean="0"/>
              <a:t> and ascending order on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the ORDER </a:t>
            </a:r>
            <a:r>
              <a:rPr lang="en-US" dirty="0" smtClean="0"/>
              <a:t>BY clause </a:t>
            </a:r>
            <a:br>
              <a:rPr lang="en-US" dirty="0" smtClean="0"/>
            </a:br>
            <a:r>
              <a:rPr lang="en-US" b="1" dirty="0" smtClean="0"/>
              <a:t>ORDER </a:t>
            </a:r>
            <a:r>
              <a:rPr lang="en-US" b="1" dirty="0" smtClean="0"/>
              <a:t>BY </a:t>
            </a:r>
            <a:r>
              <a:rPr lang="en-US" b="1" dirty="0" err="1" smtClean="0"/>
              <a:t>D.Dname</a:t>
            </a:r>
            <a:r>
              <a:rPr lang="en-US" b="1" dirty="0" smtClean="0"/>
              <a:t> DESC, </a:t>
            </a:r>
            <a:r>
              <a:rPr lang="en-US" b="1" dirty="0" err="1" smtClean="0"/>
              <a:t>E.Lname</a:t>
            </a:r>
            <a:r>
              <a:rPr lang="en-US" b="1" dirty="0" smtClean="0"/>
              <a:t> ASC, </a:t>
            </a:r>
            <a:r>
              <a:rPr lang="en-US" b="1" dirty="0" err="1" smtClean="0"/>
              <a:t>E.Fname</a:t>
            </a:r>
            <a:r>
              <a:rPr lang="en-US" b="1" dirty="0" smtClean="0"/>
              <a:t> ASC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INSERT, </a:t>
            </a:r>
            <a:r>
              <a:rPr lang="en-US" dirty="0" smtClean="0"/>
              <a:t>DELETE &amp; UPDATE Statements </a:t>
            </a:r>
            <a:r>
              <a:rPr lang="en-US" dirty="0" smtClean="0"/>
              <a:t>in SQL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INSERT Command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INSERT is used to add a single tuple to a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must </a:t>
            </a:r>
            <a:r>
              <a:rPr lang="en-US" dirty="0" smtClean="0"/>
              <a:t>specify relation </a:t>
            </a:r>
            <a:r>
              <a:rPr lang="en-US" dirty="0" smtClean="0"/>
              <a:t>name and </a:t>
            </a:r>
            <a:r>
              <a:rPr lang="en-US" dirty="0" smtClean="0"/>
              <a:t>list </a:t>
            </a:r>
            <a:r>
              <a:rPr lang="en-US" dirty="0" smtClean="0"/>
              <a:t>of values for the </a:t>
            </a:r>
            <a:r>
              <a:rPr lang="en-US" dirty="0" smtClean="0"/>
              <a:t>tuple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values should be listed </a:t>
            </a:r>
            <a:r>
              <a:rPr lang="en-US" dirty="0" smtClean="0"/>
              <a:t>in the </a:t>
            </a:r>
            <a:r>
              <a:rPr lang="en-US" dirty="0" smtClean="0"/>
              <a:t>same order in which the corresponding attributes were specified in the </a:t>
            </a:r>
            <a:r>
              <a:rPr lang="en-US" dirty="0" smtClean="0"/>
              <a:t>CREATE TABLE </a:t>
            </a:r>
            <a:r>
              <a:rPr lang="en-US" dirty="0" smtClean="0"/>
              <a:t>command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Data Definition and Data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DELETE Command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DELETE </a:t>
            </a:r>
            <a:r>
              <a:rPr lang="en-US" dirty="0" smtClean="0"/>
              <a:t>command removes tuples from a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includes a WHERE clause</a:t>
            </a:r>
            <a:r>
              <a:rPr lang="en-US" dirty="0" smtClean="0"/>
              <a:t>, similar </a:t>
            </a:r>
            <a:r>
              <a:rPr lang="en-US" dirty="0" smtClean="0"/>
              <a:t>to that used </a:t>
            </a:r>
            <a:r>
              <a:rPr lang="en-US" dirty="0" smtClean="0"/>
              <a:t>in SQL query</a:t>
            </a:r>
          </a:p>
          <a:p>
            <a:r>
              <a:rPr lang="en-US" dirty="0" smtClean="0"/>
              <a:t>Tuples are explicitly </a:t>
            </a:r>
            <a:r>
              <a:rPr lang="en-US" dirty="0" smtClean="0"/>
              <a:t>deleted from only one table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deletion </a:t>
            </a:r>
            <a:r>
              <a:rPr lang="en-US" dirty="0" smtClean="0"/>
              <a:t>may </a:t>
            </a:r>
            <a:r>
              <a:rPr lang="en-US" dirty="0" smtClean="0"/>
              <a:t>propagate to </a:t>
            </a:r>
            <a:r>
              <a:rPr lang="en-US" dirty="0" smtClean="0"/>
              <a:t>tuples in other relations if </a:t>
            </a:r>
            <a:r>
              <a:rPr lang="en-US" i="1" dirty="0" smtClean="0"/>
              <a:t>referential triggered actions are specified in the </a:t>
            </a:r>
            <a:r>
              <a:rPr lang="en-US" i="1" dirty="0" smtClean="0"/>
              <a:t>referential </a:t>
            </a:r>
            <a:r>
              <a:rPr lang="en-US" dirty="0" smtClean="0"/>
              <a:t>integrity </a:t>
            </a:r>
            <a:r>
              <a:rPr lang="en-US" dirty="0" smtClean="0"/>
              <a:t>constraints of the </a:t>
            </a:r>
            <a:r>
              <a:rPr lang="en-US" dirty="0" smtClean="0"/>
              <a:t>DDL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DELETE Command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One or more tuples can be </a:t>
            </a:r>
            <a:r>
              <a:rPr lang="en-US" dirty="0" smtClean="0"/>
              <a:t>deleted by a single DELETE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missing </a:t>
            </a:r>
            <a:r>
              <a:rPr lang="en-US" dirty="0" smtClean="0"/>
              <a:t>WHERE </a:t>
            </a:r>
            <a:r>
              <a:rPr lang="en-US" dirty="0" smtClean="0"/>
              <a:t>clause specifies </a:t>
            </a:r>
            <a:r>
              <a:rPr lang="en-US" dirty="0" smtClean="0"/>
              <a:t>that all tuples in the relation are to be </a:t>
            </a:r>
            <a:r>
              <a:rPr lang="en-US" dirty="0" smtClean="0"/>
              <a:t>deleted leaving the relation </a:t>
            </a:r>
            <a:r>
              <a:rPr lang="en-US" dirty="0" smtClean="0"/>
              <a:t>as an empty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must use the DROP TABLE command </a:t>
            </a:r>
            <a:r>
              <a:rPr lang="en-US" dirty="0" smtClean="0"/>
              <a:t>to remove an table definition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b="0" dirty="0" smtClean="0"/>
              <a:t>The </a:t>
            </a:r>
            <a:r>
              <a:rPr lang="en-US" b="0" dirty="0" smtClean="0"/>
              <a:t>UPDATE </a:t>
            </a:r>
            <a:r>
              <a:rPr lang="en-US" b="0" dirty="0" smtClean="0"/>
              <a:t>Command</a:t>
            </a:r>
            <a:endParaRPr lang="en-US" b="0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UPDATE command is used to modify attribute values of one or more </a:t>
            </a:r>
            <a:r>
              <a:rPr lang="en-US" dirty="0" smtClean="0"/>
              <a:t>selected tuples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clause in </a:t>
            </a:r>
            <a:r>
              <a:rPr lang="en-US" dirty="0" smtClean="0"/>
              <a:t>UPDATE command selects </a:t>
            </a:r>
            <a:r>
              <a:rPr lang="en-US" dirty="0" smtClean="0"/>
              <a:t>the tuples to be modified from a single </a:t>
            </a:r>
            <a:r>
              <a:rPr lang="en-US" dirty="0" smtClean="0"/>
              <a:t>relation </a:t>
            </a:r>
          </a:p>
          <a:p>
            <a:r>
              <a:rPr lang="en-US" dirty="0" smtClean="0"/>
              <a:t>However</a:t>
            </a:r>
            <a:r>
              <a:rPr lang="en-US" dirty="0" smtClean="0"/>
              <a:t>, </a:t>
            </a:r>
            <a:r>
              <a:rPr lang="en-US" dirty="0" smtClean="0"/>
              <a:t>updating </a:t>
            </a:r>
            <a:r>
              <a:rPr lang="en-US" dirty="0" smtClean="0"/>
              <a:t>primary key value may propagate to the foreign key values of tuples in other relations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clause in the </a:t>
            </a:r>
            <a:r>
              <a:rPr lang="en-US" dirty="0" smtClean="0"/>
              <a:t>UPDATE command </a:t>
            </a:r>
            <a:r>
              <a:rPr lang="en-US" dirty="0" smtClean="0"/>
              <a:t>specifies the attributes to be modified and their new </a:t>
            </a:r>
            <a:r>
              <a:rPr lang="en-US" dirty="0" smtClean="0"/>
              <a:t>values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FEATURES OF SQL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Schema and Catalog Concepts in SQL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SQL uses the terms table, row, and column for the formal relational model terms relation, tuple, and attribute, respectively</a:t>
            </a:r>
          </a:p>
          <a:p>
            <a:r>
              <a:rPr lang="en-US" dirty="0" smtClean="0"/>
              <a:t>CREATE TABLE command is used to specify a new relation by giving it’s name, attributes and initial constraints</a:t>
            </a:r>
          </a:p>
          <a:p>
            <a:r>
              <a:rPr lang="en-US" dirty="0" smtClean="0"/>
              <a:t>The key, entity integrity, and referential integrity constraints can be specified within the CREATE TABLE statement after the attributes are declared</a:t>
            </a:r>
          </a:p>
          <a:p>
            <a:r>
              <a:rPr lang="en-US" dirty="0" smtClean="0"/>
              <a:t>or they can be added later using the ALTER TABLE command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Schema and Catalog Concepts in SQL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the SQL schema in which the relations are declared is implicitly specified in CREATE TABLE statements</a:t>
            </a:r>
          </a:p>
          <a:p>
            <a:r>
              <a:rPr lang="en-US" dirty="0" smtClean="0"/>
              <a:t>Alternatively, we can explicitly attach the schema name to the relation name, separated by a period</a:t>
            </a:r>
          </a:p>
          <a:p>
            <a:r>
              <a:rPr lang="en-US" dirty="0" smtClean="0"/>
              <a:t>For example, by writing</a:t>
            </a:r>
            <a:br>
              <a:rPr lang="en-US" dirty="0" smtClean="0"/>
            </a:br>
            <a:r>
              <a:rPr lang="en-US" dirty="0" smtClean="0"/>
              <a:t>CREATE TABLE COMPANY.EMPLOYEE ...</a:t>
            </a:r>
            <a:br>
              <a:rPr lang="en-US" dirty="0" smtClean="0"/>
            </a:br>
            <a:r>
              <a:rPr lang="en-US" dirty="0" smtClean="0"/>
              <a:t>rather than</a:t>
            </a:r>
            <a:br>
              <a:rPr lang="en-US" dirty="0" smtClean="0"/>
            </a:br>
            <a:r>
              <a:rPr lang="en-US" dirty="0" smtClean="0"/>
              <a:t>CREATE TABLE EMPLOYEE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Schema and Catalog Concepts in SQL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relations declared through CREATE TABLE statements are called </a:t>
            </a:r>
            <a:r>
              <a:rPr lang="en-US" b="1" dirty="0" smtClean="0"/>
              <a:t>base tables (or </a:t>
            </a:r>
            <a:r>
              <a:rPr lang="en-US" dirty="0" smtClean="0"/>
              <a:t>base relations)</a:t>
            </a:r>
          </a:p>
          <a:p>
            <a:r>
              <a:rPr lang="en-US" dirty="0" smtClean="0"/>
              <a:t>this means that relation and its tuples are actually created and stored as a file by the DBMS</a:t>
            </a:r>
          </a:p>
          <a:p>
            <a:r>
              <a:rPr lang="en-US" dirty="0" smtClean="0"/>
              <a:t>Base relations are distinguished from </a:t>
            </a:r>
            <a:r>
              <a:rPr lang="en-US" b="1" dirty="0" smtClean="0"/>
              <a:t>virtual relations </a:t>
            </a:r>
            <a:r>
              <a:rPr lang="en-US" dirty="0" smtClean="0"/>
              <a:t>created through the CREATE VIEW statement which may or may not correspond to an actual physical file</a:t>
            </a:r>
          </a:p>
          <a:p>
            <a:r>
              <a:rPr lang="en-US" dirty="0" smtClean="0"/>
              <a:t>base table</a:t>
            </a:r>
          </a:p>
          <a:p>
            <a:pPr lvl="1"/>
            <a:r>
              <a:rPr lang="en-US" dirty="0" smtClean="0"/>
              <a:t>attributes are considered to be ordered in the sequence in which they are specified in the CREATE TABLE statement</a:t>
            </a:r>
          </a:p>
          <a:p>
            <a:pPr lvl="1"/>
            <a:r>
              <a:rPr lang="en-US" dirty="0" smtClean="0"/>
              <a:t>rows (tuples) are not considered to be ordered within the relation</a:t>
            </a: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Schema and Catalog Concepts in SQL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some foreign keys may cause errors because they are specified either via circular references or they refer to a table that has not yet been created</a:t>
            </a:r>
          </a:p>
          <a:p>
            <a:pPr marL="813816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/>
              <a:t>For example, the foreign key </a:t>
            </a:r>
            <a:r>
              <a:rPr lang="en-US" dirty="0" err="1" smtClean="0"/>
              <a:t>Super_ssn</a:t>
            </a:r>
            <a:r>
              <a:rPr lang="en-US" dirty="0" smtClean="0"/>
              <a:t> in EMPLOYEE table is a circular reference because it refers to the table itself</a:t>
            </a:r>
          </a:p>
          <a:p>
            <a:pPr marL="813816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/>
              <a:t>The foreign key </a:t>
            </a:r>
            <a:r>
              <a:rPr lang="en-US" dirty="0" err="1" smtClean="0"/>
              <a:t>Dno</a:t>
            </a:r>
            <a:r>
              <a:rPr lang="en-US" dirty="0" smtClean="0"/>
              <a:t> in the EMPLOYEE table refers to the DEPARTMENT table, which has not been created yet</a:t>
            </a:r>
          </a:p>
          <a:p>
            <a:r>
              <a:rPr lang="en-US" sz="2600" dirty="0" smtClean="0"/>
              <a:t>To deal with this type of problem, these constraints can be left out of the initial CREATE TABLE statement</a:t>
            </a:r>
          </a:p>
          <a:p>
            <a:pPr marL="813816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/>
              <a:t>These can be added later using the ALTER TABLE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Attribute Data Types in SQL -</a:t>
            </a:r>
            <a:br>
              <a:rPr lang="en-US" dirty="0" smtClean="0"/>
            </a:br>
            <a:r>
              <a:rPr lang="en-US" dirty="0" smtClean="0"/>
              <a:t>Basic 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basic data types </a:t>
            </a:r>
            <a:r>
              <a:rPr lang="en-US" dirty="0" smtClean="0"/>
              <a:t>available for attributes include numeric, character string, bit string, Boolean, date, and time</a:t>
            </a:r>
          </a:p>
          <a:p>
            <a:r>
              <a:rPr lang="en-US" b="1" dirty="0" smtClean="0"/>
              <a:t>Numeric data types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include integer numbers of various sizes (INTEGER or INT, and SMALLINT) </a:t>
            </a:r>
          </a:p>
          <a:p>
            <a:pPr lvl="1"/>
            <a:r>
              <a:rPr lang="en-US" dirty="0" smtClean="0"/>
              <a:t>floating-point (real) numbers of various precision (FLOAT or REAL, and DOUBLE PRECISION)</a:t>
            </a:r>
          </a:p>
          <a:p>
            <a:pPr lvl="1"/>
            <a:r>
              <a:rPr lang="en-US" dirty="0" smtClean="0"/>
              <a:t>Formatted numbers can be declared by using DECIMAL(</a:t>
            </a:r>
            <a:r>
              <a:rPr lang="en-US" dirty="0" err="1" smtClean="0"/>
              <a:t>i,j</a:t>
            </a:r>
            <a:r>
              <a:rPr lang="en-US" dirty="0" smtClean="0"/>
              <a:t>)—or DEC(</a:t>
            </a:r>
            <a:r>
              <a:rPr lang="en-US" dirty="0" err="1" smtClean="0"/>
              <a:t>i,j</a:t>
            </a:r>
            <a:r>
              <a:rPr lang="en-US" dirty="0" smtClean="0"/>
              <a:t>) or NUMERIC(</a:t>
            </a:r>
            <a:r>
              <a:rPr lang="en-US" dirty="0" err="1" smtClean="0"/>
              <a:t>i,j</a:t>
            </a:r>
            <a:r>
              <a:rPr lang="en-US" dirty="0" smtClean="0"/>
              <a:t>)—where </a:t>
            </a:r>
            <a:r>
              <a:rPr lang="en-US" dirty="0" err="1" smtClean="0"/>
              <a:t>i</a:t>
            </a:r>
            <a:r>
              <a:rPr lang="en-US" dirty="0" smtClean="0"/>
              <a:t>, the precision, is the total number of decimal digits and j, the scale, is the number of digits after the decimal point</a:t>
            </a:r>
          </a:p>
          <a:p>
            <a:pPr lvl="1"/>
            <a:r>
              <a:rPr lang="en-US" dirty="0" smtClean="0"/>
              <a:t>The default for scale is zero, and the default for precision is implementation-defined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FFBFA1"/>
      </a:dk1>
      <a:lt1>
        <a:srgbClr val="290416"/>
      </a:lt1>
      <a:dk2>
        <a:srgbClr val="FEF0CD"/>
      </a:dk2>
      <a:lt2>
        <a:srgbClr val="002E57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1390FF"/>
      </a:accent5>
      <a:accent6>
        <a:srgbClr val="1AB39F"/>
      </a:accent6>
      <a:hlink>
        <a:srgbClr val="EB8803"/>
      </a:hlink>
      <a:folHlink>
        <a:srgbClr val="5F77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39746</TotalTime>
  <Words>2586</Words>
  <Application>Microsoft PowerPoint</Application>
  <PresentationFormat>On-screen Show (4:3)</PresentationFormat>
  <Paragraphs>250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Apex</vt:lpstr>
      <vt:lpstr>Week 9 Part - II All about SQL</vt:lpstr>
      <vt:lpstr>Road Map</vt:lpstr>
      <vt:lpstr>Road Map Contd…</vt:lpstr>
      <vt:lpstr>SQL Data Definition and Data Types</vt:lpstr>
      <vt:lpstr>Schema and Catalog Concepts in SQL</vt:lpstr>
      <vt:lpstr>Schema and Catalog Concepts in SQL</vt:lpstr>
      <vt:lpstr>Schema and Catalog Concepts in SQL</vt:lpstr>
      <vt:lpstr>Schema and Catalog Concepts in SQL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Attribute Data Types in SQL - Basic Data Types</vt:lpstr>
      <vt:lpstr>Additional Data Types</vt:lpstr>
      <vt:lpstr>Additional Data Types</vt:lpstr>
      <vt:lpstr>Additional Data Types</vt:lpstr>
      <vt:lpstr>Additional Data Types</vt:lpstr>
      <vt:lpstr>Specifying constraints in sql</vt:lpstr>
      <vt:lpstr>Specifying Attribute Constraints and Attribute Defaults</vt:lpstr>
      <vt:lpstr>Specifying Attribute Constraints and Attribute Defaults</vt:lpstr>
      <vt:lpstr>Specifying Key &amp; Referential Integrity Constraints</vt:lpstr>
      <vt:lpstr>Specifying Key &amp; Referential Integrity Constraints</vt:lpstr>
      <vt:lpstr>Specifying Key &amp; Referential Integrity Constraints</vt:lpstr>
      <vt:lpstr>Giving Names to Constraints</vt:lpstr>
      <vt:lpstr>Specifying Constraints on Tuples Using CHECK</vt:lpstr>
      <vt:lpstr>Basic Retrieval Queries in SQL</vt:lpstr>
      <vt:lpstr>SELECT-FROM-WHERE Structure of Basic SQL Queries</vt:lpstr>
      <vt:lpstr>Ambiguous Attribute Names, Aliasing, Renaming &amp; Tuple Variables</vt:lpstr>
      <vt:lpstr>Unspecified WHERE Clause</vt:lpstr>
      <vt:lpstr>Use of Wildcard (*)</vt:lpstr>
      <vt:lpstr>Tables as Sets in SQL</vt:lpstr>
      <vt:lpstr>Substring Pattern Matching &amp; Arithmetic Operators</vt:lpstr>
      <vt:lpstr>Ordering of Query Results</vt:lpstr>
      <vt:lpstr>INSERT, DELETE &amp; UPDATE Statements in SQL</vt:lpstr>
      <vt:lpstr>The INSERT Command</vt:lpstr>
      <vt:lpstr>The DELETE Command</vt:lpstr>
      <vt:lpstr>The DELETE Command</vt:lpstr>
      <vt:lpstr>The UPDATE Command</vt:lpstr>
      <vt:lpstr>ADDITIONAL FEATURES OF SQL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1604</cp:revision>
  <dcterms:created xsi:type="dcterms:W3CDTF">1601-01-01T00:00:00Z</dcterms:created>
  <dcterms:modified xsi:type="dcterms:W3CDTF">2016-10-23T14:32:33Z</dcterms:modified>
</cp:coreProperties>
</file>