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60"/>
  </p:notesMasterIdLst>
  <p:sldIdLst>
    <p:sldId id="256" r:id="rId2"/>
    <p:sldId id="293" r:id="rId3"/>
    <p:sldId id="349" r:id="rId4"/>
    <p:sldId id="435" r:id="rId5"/>
    <p:sldId id="514" r:id="rId6"/>
    <p:sldId id="513" r:id="rId7"/>
    <p:sldId id="446" r:id="rId8"/>
    <p:sldId id="506" r:id="rId9"/>
    <p:sldId id="507" r:id="rId10"/>
    <p:sldId id="508" r:id="rId11"/>
    <p:sldId id="509" r:id="rId12"/>
    <p:sldId id="510" r:id="rId13"/>
    <p:sldId id="515" r:id="rId14"/>
    <p:sldId id="511" r:id="rId15"/>
    <p:sldId id="512" r:id="rId16"/>
    <p:sldId id="516" r:id="rId17"/>
    <p:sldId id="518" r:id="rId18"/>
    <p:sldId id="519" r:id="rId19"/>
    <p:sldId id="481" r:id="rId20"/>
    <p:sldId id="440" r:id="rId21"/>
    <p:sldId id="520" r:id="rId22"/>
    <p:sldId id="522" r:id="rId23"/>
    <p:sldId id="521" r:id="rId24"/>
    <p:sldId id="442" r:id="rId25"/>
    <p:sldId id="523" r:id="rId26"/>
    <p:sldId id="524" r:id="rId27"/>
    <p:sldId id="544" r:id="rId28"/>
    <p:sldId id="542" r:id="rId29"/>
    <p:sldId id="525" r:id="rId30"/>
    <p:sldId id="526" r:id="rId31"/>
    <p:sldId id="527" r:id="rId32"/>
    <p:sldId id="529" r:id="rId33"/>
    <p:sldId id="530" r:id="rId34"/>
    <p:sldId id="528" r:id="rId35"/>
    <p:sldId id="482" r:id="rId36"/>
    <p:sldId id="444" r:id="rId37"/>
    <p:sldId id="534" r:id="rId38"/>
    <p:sldId id="535" r:id="rId39"/>
    <p:sldId id="536" r:id="rId40"/>
    <p:sldId id="532" r:id="rId41"/>
    <p:sldId id="537" r:id="rId42"/>
    <p:sldId id="538" r:id="rId43"/>
    <p:sldId id="531" r:id="rId44"/>
    <p:sldId id="539" r:id="rId45"/>
    <p:sldId id="540" r:id="rId46"/>
    <p:sldId id="533" r:id="rId47"/>
    <p:sldId id="541" r:id="rId48"/>
    <p:sldId id="546" r:id="rId49"/>
    <p:sldId id="547" r:id="rId50"/>
    <p:sldId id="548" r:id="rId51"/>
    <p:sldId id="549" r:id="rId52"/>
    <p:sldId id="550" r:id="rId53"/>
    <p:sldId id="551" r:id="rId54"/>
    <p:sldId id="552" r:id="rId55"/>
    <p:sldId id="553" r:id="rId56"/>
    <p:sldId id="554" r:id="rId57"/>
    <p:sldId id="291" r:id="rId58"/>
    <p:sldId id="292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9C7"/>
    <a:srgbClr val="EBD009"/>
    <a:srgbClr val="FBF09D"/>
    <a:srgbClr val="FFFFFF"/>
    <a:srgbClr val="F6DB1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48" autoAdjust="0"/>
    <p:restoredTop sz="94746" autoAdjust="0"/>
  </p:normalViewPr>
  <p:slideViewPr>
    <p:cSldViewPr>
      <p:cViewPr varScale="1">
        <p:scale>
          <a:sx n="73" d="100"/>
          <a:sy n="73" d="100"/>
        </p:scale>
        <p:origin x="-10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5EFB782-DAFD-4B0E-A860-CF1B303A4E2D}" type="datetimeFigureOut">
              <a:rPr lang="en-US"/>
              <a:pPr>
                <a:defRPr/>
              </a:pPr>
              <a:t>8/29/2016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61EC7AF-7DA3-4654-973E-8E0B31106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418DF2E-EFFA-42E0-9E80-29ED5BC04AFB}" type="slidenum">
              <a:rPr lang="en-US" sz="1200"/>
              <a:pPr algn="r"/>
              <a:t>20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B1A4E8-C3C9-49B0-91FC-024489070A1F}" type="slidenum">
              <a:rPr lang="en-US" sz="1200"/>
              <a:pPr algn="r"/>
              <a:t>29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B1A4E8-C3C9-49B0-91FC-024489070A1F}" type="slidenum">
              <a:rPr lang="en-US" sz="1200"/>
              <a:pPr algn="r"/>
              <a:t>30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B1A4E8-C3C9-49B0-91FC-024489070A1F}" type="slidenum">
              <a:rPr lang="en-US" sz="1200"/>
              <a:pPr algn="r"/>
              <a:t>31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B1A4E8-C3C9-49B0-91FC-024489070A1F}" type="slidenum">
              <a:rPr lang="en-US" sz="1200"/>
              <a:pPr algn="r"/>
              <a:t>32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B1A4E8-C3C9-49B0-91FC-024489070A1F}" type="slidenum">
              <a:rPr lang="en-US" sz="1200"/>
              <a:pPr algn="r"/>
              <a:t>33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B1A4E8-C3C9-49B0-91FC-024489070A1F}" type="slidenum">
              <a:rPr lang="en-US" sz="1200"/>
              <a:pPr algn="r"/>
              <a:t>34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36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37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38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39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418DF2E-EFFA-42E0-9E80-29ED5BC04AFB}" type="slidenum">
              <a:rPr lang="en-US" sz="1200"/>
              <a:pPr algn="r"/>
              <a:t>21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40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41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42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43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44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45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46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47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49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50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418DF2E-EFFA-42E0-9E80-29ED5BC04AFB}" type="slidenum">
              <a:rPr lang="en-US" sz="1200"/>
              <a:pPr algn="r"/>
              <a:t>22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51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52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53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54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55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56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418DF2E-EFFA-42E0-9E80-29ED5BC04AFB}" type="slidenum">
              <a:rPr lang="en-US" sz="1200"/>
              <a:pPr algn="r"/>
              <a:t>23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B1A4E8-C3C9-49B0-91FC-024489070A1F}" type="slidenum">
              <a:rPr lang="en-US" sz="1200"/>
              <a:pPr algn="r"/>
              <a:t>24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B1A4E8-C3C9-49B0-91FC-024489070A1F}" type="slidenum">
              <a:rPr lang="en-US" sz="1200"/>
              <a:pPr algn="r"/>
              <a:t>25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B1A4E8-C3C9-49B0-91FC-024489070A1F}" type="slidenum">
              <a:rPr lang="en-US" sz="1200"/>
              <a:pPr algn="r"/>
              <a:t>26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B1A4E8-C3C9-49B0-91FC-024489070A1F}" type="slidenum">
              <a:rPr lang="en-US" sz="1200"/>
              <a:pPr algn="r"/>
              <a:t>27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B1A4E8-C3C9-49B0-91FC-024489070A1F}" type="slidenum">
              <a:rPr lang="en-US" sz="1200"/>
              <a:pPr algn="r"/>
              <a:t>28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1C0CE-8816-4112-9DB2-80D4AB6EFF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5B9F2-B640-42C0-95CB-59F940CBB5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8CC41-4A61-4E29-BE64-B8469B3A1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31A70-D96A-4F5A-8034-AFF9DF750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F8703-FA59-48F6-BA31-827E0FD72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0C559-47B4-45D4-A3E8-6FB6924E7C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FCED1-5F97-4326-8155-7A1E373F2C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3E69F-13C8-42E3-A014-ED8064FA31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6F2D9-631B-477C-ADF4-D452CD7FC4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B2B090-8085-424E-96CE-C5A1B6E276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7DAC52-4635-43C7-B0C3-AEFF3C9D46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59E110A1-F09C-44F0-B514-09CCF44DEF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793C5FEA-BD46-4F0D-B13A-8D20D975A8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uzaira.saeed@googl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219200"/>
            <a:ext cx="7162800" cy="20574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Week 3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DB System Concepts &amp; Architecture</a:t>
            </a:r>
            <a:endParaRPr 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352800"/>
            <a:ext cx="6096000" cy="1447800"/>
          </a:xfrm>
        </p:spPr>
        <p:txBody>
          <a:bodyPr>
            <a:normAutofit fontScale="62500" lnSpcReduction="20000"/>
          </a:bodyPr>
          <a:lstStyle/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>	</a:t>
            </a:r>
          </a:p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2200" b="1" dirty="0" smtClean="0"/>
          </a:p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200" b="1" dirty="0" smtClean="0"/>
              <a:t>	</a:t>
            </a:r>
            <a:r>
              <a:rPr lang="en-US" b="1" dirty="0" err="1" smtClean="0"/>
              <a:t>Uzaira</a:t>
            </a:r>
            <a:r>
              <a:rPr lang="en-US" b="1" dirty="0" smtClean="0"/>
              <a:t> </a:t>
            </a:r>
            <a:r>
              <a:rPr lang="en-US" b="1" dirty="0" err="1" smtClean="0"/>
              <a:t>Saeed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sz="2200" b="1" dirty="0" smtClean="0">
                <a:hlinkClick r:id="rId2"/>
              </a:rPr>
              <a:t>uzaira.saeed@google.com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endParaRPr lang="en-US" sz="3900" dirty="0" smtClean="0"/>
          </a:p>
        </p:txBody>
      </p:sp>
      <p:sp>
        <p:nvSpPr>
          <p:cNvPr id="4100" name="Line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Line 11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5825" y="0"/>
            <a:ext cx="6381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90500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Relation Schema &amp; Domain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“Relation State” r of a Relation Schema R(A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…, A</a:t>
            </a:r>
            <a:r>
              <a:rPr lang="en-US" baseline="-25000" dirty="0" smtClean="0"/>
              <a:t>n</a:t>
            </a:r>
            <a:r>
              <a:rPr lang="en-US" dirty="0" smtClean="0"/>
              <a:t>) is denoted by r(R)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r(R) is a set of n-</a:t>
            </a:r>
            <a:r>
              <a:rPr lang="en-US" dirty="0" err="1" smtClean="0"/>
              <a:t>tuples</a:t>
            </a:r>
            <a:r>
              <a:rPr lang="en-US" dirty="0" smtClean="0"/>
              <a:t> r={t</a:t>
            </a:r>
            <a:r>
              <a:rPr lang="en-US" baseline="-25000" dirty="0" smtClean="0"/>
              <a:t>1</a:t>
            </a:r>
            <a:r>
              <a:rPr lang="en-US" dirty="0" smtClean="0"/>
              <a:t>, t</a:t>
            </a:r>
            <a:r>
              <a:rPr lang="en-US" baseline="-25000" dirty="0" smtClean="0"/>
              <a:t>2</a:t>
            </a:r>
            <a:r>
              <a:rPr lang="en-US" dirty="0" smtClean="0"/>
              <a:t>, …, t</a:t>
            </a:r>
            <a:r>
              <a:rPr lang="en-US" baseline="-25000" dirty="0" smtClean="0"/>
              <a:t>m</a:t>
            </a:r>
            <a:r>
              <a:rPr lang="en-US" dirty="0" smtClean="0"/>
              <a:t>}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Each “n-</a:t>
            </a:r>
            <a:r>
              <a:rPr lang="en-US" dirty="0" err="1" smtClean="0"/>
              <a:t>tuple</a:t>
            </a:r>
            <a:r>
              <a:rPr lang="en-US" dirty="0" smtClean="0"/>
              <a:t>” is an ordered list of “n” values </a:t>
            </a:r>
            <a:br>
              <a:rPr lang="en-US" dirty="0" smtClean="0"/>
            </a:br>
            <a:r>
              <a:rPr lang="en-US" dirty="0" smtClean="0"/>
              <a:t>t=&lt; 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&gt;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value v</a:t>
            </a:r>
            <a:r>
              <a:rPr lang="en-US" baseline="-25000" dirty="0" smtClean="0"/>
              <a:t>i</a:t>
            </a:r>
            <a:r>
              <a:rPr lang="en-US" dirty="0" smtClean="0"/>
              <a:t> ; 1&lt;=</a:t>
            </a:r>
            <a:r>
              <a:rPr lang="en-US" dirty="0" err="1" smtClean="0"/>
              <a:t>i</a:t>
            </a:r>
            <a:r>
              <a:rPr lang="en-US" dirty="0" smtClean="0"/>
              <a:t>&lt;=n is an is an element of domain A</a:t>
            </a:r>
            <a:r>
              <a:rPr lang="en-US" baseline="-25000" dirty="0" smtClean="0"/>
              <a:t>i</a:t>
            </a:r>
            <a:r>
              <a:rPr lang="en-US" dirty="0" smtClean="0"/>
              <a:t> or is a special value NULL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value of </a:t>
            </a:r>
            <a:r>
              <a:rPr lang="en-US" dirty="0" err="1" smtClean="0"/>
              <a:t>tuple</a:t>
            </a:r>
            <a:r>
              <a:rPr lang="en-US" dirty="0" smtClean="0"/>
              <a:t> t, which corresponds to the attribute A</a:t>
            </a:r>
            <a:r>
              <a:rPr lang="en-US" baseline="-25000" dirty="0" smtClean="0"/>
              <a:t>i</a:t>
            </a:r>
            <a:r>
              <a:rPr lang="en-US" dirty="0" smtClean="0"/>
              <a:t>, is denoted by t[A</a:t>
            </a:r>
            <a:r>
              <a:rPr lang="en-US" baseline="-25000" dirty="0" smtClean="0"/>
              <a:t>i</a:t>
            </a:r>
            <a:r>
              <a:rPr lang="en-US" dirty="0" smtClean="0"/>
              <a:t>] or t. A</a:t>
            </a:r>
            <a:r>
              <a:rPr lang="en-US" baseline="-25000" dirty="0" smtClean="0"/>
              <a:t>i </a:t>
            </a:r>
            <a:r>
              <a:rPr lang="en-US" dirty="0" smtClean="0"/>
              <a:t>or t[</a:t>
            </a:r>
            <a:r>
              <a:rPr lang="en-US" dirty="0" err="1" smtClean="0"/>
              <a:t>i</a:t>
            </a:r>
            <a:r>
              <a:rPr lang="en-US" dirty="0" smtClean="0"/>
              <a:t>]; if we use positional notation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90500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Relation Schema &amp; Domain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343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Schema R is also called “Relation Intension”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Relation State r(R) is also called “Relation Extension”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05200"/>
            <a:ext cx="915918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Relation Schema &amp; Domain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 set theory, Relation State r(R) is a mathematical relation of degree “n” on domains  </a:t>
            </a:r>
            <a:r>
              <a:rPr lang="en-US" dirty="0" err="1" smtClean="0"/>
              <a:t>dom</a:t>
            </a:r>
            <a:r>
              <a:rPr lang="en-US" dirty="0" smtClean="0"/>
              <a:t>(A</a:t>
            </a:r>
            <a:r>
              <a:rPr lang="en-US" baseline="-25000" dirty="0" smtClean="0"/>
              <a:t>1</a:t>
            </a:r>
            <a:r>
              <a:rPr lang="en-US" dirty="0" smtClean="0"/>
              <a:t>), </a:t>
            </a:r>
            <a:r>
              <a:rPr lang="en-US" dirty="0" err="1" smtClean="0"/>
              <a:t>dom</a:t>
            </a:r>
            <a:r>
              <a:rPr lang="en-US" dirty="0" smtClean="0"/>
              <a:t>( A</a:t>
            </a:r>
            <a:r>
              <a:rPr lang="en-US" baseline="-25000" dirty="0" smtClean="0"/>
              <a:t>2</a:t>
            </a:r>
            <a:r>
              <a:rPr lang="en-US" dirty="0" smtClean="0"/>
              <a:t>), …, </a:t>
            </a:r>
            <a:r>
              <a:rPr lang="en-US" dirty="0" err="1" smtClean="0"/>
              <a:t>dom</a:t>
            </a:r>
            <a:r>
              <a:rPr lang="en-US" dirty="0" smtClean="0"/>
              <a:t>(A</a:t>
            </a:r>
            <a:r>
              <a:rPr lang="en-US" baseline="-25000" dirty="0" smtClean="0"/>
              <a:t>n</a:t>
            </a:r>
            <a:r>
              <a:rPr lang="en-US" dirty="0" smtClean="0"/>
              <a:t>) which is a subset of the Cartesian Product that define R: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r(R) </a:t>
            </a:r>
            <a:r>
              <a:rPr lang="en-US" dirty="0" smtClean="0">
                <a:sym typeface="Symbol" pitchFamily="18" charset="2"/>
              </a:rPr>
              <a:t></a:t>
            </a:r>
            <a:r>
              <a:rPr lang="en-US" dirty="0" smtClean="0"/>
              <a:t> (</a:t>
            </a:r>
            <a:r>
              <a:rPr lang="en-US" dirty="0" err="1" smtClean="0"/>
              <a:t>dom</a:t>
            </a:r>
            <a:r>
              <a:rPr lang="en-US" dirty="0" smtClean="0"/>
              <a:t>(A</a:t>
            </a:r>
            <a:r>
              <a:rPr lang="en-US" baseline="-25000" dirty="0" smtClean="0"/>
              <a:t>1</a:t>
            </a:r>
            <a:r>
              <a:rPr lang="en-US" dirty="0" smtClean="0"/>
              <a:t>)X </a:t>
            </a:r>
            <a:r>
              <a:rPr lang="en-US" dirty="0" err="1" smtClean="0"/>
              <a:t>dom</a:t>
            </a:r>
            <a:r>
              <a:rPr lang="en-US" dirty="0" smtClean="0"/>
              <a:t>( A</a:t>
            </a:r>
            <a:r>
              <a:rPr lang="en-US" baseline="-25000" dirty="0" smtClean="0"/>
              <a:t>2</a:t>
            </a:r>
            <a:r>
              <a:rPr lang="en-US" dirty="0" smtClean="0"/>
              <a:t>)X …X </a:t>
            </a:r>
            <a:r>
              <a:rPr lang="en-US" dirty="0" err="1" smtClean="0"/>
              <a:t>dom</a:t>
            </a:r>
            <a:r>
              <a:rPr lang="en-US" dirty="0" smtClean="0"/>
              <a:t>(A</a:t>
            </a:r>
            <a:r>
              <a:rPr lang="en-US" baseline="-25000" dirty="0" smtClean="0"/>
              <a:t>n</a:t>
            </a:r>
            <a:r>
              <a:rPr lang="en-US" dirty="0" smtClean="0"/>
              <a:t>))</a:t>
            </a:r>
            <a:br>
              <a:rPr lang="en-US" dirty="0" smtClean="0"/>
            </a:b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Cartesian product defines all possible combination values from the underlying domains…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Relation Schema &amp; Domain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Let S1 = {0,1}</a:t>
            </a:r>
          </a:p>
          <a:p>
            <a:r>
              <a:rPr lang="en-US" sz="2400" dirty="0" smtClean="0"/>
              <a:t>Let  S2 =  {</a:t>
            </a:r>
            <a:r>
              <a:rPr lang="en-US" sz="2400" dirty="0" err="1" smtClean="0"/>
              <a:t>a,b,c</a:t>
            </a:r>
            <a:r>
              <a:rPr lang="en-US" sz="2400" dirty="0" smtClean="0"/>
              <a:t>}</a:t>
            </a:r>
          </a:p>
          <a:p>
            <a:endParaRPr lang="en-US" sz="2400" dirty="0" smtClean="0"/>
          </a:p>
          <a:p>
            <a:r>
              <a:rPr lang="en-US" sz="2400" dirty="0" smtClean="0"/>
              <a:t>Let R </a:t>
            </a:r>
            <a:r>
              <a:rPr lang="en-US" sz="2400" dirty="0" smtClean="0">
                <a:sym typeface="Symbol" pitchFamily="18" charset="2"/>
              </a:rPr>
              <a:t></a:t>
            </a:r>
            <a:r>
              <a:rPr lang="en-US" sz="2400" dirty="0" smtClean="0"/>
              <a:t> S1 X S2</a:t>
            </a:r>
          </a:p>
          <a:p>
            <a:endParaRPr lang="en-US" sz="2400" dirty="0" smtClean="0"/>
          </a:p>
          <a:p>
            <a:r>
              <a:rPr lang="en-US" sz="2400" dirty="0" smtClean="0"/>
              <a:t>Then for example: r(R) = {&lt;0,a&gt; , &lt;0,b&gt; , &lt;1,c&gt; }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Relation Schema &amp; Domain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Cardinality in domain D is given by |D|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|</a:t>
            </a:r>
            <a:r>
              <a:rPr lang="en-US" dirty="0" err="1" smtClean="0"/>
              <a:t>dom</a:t>
            </a:r>
            <a:r>
              <a:rPr lang="en-US" dirty="0" smtClean="0"/>
              <a:t>(A</a:t>
            </a:r>
            <a:r>
              <a:rPr lang="en-US" baseline="-25000" dirty="0" smtClean="0"/>
              <a:t>1</a:t>
            </a:r>
            <a:r>
              <a:rPr lang="en-US" dirty="0" smtClean="0"/>
              <a:t>)| X  |</a:t>
            </a:r>
            <a:r>
              <a:rPr lang="en-US" dirty="0" err="1" smtClean="0"/>
              <a:t>dom</a:t>
            </a:r>
            <a:r>
              <a:rPr lang="en-US" dirty="0" smtClean="0"/>
              <a:t>( A</a:t>
            </a:r>
            <a:r>
              <a:rPr lang="en-US" baseline="-25000" dirty="0" smtClean="0"/>
              <a:t>2</a:t>
            </a:r>
            <a:r>
              <a:rPr lang="en-US" dirty="0" smtClean="0"/>
              <a:t>)| X …X |</a:t>
            </a:r>
            <a:r>
              <a:rPr lang="en-US" dirty="0" err="1" smtClean="0"/>
              <a:t>dom</a:t>
            </a:r>
            <a:r>
              <a:rPr lang="en-US" dirty="0" smtClean="0"/>
              <a:t>(A</a:t>
            </a:r>
            <a:r>
              <a:rPr lang="en-US" baseline="-25000" dirty="0" smtClean="0"/>
              <a:t>n</a:t>
            </a:r>
            <a:r>
              <a:rPr lang="en-US" dirty="0" smtClean="0"/>
              <a:t>)|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while all the given domains are finite….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This represents the total number of possible </a:t>
            </a:r>
            <a:r>
              <a:rPr lang="en-US" dirty="0" err="1" smtClean="0"/>
              <a:t>tuples</a:t>
            </a:r>
            <a:r>
              <a:rPr lang="en-US" dirty="0" smtClean="0"/>
              <a:t> that can ever exist in any relation state r(R)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“Current Relation State” reflects the valid </a:t>
            </a:r>
            <a:r>
              <a:rPr lang="en-US" dirty="0" err="1" smtClean="0"/>
              <a:t>tuples</a:t>
            </a:r>
            <a:r>
              <a:rPr lang="en-US" dirty="0" smtClean="0"/>
              <a:t> that represent a particular state of the real world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Several attributes can have the same domain e.g. home phone, office phone and cell phone etc…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Definition Summary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2438400"/>
          <a:ext cx="6781800" cy="3667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00"/>
                <a:gridCol w="3390900"/>
              </a:tblGrid>
              <a:tr h="523875">
                <a:tc>
                  <a:txBody>
                    <a:bodyPr/>
                    <a:lstStyle/>
                    <a:p>
                      <a:r>
                        <a:rPr lang="en-US" dirty="0" smtClean="0"/>
                        <a:t>INFORMAL TERMS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FORMAL TERMS</a:t>
                      </a:r>
                      <a:endParaRPr lang="en-US" dirty="0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Table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Relation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Column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Attribute</a:t>
                      </a:r>
                    </a:p>
                  </a:txBody>
                  <a:tcPr horzOverflow="overflow"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Row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Tuple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Values in a column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Domain</a:t>
                      </a:r>
                    </a:p>
                  </a:txBody>
                  <a:tcPr horzOverflow="overflow"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Table Definition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Schema of a Relation</a:t>
                      </a:r>
                    </a:p>
                  </a:txBody>
                  <a:tcPr horzOverflow="overflow"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Populated Table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Extension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Characteristics of Relations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Ordering of </a:t>
            </a:r>
            <a:r>
              <a:rPr lang="en-US" sz="2800" b="1" dirty="0" err="1" smtClean="0">
                <a:solidFill>
                  <a:srgbClr val="000000"/>
                </a:solidFill>
                <a:cs typeface="Times New Roman" pitchFamily="18" charset="0"/>
              </a:rPr>
              <a:t>tuples</a:t>
            </a:r>
            <a:r>
              <a:rPr 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 in a relation r(R)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: The </a:t>
            </a:r>
            <a:r>
              <a:rPr lang="en-US" sz="2800" dirty="0" err="1" smtClean="0">
                <a:solidFill>
                  <a:srgbClr val="000000"/>
                </a:solidFill>
                <a:cs typeface="Times New Roman" pitchFamily="18" charset="0"/>
              </a:rPr>
              <a:t>tuples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 are </a:t>
            </a:r>
            <a:r>
              <a:rPr lang="en-US" sz="2800" i="1" dirty="0" smtClean="0">
                <a:solidFill>
                  <a:srgbClr val="000000"/>
                </a:solidFill>
                <a:cs typeface="Times New Roman" pitchFamily="18" charset="0"/>
              </a:rPr>
              <a:t>not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  considered to be ordered, even though they appear to be in the tabular form.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 </a:t>
            </a:r>
            <a:r>
              <a:rPr 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Ordering of attributes in a relation schema R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 (and of values within each </a:t>
            </a:r>
            <a:r>
              <a:rPr lang="en-US" sz="2800" dirty="0" err="1" smtClean="0">
                <a:solidFill>
                  <a:srgbClr val="000000"/>
                </a:solidFill>
                <a:cs typeface="Times New Roman" pitchFamily="18" charset="0"/>
              </a:rPr>
              <a:t>tuple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): We will consider the attributes in R(A</a:t>
            </a:r>
            <a:r>
              <a:rPr lang="en-US" sz="2800" baseline="-25000" dirty="0" smtClean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, A</a:t>
            </a:r>
            <a:r>
              <a:rPr lang="en-US" sz="2800" baseline="-25000" dirty="0" smtClean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, ..., A</a:t>
            </a:r>
            <a:r>
              <a:rPr lang="en-US" sz="2800" baseline="-25000" dirty="0" smtClean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) and the values in t=&lt;v</a:t>
            </a:r>
            <a:r>
              <a:rPr lang="en-US" sz="2800" baseline="-25000" dirty="0" smtClean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, v</a:t>
            </a:r>
            <a:r>
              <a:rPr lang="en-US" sz="2800" baseline="-25000" dirty="0" smtClean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, ..., </a:t>
            </a:r>
            <a:r>
              <a:rPr lang="en-US" sz="2800" dirty="0" err="1" smtClean="0">
                <a:solidFill>
                  <a:srgbClr val="000000"/>
                </a:solidFill>
                <a:cs typeface="Times New Roman" pitchFamily="18" charset="0"/>
              </a:rPr>
              <a:t>v</a:t>
            </a:r>
            <a:r>
              <a:rPr lang="en-US" sz="2800" baseline="-25000" dirty="0" err="1" smtClean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&gt; to be </a:t>
            </a:r>
            <a:r>
              <a:rPr lang="en-US" sz="2800" i="1" dirty="0" smtClean="0">
                <a:solidFill>
                  <a:srgbClr val="000000"/>
                </a:solidFill>
                <a:cs typeface="Times New Roman" pitchFamily="18" charset="0"/>
              </a:rPr>
              <a:t>ordered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 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 </a:t>
            </a:r>
            <a:r>
              <a:rPr 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Values in a </a:t>
            </a:r>
            <a:r>
              <a:rPr lang="en-US" sz="2800" b="1" dirty="0" err="1" smtClean="0">
                <a:solidFill>
                  <a:srgbClr val="000000"/>
                </a:solidFill>
                <a:cs typeface="Times New Roman" pitchFamily="18" charset="0"/>
              </a:rPr>
              <a:t>tuple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: All values are considered </a:t>
            </a:r>
            <a:r>
              <a:rPr lang="en-US" sz="2800" i="1" dirty="0" smtClean="0">
                <a:solidFill>
                  <a:srgbClr val="000000"/>
                </a:solidFill>
                <a:cs typeface="Times New Roman" pitchFamily="18" charset="0"/>
              </a:rPr>
              <a:t>atomic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  (indivisible). A special </a:t>
            </a:r>
            <a:r>
              <a:rPr 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null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 value is used to represent values that are unknown or inapplicable to certain </a:t>
            </a:r>
            <a:r>
              <a:rPr lang="en-US" sz="2800" dirty="0" err="1" smtClean="0">
                <a:solidFill>
                  <a:srgbClr val="000000"/>
                </a:solidFill>
                <a:cs typeface="Times New Roman" pitchFamily="18" charset="0"/>
              </a:rPr>
              <a:t>tuples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en-US" sz="2800" dirty="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Characteristics of Relations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Interpretation (meaning) of a relation r(R)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Relational Schema is considered as a type of “assertion”</a:t>
            </a:r>
            <a:r>
              <a:rPr lang="en-US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Example: Assert the fact that there is a student in STUDENT relation with name “</a:t>
            </a:r>
            <a:r>
              <a:rPr lang="en-US" dirty="0" err="1" smtClean="0"/>
              <a:t>Asif</a:t>
            </a:r>
            <a:r>
              <a:rPr lang="en-US" dirty="0" smtClean="0"/>
              <a:t> Khan”…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Hence each </a:t>
            </a:r>
            <a:r>
              <a:rPr lang="en-US" dirty="0" err="1" smtClean="0"/>
              <a:t>tuple</a:t>
            </a:r>
            <a:r>
              <a:rPr lang="en-US" dirty="0" smtClean="0"/>
              <a:t> is a “fact” or an instance of the “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assertion</a:t>
            </a:r>
            <a:r>
              <a:rPr lang="en-US" dirty="0" smtClean="0"/>
              <a:t>”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Relational Schema is also a “predicate”</a:t>
            </a:r>
            <a:r>
              <a:rPr lang="en-US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Column values of each </a:t>
            </a:r>
            <a:r>
              <a:rPr lang="en-US" dirty="0" err="1" smtClean="0"/>
              <a:t>tuple</a:t>
            </a:r>
            <a:r>
              <a:rPr lang="en-US" dirty="0" smtClean="0"/>
              <a:t> satisfy the 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“predicate”</a:t>
            </a:r>
          </a:p>
          <a:p>
            <a:pPr lvl="2">
              <a:lnSpc>
                <a:spcPct val="90000"/>
              </a:lnSpc>
            </a:pPr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“Closed World Assumption” states that the only true facts in the Universe are those which are present within the extension of the Relation…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Relational Model Notation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We refer to 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component values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 of a </a:t>
            </a:r>
            <a:r>
              <a:rPr lang="en-US" sz="2400" dirty="0" err="1" smtClean="0">
                <a:solidFill>
                  <a:srgbClr val="000000"/>
                </a:solidFill>
                <a:cs typeface="Times New Roman" pitchFamily="18" charset="0"/>
              </a:rPr>
              <a:t>tuple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 t by t[A</a:t>
            </a:r>
            <a:r>
              <a:rPr lang="en-US" sz="2400" baseline="-25000" dirty="0" smtClean="0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] = v</a:t>
            </a:r>
            <a:r>
              <a:rPr lang="en-US" sz="2400" baseline="-25000" dirty="0" smtClean="0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 (the value of attribute A</a:t>
            </a:r>
            <a:r>
              <a:rPr lang="en-US" sz="2400" baseline="-25000" dirty="0" smtClean="0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 for </a:t>
            </a:r>
            <a:r>
              <a:rPr lang="en-US" sz="2400" dirty="0" err="1" smtClean="0">
                <a:solidFill>
                  <a:srgbClr val="000000"/>
                </a:solidFill>
                <a:cs typeface="Times New Roman" pitchFamily="18" charset="0"/>
              </a:rPr>
              <a:t>tuple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 t).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endParaRPr lang="en-US" sz="24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4" name="Picture 5" descr="31755_FIG0702.gif                                              0001035BEeyore                         B91DCF3B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267200"/>
            <a:ext cx="8391525" cy="16208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Relational Model Constraints and Relational Database Schemas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Road Map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0104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Relational Model Concepts</a:t>
            </a:r>
          </a:p>
          <a:p>
            <a:r>
              <a:rPr lang="en-US" dirty="0" smtClean="0"/>
              <a:t>Relational Model Constraints &amp; DB Schema</a:t>
            </a:r>
          </a:p>
          <a:p>
            <a:r>
              <a:rPr lang="en-US" dirty="0" smtClean="0"/>
              <a:t>Operations</a:t>
            </a:r>
            <a:endParaRPr lang="en-US" dirty="0" smtClean="0"/>
          </a:p>
          <a:p>
            <a:r>
              <a:rPr lang="en-US" dirty="0" smtClean="0"/>
              <a:t>Transactions &amp; Dealing </a:t>
            </a:r>
            <a:r>
              <a:rPr lang="en-US" dirty="0" smtClean="0"/>
              <a:t>with Constraint </a:t>
            </a:r>
            <a:r>
              <a:rPr lang="en-US" dirty="0" smtClean="0"/>
              <a:t>Violations</a:t>
            </a:r>
          </a:p>
          <a:p>
            <a:r>
              <a:rPr lang="en-US" dirty="0" err="1" smtClean="0"/>
              <a:t>Codd's</a:t>
            </a:r>
            <a:r>
              <a:rPr lang="en-US" dirty="0" smtClean="0"/>
              <a:t> </a:t>
            </a:r>
            <a:r>
              <a:rPr lang="en-US" dirty="0" smtClean="0"/>
              <a:t>12 </a:t>
            </a:r>
            <a:r>
              <a:rPr lang="en-US" dirty="0" smtClean="0"/>
              <a:t>rules for defining Relational DB</a:t>
            </a:r>
            <a:endParaRPr lang="en-US" dirty="0" smtClean="0"/>
          </a:p>
        </p:txBody>
      </p:sp>
      <p:sp>
        <p:nvSpPr>
          <p:cNvPr id="5124" name="Line 6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Database Constraints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953000"/>
          </a:xfrm>
        </p:spPr>
        <p:txBody>
          <a:bodyPr>
            <a:normAutofit/>
          </a:bodyPr>
          <a:lstStyle/>
          <a:p>
            <a:pPr marL="609600" indent="-609600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Constraints are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conditions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 that must hold on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all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 valid relation instances. </a:t>
            </a:r>
          </a:p>
          <a:p>
            <a:pPr marL="609600" indent="-609600"/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609600" indent="-609600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There are three main types of constraints</a:t>
            </a:r>
          </a:p>
          <a:p>
            <a:pPr marL="975360" lvl="1" indent="-609600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Inherent Model-Based Constraints</a:t>
            </a:r>
          </a:p>
          <a:p>
            <a:pPr marL="975360" lvl="1" indent="-609600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Schema-Based Constraints</a:t>
            </a:r>
          </a:p>
          <a:p>
            <a:pPr marL="975360" lvl="1" indent="-609600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Application-Based or Semantic Constraints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90500"/>
            <a:ext cx="82296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Types of Constraints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953000"/>
          </a:xfrm>
        </p:spPr>
        <p:txBody>
          <a:bodyPr>
            <a:normAutofit/>
          </a:bodyPr>
          <a:lstStyle/>
          <a:p>
            <a:pPr marL="609600" indent="-609600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Inherent or Model-Based Constraints</a:t>
            </a:r>
          </a:p>
          <a:p>
            <a:pPr marL="975360" lvl="1" indent="-609600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Also called “Implicit Constraints”</a:t>
            </a:r>
          </a:p>
          <a:p>
            <a:pPr marL="975360" lvl="1" indent="-609600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Constraints that are inherent in the Data Model</a:t>
            </a:r>
          </a:p>
          <a:p>
            <a:pPr marL="975360" lvl="1" indent="-609600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Example:</a:t>
            </a:r>
          </a:p>
          <a:p>
            <a:pPr marL="1249680" lvl="2" indent="-609600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Relation cannot have duplicate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tuples</a:t>
            </a:r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1249680" lvl="2" indent="-609600"/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1249680" lvl="2" indent="-609600"/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190500"/>
            <a:ext cx="74676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Types of Constraints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953000"/>
          </a:xfrm>
        </p:spPr>
        <p:txBody>
          <a:bodyPr>
            <a:normAutofit/>
          </a:bodyPr>
          <a:lstStyle/>
          <a:p>
            <a:pPr marL="609600" indent="-609600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Schema-Based Constraints</a:t>
            </a:r>
          </a:p>
          <a:p>
            <a:pPr marL="975360" lvl="1" indent="-609600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Also called “Explicit Constraints”</a:t>
            </a:r>
          </a:p>
          <a:p>
            <a:pPr marL="975360" lvl="1" indent="-609600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Constraints that are explicitly given in Schema by specifying them explicitly through DDL</a:t>
            </a:r>
          </a:p>
          <a:p>
            <a:pPr marL="975360" lvl="1" indent="-609600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Types:</a:t>
            </a:r>
          </a:p>
          <a:p>
            <a:pPr marL="1249680" lvl="2" indent="-609600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Domain Constraints</a:t>
            </a:r>
          </a:p>
          <a:p>
            <a:pPr marL="1249680" lvl="2" indent="-609600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Key Constraints</a:t>
            </a:r>
          </a:p>
          <a:p>
            <a:pPr marL="1249680" lvl="2" indent="-609600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Constraints on NULLs</a:t>
            </a:r>
          </a:p>
          <a:p>
            <a:pPr marL="1249680" lvl="2" indent="-609600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Entity Integrity Constraints</a:t>
            </a:r>
          </a:p>
          <a:p>
            <a:pPr marL="1249680" lvl="2" indent="-609600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Referential Integrity Constraints</a:t>
            </a:r>
          </a:p>
          <a:p>
            <a:pPr marL="975360" lvl="1" indent="-609600"/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975360" lvl="1" indent="-609600"/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975360" lvl="1" indent="-609600"/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975360" lvl="1" indent="-609600"/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975360" lvl="1" indent="-609600"/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975360" lvl="1" indent="-609600"/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975360" lvl="1" indent="-609600"/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190500"/>
            <a:ext cx="74676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Types of Constraints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953000"/>
          </a:xfrm>
        </p:spPr>
        <p:txBody>
          <a:bodyPr>
            <a:normAutofit/>
          </a:bodyPr>
          <a:lstStyle/>
          <a:p>
            <a:pPr marL="609600" indent="-609600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Application-Based or Semantic Constraints</a:t>
            </a:r>
          </a:p>
          <a:p>
            <a:pPr marL="975360" lvl="1" indent="-609600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Constraints that cannot be directly expressed in Schema of Data Model and thus has to be enforced through the application program</a:t>
            </a:r>
          </a:p>
          <a:p>
            <a:pPr marL="975360" lvl="1" indent="-609600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Also called “Business Rules”</a:t>
            </a:r>
          </a:p>
          <a:p>
            <a:pPr marL="975360" lvl="1" indent="-609600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These constraints relate to behavior of attributes and are checked within the application program because it is difficult enforcing them else where</a:t>
            </a:r>
          </a:p>
          <a:p>
            <a:pPr marL="975360" lvl="1" indent="-609600"/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190500"/>
            <a:ext cx="73152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 Dependency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114800"/>
          </a:xfrm>
        </p:spPr>
        <p:txBody>
          <a:bodyPr/>
          <a:lstStyle/>
          <a:p>
            <a:r>
              <a:rPr lang="en-US" dirty="0" smtClean="0"/>
              <a:t>Another category of Constraints</a:t>
            </a:r>
          </a:p>
          <a:p>
            <a:r>
              <a:rPr lang="en-US" dirty="0" smtClean="0"/>
              <a:t>Tests the goodness of Design of Relational DB</a:t>
            </a:r>
          </a:p>
          <a:p>
            <a:endParaRPr lang="en-US" dirty="0" smtClean="0"/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Functional Dependency</a:t>
            </a:r>
          </a:p>
          <a:p>
            <a:pPr lvl="1"/>
            <a:r>
              <a:rPr lang="en-US" dirty="0" err="1" smtClean="0"/>
              <a:t>Multivalued</a:t>
            </a:r>
            <a:r>
              <a:rPr lang="en-US" dirty="0" smtClean="0"/>
              <a:t> Dependency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90500"/>
            <a:ext cx="80772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Domain Constraints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114800"/>
          </a:xfrm>
        </p:spPr>
        <p:txBody>
          <a:bodyPr/>
          <a:lstStyle/>
          <a:p>
            <a:r>
              <a:rPr lang="en-US" dirty="0" smtClean="0"/>
              <a:t>Constraints that specify that within a </a:t>
            </a:r>
            <a:r>
              <a:rPr lang="en-US" dirty="0" err="1" smtClean="0"/>
              <a:t>tuple</a:t>
            </a:r>
            <a:r>
              <a:rPr lang="en-US" dirty="0" smtClean="0"/>
              <a:t> the attribute values must be Atomic and must belong to domain </a:t>
            </a:r>
            <a:r>
              <a:rPr lang="en-US" dirty="0" err="1" smtClean="0"/>
              <a:t>dom</a:t>
            </a:r>
            <a:r>
              <a:rPr lang="en-US" dirty="0" smtClean="0"/>
              <a:t>(A)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90500"/>
            <a:ext cx="8077200" cy="1527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Constraints &amp; </a:t>
            </a:r>
            <a:br>
              <a:rPr lang="en-US" dirty="0" smtClean="0"/>
            </a:br>
            <a:r>
              <a:rPr lang="en-US" dirty="0" smtClean="0"/>
              <a:t>Constraints on NULLs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 </a:t>
            </a:r>
            <a:r>
              <a:rPr lang="en-US" dirty="0" err="1" smtClean="0"/>
              <a:t>tuples</a:t>
            </a:r>
            <a:r>
              <a:rPr lang="en-US" dirty="0" smtClean="0"/>
              <a:t> within a relation are distinct</a:t>
            </a:r>
          </a:p>
          <a:p>
            <a:pPr lvl="1"/>
            <a:r>
              <a:rPr lang="en-US" dirty="0" smtClean="0"/>
              <a:t>Means that no two </a:t>
            </a:r>
            <a:r>
              <a:rPr lang="en-US" dirty="0" err="1" smtClean="0"/>
              <a:t>tuples</a:t>
            </a:r>
            <a:r>
              <a:rPr lang="en-US" dirty="0" smtClean="0"/>
              <a:t> can have the same combination of values for all their attributes</a:t>
            </a:r>
          </a:p>
          <a:p>
            <a:pPr lvl="1"/>
            <a:r>
              <a:rPr lang="en-US" dirty="0" smtClean="0"/>
              <a:t>For each relation, we keep a subset of attributes that have unique combination of values for all </a:t>
            </a:r>
            <a:r>
              <a:rPr lang="en-US" dirty="0" err="1" smtClean="0"/>
              <a:t>tuples</a:t>
            </a:r>
            <a:r>
              <a:rPr lang="en-US" dirty="0" smtClean="0"/>
              <a:t> in Relation State r(R)</a:t>
            </a:r>
          </a:p>
          <a:p>
            <a:pPr lvl="1"/>
            <a:r>
              <a:rPr lang="en-US" dirty="0" smtClean="0"/>
              <a:t>We take such 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set of attributes as SK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Then for any two distinct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tuples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t1 &amp; t2; t1[SK] </a:t>
            </a:r>
            <a:r>
              <a:rPr lang="en-US" b="1" dirty="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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t2[SK]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Such set of attributes SK is called “Super Key” and must specify a Uniqueness Constraint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Ever relation must have at least 1 default Super Key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90500"/>
            <a:ext cx="8077200" cy="1527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Constraints &amp; </a:t>
            </a:r>
            <a:br>
              <a:rPr lang="en-US" dirty="0" smtClean="0"/>
            </a:br>
            <a:r>
              <a:rPr lang="en-US" dirty="0" smtClean="0"/>
              <a:t>Constraints on NULLs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Key of R: A "minimal" </a:t>
            </a:r>
            <a:r>
              <a:rPr lang="en-US" sz="2400" dirty="0" err="1" smtClean="0"/>
              <a:t>Superkey</a:t>
            </a:r>
            <a:r>
              <a:rPr lang="en-US" sz="2400" dirty="0" smtClean="0"/>
              <a:t> K; such that removal of any attribute from K results in a set of attributes that is not a </a:t>
            </a:r>
            <a:r>
              <a:rPr lang="en-US" sz="2400" dirty="0" err="1" smtClean="0"/>
              <a:t>superkey</a:t>
            </a:r>
            <a:r>
              <a:rPr lang="en-US" sz="24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Must hold Uniqueness Constraint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It is minimal…</a:t>
            </a:r>
          </a:p>
          <a:p>
            <a:pPr lvl="1">
              <a:lnSpc>
                <a:spcPct val="90000"/>
              </a:lnSpc>
            </a:pPr>
            <a:endParaRPr lang="en-US" sz="2200" b="1" u="sng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000" b="1" u="sng" dirty="0" smtClean="0">
                <a:solidFill>
                  <a:srgbClr val="000000"/>
                </a:solidFill>
                <a:cs typeface="Times New Roman" pitchFamily="18" charset="0"/>
              </a:rPr>
              <a:t>Example</a:t>
            </a:r>
            <a:r>
              <a:rPr lang="en-US" sz="2000" u="sng" dirty="0" smtClean="0">
                <a:solidFill>
                  <a:srgbClr val="000000"/>
                </a:solidFill>
                <a:cs typeface="Times New Roman" pitchFamily="18" charset="0"/>
              </a:rPr>
              <a:t>: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 The CAR relation schema: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	CAR(</a:t>
            </a:r>
            <a:r>
              <a:rPr lang="en-US" sz="2000" u="sng" dirty="0" smtClean="0">
                <a:solidFill>
                  <a:srgbClr val="000000"/>
                </a:solidFill>
                <a:cs typeface="Times New Roman" pitchFamily="18" charset="0"/>
              </a:rPr>
              <a:t>State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z="2000" u="sng" dirty="0" err="1" smtClean="0">
                <a:solidFill>
                  <a:srgbClr val="000000"/>
                </a:solidFill>
                <a:cs typeface="Times New Roman" pitchFamily="18" charset="0"/>
              </a:rPr>
              <a:t>Reg</a:t>
            </a:r>
            <a:r>
              <a:rPr lang="en-US" sz="2000" u="sng" dirty="0" smtClean="0">
                <a:solidFill>
                  <a:srgbClr val="000000"/>
                </a:solidFill>
                <a:cs typeface="Times New Roman" pitchFamily="18" charset="0"/>
              </a:rPr>
              <a:t>#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cs typeface="Times New Roman" pitchFamily="18" charset="0"/>
              </a:rPr>
              <a:t>SerialNo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, Make, Model, Year)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	has two </a:t>
            </a:r>
            <a:r>
              <a:rPr lang="en-US" sz="2000" dirty="0" err="1" smtClean="0">
                <a:solidFill>
                  <a:srgbClr val="000000"/>
                </a:solidFill>
                <a:cs typeface="Times New Roman" pitchFamily="18" charset="0"/>
              </a:rPr>
              <a:t>superkeys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 SK1 = {State, </a:t>
            </a:r>
            <a:r>
              <a:rPr lang="en-US" sz="2000" dirty="0" err="1" smtClean="0">
                <a:solidFill>
                  <a:srgbClr val="000000"/>
                </a:solidFill>
                <a:cs typeface="Times New Roman" pitchFamily="18" charset="0"/>
              </a:rPr>
              <a:t>Reg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#}, SK2 = {</a:t>
            </a:r>
            <a:r>
              <a:rPr lang="en-US" sz="2000" dirty="0" err="1" smtClean="0">
                <a:solidFill>
                  <a:srgbClr val="000000"/>
                </a:solidFill>
                <a:cs typeface="Times New Roman" pitchFamily="18" charset="0"/>
              </a:rPr>
              <a:t>SerialNo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} </a:t>
            </a:r>
            <a:b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{</a:t>
            </a:r>
            <a:r>
              <a:rPr lang="en-US" sz="2000" dirty="0" err="1" smtClean="0">
                <a:solidFill>
                  <a:srgbClr val="000000"/>
                </a:solidFill>
                <a:cs typeface="Times New Roman" pitchFamily="18" charset="0"/>
              </a:rPr>
              <a:t>SerialNo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, Make} is a </a:t>
            </a:r>
            <a:r>
              <a:rPr lang="en-US" sz="2000" dirty="0" err="1" smtClean="0">
                <a:solidFill>
                  <a:srgbClr val="000000"/>
                </a:solidFill>
                <a:cs typeface="Times New Roman" pitchFamily="18" charset="0"/>
              </a:rPr>
              <a:t>superkey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 but </a:t>
            </a:r>
            <a:r>
              <a:rPr lang="en-US" sz="2000" i="1" dirty="0" smtClean="0">
                <a:solidFill>
                  <a:srgbClr val="000000"/>
                </a:solidFill>
                <a:cs typeface="Times New Roman" pitchFamily="18" charset="0"/>
              </a:rPr>
              <a:t>not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 a key.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90500"/>
            <a:ext cx="8077200" cy="1527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Constraints &amp; </a:t>
            </a:r>
            <a:br>
              <a:rPr lang="en-US" dirty="0" smtClean="0"/>
            </a:br>
            <a:r>
              <a:rPr lang="en-US" dirty="0" smtClean="0"/>
              <a:t>Constraints on NULLs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1148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Having Keys in a relation is the property of Relational Schema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A Relation can have multiple keys.</a:t>
            </a:r>
          </a:p>
          <a:p>
            <a:pPr marL="975360" lvl="1" indent="-609600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If so, each key is called “candidate key”</a:t>
            </a:r>
          </a:p>
          <a:p>
            <a:pPr marL="975360" lvl="1" indent="-609600">
              <a:lnSpc>
                <a:spcPct val="90000"/>
              </a:lnSpc>
            </a:pPr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If a relation has </a:t>
            </a:r>
            <a:r>
              <a:rPr lang="en-US" sz="2400" i="1" dirty="0" smtClean="0">
                <a:solidFill>
                  <a:srgbClr val="000000"/>
                </a:solidFill>
                <a:cs typeface="Times New Roman" pitchFamily="18" charset="0"/>
              </a:rPr>
              <a:t>several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  candidate keys, one is chosen to be the “Primary Key”. The primary key attributes are </a:t>
            </a:r>
            <a:r>
              <a:rPr lang="en-US" sz="2400" i="1" dirty="0" smtClean="0">
                <a:solidFill>
                  <a:srgbClr val="000000"/>
                </a:solidFill>
                <a:cs typeface="Times New Roman" pitchFamily="18" charset="0"/>
              </a:rPr>
              <a:t>underlined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….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90500"/>
            <a:ext cx="8077200" cy="1527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Constraints &amp; </a:t>
            </a:r>
            <a:br>
              <a:rPr lang="en-US" dirty="0" smtClean="0"/>
            </a:br>
            <a:r>
              <a:rPr lang="en-US" dirty="0" smtClean="0"/>
              <a:t>Constraints on NULLs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114800"/>
          </a:xfrm>
        </p:spPr>
        <p:txBody>
          <a:bodyPr/>
          <a:lstStyle/>
          <a:p>
            <a:r>
              <a:rPr lang="en-US" dirty="0" smtClean="0"/>
              <a:t>Key Constraints &amp; Constraints on NULLs</a:t>
            </a:r>
          </a:p>
          <a:p>
            <a:pPr lvl="1"/>
            <a:endParaRPr lang="en-US" dirty="0" smtClean="0"/>
          </a:p>
        </p:txBody>
      </p:sp>
      <p:pic>
        <p:nvPicPr>
          <p:cNvPr id="4" name="Picture 5" descr="ch07_elmasri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362200"/>
            <a:ext cx="6284912" cy="4495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Relational Model Concepts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90500"/>
            <a:ext cx="8077200" cy="1527175"/>
          </a:xfrm>
        </p:spPr>
        <p:txBody>
          <a:bodyPr/>
          <a:lstStyle/>
          <a:p>
            <a:r>
              <a:rPr lang="en-US" dirty="0" smtClean="0"/>
              <a:t>Relational DB Schema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A set S of relation schemas that belong to the same database S = {R</a:t>
            </a:r>
            <a:r>
              <a:rPr lang="en-US" baseline="-25000" dirty="0" smtClean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, R</a:t>
            </a:r>
            <a:r>
              <a:rPr lang="en-US" baseline="-25000" dirty="0" smtClean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, ...,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R</a:t>
            </a:r>
            <a:r>
              <a:rPr lang="en-US" baseline="-25000" dirty="0" err="1" smtClean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} and a set of Integrity Constraints IC.</a:t>
            </a:r>
          </a:p>
          <a:p>
            <a:pPr>
              <a:lnSpc>
                <a:spcPct val="90000"/>
              </a:lnSpc>
            </a:pPr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DB states that abide by all 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set of Integrity Constraints ICs are called “Valid States”</a:t>
            </a:r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90500"/>
            <a:ext cx="80772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Entity Integrity Constraints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114800"/>
          </a:xfrm>
        </p:spPr>
        <p:txBody>
          <a:bodyPr/>
          <a:lstStyle/>
          <a:p>
            <a:r>
              <a:rPr lang="en-US" dirty="0" smtClean="0"/>
              <a:t>Entity Integrity Constraints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cs typeface="Times New Roman" pitchFamily="18" charset="0"/>
              </a:rPr>
              <a:t>The </a:t>
            </a:r>
            <a:r>
              <a:rPr lang="en-US" sz="2200" i="1" dirty="0" smtClean="0">
                <a:solidFill>
                  <a:srgbClr val="000000"/>
                </a:solidFill>
                <a:cs typeface="Times New Roman" pitchFamily="18" charset="0"/>
              </a:rPr>
              <a:t>primary key attributes</a:t>
            </a:r>
            <a:r>
              <a:rPr lang="en-US" sz="2200" dirty="0" smtClean="0">
                <a:solidFill>
                  <a:srgbClr val="000000"/>
                </a:solidFill>
                <a:cs typeface="Times New Roman" pitchFamily="18" charset="0"/>
              </a:rPr>
              <a:t>  PK of each relation schema R in S cannot have null values in any </a:t>
            </a:r>
            <a:r>
              <a:rPr lang="en-US" sz="2200" dirty="0" err="1" smtClean="0">
                <a:solidFill>
                  <a:srgbClr val="000000"/>
                </a:solidFill>
                <a:cs typeface="Times New Roman" pitchFamily="18" charset="0"/>
              </a:rPr>
              <a:t>tuple</a:t>
            </a:r>
            <a:r>
              <a:rPr lang="en-US" sz="2200" dirty="0" smtClean="0">
                <a:solidFill>
                  <a:srgbClr val="000000"/>
                </a:solidFill>
                <a:cs typeface="Times New Roman" pitchFamily="18" charset="0"/>
              </a:rPr>
              <a:t> of r(R). This is because primary key values are used to </a:t>
            </a:r>
            <a:r>
              <a:rPr lang="en-US" sz="2200" i="1" dirty="0" smtClean="0">
                <a:solidFill>
                  <a:srgbClr val="000000"/>
                </a:solidFill>
                <a:cs typeface="Times New Roman" pitchFamily="18" charset="0"/>
              </a:rPr>
              <a:t>identify</a:t>
            </a:r>
            <a:r>
              <a:rPr lang="en-US" sz="2200" dirty="0" smtClean="0">
                <a:solidFill>
                  <a:srgbClr val="000000"/>
                </a:solidFill>
                <a:cs typeface="Times New Roman" pitchFamily="18" charset="0"/>
              </a:rPr>
              <a:t>  the individual </a:t>
            </a:r>
            <a:r>
              <a:rPr lang="en-US" sz="2200" dirty="0" err="1" smtClean="0">
                <a:solidFill>
                  <a:srgbClr val="000000"/>
                </a:solidFill>
                <a:cs typeface="Times New Roman" pitchFamily="18" charset="0"/>
              </a:rPr>
              <a:t>tuples</a:t>
            </a:r>
            <a:r>
              <a:rPr lang="en-US" sz="2200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pPr lvl="1"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solidFill>
                  <a:srgbClr val="000000"/>
                </a:solidFill>
                <a:cs typeface="Times New Roman" pitchFamily="18" charset="0"/>
              </a:rPr>
              <a:t>t[PK] </a:t>
            </a:r>
            <a:r>
              <a:rPr lang="en-US" sz="2200" b="1" dirty="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2200" dirty="0" smtClean="0">
                <a:solidFill>
                  <a:srgbClr val="000000"/>
                </a:solidFill>
                <a:cs typeface="Times New Roman" pitchFamily="18" charset="0"/>
              </a:rPr>
              <a:t> null for any </a:t>
            </a:r>
            <a:r>
              <a:rPr lang="en-US" sz="2200" dirty="0" err="1" smtClean="0">
                <a:solidFill>
                  <a:srgbClr val="000000"/>
                </a:solidFill>
                <a:cs typeface="Times New Roman" pitchFamily="18" charset="0"/>
              </a:rPr>
              <a:t>tuple</a:t>
            </a:r>
            <a:r>
              <a:rPr lang="en-US" sz="2200" dirty="0" smtClean="0">
                <a:solidFill>
                  <a:srgbClr val="000000"/>
                </a:solidFill>
                <a:cs typeface="Times New Roman" pitchFamily="18" charset="0"/>
              </a:rPr>
              <a:t> t in r(R)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cs typeface="Times New Roman" pitchFamily="18" charset="0"/>
              </a:rPr>
              <a:t> </a:t>
            </a:r>
            <a:r>
              <a:rPr lang="en-US" sz="2200" u="sng" dirty="0" smtClean="0">
                <a:solidFill>
                  <a:srgbClr val="000000"/>
                </a:solidFill>
                <a:cs typeface="Times New Roman" pitchFamily="18" charset="0"/>
              </a:rPr>
              <a:t>Note:</a:t>
            </a:r>
            <a:r>
              <a:rPr lang="en-US" sz="2200" dirty="0" smtClean="0">
                <a:solidFill>
                  <a:srgbClr val="000000"/>
                </a:solidFill>
                <a:cs typeface="Times New Roman" pitchFamily="18" charset="0"/>
              </a:rPr>
              <a:t> Other attributes of R may be similarly constrained  to disallow null values, even though they are not members of the primary key.</a:t>
            </a:r>
            <a:endParaRPr lang="en-US" sz="2200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90500"/>
            <a:ext cx="7772400" cy="1527175"/>
          </a:xfrm>
        </p:spPr>
        <p:txBody>
          <a:bodyPr/>
          <a:lstStyle/>
          <a:p>
            <a:r>
              <a:rPr lang="en-US" dirty="0" smtClean="0"/>
              <a:t>Referential Integrity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A constraint involving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two  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relations...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Used to specify a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relationship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 among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tuples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in two relations: the </a:t>
            </a:r>
            <a:r>
              <a:rPr lang="en-US" b="1" dirty="0" smtClean="0">
                <a:solidFill>
                  <a:srgbClr val="000000"/>
                </a:solidFill>
                <a:cs typeface="Times New Roman" pitchFamily="18" charset="0"/>
              </a:rPr>
              <a:t>referencing relation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and the </a:t>
            </a:r>
            <a:r>
              <a:rPr lang="en-US" b="1" dirty="0" smtClean="0">
                <a:solidFill>
                  <a:srgbClr val="000000"/>
                </a:solidFill>
                <a:cs typeface="Times New Roman" pitchFamily="18" charset="0"/>
              </a:rPr>
              <a:t>referenced relation</a:t>
            </a:r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Tuples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in the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referencing relation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 R</a:t>
            </a:r>
            <a:r>
              <a:rPr lang="en-US" baseline="-25000" dirty="0" smtClean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have attributes FK (called </a:t>
            </a:r>
            <a:r>
              <a:rPr lang="en-US" b="1" dirty="0" smtClean="0">
                <a:solidFill>
                  <a:srgbClr val="000000"/>
                </a:solidFill>
                <a:cs typeface="Times New Roman" pitchFamily="18" charset="0"/>
              </a:rPr>
              <a:t>foreign key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attributes) that reference the primary key attributes PK of the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referenced relation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 R</a:t>
            </a:r>
            <a:r>
              <a:rPr lang="en-US" baseline="-25000" dirty="0" smtClean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A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tuple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t</a:t>
            </a:r>
            <a:r>
              <a:rPr lang="en-US" baseline="-25000" dirty="0" smtClean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in R</a:t>
            </a:r>
            <a:r>
              <a:rPr lang="en-US" baseline="-25000" dirty="0" smtClean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is said to </a:t>
            </a:r>
            <a:r>
              <a:rPr lang="en-US" b="1" dirty="0" smtClean="0">
                <a:solidFill>
                  <a:srgbClr val="000000"/>
                </a:solidFill>
                <a:cs typeface="Times New Roman" pitchFamily="18" charset="0"/>
              </a:rPr>
              <a:t>reference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a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tuple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t</a:t>
            </a:r>
            <a:r>
              <a:rPr lang="en-US" baseline="-25000" dirty="0" smtClean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in R</a:t>
            </a:r>
            <a:r>
              <a:rPr lang="en-US" baseline="-25000" dirty="0" smtClean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if t</a:t>
            </a:r>
            <a:r>
              <a:rPr lang="en-US" baseline="-25000" dirty="0" smtClean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[FK] = t</a:t>
            </a:r>
            <a:r>
              <a:rPr lang="en-US" baseline="-25000" dirty="0" smtClean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[PK].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A referential integrity constraint can be displayed in a relational database schema as a directed arc from R</a:t>
            </a:r>
            <a:r>
              <a:rPr lang="en-US" baseline="-25000" dirty="0" smtClean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.FK to R</a:t>
            </a:r>
            <a:r>
              <a:rPr lang="en-US" baseline="-25000" dirty="0" smtClean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Referential Integrity Constraints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The value in the foreign key column(s) FK of the referencing relation R1 can be either: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a value of an existing primary key value of the corresponding primary key PK in the referenced relation R2, or..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a null.</a:t>
            </a:r>
          </a:p>
          <a:p>
            <a:pPr>
              <a:lnSpc>
                <a:spcPct val="90000"/>
              </a:lnSpc>
            </a:pPr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In case (2), the FK in R1 should not be a part of its own primary key.</a:t>
            </a:r>
            <a:endParaRPr lang="en-US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190500"/>
            <a:ext cx="73152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Other Types of Constraints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114800"/>
          </a:xfrm>
        </p:spPr>
        <p:txBody>
          <a:bodyPr/>
          <a:lstStyle/>
          <a:p>
            <a:r>
              <a:rPr lang="en-US" dirty="0" smtClean="0"/>
              <a:t>Semantic Integrity Constraints: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 smtClean="0"/>
              <a:t>based on application semantics and cannot be expressed by the model per se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 smtClean="0"/>
              <a:t>E.g., “the max. no. of hours per employee for all projects he or she works on is 56 hrs per week”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 smtClean="0"/>
              <a:t>A </a:t>
            </a:r>
            <a:r>
              <a:rPr lang="en-US" i="1" dirty="0" smtClean="0"/>
              <a:t>constraint specification language</a:t>
            </a:r>
            <a:r>
              <a:rPr lang="en-US" dirty="0" smtClean="0"/>
              <a:t> may have to be used to express these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 smtClean="0"/>
              <a:t>SQL-99 allows triggers and ASSERTIONS to allow for some of these</a:t>
            </a:r>
            <a:endParaRPr lang="en-US" sz="24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Operations, Transactions &amp; Avoiding Constraint Violations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Operations in DB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905000"/>
            <a:ext cx="8001000" cy="495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basic operations can change some Relation State in DB:</a:t>
            </a:r>
          </a:p>
          <a:p>
            <a:pPr lvl="1"/>
            <a:r>
              <a:rPr lang="en-US" dirty="0" smtClean="0"/>
              <a:t>Insert</a:t>
            </a:r>
          </a:p>
          <a:p>
            <a:pPr lvl="2"/>
            <a:r>
              <a:rPr lang="en-US" dirty="0" smtClean="0"/>
              <a:t>To insert new data</a:t>
            </a:r>
          </a:p>
          <a:p>
            <a:pPr lvl="1"/>
            <a:r>
              <a:rPr lang="en-US" dirty="0" smtClean="0"/>
              <a:t>Delete</a:t>
            </a:r>
          </a:p>
          <a:p>
            <a:pPr lvl="2"/>
            <a:r>
              <a:rPr lang="en-US" dirty="0" smtClean="0"/>
              <a:t>To delete old data</a:t>
            </a:r>
          </a:p>
          <a:p>
            <a:pPr lvl="1"/>
            <a:r>
              <a:rPr lang="en-US" dirty="0" smtClean="0"/>
              <a:t>Update (or Modify)</a:t>
            </a:r>
          </a:p>
          <a:p>
            <a:pPr lvl="2"/>
            <a:r>
              <a:rPr lang="en-US" dirty="0" smtClean="0"/>
              <a:t>To change value of some attribute(s) in existing </a:t>
            </a:r>
            <a:r>
              <a:rPr lang="en-US" dirty="0" err="1" smtClean="0"/>
              <a:t>tuples</a:t>
            </a:r>
            <a:endParaRPr lang="en-US" dirty="0" smtClean="0"/>
          </a:p>
          <a:p>
            <a:r>
              <a:rPr lang="en-US" dirty="0" smtClean="0"/>
              <a:t>While applying these rules, Integrity Constraints on the Relational DB Schema should not be </a:t>
            </a:r>
            <a:r>
              <a:rPr lang="en-US" dirty="0" err="1" smtClean="0"/>
              <a:t>voilated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190500"/>
            <a:ext cx="75438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Insert Operation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905000"/>
            <a:ext cx="8915400" cy="411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Provides a list of values for a new </a:t>
            </a:r>
            <a:r>
              <a:rPr lang="en-US" sz="2800" dirty="0" err="1" smtClean="0"/>
              <a:t>tuple</a:t>
            </a:r>
            <a:r>
              <a:rPr lang="en-US" sz="2800" dirty="0" smtClean="0"/>
              <a:t> t that is to be inserted into a Relation R</a:t>
            </a:r>
          </a:p>
          <a:p>
            <a:endParaRPr lang="en-US" sz="2800" dirty="0" smtClean="0"/>
          </a:p>
          <a:p>
            <a:r>
              <a:rPr lang="en-US" sz="2800" dirty="0" smtClean="0"/>
              <a:t>Insert can violate any of the four types of Constraints…</a:t>
            </a:r>
          </a:p>
          <a:p>
            <a:pPr lvl="1"/>
            <a:r>
              <a:rPr lang="en-US" dirty="0" smtClean="0"/>
              <a:t>Domain Constraint </a:t>
            </a:r>
          </a:p>
          <a:p>
            <a:pPr lvl="2"/>
            <a:r>
              <a:rPr lang="en-US" dirty="0" smtClean="0"/>
              <a:t>is violated if the given value does not belong to appropriate domain</a:t>
            </a:r>
          </a:p>
          <a:p>
            <a:pPr lvl="2"/>
            <a:r>
              <a:rPr lang="en-US" dirty="0" smtClean="0"/>
              <a:t>In other words, that value is of in-appropriate data type…</a:t>
            </a:r>
          </a:p>
          <a:p>
            <a:pPr lvl="2"/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INSERT INTO Course (</a:t>
            </a:r>
            <a:r>
              <a:rPr lang="en-US" dirty="0" err="1" smtClean="0"/>
              <a:t>CourseCode</a:t>
            </a:r>
            <a:r>
              <a:rPr lang="en-US" dirty="0" smtClean="0"/>
              <a:t>, </a:t>
            </a:r>
            <a:r>
              <a:rPr lang="en-US" dirty="0" err="1" smtClean="0"/>
              <a:t>CourseName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VALUES (CS501, 217356725);</a:t>
            </a:r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190500"/>
            <a:ext cx="75438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Insert Operation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905000"/>
            <a:ext cx="8915400" cy="4114800"/>
          </a:xfrm>
        </p:spPr>
        <p:txBody>
          <a:bodyPr>
            <a:noAutofit/>
          </a:bodyPr>
          <a:lstStyle/>
          <a:p>
            <a:pPr lvl="1"/>
            <a:r>
              <a:rPr lang="en-US" dirty="0" smtClean="0"/>
              <a:t>Key Constraint </a:t>
            </a:r>
          </a:p>
          <a:p>
            <a:pPr lvl="2"/>
            <a:r>
              <a:rPr lang="en-US" dirty="0" smtClean="0"/>
              <a:t>is violated if a key value given in the </a:t>
            </a:r>
            <a:r>
              <a:rPr lang="en-US" dirty="0" err="1" smtClean="0"/>
              <a:t>tuple</a:t>
            </a:r>
            <a:r>
              <a:rPr lang="en-US" dirty="0" smtClean="0"/>
              <a:t>, already exists for some other </a:t>
            </a:r>
            <a:r>
              <a:rPr lang="en-US" dirty="0" err="1" smtClean="0"/>
              <a:t>tuple</a:t>
            </a:r>
            <a:r>
              <a:rPr lang="en-US" dirty="0" smtClean="0"/>
              <a:t> in relation r(R)</a:t>
            </a:r>
          </a:p>
          <a:p>
            <a:pPr lvl="2"/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INSERT INTO Course (</a:t>
            </a:r>
            <a:r>
              <a:rPr lang="en-US" dirty="0" err="1" smtClean="0"/>
              <a:t>CourseCode</a:t>
            </a:r>
            <a:r>
              <a:rPr lang="en-US" dirty="0" smtClean="0"/>
              <a:t>, </a:t>
            </a:r>
            <a:r>
              <a:rPr lang="en-US" dirty="0" err="1" smtClean="0"/>
              <a:t>CourseName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VALUES (CS501,‘Database Management Systems’);</a:t>
            </a:r>
            <a:br>
              <a:rPr lang="en-US" dirty="0" smtClean="0"/>
            </a:br>
            <a:r>
              <a:rPr lang="en-US" dirty="0" smtClean="0"/>
              <a:t>will fail if CS501 </a:t>
            </a:r>
            <a:r>
              <a:rPr lang="en-US" dirty="0" err="1" smtClean="0"/>
              <a:t>alread</a:t>
            </a:r>
            <a:r>
              <a:rPr lang="en-US" dirty="0" smtClean="0"/>
              <a:t> exists in DB for some other subject…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Entity Integrity Constraint </a:t>
            </a:r>
          </a:p>
          <a:p>
            <a:pPr lvl="2"/>
            <a:r>
              <a:rPr lang="en-US" dirty="0" smtClean="0"/>
              <a:t>is violated if any part of Primary Key of the new </a:t>
            </a:r>
            <a:r>
              <a:rPr lang="en-US" dirty="0" err="1" smtClean="0"/>
              <a:t>tuple</a:t>
            </a:r>
            <a:r>
              <a:rPr lang="en-US" dirty="0" smtClean="0"/>
              <a:t> t is NULL</a:t>
            </a:r>
          </a:p>
          <a:p>
            <a:pPr lvl="2"/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INSERT INTO Course (</a:t>
            </a:r>
            <a:r>
              <a:rPr lang="en-US" dirty="0" err="1" smtClean="0"/>
              <a:t>CourseCode</a:t>
            </a:r>
            <a:r>
              <a:rPr lang="en-US" dirty="0" smtClean="0"/>
              <a:t>, </a:t>
            </a:r>
            <a:r>
              <a:rPr lang="en-US" dirty="0" err="1" smtClean="0"/>
              <a:t>CourseName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VALUES (</a:t>
            </a:r>
            <a:r>
              <a:rPr lang="en-US" dirty="0" err="1" smtClean="0"/>
              <a:t>NULL,‘Database</a:t>
            </a:r>
            <a:r>
              <a:rPr lang="en-US" dirty="0" smtClean="0"/>
              <a:t> Management Systems’);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190500"/>
            <a:ext cx="75438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Insert Operation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905000"/>
            <a:ext cx="8915400" cy="4114800"/>
          </a:xfrm>
        </p:spPr>
        <p:txBody>
          <a:bodyPr>
            <a:noAutofit/>
          </a:bodyPr>
          <a:lstStyle/>
          <a:p>
            <a:pPr lvl="1"/>
            <a:r>
              <a:rPr lang="en-US" dirty="0" smtClean="0"/>
              <a:t>Referential Integrity Constraint </a:t>
            </a:r>
          </a:p>
          <a:p>
            <a:pPr lvl="2"/>
            <a:r>
              <a:rPr lang="en-US" dirty="0" smtClean="0"/>
              <a:t>is violated if the value of Foreign Key in </a:t>
            </a:r>
            <a:r>
              <a:rPr lang="en-US" dirty="0" err="1" smtClean="0"/>
              <a:t>tuple</a:t>
            </a:r>
            <a:r>
              <a:rPr lang="en-US" dirty="0" smtClean="0"/>
              <a:t> t does not exist in the referenced relation</a:t>
            </a:r>
          </a:p>
          <a:p>
            <a:pPr lvl="2"/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INSERT INTO STUDENT_COURSE (</a:t>
            </a:r>
            <a:r>
              <a:rPr lang="en-US" dirty="0" err="1" smtClean="0"/>
              <a:t>StudentRollNo</a:t>
            </a:r>
            <a:r>
              <a:rPr lang="en-US" dirty="0" smtClean="0"/>
              <a:t>, </a:t>
            </a:r>
            <a:r>
              <a:rPr lang="en-US" dirty="0" err="1" smtClean="0"/>
              <a:t>CourseCode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VALUES (02-1102,‘CS000’);</a:t>
            </a:r>
          </a:p>
          <a:p>
            <a:endParaRPr lang="en-US" dirty="0" smtClean="0"/>
          </a:p>
          <a:p>
            <a:r>
              <a:rPr lang="en-US" dirty="0" smtClean="0"/>
              <a:t>If the insertion violates any constraint, the whole insertion operation is rejected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Relation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905000"/>
            <a:ext cx="7010400" cy="4572000"/>
          </a:xfrm>
        </p:spPr>
        <p:txBody>
          <a:bodyPr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smtClean="0"/>
              <a:t>Database is considered as a collection of relations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Relation is a “table of values”. In other words, it is a flat file of records…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A relation may be regarded as a set of </a:t>
            </a:r>
            <a:r>
              <a:rPr lang="en-US" sz="2800" dirty="0" err="1" smtClean="0"/>
              <a:t>tuples</a:t>
            </a:r>
            <a:r>
              <a:rPr lang="en-US" sz="2800" dirty="0" smtClean="0"/>
              <a:t> (rows).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relation may alternately be thought of as a set of attributes (columns). </a:t>
            </a:r>
          </a:p>
          <a:p>
            <a:pPr>
              <a:defRPr/>
            </a:pPr>
            <a:endParaRPr lang="en-US" sz="2800" dirty="0" smtClean="0"/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Delete Operation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905000"/>
            <a:ext cx="8153400" cy="411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Delete Operation can violate the Referential Integrity Constraint only</a:t>
            </a:r>
          </a:p>
          <a:p>
            <a:r>
              <a:rPr lang="en-US" sz="2800" dirty="0" smtClean="0"/>
              <a:t>This occurs if the </a:t>
            </a:r>
            <a:r>
              <a:rPr lang="en-US" sz="2800" dirty="0" err="1" smtClean="0"/>
              <a:t>tuple</a:t>
            </a:r>
            <a:r>
              <a:rPr lang="en-US" sz="2800" dirty="0" smtClean="0"/>
              <a:t> being deleted is referenced by foreign keys from other </a:t>
            </a:r>
            <a:r>
              <a:rPr lang="en-US" sz="2800" dirty="0" err="1" smtClean="0"/>
              <a:t>tuples</a:t>
            </a:r>
            <a:r>
              <a:rPr lang="en-US" sz="2800" dirty="0" smtClean="0"/>
              <a:t> in DB</a:t>
            </a:r>
          </a:p>
          <a:p>
            <a:pPr lvl="1"/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DELETE FROM Customers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CustomerID</a:t>
            </a:r>
            <a:r>
              <a:rPr lang="en-US" dirty="0" smtClean="0"/>
              <a:t>=‘CUST80’;</a:t>
            </a:r>
          </a:p>
          <a:p>
            <a:pPr lvl="2"/>
            <a:r>
              <a:rPr lang="en-US" dirty="0" smtClean="0"/>
              <a:t>Will give Referential Integrity violation </a:t>
            </a:r>
            <a:r>
              <a:rPr lang="en-US" dirty="0" err="1" smtClean="0"/>
              <a:t>iff</a:t>
            </a:r>
            <a:r>
              <a:rPr lang="en-US" dirty="0" smtClean="0"/>
              <a:t> the said customer have placed any orders… In other words he is being referred in ORDERS table</a:t>
            </a:r>
          </a:p>
          <a:p>
            <a:pPr lvl="2"/>
            <a:endParaRPr lang="en-US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Delete Operation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905000"/>
            <a:ext cx="8153400" cy="411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If Delete Operation causes violation, we have few options:</a:t>
            </a:r>
          </a:p>
          <a:p>
            <a:pPr lvl="1"/>
            <a:r>
              <a:rPr lang="en-US" dirty="0" smtClean="0"/>
              <a:t>“restrict” is to reject the said deletion operation</a:t>
            </a:r>
          </a:p>
          <a:p>
            <a:pPr lvl="1"/>
            <a:r>
              <a:rPr lang="en-US" dirty="0" smtClean="0"/>
              <a:t>“cascade” is to propagate the deletion by deleting </a:t>
            </a:r>
            <a:r>
              <a:rPr lang="en-US" dirty="0" err="1" smtClean="0"/>
              <a:t>tuples</a:t>
            </a:r>
            <a:r>
              <a:rPr lang="en-US" dirty="0" smtClean="0"/>
              <a:t> that reference the said </a:t>
            </a:r>
            <a:r>
              <a:rPr lang="en-US" dirty="0" err="1" smtClean="0"/>
              <a:t>tuple</a:t>
            </a:r>
            <a:endParaRPr lang="en-US" dirty="0" smtClean="0"/>
          </a:p>
          <a:p>
            <a:pPr lvl="1"/>
            <a:r>
              <a:rPr lang="en-US" dirty="0" smtClean="0"/>
              <a:t>“set null” or “set default” will be done for each referenced attribute. But in this case, if the referencing attribute is a part of PRIMARY KEY Entity Integrity violation will occur</a:t>
            </a:r>
          </a:p>
          <a:p>
            <a:endParaRPr lang="en-US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Delete Operation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905000"/>
            <a:ext cx="8153400" cy="411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When Referential</a:t>
            </a:r>
            <a:r>
              <a:rPr lang="en-US" dirty="0" smtClean="0"/>
              <a:t> Integrity Constraint is specified in DDL, DBMS allows the Designer to specify the option that will be triggered when the constraint will occur…</a:t>
            </a:r>
          </a:p>
          <a:p>
            <a:endParaRPr lang="en-US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Update Operation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905000"/>
            <a:ext cx="8534400" cy="4800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It is necessary to specify the condition on attributed of </a:t>
            </a:r>
            <a:r>
              <a:rPr lang="en-US" sz="2800" dirty="0" err="1" smtClean="0"/>
              <a:t>tuples</a:t>
            </a:r>
            <a:r>
              <a:rPr lang="en-US" sz="2800" dirty="0" smtClean="0"/>
              <a:t> to be modified</a:t>
            </a:r>
          </a:p>
          <a:p>
            <a:r>
              <a:rPr lang="en-US" sz="2800" dirty="0" smtClean="0"/>
              <a:t>Referential Integrity Constraint Violation</a:t>
            </a:r>
          </a:p>
          <a:p>
            <a:pPr lvl="1"/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UPDATE Student</a:t>
            </a:r>
            <a:br>
              <a:rPr lang="en-US" dirty="0" smtClean="0"/>
            </a:br>
            <a:r>
              <a:rPr lang="en-US" dirty="0" smtClean="0"/>
              <a:t>SET </a:t>
            </a:r>
            <a:r>
              <a:rPr lang="en-US" dirty="0" err="1" smtClean="0"/>
              <a:t>StudentID</a:t>
            </a:r>
            <a:r>
              <a:rPr lang="en-US" dirty="0" smtClean="0"/>
              <a:t> =’16-1101’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StudentID</a:t>
            </a:r>
            <a:r>
              <a:rPr lang="en-US" dirty="0" smtClean="0"/>
              <a:t> =‘16-0008';</a:t>
            </a:r>
          </a:p>
          <a:p>
            <a:pPr lvl="2"/>
            <a:r>
              <a:rPr lang="en-US" dirty="0" smtClean="0"/>
              <a:t>Fails because of Referential Integrity Violation as this student has already registered several courses and that data appears in STUDENT_COURSE table</a:t>
            </a:r>
            <a:r>
              <a:rPr lang="en-US" dirty="0" smtClean="0"/>
              <a:t>…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Update Operation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905000"/>
            <a:ext cx="8534400" cy="411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Primary Key Constraint Violation</a:t>
            </a:r>
          </a:p>
          <a:p>
            <a:pPr lvl="1"/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UPDATE Course </a:t>
            </a:r>
            <a:br>
              <a:rPr lang="en-US" dirty="0" smtClean="0"/>
            </a:br>
            <a:r>
              <a:rPr lang="en-US" dirty="0" smtClean="0"/>
              <a:t>SET </a:t>
            </a:r>
            <a:r>
              <a:rPr lang="en-US" dirty="0" err="1" smtClean="0"/>
              <a:t>CourseCode</a:t>
            </a:r>
            <a:r>
              <a:rPr lang="en-US" dirty="0" smtClean="0"/>
              <a:t> =‘CS101’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CourseName</a:t>
            </a:r>
            <a:r>
              <a:rPr lang="en-US" dirty="0" smtClean="0"/>
              <a:t> =' Database Management Systems ';</a:t>
            </a:r>
          </a:p>
          <a:p>
            <a:pPr lvl="2"/>
            <a:r>
              <a:rPr lang="en-US" dirty="0" smtClean="0"/>
              <a:t>Fails because it repeats the Primary Key value that already exists for some other </a:t>
            </a:r>
            <a:r>
              <a:rPr lang="en-US" dirty="0" err="1" smtClean="0"/>
              <a:t>tuple</a:t>
            </a:r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Also Referential Integrity Violation Occurs as this course has already been registered by many students and that data appears in STUDENT_COURSE table…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Update Operation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905000"/>
            <a:ext cx="8534400" cy="4114800"/>
          </a:xfrm>
        </p:spPr>
        <p:txBody>
          <a:bodyPr>
            <a:no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Hence, Updating an attribute which is neither a part of Primary Key nor Foreign Key causes no problem</a:t>
            </a:r>
          </a:p>
          <a:p>
            <a:endParaRPr lang="en-US" sz="2800" dirty="0" smtClean="0"/>
          </a:p>
          <a:p>
            <a:r>
              <a:rPr lang="en-US" sz="2800" dirty="0" smtClean="0"/>
              <a:t>DBMS only confirms that the new value is of correct domain…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Transaction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905000"/>
            <a:ext cx="8001000" cy="411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“Transaction” is an executing program that includes some DB Operation</a:t>
            </a:r>
          </a:p>
          <a:p>
            <a:endParaRPr lang="en-US" sz="2800" dirty="0" smtClean="0"/>
          </a:p>
          <a:p>
            <a:r>
              <a:rPr lang="en-US" sz="2800" dirty="0" smtClean="0"/>
              <a:t>It leaves DB in some valid consistent state satisfying the specified constraints</a:t>
            </a:r>
          </a:p>
          <a:p>
            <a:endParaRPr lang="en-US" sz="2800" dirty="0" smtClean="0"/>
          </a:p>
          <a:p>
            <a:r>
              <a:rPr lang="en-US" sz="2800" dirty="0" smtClean="0"/>
              <a:t>One single Transaction includes a number of retrieval and update operations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Transaction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905000"/>
            <a:ext cx="8001000" cy="4114800"/>
          </a:xfrm>
        </p:spPr>
        <p:txBody>
          <a:bodyPr>
            <a:noAutofit/>
          </a:bodyPr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Retrieving amount from bank account requires:</a:t>
            </a:r>
          </a:p>
          <a:p>
            <a:pPr lvl="2"/>
            <a:r>
              <a:rPr lang="en-US" dirty="0" smtClean="0"/>
              <a:t>Confirming balance amount</a:t>
            </a:r>
          </a:p>
          <a:p>
            <a:pPr lvl="2"/>
            <a:r>
              <a:rPr lang="en-US" dirty="0" smtClean="0"/>
              <a:t>Checking customer validity</a:t>
            </a:r>
          </a:p>
          <a:p>
            <a:pPr lvl="2"/>
            <a:r>
              <a:rPr lang="en-US" dirty="0" smtClean="0"/>
              <a:t>And finally </a:t>
            </a:r>
            <a:r>
              <a:rPr lang="en-US" smtClean="0"/>
              <a:t>withdrawing cash</a:t>
            </a:r>
          </a:p>
          <a:p>
            <a:pPr lvl="2"/>
            <a:endParaRPr lang="en-US" dirty="0" smtClean="0"/>
          </a:p>
          <a:p>
            <a:r>
              <a:rPr lang="en-US" sz="2800" dirty="0" smtClean="0"/>
              <a:t>Online Transaction Processing (OLTP) supports several hundred transactions per second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Dr</a:t>
            </a:r>
            <a:r>
              <a:rPr lang="en-US" dirty="0" smtClean="0"/>
              <a:t>. E. F. </a:t>
            </a:r>
            <a:r>
              <a:rPr lang="en-US" dirty="0" err="1" smtClean="0"/>
              <a:t>Codd's</a:t>
            </a:r>
            <a:r>
              <a:rPr lang="en-US" dirty="0" smtClean="0"/>
              <a:t> 12 rules for </a:t>
            </a:r>
            <a:r>
              <a:rPr lang="en-US" dirty="0" smtClean="0"/>
              <a:t>Defining </a:t>
            </a:r>
            <a:r>
              <a:rPr lang="en-US" dirty="0" smtClean="0"/>
              <a:t>Relational </a:t>
            </a:r>
            <a:r>
              <a:rPr lang="en-US" dirty="0" smtClean="0"/>
              <a:t>DB</a:t>
            </a:r>
            <a:endParaRPr 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Defining </a:t>
            </a:r>
            <a:r>
              <a:rPr lang="en-US" b="1" dirty="0" smtClean="0"/>
              <a:t>Relational DB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905000"/>
            <a:ext cx="8001000" cy="4114800"/>
          </a:xfrm>
        </p:spPr>
        <p:txBody>
          <a:bodyPr>
            <a:noAutofit/>
          </a:bodyPr>
          <a:lstStyle/>
          <a:p>
            <a:r>
              <a:rPr lang="en-US" dirty="0" smtClean="0"/>
              <a:t>No </a:t>
            </a:r>
            <a:r>
              <a:rPr lang="en-US" dirty="0" smtClean="0"/>
              <a:t>fully relational </a:t>
            </a:r>
            <a:r>
              <a:rPr lang="en-US" dirty="0" smtClean="0"/>
              <a:t>DBMS is </a:t>
            </a:r>
            <a:r>
              <a:rPr lang="en-US" dirty="0" smtClean="0"/>
              <a:t>available </a:t>
            </a:r>
            <a:r>
              <a:rPr lang="en-US" dirty="0" smtClean="0"/>
              <a:t>today…</a:t>
            </a:r>
            <a:endParaRPr lang="en-US" dirty="0" smtClean="0"/>
          </a:p>
          <a:p>
            <a:r>
              <a:rPr lang="en-US" dirty="0" smtClean="0"/>
              <a:t>Set of 13 rules proposed </a:t>
            </a:r>
            <a:r>
              <a:rPr lang="en-US" dirty="0" smtClean="0"/>
              <a:t>by Edgar F. </a:t>
            </a:r>
            <a:r>
              <a:rPr lang="en-US" dirty="0" err="1" smtClean="0"/>
              <a:t>Codd</a:t>
            </a:r>
            <a:r>
              <a:rPr lang="en-US" dirty="0" smtClean="0"/>
              <a:t>, a pioneer of the relational model for databases</a:t>
            </a:r>
            <a:endParaRPr lang="en-US" dirty="0" smtClean="0"/>
          </a:p>
          <a:p>
            <a:r>
              <a:rPr lang="en-US" dirty="0" smtClean="0"/>
              <a:t>0</a:t>
            </a:r>
            <a:r>
              <a:rPr lang="en-US" dirty="0" smtClean="0"/>
              <a:t>. Foundation Rule</a:t>
            </a:r>
          </a:p>
          <a:p>
            <a:pPr lvl="1"/>
            <a:r>
              <a:rPr lang="en-US" i="1" dirty="0" smtClean="0"/>
              <a:t>A relational database management system must manage its stored data using only its </a:t>
            </a:r>
            <a:r>
              <a:rPr lang="en-US" i="1" dirty="0" smtClean="0"/>
              <a:t>relational capabilities.</a:t>
            </a:r>
          </a:p>
          <a:p>
            <a:pPr lvl="1"/>
            <a:endParaRPr lang="en-US" i="1" dirty="0" smtClean="0"/>
          </a:p>
          <a:p>
            <a:r>
              <a:rPr lang="en-US" dirty="0" smtClean="0"/>
              <a:t>1. Information Rule</a:t>
            </a:r>
          </a:p>
          <a:p>
            <a:pPr lvl="1"/>
            <a:r>
              <a:rPr lang="en-US" i="1" dirty="0" smtClean="0"/>
              <a:t>All information in the database should be </a:t>
            </a:r>
            <a:r>
              <a:rPr lang="en-US" i="1" dirty="0" smtClean="0"/>
              <a:t>stored </a:t>
            </a:r>
            <a:r>
              <a:rPr lang="en-US" i="1" dirty="0" smtClean="0"/>
              <a:t>as values in </a:t>
            </a:r>
            <a:r>
              <a:rPr lang="en-US" i="1" dirty="0" smtClean="0"/>
              <a:t>a table.</a:t>
            </a:r>
            <a:endParaRPr lang="en-US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Relation… </a:t>
            </a:r>
            <a:r>
              <a:rPr lang="en-US" dirty="0" err="1" smtClean="0"/>
              <a:t>Tuple</a:t>
            </a:r>
            <a:endParaRPr lang="en-US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905000"/>
            <a:ext cx="7010400" cy="45720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  <a:defRPr/>
            </a:pPr>
            <a:r>
              <a:rPr lang="en-US" dirty="0" smtClean="0"/>
              <a:t>Row is called a “</a:t>
            </a:r>
            <a:r>
              <a:rPr lang="en-US" dirty="0" err="1" smtClean="0"/>
              <a:t>tuple</a:t>
            </a:r>
            <a:r>
              <a:rPr lang="en-US" dirty="0" smtClean="0"/>
              <a:t>”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sz="2400" dirty="0" smtClean="0"/>
              <a:t>Each row represents a fact that corresponds to a real-world entity.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Each row has a value of an item or set of items that uniquely identifies that row in the table.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Sometimes row-ids or sequential numbers are assigned to identify the rows in the table.</a:t>
            </a:r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Defining </a:t>
            </a:r>
            <a:r>
              <a:rPr lang="en-US" b="1" dirty="0" smtClean="0"/>
              <a:t>Relational DB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905000"/>
            <a:ext cx="8001000" cy="4114800"/>
          </a:xfrm>
        </p:spPr>
        <p:txBody>
          <a:bodyPr>
            <a:noAutofit/>
          </a:bodyPr>
          <a:lstStyle/>
          <a:p>
            <a:r>
              <a:rPr lang="en-US" dirty="0" smtClean="0"/>
              <a:t>2</a:t>
            </a:r>
            <a:r>
              <a:rPr lang="en-US" dirty="0" smtClean="0"/>
              <a:t>. Guaranteed Access Rule</a:t>
            </a:r>
          </a:p>
          <a:p>
            <a:pPr lvl="1"/>
            <a:r>
              <a:rPr lang="en-US" i="1" dirty="0" smtClean="0"/>
              <a:t>All data must be accessible</a:t>
            </a:r>
          </a:p>
          <a:p>
            <a:pPr lvl="1"/>
            <a:r>
              <a:rPr lang="en-US" i="1" dirty="0" smtClean="0"/>
              <a:t>Each </a:t>
            </a:r>
            <a:r>
              <a:rPr lang="en-US" i="1" dirty="0" smtClean="0"/>
              <a:t>and every </a:t>
            </a:r>
            <a:r>
              <a:rPr lang="en-US" i="1" dirty="0" smtClean="0"/>
              <a:t>atomic value (attribute value) </a:t>
            </a:r>
            <a:r>
              <a:rPr lang="en-US" i="1" dirty="0" smtClean="0"/>
              <a:t>is </a:t>
            </a:r>
            <a:r>
              <a:rPr lang="en-US" i="1" dirty="0" smtClean="0"/>
              <a:t>accessed </a:t>
            </a:r>
            <a:r>
              <a:rPr lang="en-US" i="1" dirty="0" smtClean="0"/>
              <a:t>by </a:t>
            </a:r>
            <a:r>
              <a:rPr lang="en-US" i="1" dirty="0" smtClean="0"/>
              <a:t>a combination </a:t>
            </a:r>
            <a:r>
              <a:rPr lang="en-US" i="1" dirty="0" smtClean="0"/>
              <a:t>of </a:t>
            </a:r>
            <a:endParaRPr lang="en-US" i="1" dirty="0" smtClean="0"/>
          </a:p>
          <a:p>
            <a:pPr lvl="2"/>
            <a:r>
              <a:rPr lang="en-US" i="1" dirty="0" smtClean="0"/>
              <a:t>table name+ </a:t>
            </a:r>
            <a:r>
              <a:rPr lang="en-US" i="1" dirty="0" smtClean="0"/>
              <a:t>primary key </a:t>
            </a:r>
            <a:r>
              <a:rPr lang="en-US" i="1" dirty="0" smtClean="0"/>
              <a:t>value+ column </a:t>
            </a:r>
            <a:r>
              <a:rPr lang="en-US" i="1" dirty="0" smtClean="0"/>
              <a:t>name.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 smtClean="0"/>
              <a:t>. Systematic Treatment of Null Values</a:t>
            </a:r>
          </a:p>
          <a:p>
            <a:pPr lvl="1"/>
            <a:r>
              <a:rPr lang="en-US" i="1" dirty="0" smtClean="0"/>
              <a:t>Null values (distinct from empty character string or a string of blank characters and distinct </a:t>
            </a:r>
            <a:r>
              <a:rPr lang="en-US" i="1" dirty="0" smtClean="0"/>
              <a:t>from zero </a:t>
            </a:r>
            <a:r>
              <a:rPr lang="en-US" i="1" dirty="0" smtClean="0"/>
              <a:t>or any other number) are supported in the </a:t>
            </a:r>
            <a:r>
              <a:rPr lang="en-US" i="1" dirty="0" smtClean="0"/>
              <a:t>fully relational </a:t>
            </a:r>
            <a:r>
              <a:rPr lang="en-US" i="1" dirty="0" smtClean="0"/>
              <a:t>DBMS for representing </a:t>
            </a:r>
            <a:r>
              <a:rPr lang="en-US" i="1" dirty="0" smtClean="0"/>
              <a:t>missing information </a:t>
            </a:r>
            <a:r>
              <a:rPr lang="en-US" i="1" dirty="0" smtClean="0"/>
              <a:t>in a systematic way, independent of data type</a:t>
            </a:r>
            <a:r>
              <a:rPr lang="en-US" i="1" dirty="0" smtClean="0"/>
              <a:t>.</a:t>
            </a:r>
            <a:endParaRPr lang="en-US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Defining </a:t>
            </a:r>
            <a:r>
              <a:rPr lang="en-US" b="1" dirty="0" smtClean="0"/>
              <a:t>Relational DB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905000"/>
            <a:ext cx="8001000" cy="4114800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 smtClean="0"/>
              <a:t>. </a:t>
            </a:r>
            <a:r>
              <a:rPr lang="en-US" dirty="0" smtClean="0"/>
              <a:t>Active </a:t>
            </a:r>
            <a:r>
              <a:rPr lang="en-US" dirty="0" smtClean="0"/>
              <a:t>On-line Catalog Based on the Relational Model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Database Dictionary (Catalog) should have description of Database</a:t>
            </a:r>
          </a:p>
          <a:p>
            <a:pPr lvl="1"/>
            <a:r>
              <a:rPr lang="en-US" i="1" dirty="0" smtClean="0"/>
              <a:t>Database </a:t>
            </a:r>
            <a:r>
              <a:rPr lang="en-US" i="1" dirty="0" smtClean="0"/>
              <a:t>Dictionary should be stored as tables and accessible through the regular data access language</a:t>
            </a:r>
          </a:p>
          <a:p>
            <a:pPr lvl="1"/>
            <a:r>
              <a:rPr lang="en-US" i="1" dirty="0" smtClean="0"/>
              <a:t>Same query language should be used on both Catalog and user DB</a:t>
            </a:r>
            <a:endParaRPr lang="en-US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Defining </a:t>
            </a:r>
            <a:r>
              <a:rPr lang="en-US" b="1" dirty="0" smtClean="0"/>
              <a:t>Relational DB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905000"/>
            <a:ext cx="8001000" cy="4114800"/>
          </a:xfrm>
        </p:spPr>
        <p:txBody>
          <a:bodyPr>
            <a:noAutofit/>
          </a:bodyPr>
          <a:lstStyle/>
          <a:p>
            <a:r>
              <a:rPr lang="en-US" dirty="0" smtClean="0"/>
              <a:t>5</a:t>
            </a:r>
            <a:r>
              <a:rPr lang="en-US" dirty="0" smtClean="0"/>
              <a:t>. Comprehensive Data Sublanguage Rule</a:t>
            </a:r>
          </a:p>
          <a:p>
            <a:pPr lvl="1"/>
            <a:r>
              <a:rPr lang="en-US" i="1" dirty="0" smtClean="0"/>
              <a:t>Should have one well defined language to provide all sorts of access to data</a:t>
            </a:r>
          </a:p>
          <a:p>
            <a:pPr lvl="1"/>
            <a:r>
              <a:rPr lang="en-US" i="1" dirty="0" smtClean="0"/>
              <a:t>It should support:</a:t>
            </a:r>
            <a:endParaRPr lang="en-US" i="1" dirty="0" smtClean="0"/>
          </a:p>
          <a:p>
            <a:pPr lvl="2"/>
            <a:r>
              <a:rPr lang="en-US" i="1" dirty="0" smtClean="0"/>
              <a:t>a. data definition</a:t>
            </a:r>
          </a:p>
          <a:p>
            <a:pPr lvl="2"/>
            <a:r>
              <a:rPr lang="en-US" i="1" dirty="0" smtClean="0"/>
              <a:t>b. view definition</a:t>
            </a:r>
          </a:p>
          <a:p>
            <a:pPr lvl="2"/>
            <a:r>
              <a:rPr lang="en-US" i="1" dirty="0" smtClean="0"/>
              <a:t>c. data </a:t>
            </a:r>
            <a:r>
              <a:rPr lang="en-US" i="1" dirty="0" smtClean="0"/>
              <a:t>manipulation</a:t>
            </a:r>
            <a:endParaRPr lang="en-US" i="1" dirty="0" smtClean="0"/>
          </a:p>
          <a:p>
            <a:pPr lvl="2"/>
            <a:r>
              <a:rPr lang="en-US" i="1" dirty="0" smtClean="0"/>
              <a:t>d. integrity constraints</a:t>
            </a:r>
          </a:p>
          <a:p>
            <a:pPr lvl="2"/>
            <a:r>
              <a:rPr lang="en-US" i="1" dirty="0" smtClean="0"/>
              <a:t>e. authorization</a:t>
            </a:r>
          </a:p>
          <a:p>
            <a:pPr lvl="2"/>
            <a:r>
              <a:rPr lang="en-US" i="1" dirty="0" smtClean="0"/>
              <a:t>f. transaction boundaries (begin, commit, and rollback</a:t>
            </a:r>
            <a:r>
              <a:rPr lang="en-US" i="1" dirty="0" smtClean="0"/>
              <a:t>).</a:t>
            </a:r>
            <a:endParaRPr lang="en-US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Defining </a:t>
            </a:r>
            <a:r>
              <a:rPr lang="en-US" b="1" dirty="0" smtClean="0"/>
              <a:t>Relational DB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905000"/>
            <a:ext cx="8001000" cy="4114800"/>
          </a:xfrm>
        </p:spPr>
        <p:txBody>
          <a:bodyPr>
            <a:noAutofit/>
          </a:bodyPr>
          <a:lstStyle/>
          <a:p>
            <a:r>
              <a:rPr lang="en-US" dirty="0" smtClean="0"/>
              <a:t>6</a:t>
            </a:r>
            <a:r>
              <a:rPr lang="en-US" dirty="0" smtClean="0"/>
              <a:t>. View Updating Rule</a:t>
            </a:r>
          </a:p>
          <a:p>
            <a:pPr lvl="1"/>
            <a:r>
              <a:rPr lang="en-US" i="1" dirty="0" smtClean="0"/>
              <a:t>View is a “Virtual Table” temporarily derived from some base table </a:t>
            </a:r>
          </a:p>
          <a:p>
            <a:pPr lvl="1"/>
            <a:r>
              <a:rPr lang="en-US" i="1" dirty="0" smtClean="0"/>
              <a:t>Since, view is formed from tables, changes to view should be reflected in base table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7</a:t>
            </a:r>
            <a:r>
              <a:rPr lang="en-US" dirty="0" smtClean="0"/>
              <a:t>. High-level Insert, Update, and Delete</a:t>
            </a:r>
          </a:p>
          <a:p>
            <a:pPr lvl="1"/>
            <a:r>
              <a:rPr lang="en-US" i="1" dirty="0" smtClean="0"/>
              <a:t>System should support insert, delete &amp; update operations with atomicity</a:t>
            </a:r>
          </a:p>
          <a:p>
            <a:pPr lvl="1"/>
            <a:r>
              <a:rPr lang="en-US" i="1" dirty="0" smtClean="0"/>
              <a:t> </a:t>
            </a:r>
            <a:endParaRPr lang="en-US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Defining </a:t>
            </a:r>
            <a:r>
              <a:rPr lang="en-US" b="1" dirty="0" smtClean="0"/>
              <a:t>Relational DB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905000"/>
            <a:ext cx="8001000" cy="4114800"/>
          </a:xfrm>
        </p:spPr>
        <p:txBody>
          <a:bodyPr>
            <a:noAutofit/>
          </a:bodyPr>
          <a:lstStyle/>
          <a:p>
            <a:r>
              <a:rPr lang="en-US" dirty="0" smtClean="0"/>
              <a:t>8</a:t>
            </a:r>
            <a:r>
              <a:rPr lang="en-US" dirty="0" smtClean="0"/>
              <a:t>. Physical Data Independence</a:t>
            </a:r>
          </a:p>
          <a:p>
            <a:pPr lvl="1"/>
            <a:r>
              <a:rPr lang="en-US" i="1" dirty="0" smtClean="0"/>
              <a:t>Application programs and terminal activities remain logically unimpaired whenever any </a:t>
            </a:r>
            <a:r>
              <a:rPr lang="en-US" i="1" dirty="0" smtClean="0"/>
              <a:t>changes are </a:t>
            </a:r>
            <a:r>
              <a:rPr lang="en-US" i="1" dirty="0" smtClean="0"/>
              <a:t>made in either storage representation or access methods.</a:t>
            </a:r>
          </a:p>
          <a:p>
            <a:endParaRPr lang="en-US" dirty="0" smtClean="0"/>
          </a:p>
          <a:p>
            <a:r>
              <a:rPr lang="en-US" dirty="0" smtClean="0"/>
              <a:t>9</a:t>
            </a:r>
            <a:r>
              <a:rPr lang="en-US" dirty="0" smtClean="0"/>
              <a:t>. Logical Data Independence</a:t>
            </a:r>
          </a:p>
          <a:p>
            <a:pPr lvl="1"/>
            <a:r>
              <a:rPr lang="en-US" i="1" dirty="0" smtClean="0"/>
              <a:t>Application programs and terminal activities remain logically unimpaired when </a:t>
            </a:r>
            <a:r>
              <a:rPr lang="en-US" i="1" dirty="0" smtClean="0"/>
              <a:t>information preserving </a:t>
            </a:r>
            <a:r>
              <a:rPr lang="en-US" i="1" dirty="0" smtClean="0"/>
              <a:t>changes of any kind that theoretically permit </a:t>
            </a:r>
            <a:r>
              <a:rPr lang="en-US" i="1" dirty="0" smtClean="0"/>
              <a:t>un-impairment </a:t>
            </a:r>
            <a:r>
              <a:rPr lang="en-US" i="1" dirty="0" smtClean="0"/>
              <a:t>are made to the </a:t>
            </a:r>
            <a:r>
              <a:rPr lang="en-US" i="1" dirty="0" smtClean="0"/>
              <a:t>base tables.</a:t>
            </a:r>
            <a:endParaRPr lang="en-US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Defining </a:t>
            </a:r>
            <a:r>
              <a:rPr lang="en-US" b="1" dirty="0" smtClean="0"/>
              <a:t>Relational DB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905000"/>
            <a:ext cx="8001000" cy="4114800"/>
          </a:xfrm>
        </p:spPr>
        <p:txBody>
          <a:bodyPr>
            <a:noAutofit/>
          </a:bodyPr>
          <a:lstStyle/>
          <a:p>
            <a:r>
              <a:rPr lang="en-US" dirty="0" smtClean="0"/>
              <a:t>10</a:t>
            </a:r>
            <a:r>
              <a:rPr lang="en-US" dirty="0" smtClean="0"/>
              <a:t>. Integrity Independence</a:t>
            </a:r>
          </a:p>
          <a:p>
            <a:pPr lvl="1"/>
            <a:r>
              <a:rPr lang="en-US" i="1" dirty="0" smtClean="0"/>
              <a:t>All Integrity </a:t>
            </a:r>
            <a:r>
              <a:rPr lang="en-US" i="1" dirty="0" smtClean="0"/>
              <a:t>constraints </a:t>
            </a:r>
            <a:r>
              <a:rPr lang="en-US" i="1" dirty="0" smtClean="0"/>
              <a:t>pertaining to the </a:t>
            </a:r>
            <a:r>
              <a:rPr lang="en-US" i="1" dirty="0" smtClean="0"/>
              <a:t>database </a:t>
            </a:r>
            <a:r>
              <a:rPr lang="en-US" i="1" dirty="0" smtClean="0"/>
              <a:t>should be stored in Data Catalog</a:t>
            </a:r>
          </a:p>
          <a:p>
            <a:pPr lvl="1"/>
            <a:r>
              <a:rPr lang="en-US" i="1" dirty="0" smtClean="0"/>
              <a:t>DBMS should ensure the ICs for the said relational DB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11</a:t>
            </a:r>
            <a:r>
              <a:rPr lang="en-US" dirty="0" smtClean="0"/>
              <a:t>. Distribution Independence</a:t>
            </a:r>
          </a:p>
          <a:p>
            <a:pPr lvl="1"/>
            <a:r>
              <a:rPr lang="en-US" i="1" dirty="0" smtClean="0"/>
              <a:t>Distribution of the portion of DB at different physical locations should be invisible of users of DB</a:t>
            </a:r>
          </a:p>
          <a:p>
            <a:pPr lvl="1"/>
            <a:r>
              <a:rPr lang="en-US" i="1" dirty="0" smtClean="0"/>
              <a:t>DB should work properly overall regardless of it’s distribution across the network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Defining </a:t>
            </a:r>
            <a:r>
              <a:rPr lang="en-US" b="1" dirty="0" smtClean="0"/>
              <a:t>Relational DB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905000"/>
            <a:ext cx="8001000" cy="4114800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12</a:t>
            </a:r>
            <a:r>
              <a:rPr lang="en-US" dirty="0" smtClean="0"/>
              <a:t>. </a:t>
            </a:r>
            <a:r>
              <a:rPr lang="en-US" dirty="0" smtClean="0"/>
              <a:t>Non-subversion Rule</a:t>
            </a:r>
          </a:p>
          <a:p>
            <a:endParaRPr lang="en-US" dirty="0" smtClean="0"/>
          </a:p>
          <a:p>
            <a:pPr lvl="1"/>
            <a:r>
              <a:rPr lang="en-US" i="1" dirty="0" smtClean="0"/>
              <a:t>If </a:t>
            </a:r>
            <a:r>
              <a:rPr lang="en-US" i="1" dirty="0" smtClean="0"/>
              <a:t>low-level access to DB is allowed it must not bypass integrity or security rules </a:t>
            </a:r>
          </a:p>
          <a:p>
            <a:pPr lvl="1"/>
            <a:r>
              <a:rPr lang="en-US" i="1" dirty="0" smtClean="0"/>
              <a:t>This can also be achieved </a:t>
            </a:r>
            <a:r>
              <a:rPr lang="en-US" i="1" smtClean="0"/>
              <a:t>using encryption </a:t>
            </a:r>
            <a:r>
              <a:rPr lang="en-US" i="1" dirty="0" smtClean="0"/>
              <a:t>or locking mechanisms</a:t>
            </a:r>
            <a:endParaRPr lang="en-US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Q &amp; 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1"/>
          </a:solidFill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19100" smtClean="0">
                <a:solidFill>
                  <a:srgbClr val="FBF09D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3124200"/>
            <a:ext cx="6934200" cy="2438400"/>
          </a:xfrm>
          <a:noFill/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6900" smtClean="0">
                <a:solidFill>
                  <a:schemeClr val="hlink"/>
                </a:solidFill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Relation… Attribute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905000"/>
            <a:ext cx="7010400" cy="4572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defRPr/>
            </a:pPr>
            <a:r>
              <a:rPr lang="en-US" dirty="0" smtClean="0"/>
              <a:t>Column Header is called “attribute”</a:t>
            </a:r>
          </a:p>
          <a:p>
            <a:pPr lvl="1"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Table is called “relation”</a:t>
            </a:r>
          </a:p>
          <a:p>
            <a:pPr lvl="1"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All values of a column attain the same data  type</a:t>
            </a:r>
          </a:p>
          <a:p>
            <a:pPr lvl="1"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Data types describing the “types of value” for a column  is called “domain of possible vales”</a:t>
            </a:r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Domain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905000"/>
            <a:ext cx="7010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Domain “D” is a set of atomic values…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Examples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NIC Number: should be of format XXXXX-XXXXXXX-X where X is a digit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Employee Ages: digits in the rage of 15 to 80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Data Type must be specified for each domain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90500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Relation Schema &amp; Domain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343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Relation Schema R(A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…, A</a:t>
            </a:r>
            <a:r>
              <a:rPr lang="en-US" baseline="-25000" dirty="0" smtClean="0"/>
              <a:t>n</a:t>
            </a:r>
            <a:r>
              <a:rPr lang="en-US" dirty="0" smtClean="0"/>
              <a:t>) is composed of: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relation R and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set of attributes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…, A</a:t>
            </a:r>
            <a:r>
              <a:rPr lang="en-US" baseline="-25000" dirty="0" smtClean="0"/>
              <a:t>n</a:t>
            </a:r>
          </a:p>
          <a:p>
            <a:pPr lvl="1">
              <a:lnSpc>
                <a:spcPct val="90000"/>
              </a:lnSpc>
            </a:pPr>
            <a:endParaRPr lang="en-US" baseline="-250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Each attribute A</a:t>
            </a:r>
            <a:r>
              <a:rPr lang="en-US" baseline="-25000" dirty="0" smtClean="0"/>
              <a:t>i </a:t>
            </a:r>
            <a:r>
              <a:rPr lang="en-US" dirty="0" smtClean="0"/>
              <a:t>specifies some domain D within the relation 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 is the domain of A</a:t>
            </a:r>
            <a:r>
              <a:rPr lang="en-US" baseline="-25000" dirty="0" smtClean="0"/>
              <a:t>i </a:t>
            </a:r>
            <a:r>
              <a:rPr lang="en-US" dirty="0" smtClean="0"/>
              <a:t>and is given by </a:t>
            </a:r>
            <a:r>
              <a:rPr lang="en-US" dirty="0" err="1" smtClean="0"/>
              <a:t>dom</a:t>
            </a:r>
            <a:r>
              <a:rPr lang="en-US" dirty="0" smtClean="0"/>
              <a:t>(A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Relational Schema is used to describe relation “R”</a:t>
            </a:r>
          </a:p>
          <a:p>
            <a:pPr>
              <a:lnSpc>
                <a:spcPct val="90000"/>
              </a:lnSpc>
            </a:pPr>
            <a:r>
              <a:rPr lang="en-US" u="sng" dirty="0" smtClean="0"/>
              <a:t>“Degree” or “</a:t>
            </a:r>
            <a:r>
              <a:rPr lang="en-US" u="sng" dirty="0" err="1" smtClean="0"/>
              <a:t>Arity</a:t>
            </a:r>
            <a:r>
              <a:rPr lang="en-US" u="sng" dirty="0" smtClean="0"/>
              <a:t>” of a Relation</a:t>
            </a:r>
            <a:r>
              <a:rPr lang="en-US" dirty="0" smtClean="0"/>
              <a:t>  is the number of attributes n of it’s relation schema.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90500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Relation Schema &amp; Domain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343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Example: STUDENT is a relation of degree 7: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Roll No, Name, Father Name, NIC, Home Add, Residence Ph.#, Cell No.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Using data types, it is written as: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(Roll No: string, Name: string, Father Name: string, NIC: string, Home Add: string, Residence Ph.#: integer, Cell No.: integer)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Order of the attributes is of importance for referring them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19073</TotalTime>
  <Words>2791</Words>
  <Application>Microsoft PowerPoint</Application>
  <PresentationFormat>On-screen Show (4:3)</PresentationFormat>
  <Paragraphs>519</Paragraphs>
  <Slides>58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Flow</vt:lpstr>
      <vt:lpstr>Week 3 DB System Concepts &amp; Architecture</vt:lpstr>
      <vt:lpstr>Road Map</vt:lpstr>
      <vt:lpstr>Relational Model Concepts</vt:lpstr>
      <vt:lpstr>Relation</vt:lpstr>
      <vt:lpstr>Relation… Tuple</vt:lpstr>
      <vt:lpstr>Relation… Attribute</vt:lpstr>
      <vt:lpstr>Domain</vt:lpstr>
      <vt:lpstr>Relation Schema &amp; Domain</vt:lpstr>
      <vt:lpstr>Relation Schema &amp; Domain</vt:lpstr>
      <vt:lpstr>Relation Schema &amp; Domain</vt:lpstr>
      <vt:lpstr>Relation Schema &amp; Domain</vt:lpstr>
      <vt:lpstr>Relation Schema &amp; Domain</vt:lpstr>
      <vt:lpstr>Relation Schema &amp; Domain</vt:lpstr>
      <vt:lpstr>Relation Schema &amp; Domain</vt:lpstr>
      <vt:lpstr>Definition Summary</vt:lpstr>
      <vt:lpstr>Characteristics of Relations</vt:lpstr>
      <vt:lpstr>Characteristics of Relations</vt:lpstr>
      <vt:lpstr>Relational Model Notation</vt:lpstr>
      <vt:lpstr>Relational Model Constraints and Relational Database Schemas</vt:lpstr>
      <vt:lpstr>Database Constraints</vt:lpstr>
      <vt:lpstr>Types of Constraints</vt:lpstr>
      <vt:lpstr>Types of Constraints</vt:lpstr>
      <vt:lpstr>Types of Constraints</vt:lpstr>
      <vt:lpstr>Data Dependency</vt:lpstr>
      <vt:lpstr>Domain Constraints</vt:lpstr>
      <vt:lpstr>Key Constraints &amp;  Constraints on NULLs</vt:lpstr>
      <vt:lpstr>Key Constraints &amp;  Constraints on NULLs</vt:lpstr>
      <vt:lpstr>Key Constraints &amp;  Constraints on NULLs</vt:lpstr>
      <vt:lpstr>Key Constraints &amp;  Constraints on NULLs</vt:lpstr>
      <vt:lpstr>Relational DB Schema</vt:lpstr>
      <vt:lpstr>Entity Integrity Constraints</vt:lpstr>
      <vt:lpstr>Referential Integrity</vt:lpstr>
      <vt:lpstr>Referential Integrity Constraints</vt:lpstr>
      <vt:lpstr>Other Types of Constraints</vt:lpstr>
      <vt:lpstr>Operations, Transactions &amp; Avoiding Constraint Violations</vt:lpstr>
      <vt:lpstr>Operations in DB</vt:lpstr>
      <vt:lpstr>Insert Operation</vt:lpstr>
      <vt:lpstr>Insert Operation</vt:lpstr>
      <vt:lpstr>Insert Operation</vt:lpstr>
      <vt:lpstr>Delete Operation</vt:lpstr>
      <vt:lpstr>Delete Operation</vt:lpstr>
      <vt:lpstr>Delete Operation</vt:lpstr>
      <vt:lpstr>Update Operation</vt:lpstr>
      <vt:lpstr>Update Operation</vt:lpstr>
      <vt:lpstr>Update Operation</vt:lpstr>
      <vt:lpstr>Transaction</vt:lpstr>
      <vt:lpstr>Transaction</vt:lpstr>
      <vt:lpstr>Dr. E. F. Codd's 12 rules for Defining Relational DB</vt:lpstr>
      <vt:lpstr>Defining Relational DB</vt:lpstr>
      <vt:lpstr>Defining Relational DB</vt:lpstr>
      <vt:lpstr>Defining Relational DB</vt:lpstr>
      <vt:lpstr>Defining Relational DB</vt:lpstr>
      <vt:lpstr>Defining Relational DB</vt:lpstr>
      <vt:lpstr>Defining Relational DB</vt:lpstr>
      <vt:lpstr>Defining Relational DB</vt:lpstr>
      <vt:lpstr>Defining Relational DB</vt:lpstr>
      <vt:lpstr>Q &amp; A</vt:lpstr>
      <vt:lpstr>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LUMS Presentation</dc:title>
  <dc:subject>Quality Assurance</dc:subject>
  <dc:creator>Uzaira Saeed</dc:creator>
  <cp:lastModifiedBy>admin</cp:lastModifiedBy>
  <cp:revision>1031</cp:revision>
  <dcterms:created xsi:type="dcterms:W3CDTF">1601-01-01T00:00:00Z</dcterms:created>
  <dcterms:modified xsi:type="dcterms:W3CDTF">2016-08-29T17:30:09Z</dcterms:modified>
</cp:coreProperties>
</file>