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70" r:id="rId9"/>
    <p:sldId id="264" r:id="rId10"/>
    <p:sldId id="266" r:id="rId11"/>
    <p:sldId id="267" r:id="rId12"/>
    <p:sldId id="271" r:id="rId13"/>
    <p:sldId id="272" r:id="rId14"/>
    <p:sldId id="273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907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8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336675"/>
            <a:ext cx="819150" cy="723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27"/>
          <p:cNvSpPr>
            <a:spLocks noChangeArrowheads="1"/>
          </p:cNvSpPr>
          <p:nvPr/>
        </p:nvSpPr>
        <p:spPr bwMode="auto">
          <a:xfrm>
            <a:off x="3308350" y="1501775"/>
            <a:ext cx="741363" cy="3937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2CDDC"/>
              </a:gs>
              <a:gs pos="50000">
                <a:srgbClr val="DAEEF3"/>
              </a:gs>
              <a:gs pos="100000">
                <a:srgbClr val="92CDDC"/>
              </a:gs>
            </a:gsLst>
            <a:lin ang="18900000" scaled="1"/>
          </a:gradFill>
          <a:ln w="12700">
            <a:solidFill>
              <a:srgbClr val="92CDDC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SQL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AutoShape 32"/>
          <p:cNvSpPr>
            <a:spLocks noChangeArrowheads="1"/>
          </p:cNvSpPr>
          <p:nvPr/>
        </p:nvSpPr>
        <p:spPr bwMode="auto">
          <a:xfrm>
            <a:off x="7163017" y="1432718"/>
            <a:ext cx="452437" cy="788987"/>
          </a:xfrm>
          <a:prstGeom prst="can">
            <a:avLst>
              <a:gd name="adj" fmla="val 43597"/>
            </a:avLst>
          </a:prstGeom>
          <a:solidFill>
            <a:srgbClr val="FFFFFF"/>
          </a:solidFill>
          <a:ln w="63500">
            <a:solidFill>
              <a:srgbClr val="4BACC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DB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5011738" y="1501775"/>
            <a:ext cx="957636" cy="500062"/>
          </a:xfrm>
          <a:prstGeom prst="ellipse">
            <a:avLst/>
          </a:prstGeom>
          <a:gradFill rotWithShape="0">
            <a:gsLst>
              <a:gs pos="0">
                <a:srgbClr val="92CDDC"/>
              </a:gs>
              <a:gs pos="50000">
                <a:srgbClr val="DAEEF3"/>
              </a:gs>
              <a:gs pos="100000">
                <a:srgbClr val="92CDDC"/>
              </a:gs>
            </a:gsLst>
            <a:lin ang="18900000" scaled="1"/>
          </a:gradFill>
          <a:ln w="12700">
            <a:solidFill>
              <a:srgbClr val="92CDDC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RDBMS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AutoShape 29"/>
          <p:cNvSpPr>
            <a:spLocks noChangeShapeType="1"/>
          </p:cNvSpPr>
          <p:nvPr/>
        </p:nvSpPr>
        <p:spPr bwMode="auto">
          <a:xfrm>
            <a:off x="5868988" y="1674812"/>
            <a:ext cx="10874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30"/>
          <p:cNvSpPr>
            <a:spLocks noChangeShapeType="1"/>
          </p:cNvSpPr>
          <p:nvPr/>
        </p:nvSpPr>
        <p:spPr bwMode="auto">
          <a:xfrm flipH="1">
            <a:off x="5868988" y="1827212"/>
            <a:ext cx="11461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5"/>
          <p:cNvSpPr>
            <a:spLocks noChangeShapeType="1"/>
          </p:cNvSpPr>
          <p:nvPr/>
        </p:nvSpPr>
        <p:spPr bwMode="auto">
          <a:xfrm>
            <a:off x="2279650" y="1684337"/>
            <a:ext cx="103028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4"/>
          <p:cNvSpPr>
            <a:spLocks noChangeShapeType="1"/>
          </p:cNvSpPr>
          <p:nvPr/>
        </p:nvSpPr>
        <p:spPr bwMode="auto">
          <a:xfrm>
            <a:off x="4049713" y="1684337"/>
            <a:ext cx="9620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988218" y="2363137"/>
            <a:ext cx="122396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User Tells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“What to do”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in form of Query Language such as SQL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3073183" y="2363137"/>
            <a:ext cx="1225550" cy="181588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SQL interprets commands &amp; queries to make them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Understandable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6028532" y="2363137"/>
            <a:ext cx="1222375" cy="156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RDBMS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retrieves/modify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Data as per Requested by the user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42430" y="255658"/>
            <a:ext cx="59269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 most RDBMS, SQL is used as a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language interpreter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1600200" y="18589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1143000" y="18589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" name="Rectangle 37"/>
          <p:cNvSpPr>
            <a:spLocks noChangeArrowheads="1"/>
          </p:cNvSpPr>
          <p:nvPr/>
        </p:nvSpPr>
        <p:spPr bwMode="auto">
          <a:xfrm>
            <a:off x="1143000" y="18589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1" name="Rectangle 42"/>
          <p:cNvSpPr>
            <a:spLocks noChangeArrowheads="1"/>
          </p:cNvSpPr>
          <p:nvPr/>
        </p:nvSpPr>
        <p:spPr bwMode="auto">
          <a:xfrm>
            <a:off x="1143000" y="25828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850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It  is a non-procedural Language i.e. User Only tell </a:t>
            </a:r>
            <a:r>
              <a:rPr lang="en-US" b="1" dirty="0"/>
              <a:t>“What To Do” </a:t>
            </a:r>
            <a:r>
              <a:rPr lang="en-US" dirty="0"/>
              <a:t>not</a:t>
            </a:r>
            <a:r>
              <a:rPr lang="en-US" b="1" dirty="0"/>
              <a:t> “How To Do”</a:t>
            </a:r>
            <a:endParaRPr lang="en-US" sz="2800" dirty="0"/>
          </a:p>
          <a:p>
            <a:pPr lvl="0"/>
            <a:r>
              <a:rPr lang="en-US" dirty="0" smtClean="0"/>
              <a:t>SQL </a:t>
            </a:r>
            <a:r>
              <a:rPr lang="en-US" dirty="0"/>
              <a:t>is used for:</a:t>
            </a:r>
            <a:endParaRPr lang="en-US" sz="2800" dirty="0"/>
          </a:p>
          <a:p>
            <a:pPr lvl="1"/>
            <a:r>
              <a:rPr lang="en-US" dirty="0"/>
              <a:t>Data Manipulation</a:t>
            </a:r>
            <a:endParaRPr lang="en-US" sz="2400" dirty="0"/>
          </a:p>
          <a:p>
            <a:pPr lvl="1"/>
            <a:r>
              <a:rPr lang="en-US" dirty="0"/>
              <a:t>Data Definition</a:t>
            </a:r>
            <a:endParaRPr lang="en-US" sz="2400" dirty="0"/>
          </a:p>
          <a:p>
            <a:pPr lvl="1"/>
            <a:r>
              <a:rPr lang="en-US" dirty="0"/>
              <a:t>Data Administration</a:t>
            </a:r>
            <a:endParaRPr lang="en-US" sz="2400" dirty="0"/>
          </a:p>
          <a:p>
            <a:pPr lvl="1"/>
            <a:r>
              <a:rPr lang="en-US" dirty="0"/>
              <a:t>All are expressed as an SQL statement or command.</a:t>
            </a:r>
            <a:endParaRPr lang="en-US" sz="24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(Continued..)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66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Oracle Procedural Language which extends SQL by adding application logic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PL/SQL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96219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DQL: Data Query Language</a:t>
            </a:r>
          </a:p>
          <a:p>
            <a:pPr lvl="1"/>
            <a:r>
              <a:rPr lang="en-US" dirty="0" smtClean="0"/>
              <a:t>Select</a:t>
            </a:r>
          </a:p>
          <a:p>
            <a:r>
              <a:rPr lang="en-US" dirty="0" smtClean="0"/>
              <a:t>DML: Data Manipulation Language</a:t>
            </a:r>
          </a:p>
          <a:p>
            <a:pPr lvl="1"/>
            <a:r>
              <a:rPr lang="en-US" dirty="0" smtClean="0"/>
              <a:t>Insert, Update, Delete…</a:t>
            </a:r>
          </a:p>
          <a:p>
            <a:r>
              <a:rPr lang="en-US" dirty="0" smtClean="0"/>
              <a:t>DDL: Data Definition Language</a:t>
            </a:r>
          </a:p>
          <a:p>
            <a:pPr lvl="1"/>
            <a:r>
              <a:rPr lang="en-US" dirty="0" smtClean="0"/>
              <a:t>Create, Alter, Drop, Truncate, Rename</a:t>
            </a:r>
          </a:p>
          <a:p>
            <a:r>
              <a:rPr lang="en-US" dirty="0" smtClean="0"/>
              <a:t>DCL: Data Control Language</a:t>
            </a:r>
          </a:p>
          <a:p>
            <a:pPr lvl="1"/>
            <a:r>
              <a:rPr lang="en-US" dirty="0" smtClean="0"/>
              <a:t>Grant, Revoke</a:t>
            </a:r>
          </a:p>
          <a:p>
            <a:r>
              <a:rPr lang="en-US" dirty="0" smtClean="0"/>
              <a:t>Transaction Control</a:t>
            </a:r>
          </a:p>
          <a:p>
            <a:pPr lvl="1"/>
            <a:r>
              <a:rPr lang="en-US" dirty="0" smtClean="0"/>
              <a:t>Commit, Roll Back, Check Point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SQL Categories/Classification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0236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Demobld</a:t>
            </a:r>
            <a:r>
              <a:rPr lang="en-US" b="1" dirty="0" smtClean="0"/>
              <a:t>: </a:t>
            </a:r>
            <a:r>
              <a:rPr lang="en-US" dirty="0" smtClean="0"/>
              <a:t>Create demo schema</a:t>
            </a:r>
          </a:p>
          <a:p>
            <a:r>
              <a:rPr lang="en-US" b="1" dirty="0" err="1" smtClean="0"/>
              <a:t>Demodrop</a:t>
            </a:r>
            <a:r>
              <a:rPr lang="en-US" b="1" dirty="0" smtClean="0"/>
              <a:t>: </a:t>
            </a:r>
            <a:r>
              <a:rPr lang="en-US" dirty="0" smtClean="0"/>
              <a:t>Delete demo schema</a:t>
            </a:r>
          </a:p>
          <a:p>
            <a:r>
              <a:rPr lang="en-US" b="1" dirty="0" smtClean="0"/>
              <a:t>Select:</a:t>
            </a:r>
          </a:p>
          <a:p>
            <a:pPr lvl="1"/>
            <a:r>
              <a:rPr lang="en-US" b="1" dirty="0" smtClean="0"/>
              <a:t>Select [Column Name] from [Table Name] </a:t>
            </a:r>
            <a:r>
              <a:rPr lang="en-US" dirty="0" smtClean="0"/>
              <a:t>Selects a particular column data from a table</a:t>
            </a:r>
          </a:p>
          <a:p>
            <a:pPr lvl="1"/>
            <a:r>
              <a:rPr lang="en-US" b="1" dirty="0" smtClean="0"/>
              <a:t>Select * from [Table Name] </a:t>
            </a:r>
            <a:r>
              <a:rPr lang="en-US" dirty="0" smtClean="0"/>
              <a:t>Selects all records from a table in a database</a:t>
            </a:r>
          </a:p>
          <a:p>
            <a:r>
              <a:rPr lang="en-US" b="1" dirty="0" smtClean="0"/>
              <a:t>Select with Where clause: </a:t>
            </a:r>
            <a:r>
              <a:rPr lang="en-US" dirty="0" smtClean="0"/>
              <a:t>Limits the selected rows</a:t>
            </a:r>
          </a:p>
          <a:p>
            <a:pPr lvl="1"/>
            <a:r>
              <a:rPr lang="en-US" b="1" dirty="0" smtClean="0"/>
              <a:t>Select [column name] from [table name] where [condition]</a:t>
            </a:r>
          </a:p>
          <a:p>
            <a:pPr lvl="1"/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SQL (DQL) </a:t>
            </a:r>
            <a:r>
              <a:rPr lang="en-US" dirty="0" smtClean="0"/>
              <a:t>Syntax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62151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 is a value that is unavailable, unassigned, inappropriate, inapplicable, or unknown</a:t>
            </a:r>
          </a:p>
          <a:p>
            <a:r>
              <a:rPr lang="en-US" dirty="0" smtClean="0"/>
              <a:t>A null is not the same as zero or blank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Null Values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6284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Between: </a:t>
            </a:r>
            <a:r>
              <a:rPr lang="en-US" dirty="0" smtClean="0"/>
              <a:t>Between two values</a:t>
            </a:r>
          </a:p>
          <a:p>
            <a:r>
              <a:rPr lang="en-US" b="1" dirty="0" smtClean="0"/>
              <a:t>AND: </a:t>
            </a:r>
            <a:r>
              <a:rPr lang="en-US" dirty="0" smtClean="0"/>
              <a:t>Both values should be true</a:t>
            </a:r>
          </a:p>
          <a:p>
            <a:r>
              <a:rPr lang="en-US" b="1" dirty="0" smtClean="0"/>
              <a:t>In (SET): </a:t>
            </a:r>
            <a:r>
              <a:rPr lang="en-US" dirty="0" smtClean="0"/>
              <a:t>Among a set of values</a:t>
            </a:r>
          </a:p>
          <a:p>
            <a:r>
              <a:rPr lang="en-US" b="1" dirty="0" smtClean="0"/>
              <a:t>Like: </a:t>
            </a:r>
            <a:r>
              <a:rPr lang="en-US" dirty="0" smtClean="0"/>
              <a:t>Like a character pattern</a:t>
            </a:r>
          </a:p>
          <a:p>
            <a:r>
              <a:rPr lang="en-US" b="1" dirty="0" smtClean="0"/>
              <a:t>Is Null: </a:t>
            </a:r>
            <a:r>
              <a:rPr lang="en-US" dirty="0" smtClean="0"/>
              <a:t>is a null value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Conditions in SQL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8996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*, /, +, -</a:t>
            </a:r>
          </a:p>
          <a:p>
            <a:r>
              <a:rPr lang="en-US" dirty="0" smtClean="0"/>
              <a:t>Same priority evaluated from left to right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Arithmetic Precedence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412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Database?</a:t>
            </a:r>
          </a:p>
          <a:p>
            <a:r>
              <a:rPr lang="en-US" dirty="0" smtClean="0"/>
              <a:t>What is DBMS?</a:t>
            </a:r>
          </a:p>
          <a:p>
            <a:r>
              <a:rPr lang="en-US" dirty="0" smtClean="0"/>
              <a:t>Name some DBMSs?</a:t>
            </a:r>
          </a:p>
          <a:p>
            <a:r>
              <a:rPr lang="en-US" dirty="0" smtClean="0"/>
              <a:t>Why is Database used?</a:t>
            </a:r>
          </a:p>
          <a:p>
            <a:r>
              <a:rPr lang="en-US" dirty="0" smtClean="0"/>
              <a:t>Do you know them?</a:t>
            </a:r>
          </a:p>
          <a:p>
            <a:pPr lvl="1"/>
            <a:r>
              <a:rPr lang="en-US" dirty="0" smtClean="0"/>
              <a:t>Donald F. Chamberlin</a:t>
            </a:r>
          </a:p>
          <a:p>
            <a:pPr lvl="1"/>
            <a:r>
              <a:rPr lang="en-US" dirty="0" smtClean="0"/>
              <a:t>Raymond F. Boyce</a:t>
            </a:r>
          </a:p>
          <a:p>
            <a:pPr lvl="1"/>
            <a:r>
              <a:rPr lang="en-US" dirty="0" smtClean="0"/>
              <a:t>Edgar F. </a:t>
            </a:r>
            <a:r>
              <a:rPr lang="en-US" dirty="0" err="1" smtClean="0"/>
              <a:t>Codd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Idea??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2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DATABASE</a:t>
            </a:r>
          </a:p>
          <a:p>
            <a:r>
              <a:rPr lang="en-US" dirty="0"/>
              <a:t>“Collection of inter-related data in an organized manner”</a:t>
            </a:r>
          </a:p>
          <a:p>
            <a:r>
              <a:rPr lang="en-US" b="1" dirty="0"/>
              <a:t>DBMS</a:t>
            </a:r>
          </a:p>
          <a:p>
            <a:r>
              <a:rPr lang="en-US" dirty="0"/>
              <a:t>“A program that manages Database”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7964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381000" y="2880360"/>
            <a:ext cx="2103120" cy="192024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DBMS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Sql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Server,Oracke,My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sql,DB2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AutoShape 28"/>
          <p:cNvSpPr>
            <a:spLocks noChangeArrowheads="1"/>
          </p:cNvSpPr>
          <p:nvPr/>
        </p:nvSpPr>
        <p:spPr bwMode="auto">
          <a:xfrm>
            <a:off x="3232888" y="2395853"/>
            <a:ext cx="2103120" cy="74580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STORES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27"/>
          <p:cNvSpPr>
            <a:spLocks noChangeArrowheads="1"/>
          </p:cNvSpPr>
          <p:nvPr/>
        </p:nvSpPr>
        <p:spPr bwMode="auto">
          <a:xfrm>
            <a:off x="3320761" y="3602831"/>
            <a:ext cx="2103120" cy="62769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RETREIVES</a:t>
            </a:r>
            <a:endParaRPr kumimoji="0" 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AutoShape 26"/>
          <p:cNvSpPr>
            <a:spLocks noChangeArrowheads="1"/>
          </p:cNvSpPr>
          <p:nvPr/>
        </p:nvSpPr>
        <p:spPr bwMode="auto">
          <a:xfrm>
            <a:off x="3352800" y="4702549"/>
            <a:ext cx="2103120" cy="93757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MODIFIES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AutoShape 25"/>
          <p:cNvSpPr>
            <a:spLocks noChangeArrowheads="1"/>
          </p:cNvSpPr>
          <p:nvPr/>
        </p:nvSpPr>
        <p:spPr bwMode="auto">
          <a:xfrm>
            <a:off x="6583680" y="2956560"/>
            <a:ext cx="2103120" cy="1920240"/>
          </a:xfrm>
          <a:prstGeom prst="flowChartMagneticDisk">
            <a:avLst/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DB</a:t>
            </a:r>
            <a:endParaRPr kumimoji="0" lang="en-US" sz="2800" b="1" i="0" u="none" strike="noStrike" cap="none" normalizeH="0" baseline="0" smtClean="0">
              <a:ln>
                <a:noFill/>
              </a:ln>
              <a:solidFill>
                <a:srgbClr val="4F81BD"/>
              </a:solidFill>
              <a:effectLst/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AutoShape 24"/>
          <p:cNvSpPr>
            <a:spLocks noChangeShapeType="1"/>
          </p:cNvSpPr>
          <p:nvPr/>
        </p:nvSpPr>
        <p:spPr bwMode="auto">
          <a:xfrm flipV="1">
            <a:off x="2484119" y="2956559"/>
            <a:ext cx="748769" cy="55340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23" name="AutoShape 23"/>
          <p:cNvSpPr>
            <a:spLocks noChangeShapeType="1"/>
          </p:cNvSpPr>
          <p:nvPr/>
        </p:nvSpPr>
        <p:spPr bwMode="auto">
          <a:xfrm flipH="1">
            <a:off x="2484117" y="3870959"/>
            <a:ext cx="836643" cy="457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24" name="AutoShape 22"/>
          <p:cNvSpPr>
            <a:spLocks noChangeShapeType="1"/>
          </p:cNvSpPr>
          <p:nvPr/>
        </p:nvSpPr>
        <p:spPr bwMode="auto">
          <a:xfrm>
            <a:off x="2438225" y="4230528"/>
            <a:ext cx="882536" cy="64627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25" name="AutoShape 21"/>
          <p:cNvSpPr>
            <a:spLocks noChangeShapeType="1"/>
          </p:cNvSpPr>
          <p:nvPr/>
        </p:nvSpPr>
        <p:spPr bwMode="auto">
          <a:xfrm>
            <a:off x="5336008" y="2823915"/>
            <a:ext cx="1140992" cy="68604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26" name="AutoShape 20"/>
          <p:cNvSpPr>
            <a:spLocks noChangeShapeType="1"/>
          </p:cNvSpPr>
          <p:nvPr/>
        </p:nvSpPr>
        <p:spPr bwMode="auto">
          <a:xfrm flipH="1">
            <a:off x="5455920" y="3840480"/>
            <a:ext cx="1127760" cy="457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27" name="AutoShape 19"/>
          <p:cNvSpPr>
            <a:spLocks noChangeShapeType="1"/>
          </p:cNvSpPr>
          <p:nvPr/>
        </p:nvSpPr>
        <p:spPr bwMode="auto">
          <a:xfrm flipH="1">
            <a:off x="5532120" y="4470082"/>
            <a:ext cx="1021080" cy="70125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1053276" y="609600"/>
            <a:ext cx="2192844" cy="117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Role of DBMS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36"/>
          <p:cNvSpPr>
            <a:spLocks noChangeArrowheads="1"/>
          </p:cNvSpPr>
          <p:nvPr/>
        </p:nvSpPr>
        <p:spPr bwMode="auto">
          <a:xfrm>
            <a:off x="1447800" y="2823916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633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a Relational Database?</a:t>
            </a:r>
            <a:endParaRPr lang="en-US" dirty="0"/>
          </a:p>
          <a:p>
            <a:pPr lvl="1"/>
            <a:r>
              <a:rPr lang="en-US" dirty="0"/>
              <a:t>“Collection of relations (tables) or 2-dimensional Tables”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355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A table is a basic storage structure unit of an RDBMS</a:t>
            </a:r>
          </a:p>
          <a:p>
            <a:pPr lvl="0"/>
            <a:r>
              <a:rPr lang="en-US" dirty="0"/>
              <a:t>Easy to use</a:t>
            </a:r>
          </a:p>
          <a:p>
            <a:pPr lvl="0"/>
            <a:r>
              <a:rPr lang="en-US" dirty="0"/>
              <a:t>Flexible in structure</a:t>
            </a:r>
          </a:p>
          <a:p>
            <a:pPr lvl="0"/>
            <a:r>
              <a:rPr lang="en-US" dirty="0"/>
              <a:t>Security and Authorization methods are well defined</a:t>
            </a:r>
          </a:p>
          <a:p>
            <a:pPr lvl="0"/>
            <a:r>
              <a:rPr lang="en-US" dirty="0"/>
              <a:t>Protect Data integrity</a:t>
            </a:r>
          </a:p>
          <a:p>
            <a:pPr lvl="0"/>
            <a:r>
              <a:rPr lang="en-US" dirty="0"/>
              <a:t>Can be accessed and modifies by executing structured query language statements</a:t>
            </a:r>
          </a:p>
          <a:p>
            <a:pPr lvl="0"/>
            <a:r>
              <a:rPr lang="en-US" dirty="0"/>
              <a:t> Uses a set of relational </a:t>
            </a:r>
            <a:r>
              <a:rPr lang="en-US" dirty="0" smtClean="0"/>
              <a:t>Operators</a:t>
            </a:r>
            <a:r>
              <a:rPr lang="en-US" b="1" dirty="0" smtClean="0"/>
              <a:t>(</a:t>
            </a:r>
            <a:r>
              <a:rPr lang="en-US" b="1" dirty="0" err="1" smtClean="0"/>
              <a:t>Selection,Join</a:t>
            </a:r>
            <a:r>
              <a:rPr lang="en-US" b="1" dirty="0"/>
              <a:t>)</a:t>
            </a:r>
            <a:r>
              <a:rPr lang="en-US" dirty="0"/>
              <a:t> and a set operation </a:t>
            </a:r>
            <a:r>
              <a:rPr lang="en-US" b="1" dirty="0"/>
              <a:t>Union, Intersection  </a:t>
            </a:r>
            <a:r>
              <a:rPr lang="en-US" dirty="0" err="1"/>
              <a:t>etc</a:t>
            </a:r>
            <a:endParaRPr lang="en-US" dirty="0"/>
          </a:p>
          <a:p>
            <a:pPr lvl="0"/>
            <a:r>
              <a:rPr lang="en-US" dirty="0"/>
              <a:t>Contains a collection of tables with </a:t>
            </a:r>
            <a:r>
              <a:rPr lang="en-US" b="1" dirty="0"/>
              <a:t>No Physical Pointers</a:t>
            </a:r>
            <a:r>
              <a:rPr lang="en-US" dirty="0"/>
              <a:t> as we use </a:t>
            </a:r>
            <a:r>
              <a:rPr lang="en-US" b="1" dirty="0"/>
              <a:t>Primary Key &amp; Foreign Key </a:t>
            </a:r>
            <a:r>
              <a:rPr lang="en-US" dirty="0"/>
              <a:t>to access and relate data</a:t>
            </a:r>
          </a:p>
          <a:p>
            <a:pPr lvl="0"/>
            <a:r>
              <a:rPr lang="en-US" dirty="0"/>
              <a:t>Keeps logical representation of data independent of its physical storage characteristics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715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51917368"/>
              </p:ext>
            </p:extLst>
          </p:nvPr>
        </p:nvGraphicFramePr>
        <p:xfrm>
          <a:off x="685800" y="304799"/>
          <a:ext cx="7848600" cy="6096000"/>
        </p:xfrm>
        <a:graphic>
          <a:graphicData uri="http://schemas.openxmlformats.org/drawingml/2006/table">
            <a:tbl>
              <a:tblPr/>
              <a:tblGrid>
                <a:gridCol w="533400"/>
                <a:gridCol w="3657600"/>
                <a:gridCol w="3657600"/>
              </a:tblGrid>
              <a:tr h="333222"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>
                          <a:solidFill>
                            <a:schemeClr val="tx1"/>
                          </a:solidFill>
                          <a:effectLst/>
                        </a:rPr>
                        <a:t>Sl.#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>
                          <a:solidFill>
                            <a:schemeClr val="tx1"/>
                          </a:solidFill>
                          <a:effectLst/>
                        </a:rPr>
                        <a:t>DBMS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>
                          <a:solidFill>
                            <a:schemeClr val="tx1"/>
                          </a:solidFill>
                          <a:effectLst/>
                        </a:rPr>
                        <a:t>RDBMS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33222">
                <a:tc>
                  <a:txBody>
                    <a:bodyPr/>
                    <a:lstStyle/>
                    <a:p>
                      <a:pPr algn="l"/>
                      <a:r>
                        <a:rPr lang="en-US" sz="1400" u="non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>
                          <a:solidFill>
                            <a:schemeClr val="tx1"/>
                          </a:solidFill>
                          <a:effectLst/>
                        </a:rPr>
                        <a:t>Introduced in 1960s.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>
                          <a:solidFill>
                            <a:schemeClr val="tx1"/>
                          </a:solidFill>
                          <a:effectLst/>
                        </a:rPr>
                        <a:t>Introduced in 1970s.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09299">
                <a:tc>
                  <a:txBody>
                    <a:bodyPr/>
                    <a:lstStyle/>
                    <a:p>
                      <a:pPr algn="l"/>
                      <a:r>
                        <a:rPr lang="en-US" sz="1400" u="non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>
                          <a:solidFill>
                            <a:schemeClr val="tx1"/>
                          </a:solidFill>
                          <a:effectLst/>
                        </a:rPr>
                        <a:t>During introduction it followed the navigational modes (Navigational DBMS) for data storage and fetching.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>
                          <a:solidFill>
                            <a:schemeClr val="tx1"/>
                          </a:solidFill>
                          <a:effectLst/>
                        </a:rPr>
                        <a:t>This model uses relationship between tables using primary keys, foreign keys and indexes.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8869">
                <a:tc>
                  <a:txBody>
                    <a:bodyPr/>
                    <a:lstStyle/>
                    <a:p>
                      <a:pPr algn="l"/>
                      <a:r>
                        <a:rPr lang="en-US" sz="1400" u="non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>
                          <a:solidFill>
                            <a:schemeClr val="tx1"/>
                          </a:solidFill>
                          <a:effectLst/>
                        </a:rPr>
                        <a:t>Data fetching is slower for complex and large amount of data.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>
                          <a:solidFill>
                            <a:schemeClr val="tx1"/>
                          </a:solidFill>
                          <a:effectLst/>
                        </a:rPr>
                        <a:t>Comparatively faster because of its relational model.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3652">
                <a:tc>
                  <a:txBody>
                    <a:bodyPr/>
                    <a:lstStyle/>
                    <a:p>
                      <a:pPr algn="l"/>
                      <a:r>
                        <a:rPr lang="en-US" sz="1400" u="non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>
                          <a:solidFill>
                            <a:schemeClr val="tx1"/>
                          </a:solidFill>
                          <a:effectLst/>
                        </a:rPr>
                        <a:t>Used for applications using small amount of data.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>
                          <a:solidFill>
                            <a:schemeClr val="tx1"/>
                          </a:solidFill>
                          <a:effectLst/>
                        </a:rPr>
                        <a:t>Used for complex and large amount of data.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3652">
                <a:tc>
                  <a:txBody>
                    <a:bodyPr/>
                    <a:lstStyle/>
                    <a:p>
                      <a:pPr algn="l"/>
                      <a:r>
                        <a:rPr lang="en-US" sz="1400" u="non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>
                          <a:solidFill>
                            <a:schemeClr val="tx1"/>
                          </a:solidFill>
                          <a:effectLst/>
                        </a:rPr>
                        <a:t>Data Redundancy is common in this model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>
                          <a:solidFill>
                            <a:schemeClr val="tx1"/>
                          </a:solidFill>
                          <a:effectLst/>
                        </a:rPr>
                        <a:t>Keys and indexes are used in the tables to avoid redundancy.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4084">
                <a:tc>
                  <a:txBody>
                    <a:bodyPr/>
                    <a:lstStyle/>
                    <a:p>
                      <a:pPr algn="l"/>
                      <a:r>
                        <a:rPr lang="en-US" sz="1400" u="non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>
                          <a:solidFill>
                            <a:schemeClr val="tx1"/>
                          </a:solidFill>
                          <a:effectLst/>
                        </a:rPr>
                        <a:t>Example systems are dBase, Microsoft Acces, LibreOffice Base, FoxPro.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>
                          <a:solidFill>
                            <a:schemeClr val="tx1"/>
                          </a:solidFill>
                          <a:effectLst/>
                        </a:rPr>
                        <a:t>Example systems are 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SQL </a:t>
                      </a: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Server,</a:t>
                      </a:r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Oracle, </a:t>
                      </a:r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effectLst/>
                        </a:rPr>
                        <a:t>MySQL</a:t>
                      </a:r>
                      <a:r>
                        <a:rPr lang="en-US" sz="1400" u="non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400" u="none" dirty="0" err="1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r>
                        <a:rPr lang="en-US" sz="1400" u="none" dirty="0">
                          <a:solidFill>
                            <a:schemeClr val="tx1"/>
                          </a:solidFill>
                          <a:effectLst/>
                        </a:rPr>
                        <a:t>, SQLite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982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of Relational Tables in a DB</a:t>
            </a:r>
          </a:p>
          <a:p>
            <a:r>
              <a:rPr lang="en-US" b="1" dirty="0" smtClean="0"/>
              <a:t>Table: </a:t>
            </a:r>
            <a:r>
              <a:rPr lang="en-US" dirty="0" smtClean="0"/>
              <a:t>Basic Unit of storage composed of Rows and Columns</a:t>
            </a:r>
          </a:p>
          <a:p>
            <a:r>
              <a:rPr lang="en-US" b="1" dirty="0" smtClean="0"/>
              <a:t>Columns </a:t>
            </a:r>
            <a:r>
              <a:rPr lang="en-US" dirty="0" smtClean="0"/>
              <a:t>represent attributes of an entity</a:t>
            </a:r>
          </a:p>
          <a:p>
            <a:r>
              <a:rPr lang="en-US" b="1" dirty="0" smtClean="0"/>
              <a:t>Rows </a:t>
            </a:r>
            <a:r>
              <a:rPr lang="en-US" dirty="0" smtClean="0"/>
              <a:t>represent tuple or a record</a:t>
            </a:r>
          </a:p>
          <a:p>
            <a:r>
              <a:rPr lang="en-US" b="1" dirty="0" smtClean="0"/>
              <a:t>In RDB </a:t>
            </a:r>
            <a:r>
              <a:rPr lang="en-US" dirty="0" smtClean="0"/>
              <a:t>a Table representing one entity is called a </a:t>
            </a:r>
            <a:r>
              <a:rPr lang="en-US" b="1" dirty="0" smtClean="0"/>
              <a:t>relation </a:t>
            </a:r>
            <a:r>
              <a:rPr lang="en-US" dirty="0" smtClean="0"/>
              <a:t>and the connection between 2 different tables is a </a:t>
            </a:r>
            <a:r>
              <a:rPr lang="en-US" b="1" dirty="0" smtClean="0"/>
              <a:t>relationship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Schema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091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Purpose Programming Language designed to work upon and manage the data held in RDBMS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956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565</TotalTime>
  <Words>668</Words>
  <Application>Microsoft Office PowerPoint</Application>
  <PresentationFormat>On-screen Show (4:3)</PresentationFormat>
  <Paragraphs>113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Database System</vt:lpstr>
      <vt:lpstr>Any Idea??</vt:lpstr>
      <vt:lpstr>Slide 3</vt:lpstr>
      <vt:lpstr>Slide 4</vt:lpstr>
      <vt:lpstr>RDB</vt:lpstr>
      <vt:lpstr>Key Points</vt:lpstr>
      <vt:lpstr>Slide 7</vt:lpstr>
      <vt:lpstr>Schema</vt:lpstr>
      <vt:lpstr>What is SQL?</vt:lpstr>
      <vt:lpstr>Slide 10</vt:lpstr>
      <vt:lpstr>SQL (Continued..)</vt:lpstr>
      <vt:lpstr>PL/SQL</vt:lpstr>
      <vt:lpstr>SQL Categories/Classification</vt:lpstr>
      <vt:lpstr>SQL (DQL) Syntax</vt:lpstr>
      <vt:lpstr>Null Values</vt:lpstr>
      <vt:lpstr>Conditions in SQL</vt:lpstr>
      <vt:lpstr>Arithmetic Precedence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</dc:title>
  <dc:creator>MzB</dc:creator>
  <cp:lastModifiedBy>shobi</cp:lastModifiedBy>
  <cp:revision>28</cp:revision>
  <dcterms:created xsi:type="dcterms:W3CDTF">2006-08-16T00:00:00Z</dcterms:created>
  <dcterms:modified xsi:type="dcterms:W3CDTF">2015-07-04T20:04:32Z</dcterms:modified>
</cp:coreProperties>
</file>