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326239-5AFF-4F0C-AD7E-B4DD4BBCC5B2}" type="datetimeFigureOut">
              <a:rPr lang="en-US" smtClean="0"/>
              <a:pPr/>
              <a:t>7/5/2015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5415DF0-1BF7-448B-81F6-7DBA73EBFD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5415DF0-1BF7-448B-81F6-7DBA73EBFDC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326239-5AFF-4F0C-AD7E-B4DD4BBCC5B2}" type="datetimeFigureOut">
              <a:rPr lang="en-US" smtClean="0"/>
              <a:pPr/>
              <a:t>7/5/2015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326239-5AFF-4F0C-AD7E-B4DD4BBCC5B2}" type="datetimeFigureOut">
              <a:rPr lang="en-US" smtClean="0"/>
              <a:pPr/>
              <a:t>7/5/2015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5415DF0-1BF7-448B-81F6-7DBA73EBFD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326239-5AFF-4F0C-AD7E-B4DD4BBCC5B2}" type="datetimeFigureOut">
              <a:rPr lang="en-US" smtClean="0"/>
              <a:pPr/>
              <a:t>7/5/2015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5415DF0-1BF7-448B-81F6-7DBA73EBFDC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326239-5AFF-4F0C-AD7E-B4DD4BBCC5B2}" type="datetimeFigureOut">
              <a:rPr lang="en-US" smtClean="0"/>
              <a:pPr/>
              <a:t>7/5/2015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5415DF0-1BF7-448B-81F6-7DBA73EBFD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smtClean="0"/>
              <a:t>Lab 02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113104717"/>
              </p:ext>
            </p:extLst>
          </p:nvPr>
        </p:nvGraphicFramePr>
        <p:xfrm>
          <a:off x="228600" y="1219200"/>
          <a:ext cx="8686800" cy="5410200"/>
        </p:xfrm>
        <a:graphic>
          <a:graphicData uri="http://schemas.openxmlformats.org/drawingml/2006/table">
            <a:tbl>
              <a:tblPr firstRow="1" firstCol="1" bandRow="1">
                <a:tableStyleId>{5C22544A-7EE6-4342-B048-85BDC9FD1C3A}</a:tableStyleId>
              </a:tblPr>
              <a:tblGrid>
                <a:gridCol w="2895600"/>
                <a:gridCol w="2895600"/>
                <a:gridCol w="2895600"/>
              </a:tblGrid>
              <a:tr h="227831">
                <a:tc>
                  <a:txBody>
                    <a:bodyPr/>
                    <a:lstStyle/>
                    <a:p>
                      <a:pPr marL="57150" marR="0">
                        <a:spcBef>
                          <a:spcPts val="10"/>
                        </a:spcBef>
                        <a:spcAft>
                          <a:spcPts val="0"/>
                        </a:spcAft>
                      </a:pPr>
                      <a:r>
                        <a:rPr lang="en-US" sz="1400" dirty="0">
                          <a:effectLst/>
                        </a:rPr>
                        <a:t>Fu</a:t>
                      </a:r>
                      <a:r>
                        <a:rPr lang="en-US" sz="1400" spc="10" dirty="0">
                          <a:effectLst/>
                        </a:rPr>
                        <a:t>n</a:t>
                      </a:r>
                      <a:r>
                        <a:rPr lang="en-US" sz="1400" spc="-5" dirty="0">
                          <a:effectLst/>
                        </a:rPr>
                        <a:t>c</a:t>
                      </a:r>
                      <a:r>
                        <a:rPr lang="en-US" sz="1400" dirty="0">
                          <a:effectLst/>
                        </a:rPr>
                        <a:t>t</a:t>
                      </a:r>
                      <a:r>
                        <a:rPr lang="en-US" sz="1400" spc="-10" dirty="0">
                          <a:effectLst/>
                        </a:rPr>
                        <a:t>i</a:t>
                      </a:r>
                      <a:r>
                        <a:rPr lang="en-US" sz="1400" dirty="0">
                          <a:effectLst/>
                        </a:rPr>
                        <a:t>on</a:t>
                      </a:r>
                      <a:endParaRPr lang="en-US" sz="1400" dirty="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Res</a:t>
                      </a:r>
                      <a:r>
                        <a:rPr lang="en-US" sz="1400" spc="10">
                          <a:effectLst/>
                        </a:rPr>
                        <a:t>u</a:t>
                      </a:r>
                      <a:r>
                        <a:rPr lang="en-US" sz="1400" spc="-10">
                          <a:effectLst/>
                        </a:rPr>
                        <a:t>l</a:t>
                      </a:r>
                      <a:r>
                        <a:rPr lang="en-US" sz="1400">
                          <a:effectLst/>
                        </a:rPr>
                        <a:t>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Descr</a:t>
                      </a:r>
                      <a:r>
                        <a:rPr lang="en-US" sz="1400" spc="-10">
                          <a:effectLst/>
                        </a:rPr>
                        <a:t>i</a:t>
                      </a:r>
                      <a:r>
                        <a:rPr lang="en-US" sz="1400" spc="10">
                          <a:effectLst/>
                        </a:rPr>
                        <a:t>p</a:t>
                      </a:r>
                      <a:r>
                        <a:rPr lang="en-US" sz="1400">
                          <a:effectLst/>
                        </a:rPr>
                        <a:t>tion</a:t>
                      </a:r>
                      <a:endParaRPr lang="en-US" sz="1400">
                        <a:effectLst/>
                        <a:latin typeface="Times New Roman"/>
                        <a:ea typeface="Times New Roman"/>
                      </a:endParaRPr>
                    </a:p>
                  </a:txBody>
                  <a:tcPr marL="68580" marR="68580" marT="0" marB="0"/>
                </a:tc>
              </a:tr>
              <a:tr h="563250">
                <a:tc>
                  <a:txBody>
                    <a:bodyPr/>
                    <a:lstStyle/>
                    <a:p>
                      <a:pPr marL="57150" marR="0">
                        <a:spcBef>
                          <a:spcPts val="20"/>
                        </a:spcBef>
                        <a:spcAft>
                          <a:spcPts val="0"/>
                        </a:spcAft>
                      </a:pPr>
                      <a:r>
                        <a:rPr lang="en-US" sz="1400">
                          <a:effectLst/>
                        </a:rPr>
                        <a:t>MONTHS_BE</a:t>
                      </a:r>
                      <a:r>
                        <a:rPr lang="en-US" sz="1400" spc="10">
                          <a:effectLst/>
                        </a:rPr>
                        <a:t>T</a:t>
                      </a:r>
                      <a:r>
                        <a:rPr lang="en-US" sz="1400" spc="-15">
                          <a:effectLst/>
                        </a:rPr>
                        <a:t>W</a:t>
                      </a:r>
                      <a:r>
                        <a:rPr lang="en-US" sz="1400" spc="5">
                          <a:effectLst/>
                        </a:rPr>
                        <a:t>E</a:t>
                      </a:r>
                      <a:r>
                        <a:rPr lang="en-US" sz="1400">
                          <a:effectLst/>
                        </a:rPr>
                        <a:t>EN(’0</a:t>
                      </a:r>
                      <a:r>
                        <a:rPr lang="en-US" sz="1400" spc="-5">
                          <a:effectLst/>
                        </a:rPr>
                        <a:t>1</a:t>
                      </a:r>
                      <a:r>
                        <a:rPr lang="en-US" sz="1400" spc="5">
                          <a:effectLst/>
                        </a:rPr>
                        <a:t>-</a:t>
                      </a:r>
                      <a:r>
                        <a:rPr lang="en-US" sz="1400">
                          <a:effectLst/>
                        </a:rPr>
                        <a:t>SEP-95’,</a:t>
                      </a:r>
                      <a:r>
                        <a:rPr lang="en-US" sz="1400" spc="190">
                          <a:effectLst/>
                        </a:rPr>
                        <a:t> </a:t>
                      </a:r>
                      <a:r>
                        <a:rPr lang="en-US" sz="1400" spc="10">
                          <a:effectLst/>
                        </a:rPr>
                        <a:t>’</a:t>
                      </a:r>
                      <a:r>
                        <a:rPr lang="en-US" sz="1400" spc="-10">
                          <a:effectLst/>
                        </a:rPr>
                        <a:t>1</a:t>
                      </a:r>
                      <a:r>
                        <a:rPr lang="en-US" sz="1400">
                          <a:effectLst/>
                        </a:rPr>
                        <a:t>1-JAN-</a:t>
                      </a:r>
                      <a:r>
                        <a:rPr lang="en-US" sz="1400" spc="-5">
                          <a:effectLst/>
                        </a:rPr>
                        <a:t>9</a:t>
                      </a:r>
                      <a:r>
                        <a:rPr lang="en-US" sz="1400">
                          <a:effectLst/>
                        </a:rPr>
                        <a:t>4’)</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19.6774194</a:t>
                      </a:r>
                      <a:endParaRPr lang="en-US" sz="1400">
                        <a:effectLst/>
                        <a:latin typeface="Times New Roman"/>
                        <a:ea typeface="Times New Roman"/>
                      </a:endParaRPr>
                    </a:p>
                  </a:txBody>
                  <a:tcPr marL="68580" marR="68580" marT="0" marB="0"/>
                </a:tc>
                <a:tc>
                  <a:txBody>
                    <a:bodyPr/>
                    <a:lstStyle/>
                    <a:p>
                      <a:pPr marL="57785" marR="149860">
                        <a:lnSpc>
                          <a:spcPct val="101000"/>
                        </a:lnSpc>
                        <a:spcBef>
                          <a:spcPts val="10"/>
                        </a:spcBef>
                        <a:spcAft>
                          <a:spcPts val="0"/>
                        </a:spcAft>
                      </a:pPr>
                      <a:r>
                        <a:rPr lang="en-US" sz="1400">
                          <a:effectLst/>
                        </a:rPr>
                        <a:t>N</a:t>
                      </a:r>
                      <a:r>
                        <a:rPr lang="en-US" sz="1400" spc="5">
                          <a:effectLst/>
                        </a:rPr>
                        <a:t>u</a:t>
                      </a:r>
                      <a:r>
                        <a:rPr lang="en-US" sz="1400" spc="-15">
                          <a:effectLst/>
                        </a:rPr>
                        <a:t>m</a:t>
                      </a:r>
                      <a:r>
                        <a:rPr lang="en-US" sz="1400" spc="5">
                          <a:effectLst/>
                        </a:rPr>
                        <a:t>b</a:t>
                      </a:r>
                      <a:r>
                        <a:rPr lang="en-US" sz="1400">
                          <a:effectLst/>
                        </a:rPr>
                        <a:t>er</a:t>
                      </a:r>
                      <a:r>
                        <a:rPr lang="en-US" sz="1400" spc="20">
                          <a:effectLst/>
                        </a:rPr>
                        <a:t> </a:t>
                      </a:r>
                      <a:r>
                        <a:rPr lang="en-US" sz="1400">
                          <a:effectLst/>
                        </a:rPr>
                        <a:t>of</a:t>
                      </a:r>
                      <a:r>
                        <a:rPr lang="en-US" sz="1400" spc="20">
                          <a:effectLst/>
                        </a:rPr>
                        <a:t> </a:t>
                      </a:r>
                      <a:r>
                        <a:rPr lang="en-US" sz="1400" spc="-10">
                          <a:effectLst/>
                        </a:rPr>
                        <a:t>m</a:t>
                      </a:r>
                      <a:r>
                        <a:rPr lang="en-US" sz="1400" spc="5">
                          <a:effectLst/>
                        </a:rPr>
                        <a:t>o</a:t>
                      </a:r>
                      <a:r>
                        <a:rPr lang="en-US" sz="1400">
                          <a:effectLst/>
                        </a:rPr>
                        <a:t>nths b</a:t>
                      </a:r>
                      <a:r>
                        <a:rPr lang="en-US" sz="1400" spc="-10">
                          <a:effectLst/>
                        </a:rPr>
                        <a:t>e</a:t>
                      </a:r>
                      <a:r>
                        <a:rPr lang="en-US" sz="1400">
                          <a:effectLst/>
                        </a:rPr>
                        <a:t>t</a:t>
                      </a:r>
                      <a:r>
                        <a:rPr lang="en-US" sz="1400" spc="10">
                          <a:effectLst/>
                        </a:rPr>
                        <a:t>w</a:t>
                      </a:r>
                      <a:r>
                        <a:rPr lang="en-US" sz="1400" spc="-10">
                          <a:effectLst/>
                        </a:rPr>
                        <a:t>e</a:t>
                      </a:r>
                      <a:r>
                        <a:rPr lang="en-US" sz="1400" spc="-5">
                          <a:effectLst/>
                        </a:rPr>
                        <a:t>e</a:t>
                      </a:r>
                      <a:r>
                        <a:rPr lang="en-US" sz="1400">
                          <a:effectLst/>
                        </a:rPr>
                        <a:t>n</a:t>
                      </a:r>
                      <a:r>
                        <a:rPr lang="en-US" sz="1400" spc="15">
                          <a:effectLst/>
                        </a:rPr>
                        <a:t> </a:t>
                      </a:r>
                      <a:r>
                        <a:rPr lang="en-US" sz="1400">
                          <a:effectLst/>
                        </a:rPr>
                        <a:t>two</a:t>
                      </a:r>
                      <a:r>
                        <a:rPr lang="en-US" sz="1400" spc="45">
                          <a:effectLst/>
                        </a:rPr>
                        <a:t> </a:t>
                      </a:r>
                      <a:r>
                        <a:rPr lang="en-US" sz="1400">
                          <a:effectLst/>
                        </a:rPr>
                        <a:t>d</a:t>
                      </a:r>
                      <a:r>
                        <a:rPr lang="en-US" sz="1400" spc="-10">
                          <a:effectLst/>
                        </a:rPr>
                        <a:t>a</a:t>
                      </a:r>
                      <a:r>
                        <a:rPr lang="en-US" sz="1400">
                          <a:effectLst/>
                        </a:rPr>
                        <a:t>tes</a:t>
                      </a:r>
                      <a:endParaRPr lang="en-US" sz="1400">
                        <a:effectLst/>
                        <a:latin typeface="Times New Roman"/>
                        <a:ea typeface="Times New Roman"/>
                      </a:endParaRPr>
                    </a:p>
                  </a:txBody>
                  <a:tcPr marL="68580" marR="68580" marT="0" marB="0"/>
                </a:tc>
              </a:tr>
              <a:tr h="577489">
                <a:tc>
                  <a:txBody>
                    <a:bodyPr/>
                    <a:lstStyle/>
                    <a:p>
                      <a:pPr marL="57150" marR="0">
                        <a:spcBef>
                          <a:spcPts val="20"/>
                        </a:spcBef>
                        <a:spcAft>
                          <a:spcPts val="0"/>
                        </a:spcAft>
                      </a:pPr>
                      <a:r>
                        <a:rPr lang="en-US" sz="1400">
                          <a:effectLst/>
                        </a:rPr>
                        <a:t>ADD</a:t>
                      </a:r>
                      <a:r>
                        <a:rPr lang="en-US" sz="1400" spc="-5">
                          <a:effectLst/>
                        </a:rPr>
                        <a:t>_</a:t>
                      </a:r>
                      <a:r>
                        <a:rPr lang="en-US" sz="1400">
                          <a:effectLst/>
                        </a:rPr>
                        <a:t>MONTHS(</a:t>
                      </a:r>
                      <a:r>
                        <a:rPr lang="en-US" sz="1400" spc="5">
                          <a:effectLst/>
                        </a:rPr>
                        <a:t>’</a:t>
                      </a:r>
                      <a:r>
                        <a:rPr lang="en-US" sz="1400">
                          <a:effectLst/>
                        </a:rPr>
                        <a:t>11-JAN-94’,</a:t>
                      </a:r>
                      <a:r>
                        <a:rPr lang="en-US" sz="1400" spc="75">
                          <a:effectLst/>
                        </a:rPr>
                        <a:t> </a:t>
                      </a:r>
                      <a:r>
                        <a:rPr lang="en-US" sz="1400">
                          <a:effectLst/>
                        </a:rPr>
                        <a:t>6)</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’11-</a:t>
                      </a:r>
                      <a:r>
                        <a:rPr lang="en-US" sz="1400" spc="-10">
                          <a:effectLst/>
                        </a:rPr>
                        <a:t>J</a:t>
                      </a:r>
                      <a:r>
                        <a:rPr lang="en-US" sz="1400" spc="5">
                          <a:effectLst/>
                        </a:rPr>
                        <a:t>U</a:t>
                      </a:r>
                      <a:r>
                        <a:rPr lang="en-US" sz="1400">
                          <a:effectLst/>
                        </a:rPr>
                        <a:t>L-94’</a:t>
                      </a:r>
                      <a:endParaRPr lang="en-US" sz="1400">
                        <a:effectLst/>
                        <a:latin typeface="Times New Roman"/>
                        <a:ea typeface="Times New Roman"/>
                      </a:endParaRPr>
                    </a:p>
                  </a:txBody>
                  <a:tcPr marL="68580" marR="68580" marT="0" marB="0"/>
                </a:tc>
                <a:tc>
                  <a:txBody>
                    <a:bodyPr/>
                    <a:lstStyle/>
                    <a:p>
                      <a:pPr marL="57785" marR="332105">
                        <a:lnSpc>
                          <a:spcPct val="101000"/>
                        </a:lnSpc>
                        <a:spcBef>
                          <a:spcPts val="10"/>
                        </a:spcBef>
                        <a:spcAft>
                          <a:spcPts val="0"/>
                        </a:spcAft>
                      </a:pPr>
                      <a:r>
                        <a:rPr lang="en-US" sz="1400">
                          <a:effectLst/>
                        </a:rPr>
                        <a:t>Add</a:t>
                      </a:r>
                      <a:r>
                        <a:rPr lang="en-US" sz="1400" spc="20">
                          <a:effectLst/>
                        </a:rPr>
                        <a:t> </a:t>
                      </a:r>
                      <a:r>
                        <a:rPr lang="en-US" sz="1400">
                          <a:effectLst/>
                        </a:rPr>
                        <a:t>ca</a:t>
                      </a:r>
                      <a:r>
                        <a:rPr lang="en-US" sz="1400" spc="-10">
                          <a:effectLst/>
                        </a:rPr>
                        <a:t>l</a:t>
                      </a:r>
                      <a:r>
                        <a:rPr lang="en-US" sz="1400" spc="-5">
                          <a:effectLst/>
                        </a:rPr>
                        <a:t>e</a:t>
                      </a:r>
                      <a:r>
                        <a:rPr lang="en-US" sz="1400">
                          <a:effectLst/>
                        </a:rPr>
                        <a:t>n</a:t>
                      </a:r>
                      <a:r>
                        <a:rPr lang="en-US" sz="1400" spc="5">
                          <a:effectLst/>
                        </a:rPr>
                        <a:t>d</a:t>
                      </a:r>
                      <a:r>
                        <a:rPr lang="en-US" sz="1400">
                          <a:effectLst/>
                        </a:rPr>
                        <a:t>ar </a:t>
                      </a:r>
                      <a:r>
                        <a:rPr lang="en-US" sz="1400" spc="-15">
                          <a:effectLst/>
                        </a:rPr>
                        <a:t>m</a:t>
                      </a:r>
                      <a:r>
                        <a:rPr lang="en-US" sz="1400" spc="10">
                          <a:effectLst/>
                        </a:rPr>
                        <a:t>o</a:t>
                      </a:r>
                      <a:r>
                        <a:rPr lang="en-US" sz="1400">
                          <a:effectLst/>
                        </a:rPr>
                        <a:t>n</a:t>
                      </a:r>
                      <a:r>
                        <a:rPr lang="en-US" sz="1400" spc="-10">
                          <a:effectLst/>
                        </a:rPr>
                        <a:t>t</a:t>
                      </a:r>
                      <a:r>
                        <a:rPr lang="en-US" sz="1400">
                          <a:effectLst/>
                        </a:rPr>
                        <a:t>hs</a:t>
                      </a:r>
                      <a:r>
                        <a:rPr lang="en-US" sz="1400" spc="15">
                          <a:effectLst/>
                        </a:rPr>
                        <a:t> </a:t>
                      </a:r>
                      <a:r>
                        <a:rPr lang="en-US" sz="1400">
                          <a:effectLst/>
                        </a:rPr>
                        <a:t>to</a:t>
                      </a:r>
                      <a:r>
                        <a:rPr lang="en-US" sz="1400" spc="20">
                          <a:effectLst/>
                        </a:rPr>
                        <a:t> </a:t>
                      </a:r>
                      <a:r>
                        <a:rPr lang="en-US" sz="1400">
                          <a:effectLst/>
                        </a:rPr>
                        <a:t>dates</a:t>
                      </a:r>
                      <a:endParaRPr lang="en-US" sz="1400">
                        <a:effectLst/>
                        <a:latin typeface="Times New Roman"/>
                        <a:ea typeface="Times New Roman"/>
                      </a:endParaRPr>
                    </a:p>
                  </a:txBody>
                  <a:tcPr marL="68580" marR="68580" marT="0" marB="0"/>
                </a:tc>
              </a:tr>
              <a:tr h="492052">
                <a:tc>
                  <a:txBody>
                    <a:bodyPr/>
                    <a:lstStyle/>
                    <a:p>
                      <a:pPr marL="57150" marR="0">
                        <a:spcBef>
                          <a:spcPts val="25"/>
                        </a:spcBef>
                        <a:spcAft>
                          <a:spcPts val="0"/>
                        </a:spcAft>
                      </a:pPr>
                      <a:r>
                        <a:rPr lang="en-US" sz="1400">
                          <a:effectLst/>
                        </a:rPr>
                        <a:t>N</a:t>
                      </a:r>
                      <a:r>
                        <a:rPr lang="en-US" sz="1400" spc="5">
                          <a:effectLst/>
                        </a:rPr>
                        <a:t>E</a:t>
                      </a:r>
                      <a:r>
                        <a:rPr lang="en-US" sz="1400">
                          <a:effectLst/>
                        </a:rPr>
                        <a:t>XT</a:t>
                      </a:r>
                      <a:r>
                        <a:rPr lang="en-US" sz="1400" spc="5">
                          <a:effectLst/>
                        </a:rPr>
                        <a:t>_</a:t>
                      </a:r>
                      <a:r>
                        <a:rPr lang="en-US" sz="1400">
                          <a:effectLst/>
                        </a:rPr>
                        <a:t>D</a:t>
                      </a:r>
                      <a:r>
                        <a:rPr lang="en-US" sz="1400" spc="5">
                          <a:effectLst/>
                        </a:rPr>
                        <a:t>AY(’0</a:t>
                      </a:r>
                      <a:r>
                        <a:rPr lang="en-US" sz="1400" spc="-5">
                          <a:effectLst/>
                        </a:rPr>
                        <a:t>1</a:t>
                      </a:r>
                      <a:r>
                        <a:rPr lang="en-US" sz="1400" spc="5">
                          <a:effectLst/>
                        </a:rPr>
                        <a:t>-SEP</a:t>
                      </a:r>
                      <a:r>
                        <a:rPr lang="en-US" sz="1400">
                          <a:effectLst/>
                        </a:rPr>
                        <a:t>-</a:t>
                      </a:r>
                      <a:r>
                        <a:rPr lang="en-US" sz="1400" spc="5">
                          <a:effectLst/>
                        </a:rPr>
                        <a:t>95’</a:t>
                      </a:r>
                      <a:r>
                        <a:rPr lang="en-US" sz="1400">
                          <a:effectLst/>
                        </a:rPr>
                        <a:t>,</a:t>
                      </a:r>
                      <a:r>
                        <a:rPr lang="en-US" sz="1400" spc="35">
                          <a:effectLst/>
                        </a:rPr>
                        <a:t> </a:t>
                      </a:r>
                      <a:r>
                        <a:rPr lang="en-US" sz="1400">
                          <a:effectLst/>
                        </a:rPr>
                        <a:t>‘F</a:t>
                      </a:r>
                      <a:r>
                        <a:rPr lang="en-US" sz="1400" spc="5">
                          <a:effectLst/>
                        </a:rPr>
                        <a:t>R</a:t>
                      </a:r>
                      <a:r>
                        <a:rPr lang="en-US" sz="1400">
                          <a:effectLst/>
                        </a:rPr>
                        <a:t>IDA</a:t>
                      </a:r>
                      <a:r>
                        <a:rPr lang="en-US" sz="1400" spc="5">
                          <a:effectLst/>
                        </a:rPr>
                        <a:t>Y’)</a:t>
                      </a:r>
                      <a:endParaRPr lang="en-US" sz="1400">
                        <a:effectLst/>
                        <a:latin typeface="Times New Roman"/>
                        <a:ea typeface="Times New Roman"/>
                      </a:endParaRPr>
                    </a:p>
                  </a:txBody>
                  <a:tcPr marL="68580" marR="68580" marT="0" marB="0"/>
                </a:tc>
                <a:tc>
                  <a:txBody>
                    <a:bodyPr/>
                    <a:lstStyle/>
                    <a:p>
                      <a:pPr marL="57785" marR="0">
                        <a:spcBef>
                          <a:spcPts val="15"/>
                        </a:spcBef>
                        <a:spcAft>
                          <a:spcPts val="0"/>
                        </a:spcAft>
                      </a:pPr>
                      <a:r>
                        <a:rPr lang="en-US" sz="1400">
                          <a:effectLst/>
                        </a:rPr>
                        <a:t>’08</a:t>
                      </a:r>
                      <a:r>
                        <a:rPr lang="en-US" sz="1400" spc="-5">
                          <a:effectLst/>
                        </a:rPr>
                        <a:t>-</a:t>
                      </a:r>
                      <a:r>
                        <a:rPr lang="en-US" sz="1400">
                          <a:effectLst/>
                        </a:rPr>
                        <a:t>SEP-95’</a:t>
                      </a:r>
                      <a:endParaRPr lang="en-US" sz="1400">
                        <a:effectLst/>
                        <a:latin typeface="Times New Roman"/>
                        <a:ea typeface="Times New Roman"/>
                      </a:endParaRPr>
                    </a:p>
                  </a:txBody>
                  <a:tcPr marL="68580" marR="68580" marT="0" marB="0"/>
                </a:tc>
                <a:tc>
                  <a:txBody>
                    <a:bodyPr/>
                    <a:lstStyle/>
                    <a:p>
                      <a:pPr marL="57785" marR="69850">
                        <a:lnSpc>
                          <a:spcPct val="101000"/>
                        </a:lnSpc>
                        <a:spcBef>
                          <a:spcPts val="15"/>
                        </a:spcBef>
                        <a:spcAft>
                          <a:spcPts val="0"/>
                        </a:spcAft>
                      </a:pPr>
                      <a:r>
                        <a:rPr lang="en-US" sz="1400">
                          <a:effectLst/>
                        </a:rPr>
                        <a:t>Next</a:t>
                      </a:r>
                      <a:r>
                        <a:rPr lang="en-US" sz="1400" spc="25">
                          <a:effectLst/>
                        </a:rPr>
                        <a:t> </a:t>
                      </a:r>
                      <a:r>
                        <a:rPr lang="en-US" sz="1400">
                          <a:effectLst/>
                        </a:rPr>
                        <a:t>d</a:t>
                      </a:r>
                      <a:r>
                        <a:rPr lang="en-US" sz="1400" spc="-10">
                          <a:effectLst/>
                        </a:rPr>
                        <a:t>a</a:t>
                      </a:r>
                      <a:r>
                        <a:rPr lang="en-US" sz="1400">
                          <a:effectLst/>
                        </a:rPr>
                        <a:t>y</a:t>
                      </a:r>
                      <a:r>
                        <a:rPr lang="en-US" sz="1400" spc="35">
                          <a:effectLst/>
                        </a:rPr>
                        <a:t> </a:t>
                      </a:r>
                      <a:r>
                        <a:rPr lang="en-US" sz="1400" spc="-5">
                          <a:effectLst/>
                        </a:rPr>
                        <a:t>o</a:t>
                      </a:r>
                      <a:r>
                        <a:rPr lang="en-US" sz="1400">
                          <a:effectLst/>
                        </a:rPr>
                        <a:t>f</a:t>
                      </a:r>
                      <a:r>
                        <a:rPr lang="en-US" sz="1400" spc="10">
                          <a:effectLst/>
                        </a:rPr>
                        <a:t> </a:t>
                      </a:r>
                      <a:r>
                        <a:rPr lang="en-US" sz="1400">
                          <a:effectLst/>
                        </a:rPr>
                        <a:t>the</a:t>
                      </a:r>
                      <a:r>
                        <a:rPr lang="en-US" sz="1400" spc="25">
                          <a:effectLst/>
                        </a:rPr>
                        <a:t> </a:t>
                      </a:r>
                      <a:r>
                        <a:rPr lang="en-US" sz="1400">
                          <a:effectLst/>
                        </a:rPr>
                        <a:t>date spec</a:t>
                      </a:r>
                      <a:r>
                        <a:rPr lang="en-US" sz="1400" spc="-10">
                          <a:effectLst/>
                        </a:rPr>
                        <a:t>i</a:t>
                      </a:r>
                      <a:r>
                        <a:rPr lang="en-US" sz="1400">
                          <a:effectLst/>
                        </a:rPr>
                        <a:t>f</a:t>
                      </a:r>
                      <a:r>
                        <a:rPr lang="en-US" sz="1400" spc="5">
                          <a:effectLst/>
                        </a:rPr>
                        <a:t>i</a:t>
                      </a:r>
                      <a:r>
                        <a:rPr lang="en-US" sz="1400" spc="-5">
                          <a:effectLst/>
                        </a:rPr>
                        <a:t>e</a:t>
                      </a:r>
                      <a:r>
                        <a:rPr lang="en-US" sz="1400">
                          <a:effectLst/>
                        </a:rPr>
                        <a:t>d</a:t>
                      </a:r>
                      <a:endParaRPr lang="en-US" sz="1400">
                        <a:effectLst/>
                        <a:latin typeface="Times New Roman"/>
                        <a:ea typeface="Times New Roman"/>
                      </a:endParaRPr>
                    </a:p>
                  </a:txBody>
                  <a:tcPr marL="68580" marR="68580" marT="0" marB="0"/>
                </a:tc>
              </a:tr>
              <a:tr h="648686">
                <a:tc>
                  <a:txBody>
                    <a:bodyPr/>
                    <a:lstStyle/>
                    <a:p>
                      <a:pPr marL="57150" marR="0">
                        <a:spcBef>
                          <a:spcPts val="20"/>
                        </a:spcBef>
                        <a:spcAft>
                          <a:spcPts val="0"/>
                        </a:spcAft>
                      </a:pPr>
                      <a:r>
                        <a:rPr lang="en-US" sz="1400">
                          <a:effectLst/>
                        </a:rPr>
                        <a:t>LAST_DAY</a:t>
                      </a:r>
                      <a:r>
                        <a:rPr lang="en-US" sz="1400" spc="10">
                          <a:effectLst/>
                        </a:rPr>
                        <a:t>(</a:t>
                      </a:r>
                      <a:r>
                        <a:rPr lang="en-US" sz="1400">
                          <a:effectLst/>
                        </a:rPr>
                        <a:t>’0</a:t>
                      </a:r>
                      <a:r>
                        <a:rPr lang="en-US" sz="1400" spc="-5">
                          <a:effectLst/>
                        </a:rPr>
                        <a:t>1</a:t>
                      </a:r>
                      <a:r>
                        <a:rPr lang="en-US" sz="1400" spc="5">
                          <a:effectLst/>
                        </a:rPr>
                        <a:t>-</a:t>
                      </a:r>
                      <a:r>
                        <a:rPr lang="en-US" sz="1400">
                          <a:effectLst/>
                        </a:rPr>
                        <a:t>SEP-9</a:t>
                      </a:r>
                      <a:r>
                        <a:rPr lang="en-US" sz="1400" spc="-5">
                          <a:effectLst/>
                        </a:rPr>
                        <a:t>5</a:t>
                      </a:r>
                      <a:r>
                        <a:rPr lang="en-US" sz="1400" spc="10">
                          <a:effectLst/>
                        </a:rPr>
                        <a:t>’</a:t>
                      </a:r>
                      <a:r>
                        <a:rPr lang="en-US" sz="1400">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dirty="0">
                          <a:effectLst/>
                        </a:rPr>
                        <a:t>’30</a:t>
                      </a:r>
                      <a:r>
                        <a:rPr lang="en-US" sz="1400" spc="-5" dirty="0">
                          <a:effectLst/>
                        </a:rPr>
                        <a:t>-</a:t>
                      </a:r>
                      <a:r>
                        <a:rPr lang="en-US" sz="1400" dirty="0">
                          <a:effectLst/>
                        </a:rPr>
                        <a:t>SEP-95’</a:t>
                      </a:r>
                      <a:endParaRPr lang="en-US" sz="1400" dirty="0">
                        <a:effectLst/>
                        <a:latin typeface="Times New Roman"/>
                        <a:ea typeface="Times New Roman"/>
                      </a:endParaRPr>
                    </a:p>
                  </a:txBody>
                  <a:tcPr marL="68580" marR="68580" marT="0" marB="0"/>
                </a:tc>
                <a:tc>
                  <a:txBody>
                    <a:bodyPr/>
                    <a:lstStyle/>
                    <a:p>
                      <a:pPr marL="57785" marR="377190">
                        <a:lnSpc>
                          <a:spcPct val="101000"/>
                        </a:lnSpc>
                        <a:spcBef>
                          <a:spcPts val="10"/>
                        </a:spcBef>
                        <a:spcAft>
                          <a:spcPts val="0"/>
                        </a:spcAft>
                      </a:pPr>
                      <a:r>
                        <a:rPr lang="en-US" sz="1400" spc="-5">
                          <a:effectLst/>
                        </a:rPr>
                        <a:t>La</a:t>
                      </a:r>
                      <a:r>
                        <a:rPr lang="en-US" sz="1400">
                          <a:effectLst/>
                        </a:rPr>
                        <a:t>st</a:t>
                      </a:r>
                      <a:r>
                        <a:rPr lang="en-US" sz="1400" spc="15">
                          <a:effectLst/>
                        </a:rPr>
                        <a:t> </a:t>
                      </a:r>
                      <a:r>
                        <a:rPr lang="en-US" sz="1400">
                          <a:effectLst/>
                        </a:rPr>
                        <a:t>day</a:t>
                      </a:r>
                      <a:r>
                        <a:rPr lang="en-US" sz="1400" spc="50">
                          <a:effectLst/>
                        </a:rPr>
                        <a:t> </a:t>
                      </a:r>
                      <a:r>
                        <a:rPr lang="en-US" sz="1400">
                          <a:effectLst/>
                        </a:rPr>
                        <a:t>of</a:t>
                      </a:r>
                      <a:r>
                        <a:rPr lang="en-US" sz="1400" spc="20">
                          <a:effectLst/>
                        </a:rPr>
                        <a:t> </a:t>
                      </a:r>
                      <a:r>
                        <a:rPr lang="en-US" sz="1400" spc="-10">
                          <a:effectLst/>
                        </a:rPr>
                        <a:t>t</a:t>
                      </a:r>
                      <a:r>
                        <a:rPr lang="en-US" sz="1400">
                          <a:effectLst/>
                        </a:rPr>
                        <a:t>he </a:t>
                      </a:r>
                      <a:r>
                        <a:rPr lang="en-US" sz="1400" spc="-15">
                          <a:effectLst/>
                        </a:rPr>
                        <a:t>m</a:t>
                      </a:r>
                      <a:r>
                        <a:rPr lang="en-US" sz="1400" spc="10">
                          <a:effectLst/>
                        </a:rPr>
                        <a:t>o</a:t>
                      </a:r>
                      <a:r>
                        <a:rPr lang="en-US" sz="1400">
                          <a:effectLst/>
                        </a:rPr>
                        <a:t>n</a:t>
                      </a:r>
                      <a:r>
                        <a:rPr lang="en-US" sz="1400" spc="-10">
                          <a:effectLst/>
                        </a:rPr>
                        <a:t>t</a:t>
                      </a:r>
                      <a:r>
                        <a:rPr lang="en-US" sz="1400">
                          <a:effectLst/>
                        </a:rPr>
                        <a:t>h</a:t>
                      </a:r>
                      <a:endParaRPr lang="en-US" sz="1400">
                        <a:effectLst/>
                        <a:latin typeface="Times New Roman"/>
                        <a:ea typeface="Times New Roman"/>
                      </a:endParaRPr>
                    </a:p>
                  </a:txBody>
                  <a:tcPr marL="68580" marR="68580" marT="0" marB="0"/>
                </a:tc>
              </a:tr>
              <a:tr h="684285">
                <a:tc>
                  <a:txBody>
                    <a:bodyPr/>
                    <a:lstStyle/>
                    <a:p>
                      <a:pPr marL="57150" marR="0">
                        <a:spcBef>
                          <a:spcPts val="20"/>
                        </a:spcBef>
                        <a:spcAft>
                          <a:spcPts val="0"/>
                        </a:spcAft>
                      </a:pPr>
                      <a:r>
                        <a:rPr lang="en-US" sz="1400">
                          <a:effectLst/>
                        </a:rPr>
                        <a:t>ROU</a:t>
                      </a:r>
                      <a:r>
                        <a:rPr lang="en-US" sz="1400" spc="10">
                          <a:effectLst/>
                        </a:rPr>
                        <a:t>N</a:t>
                      </a:r>
                      <a:r>
                        <a:rPr lang="en-US" sz="1400">
                          <a:effectLst/>
                        </a:rPr>
                        <a:t>D(TO</a:t>
                      </a:r>
                      <a:r>
                        <a:rPr lang="en-US" sz="1400" spc="-5">
                          <a:effectLst/>
                        </a:rPr>
                        <a:t>_</a:t>
                      </a:r>
                      <a:r>
                        <a:rPr lang="en-US" sz="1400">
                          <a:effectLst/>
                        </a:rPr>
                        <a:t>DATE(’2</a:t>
                      </a:r>
                      <a:r>
                        <a:rPr lang="en-US" sz="1400" spc="-5">
                          <a:effectLst/>
                        </a:rPr>
                        <a:t>5</a:t>
                      </a:r>
                      <a:r>
                        <a:rPr lang="en-US" sz="1400" spc="5">
                          <a:effectLst/>
                        </a:rPr>
                        <a:t>-</a:t>
                      </a:r>
                      <a:r>
                        <a:rPr lang="en-US" sz="1400">
                          <a:effectLst/>
                        </a:rPr>
                        <a:t>JUL-95’,</a:t>
                      </a:r>
                      <a:r>
                        <a:rPr lang="en-US" sz="1400" spc="75">
                          <a:effectLst/>
                        </a:rPr>
                        <a:t> </a:t>
                      </a:r>
                      <a:r>
                        <a:rPr lang="en-US" sz="1400">
                          <a:effectLst/>
                        </a:rPr>
                        <a:t>‘DD</a:t>
                      </a:r>
                      <a:r>
                        <a:rPr lang="en-US" sz="1400" spc="5">
                          <a:effectLst/>
                        </a:rPr>
                        <a:t>-</a:t>
                      </a:r>
                      <a:r>
                        <a:rPr lang="en-US" sz="1400">
                          <a:effectLst/>
                        </a:rPr>
                        <a:t>MON-YY’),</a:t>
                      </a:r>
                    </a:p>
                    <a:p>
                      <a:pPr marL="57150" marR="0">
                        <a:spcBef>
                          <a:spcPts val="45"/>
                        </a:spcBef>
                        <a:spcAft>
                          <a:spcPts val="0"/>
                        </a:spcAft>
                      </a:pPr>
                      <a:r>
                        <a:rPr lang="en-US" sz="1400" spc="5">
                          <a:effectLst/>
                        </a:rPr>
                        <a:t>‘M</a:t>
                      </a:r>
                      <a:r>
                        <a:rPr lang="en-US" sz="1400">
                          <a:effectLst/>
                        </a:rPr>
                        <a:t>ON</a:t>
                      </a:r>
                      <a:r>
                        <a:rPr lang="en-US" sz="1400" spc="5">
                          <a:effectLst/>
                        </a:rPr>
                        <a:t>T</a:t>
                      </a:r>
                      <a:r>
                        <a:rPr lang="en-US" sz="1400">
                          <a:effectLst/>
                        </a:rPr>
                        <a:t>H</a:t>
                      </a:r>
                      <a:r>
                        <a:rPr lang="en-US" sz="1400" spc="5">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01-A</a:t>
                      </a:r>
                      <a:r>
                        <a:rPr lang="en-US" sz="1400" spc="5">
                          <a:effectLst/>
                        </a:rPr>
                        <a:t>U</a:t>
                      </a:r>
                      <a:r>
                        <a:rPr lang="en-US" sz="1400" spc="-5">
                          <a:effectLst/>
                        </a:rPr>
                        <a:t>G</a:t>
                      </a:r>
                      <a:r>
                        <a:rPr lang="en-US" sz="1400">
                          <a:effectLst/>
                        </a:rPr>
                        <a:t>-95</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Round</a:t>
                      </a:r>
                      <a:r>
                        <a:rPr lang="en-US" sz="1400" spc="40">
                          <a:effectLst/>
                        </a:rPr>
                        <a:t> </a:t>
                      </a:r>
                      <a:r>
                        <a:rPr lang="en-US" sz="1400">
                          <a:effectLst/>
                        </a:rPr>
                        <a:t>date</a:t>
                      </a:r>
                      <a:endParaRPr lang="en-US" sz="1400">
                        <a:effectLst/>
                        <a:latin typeface="Times New Roman"/>
                        <a:ea typeface="Times New Roman"/>
                      </a:endParaRPr>
                    </a:p>
                  </a:txBody>
                  <a:tcPr marL="68580" marR="68580" marT="0" marB="0"/>
                </a:tc>
              </a:tr>
              <a:tr h="719883">
                <a:tc>
                  <a:txBody>
                    <a:bodyPr/>
                    <a:lstStyle/>
                    <a:p>
                      <a:pPr marL="57150" marR="0">
                        <a:spcBef>
                          <a:spcPts val="20"/>
                        </a:spcBef>
                        <a:spcAft>
                          <a:spcPts val="0"/>
                        </a:spcAft>
                      </a:pPr>
                      <a:r>
                        <a:rPr lang="en-US" sz="1400">
                          <a:effectLst/>
                        </a:rPr>
                        <a:t>ROU</a:t>
                      </a:r>
                      <a:r>
                        <a:rPr lang="en-US" sz="1400" spc="10">
                          <a:effectLst/>
                        </a:rPr>
                        <a:t>N</a:t>
                      </a:r>
                      <a:r>
                        <a:rPr lang="en-US" sz="1400">
                          <a:effectLst/>
                        </a:rPr>
                        <a:t>D(TO</a:t>
                      </a:r>
                      <a:r>
                        <a:rPr lang="en-US" sz="1400" spc="-5">
                          <a:effectLst/>
                        </a:rPr>
                        <a:t>_</a:t>
                      </a:r>
                      <a:r>
                        <a:rPr lang="en-US" sz="1400">
                          <a:effectLst/>
                        </a:rPr>
                        <a:t>DATE(’2</a:t>
                      </a:r>
                      <a:r>
                        <a:rPr lang="en-US" sz="1400" spc="-5">
                          <a:effectLst/>
                        </a:rPr>
                        <a:t>5</a:t>
                      </a:r>
                      <a:r>
                        <a:rPr lang="en-US" sz="1400" spc="5">
                          <a:effectLst/>
                        </a:rPr>
                        <a:t>-</a:t>
                      </a:r>
                      <a:r>
                        <a:rPr lang="en-US" sz="1400">
                          <a:effectLst/>
                        </a:rPr>
                        <a:t>JUL-95’,</a:t>
                      </a:r>
                      <a:r>
                        <a:rPr lang="en-US" sz="1400" spc="75">
                          <a:effectLst/>
                        </a:rPr>
                        <a:t> </a:t>
                      </a:r>
                      <a:r>
                        <a:rPr lang="en-US" sz="1400">
                          <a:effectLst/>
                        </a:rPr>
                        <a:t>‘DD</a:t>
                      </a:r>
                      <a:r>
                        <a:rPr lang="en-US" sz="1400" spc="5">
                          <a:effectLst/>
                        </a:rPr>
                        <a:t>-</a:t>
                      </a:r>
                      <a:r>
                        <a:rPr lang="en-US" sz="1400">
                          <a:effectLst/>
                        </a:rPr>
                        <a:t>MON-YY’),</a:t>
                      </a:r>
                    </a:p>
                    <a:p>
                      <a:pPr marL="57150" marR="0">
                        <a:spcBef>
                          <a:spcPts val="35"/>
                        </a:spcBef>
                        <a:spcAft>
                          <a:spcPts val="0"/>
                        </a:spcAft>
                      </a:pPr>
                      <a:r>
                        <a:rPr lang="en-US" sz="1400">
                          <a:effectLst/>
                        </a:rPr>
                        <a:t>‘YEAR</a:t>
                      </a:r>
                      <a:r>
                        <a:rPr lang="en-US" sz="1400" spc="10">
                          <a:effectLst/>
                        </a:rPr>
                        <a:t>’</a:t>
                      </a:r>
                      <a:r>
                        <a:rPr lang="en-US" sz="1400">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01-JAN-96</a:t>
                      </a:r>
                      <a:endParaRPr lang="en-US" sz="1400">
                        <a:effectLst/>
                        <a:latin typeface="Times New Roman"/>
                        <a:ea typeface="Times New Roman"/>
                      </a:endParaRPr>
                    </a:p>
                  </a:txBody>
                  <a:tcPr marL="68580" marR="68580" marT="0" marB="0"/>
                </a:tc>
                <a:tc>
                  <a:txBody>
                    <a:bodyPr/>
                    <a:lstStyle/>
                    <a:p>
                      <a:pPr marL="57150" marR="0">
                        <a:spcBef>
                          <a:spcPts val="10"/>
                        </a:spcBef>
                        <a:spcAft>
                          <a:spcPts val="0"/>
                        </a:spcAft>
                      </a:pPr>
                      <a:r>
                        <a:rPr lang="en-US" sz="1400">
                          <a:effectLst/>
                        </a:rPr>
                        <a:t>Round</a:t>
                      </a:r>
                      <a:r>
                        <a:rPr lang="en-US" sz="1400" spc="40">
                          <a:effectLst/>
                        </a:rPr>
                        <a:t> </a:t>
                      </a:r>
                      <a:r>
                        <a:rPr lang="en-US" sz="1400">
                          <a:effectLst/>
                        </a:rPr>
                        <a:t>date</a:t>
                      </a:r>
                      <a:endParaRPr lang="en-US" sz="1400">
                        <a:effectLst/>
                        <a:latin typeface="Times New Roman"/>
                        <a:ea typeface="Times New Roman"/>
                      </a:endParaRPr>
                    </a:p>
                  </a:txBody>
                  <a:tcPr marL="68580" marR="68580" marT="0" marB="0"/>
                </a:tc>
              </a:tr>
              <a:tr h="776841">
                <a:tc>
                  <a:txBody>
                    <a:bodyPr/>
                    <a:lstStyle/>
                    <a:p>
                      <a:pPr marL="57150" marR="0">
                        <a:spcBef>
                          <a:spcPts val="20"/>
                        </a:spcBef>
                        <a:spcAft>
                          <a:spcPts val="0"/>
                        </a:spcAft>
                      </a:pPr>
                      <a:r>
                        <a:rPr lang="en-US" sz="1400" spc="5">
                          <a:effectLst/>
                        </a:rPr>
                        <a:t>T</a:t>
                      </a:r>
                      <a:r>
                        <a:rPr lang="en-US" sz="1400" spc="-5">
                          <a:effectLst/>
                        </a:rPr>
                        <a:t>R</a:t>
                      </a:r>
                      <a:r>
                        <a:rPr lang="en-US" sz="1400" spc="5">
                          <a:effectLst/>
                        </a:rPr>
                        <a:t>U</a:t>
                      </a:r>
                      <a:r>
                        <a:rPr lang="en-US" sz="1400">
                          <a:effectLst/>
                        </a:rPr>
                        <a:t>N</a:t>
                      </a:r>
                      <a:r>
                        <a:rPr lang="en-US" sz="1400" spc="5">
                          <a:effectLst/>
                        </a:rPr>
                        <a:t>C</a:t>
                      </a:r>
                      <a:r>
                        <a:rPr lang="en-US" sz="1400">
                          <a:effectLst/>
                        </a:rPr>
                        <a:t>(</a:t>
                      </a:r>
                      <a:r>
                        <a:rPr lang="en-US" sz="1400" spc="5">
                          <a:effectLst/>
                        </a:rPr>
                        <a:t>T</a:t>
                      </a:r>
                      <a:r>
                        <a:rPr lang="en-US" sz="1400">
                          <a:effectLst/>
                        </a:rPr>
                        <a:t>O</a:t>
                      </a:r>
                      <a:r>
                        <a:rPr lang="en-US" sz="1400" spc="5">
                          <a:effectLst/>
                        </a:rPr>
                        <a:t>_</a:t>
                      </a:r>
                      <a:r>
                        <a:rPr lang="en-US" sz="1400">
                          <a:effectLst/>
                        </a:rPr>
                        <a:t>DA</a:t>
                      </a:r>
                      <a:r>
                        <a:rPr lang="en-US" sz="1400" spc="5">
                          <a:effectLst/>
                        </a:rPr>
                        <a:t>TE(’2</a:t>
                      </a:r>
                      <a:r>
                        <a:rPr lang="en-US" sz="1400" spc="-5">
                          <a:effectLst/>
                        </a:rPr>
                        <a:t>5</a:t>
                      </a:r>
                      <a:r>
                        <a:rPr lang="en-US" sz="1400" spc="5">
                          <a:effectLst/>
                        </a:rPr>
                        <a:t>-J</a:t>
                      </a:r>
                      <a:r>
                        <a:rPr lang="en-US" sz="1400">
                          <a:effectLst/>
                        </a:rPr>
                        <a:t>U</a:t>
                      </a:r>
                      <a:r>
                        <a:rPr lang="en-US" sz="1400" spc="5">
                          <a:effectLst/>
                        </a:rPr>
                        <a:t>L</a:t>
                      </a:r>
                      <a:r>
                        <a:rPr lang="en-US" sz="1400">
                          <a:effectLst/>
                        </a:rPr>
                        <a:t>-</a:t>
                      </a:r>
                      <a:r>
                        <a:rPr lang="en-US" sz="1400" spc="5">
                          <a:effectLst/>
                        </a:rPr>
                        <a:t>9</a:t>
                      </a:r>
                      <a:r>
                        <a:rPr lang="en-US" sz="1400" spc="-5">
                          <a:effectLst/>
                        </a:rPr>
                        <a:t>5</a:t>
                      </a:r>
                      <a:r>
                        <a:rPr lang="en-US" sz="1400" spc="10">
                          <a:effectLst/>
                        </a:rPr>
                        <a:t>’</a:t>
                      </a:r>
                      <a:r>
                        <a:rPr lang="en-US" sz="1400">
                          <a:effectLst/>
                        </a:rPr>
                        <a:t>,</a:t>
                      </a:r>
                      <a:r>
                        <a:rPr lang="en-US" sz="1400" spc="30">
                          <a:effectLst/>
                        </a:rPr>
                        <a:t> </a:t>
                      </a:r>
                      <a:r>
                        <a:rPr lang="en-US" sz="1400" spc="5">
                          <a:effectLst/>
                        </a:rPr>
                        <a:t>‘</a:t>
                      </a:r>
                      <a:r>
                        <a:rPr lang="en-US" sz="1400">
                          <a:effectLst/>
                        </a:rPr>
                        <a:t>DD-</a:t>
                      </a:r>
                      <a:r>
                        <a:rPr lang="en-US" sz="1400" spc="5">
                          <a:effectLst/>
                        </a:rPr>
                        <a:t>M</a:t>
                      </a:r>
                      <a:r>
                        <a:rPr lang="en-US" sz="1400">
                          <a:effectLst/>
                        </a:rPr>
                        <a:t>ON</a:t>
                      </a:r>
                      <a:r>
                        <a:rPr lang="en-US" sz="1400" spc="5">
                          <a:effectLst/>
                        </a:rPr>
                        <a:t>-Y</a:t>
                      </a:r>
                      <a:r>
                        <a:rPr lang="en-US" sz="1400">
                          <a:effectLst/>
                        </a:rPr>
                        <a:t>Y</a:t>
                      </a:r>
                      <a:r>
                        <a:rPr lang="en-US" sz="1400" spc="5">
                          <a:effectLst/>
                        </a:rPr>
                        <a:t>’),</a:t>
                      </a:r>
                      <a:endParaRPr lang="en-US" sz="1400">
                        <a:effectLst/>
                      </a:endParaRPr>
                    </a:p>
                    <a:p>
                      <a:pPr marL="57150" marR="0">
                        <a:spcBef>
                          <a:spcPts val="45"/>
                        </a:spcBef>
                        <a:spcAft>
                          <a:spcPts val="0"/>
                        </a:spcAft>
                      </a:pPr>
                      <a:r>
                        <a:rPr lang="en-US" sz="1400" spc="5">
                          <a:effectLst/>
                        </a:rPr>
                        <a:t>‘M</a:t>
                      </a:r>
                      <a:r>
                        <a:rPr lang="en-US" sz="1400">
                          <a:effectLst/>
                        </a:rPr>
                        <a:t>ON</a:t>
                      </a:r>
                      <a:r>
                        <a:rPr lang="en-US" sz="1400" spc="5">
                          <a:effectLst/>
                        </a:rPr>
                        <a:t>T</a:t>
                      </a:r>
                      <a:r>
                        <a:rPr lang="en-US" sz="1400">
                          <a:effectLst/>
                        </a:rPr>
                        <a:t>H</a:t>
                      </a:r>
                      <a:r>
                        <a:rPr lang="en-US" sz="1400" spc="5">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01-JUL-95</a:t>
                      </a:r>
                      <a:endParaRPr lang="en-US" sz="1400">
                        <a:effectLst/>
                        <a:latin typeface="Times New Roman"/>
                        <a:ea typeface="Times New Roman"/>
                      </a:endParaRPr>
                    </a:p>
                  </a:txBody>
                  <a:tcPr marL="68580" marR="68580" marT="0" marB="0"/>
                </a:tc>
                <a:tc>
                  <a:txBody>
                    <a:bodyPr/>
                    <a:lstStyle/>
                    <a:p>
                      <a:pPr marL="58420" marR="0">
                        <a:spcBef>
                          <a:spcPts val="10"/>
                        </a:spcBef>
                        <a:spcAft>
                          <a:spcPts val="0"/>
                        </a:spcAft>
                      </a:pPr>
                      <a:r>
                        <a:rPr lang="en-US" sz="1400" spc="-5">
                          <a:effectLst/>
                        </a:rPr>
                        <a:t>T</a:t>
                      </a:r>
                      <a:r>
                        <a:rPr lang="en-US" sz="1400">
                          <a:effectLst/>
                        </a:rPr>
                        <a:t>run</a:t>
                      </a:r>
                      <a:r>
                        <a:rPr lang="en-US" sz="1400" spc="-10">
                          <a:effectLst/>
                        </a:rPr>
                        <a:t>c</a:t>
                      </a:r>
                      <a:r>
                        <a:rPr lang="en-US" sz="1400">
                          <a:effectLst/>
                        </a:rPr>
                        <a:t>ate</a:t>
                      </a:r>
                      <a:r>
                        <a:rPr lang="en-US" sz="1400" spc="45">
                          <a:effectLst/>
                        </a:rPr>
                        <a:t> </a:t>
                      </a:r>
                      <a:r>
                        <a:rPr lang="en-US" sz="1400">
                          <a:effectLst/>
                        </a:rPr>
                        <a:t>date</a:t>
                      </a:r>
                      <a:endParaRPr lang="en-US" sz="1400">
                        <a:effectLst/>
                        <a:latin typeface="Times New Roman"/>
                        <a:ea typeface="Times New Roman"/>
                      </a:endParaRPr>
                    </a:p>
                  </a:txBody>
                  <a:tcPr marL="68580" marR="68580" marT="0" marB="0"/>
                </a:tc>
              </a:tr>
              <a:tr h="719883">
                <a:tc>
                  <a:txBody>
                    <a:bodyPr/>
                    <a:lstStyle/>
                    <a:p>
                      <a:pPr marL="57150" marR="0">
                        <a:spcBef>
                          <a:spcPts val="20"/>
                        </a:spcBef>
                        <a:spcAft>
                          <a:spcPts val="0"/>
                        </a:spcAft>
                      </a:pPr>
                      <a:r>
                        <a:rPr lang="en-US" sz="1400" spc="5">
                          <a:effectLst/>
                        </a:rPr>
                        <a:t>T</a:t>
                      </a:r>
                      <a:r>
                        <a:rPr lang="en-US" sz="1400" spc="-5">
                          <a:effectLst/>
                        </a:rPr>
                        <a:t>R</a:t>
                      </a:r>
                      <a:r>
                        <a:rPr lang="en-US" sz="1400" spc="5">
                          <a:effectLst/>
                        </a:rPr>
                        <a:t>U</a:t>
                      </a:r>
                      <a:r>
                        <a:rPr lang="en-US" sz="1400">
                          <a:effectLst/>
                        </a:rPr>
                        <a:t>N</a:t>
                      </a:r>
                      <a:r>
                        <a:rPr lang="en-US" sz="1400" spc="5">
                          <a:effectLst/>
                        </a:rPr>
                        <a:t>C</a:t>
                      </a:r>
                      <a:r>
                        <a:rPr lang="en-US" sz="1400">
                          <a:effectLst/>
                        </a:rPr>
                        <a:t>(</a:t>
                      </a:r>
                      <a:r>
                        <a:rPr lang="en-US" sz="1400" spc="5">
                          <a:effectLst/>
                        </a:rPr>
                        <a:t>T</a:t>
                      </a:r>
                      <a:r>
                        <a:rPr lang="en-US" sz="1400">
                          <a:effectLst/>
                        </a:rPr>
                        <a:t>O</a:t>
                      </a:r>
                      <a:r>
                        <a:rPr lang="en-US" sz="1400" spc="5">
                          <a:effectLst/>
                        </a:rPr>
                        <a:t>_</a:t>
                      </a:r>
                      <a:r>
                        <a:rPr lang="en-US" sz="1400">
                          <a:effectLst/>
                        </a:rPr>
                        <a:t>DA</a:t>
                      </a:r>
                      <a:r>
                        <a:rPr lang="en-US" sz="1400" spc="5">
                          <a:effectLst/>
                        </a:rPr>
                        <a:t>TE(’</a:t>
                      </a:r>
                      <a:r>
                        <a:rPr lang="en-US" sz="1400" spc="-5">
                          <a:effectLst/>
                        </a:rPr>
                        <a:t>2</a:t>
                      </a:r>
                      <a:r>
                        <a:rPr lang="en-US" sz="1400" spc="5">
                          <a:effectLst/>
                        </a:rPr>
                        <a:t>5-J</a:t>
                      </a:r>
                      <a:r>
                        <a:rPr lang="en-US" sz="1400">
                          <a:effectLst/>
                        </a:rPr>
                        <a:t>U</a:t>
                      </a:r>
                      <a:r>
                        <a:rPr lang="en-US" sz="1400" spc="5">
                          <a:effectLst/>
                        </a:rPr>
                        <a:t>L</a:t>
                      </a:r>
                      <a:r>
                        <a:rPr lang="en-US" sz="1400">
                          <a:effectLst/>
                        </a:rPr>
                        <a:t>-</a:t>
                      </a:r>
                      <a:r>
                        <a:rPr lang="en-US" sz="1400" spc="5">
                          <a:effectLst/>
                        </a:rPr>
                        <a:t>9</a:t>
                      </a:r>
                      <a:r>
                        <a:rPr lang="en-US" sz="1400" spc="-5">
                          <a:effectLst/>
                        </a:rPr>
                        <a:t>5</a:t>
                      </a:r>
                      <a:r>
                        <a:rPr lang="en-US" sz="1400" spc="10">
                          <a:effectLst/>
                        </a:rPr>
                        <a:t>’</a:t>
                      </a:r>
                      <a:r>
                        <a:rPr lang="en-US" sz="1400">
                          <a:effectLst/>
                        </a:rPr>
                        <a:t>,</a:t>
                      </a:r>
                      <a:r>
                        <a:rPr lang="en-US" sz="1400" spc="30">
                          <a:effectLst/>
                        </a:rPr>
                        <a:t> </a:t>
                      </a:r>
                      <a:r>
                        <a:rPr lang="en-US" sz="1400" spc="5">
                          <a:effectLst/>
                        </a:rPr>
                        <a:t>‘</a:t>
                      </a:r>
                      <a:r>
                        <a:rPr lang="en-US" sz="1400">
                          <a:effectLst/>
                        </a:rPr>
                        <a:t>DD-</a:t>
                      </a:r>
                      <a:r>
                        <a:rPr lang="en-US" sz="1400" spc="5">
                          <a:effectLst/>
                        </a:rPr>
                        <a:t>M</a:t>
                      </a:r>
                      <a:r>
                        <a:rPr lang="en-US" sz="1400">
                          <a:effectLst/>
                        </a:rPr>
                        <a:t>ON</a:t>
                      </a:r>
                      <a:r>
                        <a:rPr lang="en-US" sz="1400" spc="5">
                          <a:effectLst/>
                        </a:rPr>
                        <a:t>-Y</a:t>
                      </a:r>
                      <a:r>
                        <a:rPr lang="en-US" sz="1400">
                          <a:effectLst/>
                        </a:rPr>
                        <a:t>Y</a:t>
                      </a:r>
                      <a:r>
                        <a:rPr lang="en-US" sz="1400" spc="5">
                          <a:effectLst/>
                        </a:rPr>
                        <a:t>’),</a:t>
                      </a:r>
                      <a:endParaRPr lang="en-US" sz="1400">
                        <a:effectLst/>
                      </a:endParaRPr>
                    </a:p>
                    <a:p>
                      <a:pPr marL="57150" marR="0">
                        <a:spcBef>
                          <a:spcPts val="35"/>
                        </a:spcBef>
                        <a:spcAft>
                          <a:spcPts val="0"/>
                        </a:spcAft>
                      </a:pPr>
                      <a:r>
                        <a:rPr lang="en-US" sz="1400">
                          <a:effectLst/>
                        </a:rPr>
                        <a:t>‘YEAR</a:t>
                      </a:r>
                      <a:r>
                        <a:rPr lang="en-US" sz="1400" spc="10">
                          <a:effectLst/>
                        </a:rPr>
                        <a:t>’</a:t>
                      </a:r>
                      <a:r>
                        <a:rPr lang="en-US" sz="1400">
                          <a:effectLst/>
                        </a:rPr>
                        <a:t>)</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a:effectLst/>
                        </a:rPr>
                        <a:t>01-JAN-95</a:t>
                      </a:r>
                      <a:endParaRPr lang="en-US" sz="1400">
                        <a:effectLst/>
                        <a:latin typeface="Times New Roman"/>
                        <a:ea typeface="Times New Roman"/>
                      </a:endParaRPr>
                    </a:p>
                  </a:txBody>
                  <a:tcPr marL="68580" marR="68580" marT="0" marB="0"/>
                </a:tc>
                <a:tc>
                  <a:txBody>
                    <a:bodyPr/>
                    <a:lstStyle/>
                    <a:p>
                      <a:pPr marL="57785" marR="0">
                        <a:spcBef>
                          <a:spcPts val="10"/>
                        </a:spcBef>
                        <a:spcAft>
                          <a:spcPts val="0"/>
                        </a:spcAft>
                      </a:pPr>
                      <a:r>
                        <a:rPr lang="en-US" sz="1400" dirty="0">
                          <a:effectLst/>
                        </a:rPr>
                        <a:t>Tru</a:t>
                      </a:r>
                      <a:r>
                        <a:rPr lang="en-US" sz="1400" spc="5" dirty="0">
                          <a:effectLst/>
                        </a:rPr>
                        <a:t>n</a:t>
                      </a:r>
                      <a:r>
                        <a:rPr lang="en-US" sz="1400" spc="-10" dirty="0">
                          <a:effectLst/>
                        </a:rPr>
                        <a:t>c</a:t>
                      </a:r>
                      <a:r>
                        <a:rPr lang="en-US" sz="1400" dirty="0">
                          <a:effectLst/>
                        </a:rPr>
                        <a:t>ate</a:t>
                      </a:r>
                      <a:r>
                        <a:rPr lang="en-US" sz="1400" spc="60" dirty="0">
                          <a:effectLst/>
                        </a:rPr>
                        <a:t> </a:t>
                      </a:r>
                      <a:r>
                        <a:rPr lang="en-US" sz="1400" dirty="0">
                          <a:effectLst/>
                        </a:rPr>
                        <a:t>date</a:t>
                      </a:r>
                      <a:endParaRPr lang="en-US" sz="1400" dirty="0">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Date Functions</a:t>
            </a:r>
            <a:endParaRPr lang="en-US" dirty="0"/>
          </a:p>
        </p:txBody>
      </p:sp>
    </p:spTree>
    <p:extLst>
      <p:ext uri="{BB962C8B-B14F-4D97-AF65-F5344CB8AC3E}">
        <p14:creationId xmlns="" xmlns:p14="http://schemas.microsoft.com/office/powerpoint/2010/main" val="403852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897005980"/>
              </p:ext>
            </p:extLst>
          </p:nvPr>
        </p:nvGraphicFramePr>
        <p:xfrm>
          <a:off x="762000" y="1371600"/>
          <a:ext cx="7848600" cy="5105401"/>
        </p:xfrm>
        <a:graphic>
          <a:graphicData uri="http://schemas.openxmlformats.org/drawingml/2006/table">
            <a:tbl>
              <a:tblPr firstRow="1" firstCol="1" bandRow="1">
                <a:tableStyleId>{5C22544A-7EE6-4342-B048-85BDC9FD1C3A}</a:tableStyleId>
              </a:tblPr>
              <a:tblGrid>
                <a:gridCol w="2312155"/>
                <a:gridCol w="5536445"/>
              </a:tblGrid>
              <a:tr h="537410">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1343527">
                <a:tc>
                  <a:txBody>
                    <a:bodyPr/>
                    <a:lstStyle/>
                    <a:p>
                      <a:pPr marL="0" marR="0">
                        <a:spcBef>
                          <a:spcPts val="0"/>
                        </a:spcBef>
                        <a:spcAft>
                          <a:spcPts val="0"/>
                        </a:spcAft>
                      </a:pPr>
                      <a:r>
                        <a:rPr lang="en-US" sz="1400">
                          <a:effectLst/>
                        </a:rPr>
                        <a:t>TO_CHAR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Converts Numeric and Date values to a character string value. It cannot be used for calculations since it is a string value.</a:t>
                      </a:r>
                      <a:endParaRPr lang="en-US" sz="1400">
                        <a:solidFill>
                          <a:srgbClr val="5F5F5F"/>
                        </a:solidFill>
                        <a:effectLst/>
                        <a:latin typeface="Times New Roman"/>
                        <a:ea typeface="Times New Roman"/>
                      </a:endParaRPr>
                    </a:p>
                  </a:txBody>
                  <a:tcPr marL="68580" marR="68580" marT="0" marB="0"/>
                </a:tc>
              </a:tr>
              <a:tr h="1343527">
                <a:tc>
                  <a:txBody>
                    <a:bodyPr/>
                    <a:lstStyle/>
                    <a:p>
                      <a:pPr marL="0" marR="0">
                        <a:spcBef>
                          <a:spcPts val="0"/>
                        </a:spcBef>
                        <a:spcAft>
                          <a:spcPts val="0"/>
                        </a:spcAft>
                      </a:pPr>
                      <a:r>
                        <a:rPr lang="en-US" sz="1400">
                          <a:effectLst/>
                        </a:rPr>
                        <a:t>TO_DATE (x [, date_format])</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Converts a valid Numeric and Character values to a Date value. Date is formatted to the format specified by 'date_format'.</a:t>
                      </a:r>
                      <a:endParaRPr lang="en-US" sz="1400">
                        <a:solidFill>
                          <a:srgbClr val="5F5F5F"/>
                        </a:solidFill>
                        <a:effectLst/>
                        <a:latin typeface="Times New Roman"/>
                        <a:ea typeface="Times New Roman"/>
                      </a:endParaRPr>
                    </a:p>
                  </a:txBody>
                  <a:tcPr marL="68580" marR="68580" marT="0" marB="0"/>
                </a:tc>
              </a:tr>
              <a:tr h="806116">
                <a:tc>
                  <a:txBody>
                    <a:bodyPr/>
                    <a:lstStyle/>
                    <a:p>
                      <a:pPr marL="0" marR="0">
                        <a:spcBef>
                          <a:spcPts val="0"/>
                        </a:spcBef>
                        <a:spcAft>
                          <a:spcPts val="0"/>
                        </a:spcAft>
                      </a:pPr>
                      <a:r>
                        <a:rPr lang="en-US" sz="1400">
                          <a:effectLst/>
                        </a:rPr>
                        <a:t>NVL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If 'x' is NULL, replace it with 'y'. 'x' and '</a:t>
                      </a:r>
                      <a:r>
                        <a:rPr lang="en-US" sz="1400" dirty="0" err="1">
                          <a:effectLst/>
                        </a:rPr>
                        <a:t>y'must</a:t>
                      </a:r>
                      <a:r>
                        <a:rPr lang="en-US" sz="1400" dirty="0">
                          <a:effectLst/>
                        </a:rPr>
                        <a:t> be of the same </a:t>
                      </a:r>
                      <a:r>
                        <a:rPr lang="en-US" sz="1400" dirty="0" err="1">
                          <a:effectLst/>
                        </a:rPr>
                        <a:t>datatype</a:t>
                      </a:r>
                      <a:r>
                        <a:rPr lang="en-US" sz="1400" dirty="0">
                          <a:effectLst/>
                        </a:rPr>
                        <a:t>.</a:t>
                      </a:r>
                      <a:endParaRPr lang="en-US" sz="1400" dirty="0">
                        <a:solidFill>
                          <a:srgbClr val="5F5F5F"/>
                        </a:solidFill>
                        <a:effectLst/>
                        <a:latin typeface="Times New Roman"/>
                        <a:ea typeface="Times New Roman"/>
                      </a:endParaRPr>
                    </a:p>
                  </a:txBody>
                  <a:tcPr marL="68580" marR="68580" marT="0" marB="0"/>
                </a:tc>
              </a:tr>
              <a:tr h="1074821">
                <a:tc>
                  <a:txBody>
                    <a:bodyPr/>
                    <a:lstStyle/>
                    <a:p>
                      <a:pPr marL="0" marR="0">
                        <a:spcBef>
                          <a:spcPts val="0"/>
                        </a:spcBef>
                        <a:spcAft>
                          <a:spcPts val="0"/>
                        </a:spcAft>
                      </a:pPr>
                      <a:r>
                        <a:rPr lang="en-US" sz="1400">
                          <a:effectLst/>
                        </a:rPr>
                        <a:t>DECODE (a, b, c, d, e, default_value)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Checks the value of 'a', if a = b, then </a:t>
                      </a:r>
                      <a:r>
                        <a:rPr lang="en-US" sz="1400" dirty="0" err="1">
                          <a:effectLst/>
                        </a:rPr>
                        <a:t>returns'c</a:t>
                      </a:r>
                      <a:r>
                        <a:rPr lang="en-US" sz="1400" dirty="0">
                          <a:effectLst/>
                        </a:rPr>
                        <a:t>'. If a = d, then returns 'e'. Else, </a:t>
                      </a:r>
                      <a:r>
                        <a:rPr lang="en-US" sz="1400" dirty="0" err="1">
                          <a:effectLst/>
                        </a:rPr>
                        <a:t>returnsdefault_value</a:t>
                      </a:r>
                      <a:r>
                        <a:rPr lang="en-US" sz="1400" dirty="0">
                          <a:effectLst/>
                        </a:rPr>
                        <a:t>.</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Conversion Functions</a:t>
            </a:r>
            <a:endParaRPr lang="en-US" dirty="0"/>
          </a:p>
        </p:txBody>
      </p:sp>
    </p:spTree>
    <p:extLst>
      <p:ext uri="{BB962C8B-B14F-4D97-AF65-F5344CB8AC3E}">
        <p14:creationId xmlns="" xmlns:p14="http://schemas.microsoft.com/office/powerpoint/2010/main" val="361889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459800441"/>
              </p:ext>
            </p:extLst>
          </p:nvPr>
        </p:nvGraphicFramePr>
        <p:xfrm>
          <a:off x="838200" y="1752601"/>
          <a:ext cx="7391400" cy="3886198"/>
        </p:xfrm>
        <a:graphic>
          <a:graphicData uri="http://schemas.openxmlformats.org/drawingml/2006/table">
            <a:tbl>
              <a:tblPr firstRow="1" firstCol="1" bandRow="1">
                <a:tableStyleId>{5C22544A-7EE6-4342-B048-85BDC9FD1C3A}</a:tableStyleId>
              </a:tblPr>
              <a:tblGrid>
                <a:gridCol w="1648425"/>
                <a:gridCol w="3964674"/>
                <a:gridCol w="1778301"/>
              </a:tblGrid>
              <a:tr h="634174">
                <a:tc>
                  <a:txBody>
                    <a:bodyPr/>
                    <a:lstStyle/>
                    <a:p>
                      <a:pPr marL="0" marR="0">
                        <a:spcBef>
                          <a:spcPts val="0"/>
                        </a:spcBef>
                        <a:spcAft>
                          <a:spcPts val="0"/>
                        </a:spcAft>
                      </a:pPr>
                      <a:r>
                        <a:rPr lang="en-US" sz="1400">
                          <a:effectLst/>
                        </a:rPr>
                        <a:t>Function Name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Examples</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1902520">
                <a:tc>
                  <a:txBody>
                    <a:bodyPr/>
                    <a:lstStyle/>
                    <a:p>
                      <a:pPr marL="0" marR="0">
                        <a:spcBef>
                          <a:spcPts val="0"/>
                        </a:spcBef>
                        <a:spcAft>
                          <a:spcPts val="0"/>
                        </a:spcAft>
                      </a:pPr>
                      <a:r>
                        <a:rPr lang="en-US" sz="1400">
                          <a:effectLst/>
                        </a:rPr>
                        <a:t>TO_CHAR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TO_CHAR (3000, '$9999') </a:t>
                      </a:r>
                      <a:br>
                        <a:rPr lang="en-US" sz="1400">
                          <a:effectLst/>
                        </a:rPr>
                      </a:br>
                      <a:r>
                        <a:rPr lang="en-US" sz="1400">
                          <a:effectLst/>
                        </a:rPr>
                        <a:t>TO_CHAR (SYSDATE, 'Day, Month YYYY')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$3000</a:t>
                      </a:r>
                      <a:br>
                        <a:rPr lang="en-US" sz="1400">
                          <a:effectLst/>
                        </a:rPr>
                      </a:br>
                      <a:r>
                        <a:rPr lang="en-US" sz="1400">
                          <a:effectLst/>
                        </a:rPr>
                        <a:t>Monday, June 2008</a:t>
                      </a:r>
                      <a:endParaRPr lang="en-US" sz="1400">
                        <a:solidFill>
                          <a:srgbClr val="5F5F5F"/>
                        </a:solidFill>
                        <a:effectLst/>
                        <a:latin typeface="Times New Roman"/>
                        <a:ea typeface="Times New Roman"/>
                      </a:endParaRPr>
                    </a:p>
                  </a:txBody>
                  <a:tcPr marL="68580" marR="68580" marT="0" marB="0"/>
                </a:tc>
              </a:tr>
              <a:tr h="656821">
                <a:tc>
                  <a:txBody>
                    <a:bodyPr/>
                    <a:lstStyle/>
                    <a:p>
                      <a:pPr marL="0" marR="0">
                        <a:spcBef>
                          <a:spcPts val="0"/>
                        </a:spcBef>
                        <a:spcAft>
                          <a:spcPts val="0"/>
                        </a:spcAft>
                      </a:pPr>
                      <a:r>
                        <a:rPr lang="en-US" sz="1400">
                          <a:effectLst/>
                        </a:rPr>
                        <a:t>TO_DATE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TO_DATE ('01-Jun-08')</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01-Jun-08</a:t>
                      </a:r>
                      <a:endParaRPr lang="en-US" sz="1400">
                        <a:solidFill>
                          <a:srgbClr val="5F5F5F"/>
                        </a:solidFill>
                        <a:effectLst/>
                        <a:latin typeface="Times New Roman"/>
                        <a:ea typeface="Times New Roman"/>
                      </a:endParaRPr>
                    </a:p>
                  </a:txBody>
                  <a:tcPr marL="68580" marR="68580" marT="0" marB="0"/>
                </a:tc>
              </a:tr>
              <a:tr h="692683">
                <a:tc>
                  <a:txBody>
                    <a:bodyPr/>
                    <a:lstStyle/>
                    <a:p>
                      <a:pPr marL="0" marR="0">
                        <a:spcBef>
                          <a:spcPts val="0"/>
                        </a:spcBef>
                        <a:spcAft>
                          <a:spcPts val="0"/>
                        </a:spcAft>
                      </a:pPr>
                      <a:r>
                        <a:rPr lang="en-US" sz="1400">
                          <a:effectLst/>
                        </a:rPr>
                        <a:t>NVL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NVL (null,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Conversion Functions Example</a:t>
            </a:r>
            <a:endParaRPr lang="en-US" dirty="0"/>
          </a:p>
        </p:txBody>
      </p:sp>
    </p:spTree>
    <p:extLst>
      <p:ext uri="{BB962C8B-B14F-4D97-AF65-F5344CB8AC3E}">
        <p14:creationId xmlns="" xmlns:p14="http://schemas.microsoft.com/office/powerpoint/2010/main" val="135187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773117575"/>
              </p:ext>
            </p:extLst>
          </p:nvPr>
        </p:nvGraphicFramePr>
        <p:xfrm>
          <a:off x="838200" y="1447800"/>
          <a:ext cx="7620000" cy="4800602"/>
        </p:xfrm>
        <a:graphic>
          <a:graphicData uri="http://schemas.openxmlformats.org/drawingml/2006/table">
            <a:tbl>
              <a:tblPr firstRow="1" firstCol="1" bandRow="1">
                <a:tableStyleId>{5C22544A-7EE6-4342-B048-85BDC9FD1C3A}</a:tableStyleId>
              </a:tblPr>
              <a:tblGrid>
                <a:gridCol w="3810000"/>
                <a:gridCol w="3810000"/>
              </a:tblGrid>
              <a:tr h="369278">
                <a:tc>
                  <a:txBody>
                    <a:bodyPr/>
                    <a:lstStyle/>
                    <a:p>
                      <a:pPr marL="0" marR="0" algn="l">
                        <a:spcBef>
                          <a:spcPts val="0"/>
                        </a:spcBef>
                        <a:spcAft>
                          <a:spcPts val="0"/>
                        </a:spcAft>
                      </a:pPr>
                      <a:r>
                        <a:rPr lang="en-US" sz="1400">
                          <a:effectLst/>
                        </a:rPr>
                        <a:t>FUNCTIONS	</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DESCRIPTION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AVG(col-name)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The AVG() Func returns the average value of a numeric column.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MIN(col-name)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The min() func returns the smallest value of the selected column.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MAX(col-name)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The max() func returns the largest value of the selected column.</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SUM(col-name)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dirty="0">
                          <a:effectLst/>
                        </a:rPr>
                        <a:t>Returns the total sum of a numeric column</a:t>
                      </a:r>
                      <a:r>
                        <a:rPr lang="en-US" sz="1400" dirty="0" smtClean="0">
                          <a:effectLst/>
                        </a:rPr>
                        <a:t>.</a:t>
                      </a:r>
                      <a:endParaRPr lang="en-US" sz="1400" dirty="0">
                        <a:effectLst/>
                      </a:endParaRPr>
                    </a:p>
                  </a:txBody>
                  <a:tcPr marL="68580" marR="68580" marT="0" marB="0"/>
                </a:tc>
              </a:tr>
              <a:tr h="738554">
                <a:tc>
                  <a:txBody>
                    <a:bodyPr/>
                    <a:lstStyle/>
                    <a:p>
                      <a:pPr marL="0" marR="0" algn="l">
                        <a:spcBef>
                          <a:spcPts val="0"/>
                        </a:spcBef>
                        <a:spcAft>
                          <a:spcPts val="0"/>
                        </a:spcAft>
                      </a:pPr>
                      <a:r>
                        <a:rPr lang="en-US" sz="1400">
                          <a:effectLst/>
                        </a:rPr>
                        <a:t>FIRST(COL-NAME)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a:effectLst/>
                        </a:rPr>
                        <a:t>Returns the First value of the selected column.</a:t>
                      </a:r>
                    </a:p>
                    <a:p>
                      <a:pPr marL="0" marR="0" algn="l">
                        <a:spcBef>
                          <a:spcPts val="0"/>
                        </a:spcBef>
                        <a:spcAft>
                          <a:spcPts val="0"/>
                        </a:spcAft>
                      </a:pPr>
                      <a:r>
                        <a:rPr lang="en-US" sz="1400">
                          <a:effectLst/>
                        </a:rPr>
                        <a:t> </a:t>
                      </a:r>
                      <a:endParaRPr lang="en-US" sz="1400">
                        <a:solidFill>
                          <a:srgbClr val="5F5F5F"/>
                        </a:solidFill>
                        <a:effectLst/>
                        <a:latin typeface="Times New Roman"/>
                        <a:ea typeface="Times New Roman"/>
                      </a:endParaRPr>
                    </a:p>
                  </a:txBody>
                  <a:tcPr marL="68580" marR="68580" marT="0" marB="0"/>
                </a:tc>
              </a:tr>
              <a:tr h="738554">
                <a:tc>
                  <a:txBody>
                    <a:bodyPr/>
                    <a:lstStyle/>
                    <a:p>
                      <a:pPr marL="0" marR="0" algn="l">
                        <a:spcBef>
                          <a:spcPts val="0"/>
                        </a:spcBef>
                        <a:spcAft>
                          <a:spcPts val="0"/>
                        </a:spcAft>
                      </a:pPr>
                      <a:r>
                        <a:rPr lang="en-US" sz="1400">
                          <a:effectLst/>
                        </a:rPr>
                        <a:t>LAST(COL-NAME)</a:t>
                      </a:r>
                      <a:endParaRPr lang="en-US" sz="1400">
                        <a:solidFill>
                          <a:srgbClr val="5F5F5F"/>
                        </a:solidFill>
                        <a:effectLst/>
                        <a:latin typeface="Times New Roman"/>
                        <a:ea typeface="Times New Roman"/>
                      </a:endParaRPr>
                    </a:p>
                  </a:txBody>
                  <a:tcPr marL="68580" marR="68580" marT="0" marB="0"/>
                </a:tc>
                <a:tc>
                  <a:txBody>
                    <a:bodyPr/>
                    <a:lstStyle/>
                    <a:p>
                      <a:pPr marL="0" marR="0" algn="l">
                        <a:spcBef>
                          <a:spcPts val="0"/>
                        </a:spcBef>
                        <a:spcAft>
                          <a:spcPts val="0"/>
                        </a:spcAft>
                      </a:pPr>
                      <a:r>
                        <a:rPr lang="en-US" sz="1400" dirty="0">
                          <a:effectLst/>
                        </a:rPr>
                        <a:t>Returns the Last value of the selected column.</a:t>
                      </a:r>
                    </a:p>
                    <a:p>
                      <a:pPr marL="0" marR="0" algn="l">
                        <a:spcBef>
                          <a:spcPts val="0"/>
                        </a:spcBef>
                        <a:spcAft>
                          <a:spcPts val="0"/>
                        </a:spcAft>
                      </a:pPr>
                      <a:r>
                        <a:rPr lang="en-US" sz="1400" dirty="0">
                          <a:effectLst/>
                        </a:rPr>
                        <a:t> </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Grouping Functions</a:t>
            </a:r>
            <a:endParaRPr lang="en-US" dirty="0"/>
          </a:p>
        </p:txBody>
      </p:sp>
    </p:spTree>
    <p:extLst>
      <p:ext uri="{BB962C8B-B14F-4D97-AF65-F5344CB8AC3E}">
        <p14:creationId xmlns="" xmlns:p14="http://schemas.microsoft.com/office/powerpoint/2010/main" val="210008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smtClean="0"/>
              <a:t>To </a:t>
            </a:r>
            <a:r>
              <a:rPr lang="en-US" b="1" dirty="0"/>
              <a:t>show the average salary, minimum salary, maximum salary and count of </a:t>
            </a:r>
            <a:r>
              <a:rPr lang="en-US" b="1" dirty="0" smtClean="0"/>
              <a:t>employees </a:t>
            </a:r>
            <a:r>
              <a:rPr lang="en-US" b="1" dirty="0"/>
              <a:t>in the </a:t>
            </a:r>
            <a:r>
              <a:rPr lang="en-US" b="1" dirty="0" smtClean="0"/>
              <a:t>organization</a:t>
            </a:r>
          </a:p>
          <a:p>
            <a:pPr marL="0" indent="0">
              <a:buNone/>
            </a:pPr>
            <a:r>
              <a:rPr lang="en-US" dirty="0" smtClean="0"/>
              <a:t>	SELECT </a:t>
            </a:r>
            <a:r>
              <a:rPr lang="en-US" dirty="0"/>
              <a:t>AVG (SAL), MIN(SAL), MAX(SAL), COUNT</a:t>
            </a:r>
            <a:r>
              <a:rPr lang="en-US" dirty="0" smtClean="0"/>
              <a:t>(*) FROM </a:t>
            </a:r>
            <a:r>
              <a:rPr lang="en-US" dirty="0"/>
              <a:t>EMP;</a:t>
            </a:r>
          </a:p>
          <a:p>
            <a:r>
              <a:rPr lang="en-US" b="1" dirty="0" smtClean="0"/>
              <a:t>To </a:t>
            </a:r>
            <a:r>
              <a:rPr lang="en-US" b="1" dirty="0"/>
              <a:t>show the minimum and maximum </a:t>
            </a:r>
            <a:r>
              <a:rPr lang="en-US" b="1" dirty="0" err="1"/>
              <a:t>hiredate</a:t>
            </a:r>
            <a:r>
              <a:rPr lang="en-US" b="1" dirty="0"/>
              <a:t> for employees</a:t>
            </a:r>
          </a:p>
          <a:p>
            <a:pPr marL="0" indent="0">
              <a:buNone/>
            </a:pPr>
            <a:r>
              <a:rPr lang="en-US" dirty="0" smtClean="0"/>
              <a:t>	SELECT </a:t>
            </a:r>
            <a:r>
              <a:rPr lang="en-US" dirty="0"/>
              <a:t>MIN (</a:t>
            </a:r>
            <a:r>
              <a:rPr lang="en-US" dirty="0" err="1"/>
              <a:t>hiredate</a:t>
            </a:r>
            <a:r>
              <a:rPr lang="en-US" dirty="0"/>
              <a:t>), MAX(</a:t>
            </a:r>
            <a:r>
              <a:rPr lang="en-US" dirty="0" err="1"/>
              <a:t>hiredate</a:t>
            </a:r>
            <a:r>
              <a:rPr lang="en-US" dirty="0"/>
              <a:t>) FROM </a:t>
            </a:r>
            <a:r>
              <a:rPr lang="en-US" dirty="0" err="1"/>
              <a:t>emp</a:t>
            </a:r>
            <a:r>
              <a:rPr lang="en-US" dirty="0"/>
              <a:t>;</a:t>
            </a:r>
          </a:p>
          <a:p>
            <a:r>
              <a:rPr lang="en-US" b="1" dirty="0" smtClean="0"/>
              <a:t>To </a:t>
            </a:r>
            <a:r>
              <a:rPr lang="en-US" b="1" dirty="0"/>
              <a:t>return the number of rows in a table</a:t>
            </a:r>
          </a:p>
          <a:p>
            <a:pPr marL="0" indent="0">
              <a:buNone/>
            </a:pPr>
            <a:r>
              <a:rPr lang="en-US" dirty="0" smtClean="0"/>
              <a:t>	SELECT </a:t>
            </a:r>
            <a:r>
              <a:rPr lang="en-US" dirty="0"/>
              <a:t>COUNT(*) FROM </a:t>
            </a:r>
            <a:r>
              <a:rPr lang="en-US" dirty="0" err="1" smtClean="0"/>
              <a:t>emp</a:t>
            </a:r>
            <a:r>
              <a:rPr lang="en-US" dirty="0"/>
              <a:t> </a:t>
            </a:r>
            <a:r>
              <a:rPr lang="en-US" dirty="0" smtClean="0"/>
              <a:t>WHERE </a:t>
            </a:r>
            <a:r>
              <a:rPr lang="en-US" dirty="0" err="1"/>
              <a:t>deptno</a:t>
            </a:r>
            <a:r>
              <a:rPr lang="en-US" dirty="0"/>
              <a:t> = 30;</a:t>
            </a:r>
          </a:p>
          <a:p>
            <a:r>
              <a:rPr lang="en-US" b="1" dirty="0" smtClean="0"/>
              <a:t>To </a:t>
            </a:r>
            <a:r>
              <a:rPr lang="en-US" b="1" dirty="0"/>
              <a:t>return the number of </a:t>
            </a:r>
            <a:r>
              <a:rPr lang="en-US" b="1" dirty="0" err="1"/>
              <a:t>nonnull</a:t>
            </a:r>
            <a:r>
              <a:rPr lang="en-US" b="1" dirty="0"/>
              <a:t> rows in a </a:t>
            </a:r>
            <a:r>
              <a:rPr lang="en-US" b="1" dirty="0" smtClean="0"/>
              <a:t>table</a:t>
            </a:r>
          </a:p>
          <a:p>
            <a:pPr marL="0" indent="0">
              <a:buNone/>
            </a:pPr>
            <a:r>
              <a:rPr lang="en-US" b="1" dirty="0"/>
              <a:t>	</a:t>
            </a:r>
            <a:r>
              <a:rPr lang="en-US" dirty="0" smtClean="0"/>
              <a:t>SELECT </a:t>
            </a:r>
            <a:r>
              <a:rPr lang="en-US" dirty="0"/>
              <a:t>COUNT(</a:t>
            </a:r>
            <a:r>
              <a:rPr lang="en-US" dirty="0" err="1"/>
              <a:t>comm</a:t>
            </a:r>
            <a:r>
              <a:rPr lang="en-US" dirty="0"/>
              <a:t>) FROM </a:t>
            </a:r>
            <a:r>
              <a:rPr lang="en-US" dirty="0" err="1" smtClean="0"/>
              <a:t>emp</a:t>
            </a:r>
            <a:r>
              <a:rPr lang="en-US" dirty="0"/>
              <a:t> </a:t>
            </a:r>
            <a:r>
              <a:rPr lang="en-US" dirty="0" smtClean="0"/>
              <a:t>WHERE </a:t>
            </a:r>
            <a:r>
              <a:rPr lang="en-US" dirty="0" err="1"/>
              <a:t>deptno</a:t>
            </a:r>
            <a:r>
              <a:rPr lang="en-US" dirty="0"/>
              <a:t> = 30;</a:t>
            </a:r>
          </a:p>
          <a:p>
            <a:r>
              <a:rPr lang="en-US" b="1" dirty="0" smtClean="0"/>
              <a:t>The </a:t>
            </a:r>
            <a:r>
              <a:rPr lang="en-US" b="1" dirty="0"/>
              <a:t>group function like AVG do not include null rows. The NVL function forces group functions to include null values.</a:t>
            </a:r>
          </a:p>
          <a:p>
            <a:pPr marL="0" indent="0">
              <a:buNone/>
            </a:pPr>
            <a:r>
              <a:rPr lang="en-US" dirty="0" smtClean="0"/>
              <a:t>	SELECT </a:t>
            </a:r>
            <a:r>
              <a:rPr lang="en-US" dirty="0"/>
              <a:t>AVG(NVL(</a:t>
            </a:r>
            <a:r>
              <a:rPr lang="en-US" dirty="0" err="1"/>
              <a:t>comm</a:t>
            </a:r>
            <a:r>
              <a:rPr lang="en-US" dirty="0"/>
              <a:t>, 0)) FROM </a:t>
            </a:r>
            <a:r>
              <a:rPr lang="en-US" dirty="0" err="1"/>
              <a:t>emp</a:t>
            </a:r>
            <a:r>
              <a:rPr lang="en-US" dirty="0"/>
              <a:t>;</a:t>
            </a:r>
          </a:p>
          <a:p>
            <a:pPr marL="0" indent="0">
              <a:buNone/>
            </a:pPr>
            <a:endParaRPr lang="en-US" dirty="0"/>
          </a:p>
        </p:txBody>
      </p:sp>
      <p:sp>
        <p:nvSpPr>
          <p:cNvPr id="2" name="Title 1"/>
          <p:cNvSpPr>
            <a:spLocks noGrp="1"/>
          </p:cNvSpPr>
          <p:nvPr>
            <p:ph type="title"/>
          </p:nvPr>
        </p:nvSpPr>
        <p:spPr/>
        <p:txBody>
          <a:bodyPr/>
          <a:lstStyle/>
          <a:p>
            <a:r>
              <a:rPr lang="en-US" dirty="0" smtClean="0"/>
              <a:t>Grouping Functions Example</a:t>
            </a:r>
            <a:endParaRPr lang="en-US" dirty="0"/>
          </a:p>
        </p:txBody>
      </p:sp>
    </p:spTree>
    <p:extLst>
      <p:ext uri="{BB962C8B-B14F-4D97-AF65-F5344CB8AC3E}">
        <p14:creationId xmlns="" xmlns:p14="http://schemas.microsoft.com/office/powerpoint/2010/main" val="2354221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Grouping functions may include either of the keywords DISTINCT or ALL</a:t>
            </a:r>
            <a:r>
              <a:rPr lang="en-US" dirty="0" smtClean="0"/>
              <a:t>. ALL </a:t>
            </a:r>
            <a:r>
              <a:rPr lang="en-US" dirty="0"/>
              <a:t>is the default if neither is specified and uses all selected rows in the calculation. DISTINCT uses only one row for each value in the calculation.</a:t>
            </a:r>
          </a:p>
          <a:p>
            <a:pPr marL="0" indent="0">
              <a:buNone/>
            </a:pPr>
            <a:r>
              <a:rPr lang="en-US" b="1" dirty="0"/>
              <a:t>Example:</a:t>
            </a:r>
            <a:endParaRPr lang="en-US" dirty="0"/>
          </a:p>
          <a:p>
            <a:r>
              <a:rPr lang="en-US" dirty="0" smtClean="0"/>
              <a:t>AVG(ALL </a:t>
            </a:r>
            <a:r>
              <a:rPr lang="en-US" dirty="0"/>
              <a:t>2,2,3,3,4) and AVG(2,2,3,3,4) both return 2.8.</a:t>
            </a:r>
          </a:p>
          <a:p>
            <a:r>
              <a:rPr lang="en-US" dirty="0" smtClean="0"/>
              <a:t>AVG(DISTINCT </a:t>
            </a:r>
            <a:r>
              <a:rPr lang="en-US" dirty="0"/>
              <a:t>2,2,3,3,4) returns 3</a:t>
            </a:r>
          </a:p>
          <a:p>
            <a:endParaRPr lang="en-US" dirty="0"/>
          </a:p>
        </p:txBody>
      </p:sp>
      <p:sp>
        <p:nvSpPr>
          <p:cNvPr id="2" name="Title 1"/>
          <p:cNvSpPr>
            <a:spLocks noGrp="1"/>
          </p:cNvSpPr>
          <p:nvPr>
            <p:ph type="title"/>
          </p:nvPr>
        </p:nvSpPr>
        <p:spPr/>
        <p:txBody>
          <a:bodyPr/>
          <a:lstStyle/>
          <a:p>
            <a:r>
              <a:rPr lang="en-US" dirty="0" smtClean="0"/>
              <a:t>DISTINCT and ALL keyword</a:t>
            </a:r>
            <a:endParaRPr lang="en-US" dirty="0"/>
          </a:p>
        </p:txBody>
      </p:sp>
    </p:spTree>
    <p:extLst>
      <p:ext uri="{BB962C8B-B14F-4D97-AF65-F5344CB8AC3E}">
        <p14:creationId xmlns="" xmlns:p14="http://schemas.microsoft.com/office/powerpoint/2010/main" val="82007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The GROUP BY statement is used in conjunction with the aggregate functions to group the result-set by one or more columns</a:t>
            </a:r>
            <a:r>
              <a:rPr lang="en-US" dirty="0" smtClean="0"/>
              <a:t>.</a:t>
            </a:r>
            <a:endParaRPr lang="en-US" b="1" dirty="0" smtClean="0"/>
          </a:p>
          <a:p>
            <a:r>
              <a:rPr lang="en-US" b="1" dirty="0" smtClean="0"/>
              <a:t>SQL </a:t>
            </a:r>
            <a:r>
              <a:rPr lang="en-US" b="1" dirty="0"/>
              <a:t>GROUP BY Syntax</a:t>
            </a:r>
          </a:p>
          <a:p>
            <a:pPr marL="0" indent="0">
              <a:buNone/>
            </a:pPr>
            <a:r>
              <a:rPr lang="en-US" dirty="0" smtClean="0"/>
              <a:t>SELECT </a:t>
            </a:r>
            <a:r>
              <a:rPr lang="en-US" dirty="0" err="1"/>
              <a:t>column_name</a:t>
            </a:r>
            <a:r>
              <a:rPr lang="en-US" dirty="0"/>
              <a:t>, </a:t>
            </a:r>
            <a:r>
              <a:rPr lang="en-US" dirty="0" err="1"/>
              <a:t>aggregate_function</a:t>
            </a:r>
            <a:r>
              <a:rPr lang="en-US" dirty="0"/>
              <a:t>(</a:t>
            </a:r>
            <a:r>
              <a:rPr lang="en-US" dirty="0" err="1"/>
              <a:t>column_name</a:t>
            </a:r>
            <a:r>
              <a:rPr lang="en-US" dirty="0"/>
              <a:t>)</a:t>
            </a:r>
            <a:br>
              <a:rPr lang="en-US" dirty="0"/>
            </a:br>
            <a:r>
              <a:rPr lang="en-US" dirty="0"/>
              <a:t>FROM </a:t>
            </a:r>
            <a:r>
              <a:rPr lang="en-US" dirty="0" err="1"/>
              <a:t>table_name</a:t>
            </a:r>
            <a:r>
              <a:rPr lang="en-US" dirty="0"/>
              <a:t/>
            </a:r>
            <a:br>
              <a:rPr lang="en-US" dirty="0"/>
            </a:br>
            <a:r>
              <a:rPr lang="en-US" dirty="0"/>
              <a:t>WHERE </a:t>
            </a:r>
            <a:r>
              <a:rPr lang="en-US" dirty="0" err="1"/>
              <a:t>column_name</a:t>
            </a:r>
            <a:r>
              <a:rPr lang="en-US" dirty="0"/>
              <a:t> operator value</a:t>
            </a:r>
            <a:br>
              <a:rPr lang="en-US" dirty="0"/>
            </a:br>
            <a:r>
              <a:rPr lang="en-US" dirty="0"/>
              <a:t>GROUP BY </a:t>
            </a:r>
            <a:r>
              <a:rPr lang="en-US" dirty="0" err="1" smtClean="0"/>
              <a:t>column_name</a:t>
            </a:r>
            <a:endParaRPr lang="en-US" dirty="0"/>
          </a:p>
        </p:txBody>
      </p:sp>
      <p:sp>
        <p:nvSpPr>
          <p:cNvPr id="2" name="Title 1"/>
          <p:cNvSpPr>
            <a:spLocks noGrp="1"/>
          </p:cNvSpPr>
          <p:nvPr>
            <p:ph type="title"/>
          </p:nvPr>
        </p:nvSpPr>
        <p:spPr/>
        <p:txBody>
          <a:bodyPr/>
          <a:lstStyle/>
          <a:p>
            <a:r>
              <a:rPr lang="en-US" dirty="0" smtClean="0"/>
              <a:t>Group By Statement</a:t>
            </a:r>
            <a:endParaRPr lang="en-US" dirty="0"/>
          </a:p>
        </p:txBody>
      </p:sp>
    </p:spTree>
    <p:extLst>
      <p:ext uri="{BB962C8B-B14F-4D97-AF65-F5344CB8AC3E}">
        <p14:creationId xmlns="" xmlns:p14="http://schemas.microsoft.com/office/powerpoint/2010/main" val="374681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To </a:t>
            </a:r>
            <a:r>
              <a:rPr lang="en-US" b="1" dirty="0"/>
              <a:t>show the department-wise average </a:t>
            </a:r>
            <a:r>
              <a:rPr lang="en-US" b="1" dirty="0" smtClean="0"/>
              <a:t>salary </a:t>
            </a:r>
          </a:p>
          <a:p>
            <a:pPr marL="0" indent="0">
              <a:buNone/>
            </a:pPr>
            <a:r>
              <a:rPr lang="en-US" dirty="0"/>
              <a:t>	</a:t>
            </a:r>
            <a:r>
              <a:rPr lang="en-US" dirty="0" smtClean="0"/>
              <a:t>SELECT </a:t>
            </a:r>
            <a:r>
              <a:rPr lang="en-US" dirty="0" err="1"/>
              <a:t>deptno</a:t>
            </a:r>
            <a:r>
              <a:rPr lang="en-US" dirty="0"/>
              <a:t>, AVG(</a:t>
            </a:r>
            <a:r>
              <a:rPr lang="en-US" dirty="0" err="1"/>
              <a:t>sal</a:t>
            </a:r>
            <a:r>
              <a:rPr lang="en-US" dirty="0"/>
              <a:t>) AVERAGE_SALARY </a:t>
            </a:r>
            <a:r>
              <a:rPr lang="en-US" dirty="0" smtClean="0"/>
              <a:t>	FROM </a:t>
            </a:r>
            <a:r>
              <a:rPr lang="en-US" dirty="0" err="1" smtClean="0"/>
              <a:t>emp</a:t>
            </a:r>
            <a:r>
              <a:rPr lang="en-US" dirty="0"/>
              <a:t> </a:t>
            </a:r>
            <a:r>
              <a:rPr lang="en-US" dirty="0" smtClean="0"/>
              <a:t>GROUP </a:t>
            </a:r>
            <a:r>
              <a:rPr lang="en-US" dirty="0"/>
              <a:t>BY </a:t>
            </a:r>
            <a:r>
              <a:rPr lang="en-US" dirty="0" err="1"/>
              <a:t>deptno</a:t>
            </a:r>
            <a:r>
              <a:rPr lang="en-US" dirty="0"/>
              <a:t>;</a:t>
            </a:r>
          </a:p>
          <a:p>
            <a:r>
              <a:rPr lang="en-US" b="1" dirty="0" smtClean="0"/>
              <a:t>To </a:t>
            </a:r>
            <a:r>
              <a:rPr lang="en-US" b="1" dirty="0"/>
              <a:t>show the job-wise total salary for each department</a:t>
            </a:r>
          </a:p>
          <a:p>
            <a:pPr marL="0" indent="0">
              <a:buNone/>
            </a:pPr>
            <a:r>
              <a:rPr lang="en-US" dirty="0" smtClean="0"/>
              <a:t>	SELECT </a:t>
            </a:r>
            <a:r>
              <a:rPr lang="en-US" dirty="0" err="1"/>
              <a:t>deptno</a:t>
            </a:r>
            <a:r>
              <a:rPr lang="en-US" dirty="0"/>
              <a:t>, job, sum(</a:t>
            </a:r>
            <a:r>
              <a:rPr lang="en-US" dirty="0" err="1"/>
              <a:t>sal</a:t>
            </a:r>
            <a:r>
              <a:rPr lang="en-US" dirty="0"/>
              <a:t>) FROM </a:t>
            </a:r>
            <a:r>
              <a:rPr lang="en-US" dirty="0" err="1" smtClean="0"/>
              <a:t>emp</a:t>
            </a:r>
            <a:r>
              <a:rPr lang="en-US" dirty="0"/>
              <a:t> </a:t>
            </a:r>
            <a:r>
              <a:rPr lang="en-US" dirty="0" smtClean="0"/>
              <a:t>	GROUP </a:t>
            </a:r>
            <a:r>
              <a:rPr lang="en-US" dirty="0"/>
              <a:t>BY </a:t>
            </a:r>
            <a:r>
              <a:rPr lang="en-US" dirty="0" err="1"/>
              <a:t>deptno</a:t>
            </a:r>
            <a:r>
              <a:rPr lang="en-US" dirty="0"/>
              <a:t>, job;</a:t>
            </a:r>
          </a:p>
          <a:p>
            <a:endParaRPr lang="en-US" dirty="0"/>
          </a:p>
        </p:txBody>
      </p:sp>
      <p:sp>
        <p:nvSpPr>
          <p:cNvPr id="2" name="Title 1"/>
          <p:cNvSpPr>
            <a:spLocks noGrp="1"/>
          </p:cNvSpPr>
          <p:nvPr>
            <p:ph type="title"/>
          </p:nvPr>
        </p:nvSpPr>
        <p:spPr/>
        <p:txBody>
          <a:bodyPr/>
          <a:lstStyle/>
          <a:p>
            <a:r>
              <a:rPr lang="en-US" dirty="0" smtClean="0"/>
              <a:t>Group By Examples</a:t>
            </a:r>
            <a:endParaRPr lang="en-US" dirty="0"/>
          </a:p>
        </p:txBody>
      </p:sp>
    </p:spTree>
    <p:extLst>
      <p:ext uri="{BB962C8B-B14F-4D97-AF65-F5344CB8AC3E}">
        <p14:creationId xmlns="" xmlns:p14="http://schemas.microsoft.com/office/powerpoint/2010/main" val="340712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In the same way that we use the WHERE clause to restrict  the rows that we select,  the HAVING clause is used to restrict groups. First the group function is applied and the groups matching the HAVING clause are displayed.</a:t>
            </a:r>
          </a:p>
          <a:p>
            <a:pPr marL="0" indent="0">
              <a:buNone/>
            </a:pPr>
            <a:r>
              <a:rPr lang="en-US" dirty="0"/>
              <a:t> </a:t>
            </a:r>
            <a:r>
              <a:rPr lang="en-US" b="1" dirty="0" smtClean="0"/>
              <a:t>Syntax:</a:t>
            </a:r>
            <a:r>
              <a:rPr lang="en-US" dirty="0"/>
              <a:t> </a:t>
            </a:r>
          </a:p>
          <a:p>
            <a:pPr marL="0" indent="0">
              <a:buNone/>
            </a:pPr>
            <a:r>
              <a:rPr lang="en-US" dirty="0"/>
              <a:t>SELECT </a:t>
            </a:r>
            <a:r>
              <a:rPr lang="en-US" i="1" dirty="0" smtClean="0"/>
              <a:t>column</a:t>
            </a:r>
            <a:r>
              <a:rPr lang="en-US" i="1" dirty="0"/>
              <a:t>, </a:t>
            </a:r>
            <a:r>
              <a:rPr lang="en-US" i="1" dirty="0" err="1"/>
              <a:t>group_function</a:t>
            </a:r>
            <a:endParaRPr lang="en-US" dirty="0"/>
          </a:p>
          <a:p>
            <a:pPr marL="0" indent="0">
              <a:buNone/>
            </a:pPr>
            <a:r>
              <a:rPr lang="en-US" dirty="0"/>
              <a:t>FROM </a:t>
            </a:r>
            <a:r>
              <a:rPr lang="en-US" i="1" dirty="0" smtClean="0"/>
              <a:t>table</a:t>
            </a:r>
            <a:endParaRPr lang="en-US" dirty="0"/>
          </a:p>
          <a:p>
            <a:pPr marL="0" indent="0">
              <a:buNone/>
            </a:pPr>
            <a:r>
              <a:rPr lang="en-US" dirty="0"/>
              <a:t>[WHERE </a:t>
            </a:r>
            <a:r>
              <a:rPr lang="en-US" dirty="0" smtClean="0"/>
              <a:t>condition</a:t>
            </a:r>
            <a:r>
              <a:rPr lang="en-US" dirty="0"/>
              <a:t>]</a:t>
            </a:r>
          </a:p>
          <a:p>
            <a:pPr marL="0" indent="0">
              <a:buNone/>
            </a:pPr>
            <a:r>
              <a:rPr lang="en-US" dirty="0"/>
              <a:t>[GROUP BY  </a:t>
            </a:r>
            <a:r>
              <a:rPr lang="en-US" dirty="0" err="1"/>
              <a:t>group_by_expression</a:t>
            </a:r>
            <a:r>
              <a:rPr lang="en-US" dirty="0"/>
              <a:t>] [</a:t>
            </a:r>
            <a:r>
              <a:rPr lang="en-US" dirty="0" smtClean="0"/>
              <a:t>HAVING </a:t>
            </a:r>
            <a:r>
              <a:rPr lang="en-US" dirty="0" err="1" smtClean="0"/>
              <a:t>group_condition</a:t>
            </a:r>
            <a:r>
              <a:rPr lang="en-US" dirty="0"/>
              <a:t>] [ORDER BY  column];</a:t>
            </a:r>
          </a:p>
          <a:p>
            <a:endParaRPr lang="en-US" dirty="0"/>
          </a:p>
        </p:txBody>
      </p:sp>
      <p:sp>
        <p:nvSpPr>
          <p:cNvPr id="2" name="Title 1"/>
          <p:cNvSpPr>
            <a:spLocks noGrp="1"/>
          </p:cNvSpPr>
          <p:nvPr>
            <p:ph type="title"/>
          </p:nvPr>
        </p:nvSpPr>
        <p:spPr/>
        <p:txBody>
          <a:bodyPr/>
          <a:lstStyle/>
          <a:p>
            <a:r>
              <a:rPr lang="en-US" dirty="0" smtClean="0"/>
              <a:t>Having Clause</a:t>
            </a:r>
            <a:endParaRPr lang="en-US" dirty="0"/>
          </a:p>
        </p:txBody>
      </p:sp>
    </p:spTree>
    <p:extLst>
      <p:ext uri="{BB962C8B-B14F-4D97-AF65-F5344CB8AC3E}">
        <p14:creationId xmlns="" xmlns:p14="http://schemas.microsoft.com/office/powerpoint/2010/main" val="144279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To show the department-wise average and maximum salary, in the descending order of average salary, for all departments having average salary higher than 4500.</a:t>
            </a:r>
          </a:p>
          <a:p>
            <a:pPr marL="0" indent="0">
              <a:buNone/>
            </a:pPr>
            <a:r>
              <a:rPr lang="en-US" dirty="0" smtClean="0"/>
              <a:t>	SELECT </a:t>
            </a:r>
            <a:r>
              <a:rPr lang="en-US" dirty="0"/>
              <a:t>DEPTNO, AVG(SAL), MAX(SAL) FROM </a:t>
            </a:r>
            <a:r>
              <a:rPr lang="en-US" dirty="0" smtClean="0"/>
              <a:t>EMP 	GROUP </a:t>
            </a:r>
            <a:r>
              <a:rPr lang="en-US" dirty="0"/>
              <a:t>BY </a:t>
            </a:r>
            <a:r>
              <a:rPr lang="en-US" dirty="0" smtClean="0"/>
              <a:t>DEPTNO HAVING </a:t>
            </a:r>
            <a:r>
              <a:rPr lang="en-US" dirty="0"/>
              <a:t>AVG(SAL) &gt; </a:t>
            </a:r>
            <a:r>
              <a:rPr lang="en-US" dirty="0" smtClean="0"/>
              <a:t>2000 	ORDER BY </a:t>
            </a:r>
            <a:r>
              <a:rPr lang="en-US" dirty="0"/>
              <a:t>AVG(SAL)</a:t>
            </a:r>
          </a:p>
          <a:p>
            <a:r>
              <a:rPr lang="en-US" b="1" dirty="0" smtClean="0"/>
              <a:t>To </a:t>
            </a:r>
            <a:r>
              <a:rPr lang="en-US" b="1" dirty="0"/>
              <a:t>display the job title and total monthly salary for each job title with a total payroll exceeding 5000.</a:t>
            </a:r>
          </a:p>
          <a:p>
            <a:pPr marL="0" indent="0">
              <a:buNone/>
            </a:pPr>
            <a:r>
              <a:rPr lang="en-US" dirty="0" smtClean="0"/>
              <a:t>	SELECT </a:t>
            </a:r>
            <a:r>
              <a:rPr lang="en-US" dirty="0"/>
              <a:t>JOB, SUM(SAL) PAYROLL FROM </a:t>
            </a:r>
            <a:r>
              <a:rPr lang="en-US" dirty="0" smtClean="0"/>
              <a:t>EMP 	WHERE JOB </a:t>
            </a:r>
            <a:r>
              <a:rPr lang="en-US" dirty="0"/>
              <a:t>NOT LIKE 'SALES%' GROUP BY </a:t>
            </a:r>
            <a:r>
              <a:rPr lang="en-US" dirty="0" smtClean="0"/>
              <a:t>JOB 	HAVING </a:t>
            </a:r>
            <a:r>
              <a:rPr lang="en-US" dirty="0"/>
              <a:t>SUM(SAL) &gt; </a:t>
            </a:r>
            <a:r>
              <a:rPr lang="en-US" dirty="0" smtClean="0"/>
              <a:t>5000ORDER </a:t>
            </a:r>
            <a:r>
              <a:rPr lang="en-US" dirty="0"/>
              <a:t>BY SUM(SAL);</a:t>
            </a:r>
          </a:p>
          <a:p>
            <a:endParaRPr lang="en-US" dirty="0"/>
          </a:p>
        </p:txBody>
      </p:sp>
      <p:sp>
        <p:nvSpPr>
          <p:cNvPr id="2" name="Title 1"/>
          <p:cNvSpPr>
            <a:spLocks noGrp="1"/>
          </p:cNvSpPr>
          <p:nvPr>
            <p:ph type="title"/>
          </p:nvPr>
        </p:nvSpPr>
        <p:spPr/>
        <p:txBody>
          <a:bodyPr/>
          <a:lstStyle/>
          <a:p>
            <a:r>
              <a:rPr lang="en-US" dirty="0" smtClean="0"/>
              <a:t>Having Examples</a:t>
            </a:r>
            <a:endParaRPr lang="en-US" dirty="0"/>
          </a:p>
        </p:txBody>
      </p:sp>
    </p:spTree>
    <p:extLst>
      <p:ext uri="{BB962C8B-B14F-4D97-AF65-F5344CB8AC3E}">
        <p14:creationId xmlns="" xmlns:p14="http://schemas.microsoft.com/office/powerpoint/2010/main" val="1057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Functions are a very powerful feature of </a:t>
            </a:r>
            <a:r>
              <a:rPr lang="en-US" dirty="0" smtClean="0"/>
              <a:t>SQL and </a:t>
            </a:r>
            <a:r>
              <a:rPr lang="en-US" dirty="0"/>
              <a:t>can be used to do the following:</a:t>
            </a:r>
          </a:p>
          <a:p>
            <a:r>
              <a:rPr lang="en-US" dirty="0" smtClean="0"/>
              <a:t>Perform </a:t>
            </a:r>
            <a:r>
              <a:rPr lang="en-US" dirty="0"/>
              <a:t>calculations on data</a:t>
            </a:r>
          </a:p>
          <a:p>
            <a:r>
              <a:rPr lang="en-US" dirty="0" smtClean="0"/>
              <a:t>Modify </a:t>
            </a:r>
            <a:r>
              <a:rPr lang="en-US" dirty="0"/>
              <a:t>individual data items</a:t>
            </a:r>
          </a:p>
          <a:p>
            <a:r>
              <a:rPr lang="en-US" dirty="0" smtClean="0"/>
              <a:t>Manipulate </a:t>
            </a:r>
            <a:r>
              <a:rPr lang="en-US" dirty="0"/>
              <a:t>output for groups of rows</a:t>
            </a:r>
          </a:p>
          <a:p>
            <a:r>
              <a:rPr lang="en-US" dirty="0" smtClean="0"/>
              <a:t>Format </a:t>
            </a:r>
            <a:r>
              <a:rPr lang="en-US" dirty="0"/>
              <a:t>dates and numbers for display</a:t>
            </a:r>
          </a:p>
          <a:p>
            <a:r>
              <a:rPr lang="en-US" dirty="0" smtClean="0"/>
              <a:t>Convert </a:t>
            </a:r>
            <a:r>
              <a:rPr lang="en-US" dirty="0"/>
              <a:t>column data types</a:t>
            </a:r>
          </a:p>
          <a:p>
            <a:endParaRPr lang="en-US" dirty="0"/>
          </a:p>
        </p:txBody>
      </p:sp>
      <p:sp>
        <p:nvSpPr>
          <p:cNvPr id="2" name="Title 1"/>
          <p:cNvSpPr>
            <a:spLocks noGrp="1"/>
          </p:cNvSpPr>
          <p:nvPr>
            <p:ph type="title"/>
          </p:nvPr>
        </p:nvSpPr>
        <p:spPr/>
        <p:txBody>
          <a:bodyPr>
            <a:normAutofit/>
          </a:bodyPr>
          <a:lstStyle/>
          <a:p>
            <a:r>
              <a:rPr lang="en-US" b="1" dirty="0"/>
              <a:t>ORACLE BUILT-IN </a:t>
            </a:r>
            <a:r>
              <a:rPr lang="en-US" b="1" dirty="0" smtClean="0"/>
              <a:t>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Single-row functions</a:t>
            </a:r>
          </a:p>
          <a:p>
            <a:r>
              <a:rPr lang="en-US" dirty="0" smtClean="0"/>
              <a:t>Multiple-row functions/Group Functions/Aggregate </a:t>
            </a:r>
            <a:r>
              <a:rPr lang="en-US" dirty="0"/>
              <a:t>Functions</a:t>
            </a:r>
          </a:p>
          <a:p>
            <a:pPr>
              <a:buNone/>
            </a:pPr>
            <a:endParaRPr lang="en-US" dirty="0"/>
          </a:p>
        </p:txBody>
      </p:sp>
      <p:sp>
        <p:nvSpPr>
          <p:cNvPr id="2" name="Title 1"/>
          <p:cNvSpPr>
            <a:spLocks noGrp="1"/>
          </p:cNvSpPr>
          <p:nvPr>
            <p:ph type="title"/>
          </p:nvPr>
        </p:nvSpPr>
        <p:spPr/>
        <p:txBody>
          <a:bodyPr/>
          <a:lstStyle/>
          <a:p>
            <a:r>
              <a:rPr lang="en-US" dirty="0" smtClean="0"/>
              <a:t>Types of Functions</a:t>
            </a:r>
            <a:endParaRPr lang="en-US" dirty="0"/>
          </a:p>
        </p:txBody>
      </p:sp>
      <p:pic>
        <p:nvPicPr>
          <p:cNvPr id="4" name="Picture 3"/>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3352800"/>
            <a:ext cx="7772400" cy="3048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b="1" dirty="0"/>
              <a:t>1) Numeric Functions</a:t>
            </a:r>
            <a:endParaRPr lang="en-US" dirty="0"/>
          </a:p>
          <a:p>
            <a:pPr>
              <a:buNone/>
            </a:pPr>
            <a:r>
              <a:rPr lang="en-US" dirty="0" smtClean="0"/>
              <a:t>	These </a:t>
            </a:r>
            <a:r>
              <a:rPr lang="en-US" dirty="0"/>
              <a:t>are functions that accept numeric input and return numeric values. </a:t>
            </a:r>
            <a:endParaRPr lang="en-US" dirty="0" smtClean="0"/>
          </a:p>
          <a:p>
            <a:pPr>
              <a:buNone/>
            </a:pPr>
            <a:r>
              <a:rPr lang="en-US" b="1" dirty="0" smtClean="0"/>
              <a:t>2</a:t>
            </a:r>
            <a:r>
              <a:rPr lang="en-US" b="1" dirty="0"/>
              <a:t>) Character or Text Functions</a:t>
            </a:r>
            <a:endParaRPr lang="en-US" dirty="0"/>
          </a:p>
          <a:p>
            <a:pPr>
              <a:buNone/>
            </a:pPr>
            <a:r>
              <a:rPr lang="en-US" dirty="0" smtClean="0"/>
              <a:t>	These </a:t>
            </a:r>
            <a:r>
              <a:rPr lang="en-US" dirty="0"/>
              <a:t>are functions that accept character input and can return both </a:t>
            </a:r>
            <a:r>
              <a:rPr lang="en-US" dirty="0" smtClean="0"/>
              <a:t>character and </a:t>
            </a:r>
            <a:r>
              <a:rPr lang="en-US" dirty="0"/>
              <a:t>number values. </a:t>
            </a:r>
            <a:endParaRPr lang="en-US" dirty="0" smtClean="0"/>
          </a:p>
          <a:p>
            <a:pPr>
              <a:buNone/>
            </a:pPr>
            <a:r>
              <a:rPr lang="en-US" b="1" dirty="0"/>
              <a:t>3</a:t>
            </a:r>
            <a:r>
              <a:rPr lang="en-US" b="1" dirty="0" smtClean="0"/>
              <a:t>) </a:t>
            </a:r>
            <a:r>
              <a:rPr lang="en-US" b="1" dirty="0"/>
              <a:t>Date Functions</a:t>
            </a:r>
            <a:endParaRPr lang="en-US" dirty="0"/>
          </a:p>
          <a:p>
            <a:pPr>
              <a:buNone/>
            </a:pPr>
            <a:r>
              <a:rPr lang="en-US" dirty="0" smtClean="0"/>
              <a:t>	These </a:t>
            </a:r>
            <a:r>
              <a:rPr lang="en-US" dirty="0"/>
              <a:t>are functions that take values that are of </a:t>
            </a:r>
            <a:r>
              <a:rPr lang="en-US" dirty="0" err="1"/>
              <a:t>datatype</a:t>
            </a:r>
            <a:r>
              <a:rPr lang="en-US" dirty="0"/>
              <a:t> DATE as input and return values of </a:t>
            </a:r>
            <a:r>
              <a:rPr lang="en-US" dirty="0" err="1"/>
              <a:t>datatype</a:t>
            </a:r>
            <a:r>
              <a:rPr lang="en-US" dirty="0"/>
              <a:t> DATE, except for the MONTHS_BETWEEN function, which returns a </a:t>
            </a:r>
            <a:r>
              <a:rPr lang="en-US" dirty="0" smtClean="0"/>
              <a:t>number.</a:t>
            </a:r>
          </a:p>
          <a:p>
            <a:pPr>
              <a:buNone/>
            </a:pPr>
            <a:r>
              <a:rPr lang="en-US" b="1" dirty="0" smtClean="0"/>
              <a:t>4</a:t>
            </a:r>
            <a:r>
              <a:rPr lang="en-US" b="1" dirty="0"/>
              <a:t>) Conversion Functions</a:t>
            </a:r>
            <a:endParaRPr lang="en-US" dirty="0"/>
          </a:p>
          <a:p>
            <a:pPr>
              <a:buNone/>
            </a:pPr>
            <a:r>
              <a:rPr lang="en-US" dirty="0" smtClean="0"/>
              <a:t>	These </a:t>
            </a:r>
            <a:r>
              <a:rPr lang="en-US" dirty="0"/>
              <a:t>are functions that help us to convert a value in one form to another form. For Example: a null value into an actual value, or a value from one </a:t>
            </a:r>
            <a:r>
              <a:rPr lang="en-US" dirty="0" err="1"/>
              <a:t>datatype</a:t>
            </a:r>
            <a:r>
              <a:rPr lang="en-US" dirty="0"/>
              <a:t> to another </a:t>
            </a:r>
            <a:r>
              <a:rPr lang="en-US" dirty="0" err="1"/>
              <a:t>datatype</a:t>
            </a:r>
            <a:r>
              <a:rPr lang="en-US" dirty="0"/>
              <a:t> like NVL, TO_CHAR, TO_NUMBER, TO_DATE etc.</a:t>
            </a:r>
          </a:p>
          <a:p>
            <a:endParaRPr lang="en-US" dirty="0"/>
          </a:p>
        </p:txBody>
      </p:sp>
      <p:sp>
        <p:nvSpPr>
          <p:cNvPr id="2" name="Title 1"/>
          <p:cNvSpPr>
            <a:spLocks noGrp="1"/>
          </p:cNvSpPr>
          <p:nvPr>
            <p:ph type="title"/>
          </p:nvPr>
        </p:nvSpPr>
        <p:spPr/>
        <p:txBody>
          <a:bodyPr/>
          <a:lstStyle/>
          <a:p>
            <a:r>
              <a:rPr lang="en-US" dirty="0" smtClean="0"/>
              <a:t>Types of Single Row Functions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Combining </a:t>
            </a:r>
            <a:r>
              <a:rPr lang="en-US" dirty="0"/>
              <a:t>more than one function </a:t>
            </a:r>
            <a:r>
              <a:rPr lang="en-US" dirty="0" smtClean="0"/>
              <a:t>together in an expression is </a:t>
            </a:r>
            <a:r>
              <a:rPr lang="en-US" dirty="0"/>
              <a:t>known as nesting </a:t>
            </a:r>
            <a:r>
              <a:rPr lang="en-US" dirty="0" smtClean="0"/>
              <a:t>of functions.</a:t>
            </a:r>
          </a:p>
          <a:p>
            <a:pPr>
              <a:buNone/>
            </a:pPr>
            <a:r>
              <a:rPr lang="en-US" b="1" dirty="0" smtClean="0"/>
              <a:t>Example:</a:t>
            </a:r>
          </a:p>
          <a:p>
            <a:r>
              <a:rPr lang="en-US" b="1" dirty="0"/>
              <a:t>To display the maximum average salary by nesting group functions</a:t>
            </a:r>
          </a:p>
          <a:p>
            <a:pPr marL="0" indent="0">
              <a:buNone/>
            </a:pPr>
            <a:r>
              <a:rPr lang="en-US" dirty="0" smtClean="0"/>
              <a:t>	SELECT </a:t>
            </a:r>
            <a:r>
              <a:rPr lang="en-US" dirty="0"/>
              <a:t>max(</a:t>
            </a:r>
            <a:r>
              <a:rPr lang="en-US" dirty="0" err="1"/>
              <a:t>avg</a:t>
            </a:r>
            <a:r>
              <a:rPr lang="en-US" dirty="0"/>
              <a:t>(</a:t>
            </a:r>
            <a:r>
              <a:rPr lang="en-US" dirty="0" err="1"/>
              <a:t>sal</a:t>
            </a:r>
            <a:r>
              <a:rPr lang="en-US" dirty="0"/>
              <a:t>)) FROM </a:t>
            </a:r>
            <a:r>
              <a:rPr lang="en-US" dirty="0" err="1" smtClean="0"/>
              <a:t>emp</a:t>
            </a:r>
            <a:r>
              <a:rPr lang="en-US" dirty="0"/>
              <a:t> </a:t>
            </a:r>
            <a:r>
              <a:rPr lang="en-US" dirty="0" smtClean="0"/>
              <a:t>GROUP 	BY </a:t>
            </a:r>
            <a:r>
              <a:rPr lang="en-US" dirty="0" err="1"/>
              <a:t>deptno</a:t>
            </a:r>
            <a:r>
              <a:rPr lang="en-US" dirty="0"/>
              <a:t>;</a:t>
            </a:r>
          </a:p>
          <a:p>
            <a:pPr>
              <a:buNone/>
            </a:pPr>
            <a:endParaRPr lang="en-US" dirty="0"/>
          </a:p>
          <a:p>
            <a:endParaRPr lang="en-US" dirty="0"/>
          </a:p>
        </p:txBody>
      </p:sp>
      <p:sp>
        <p:nvSpPr>
          <p:cNvPr id="2" name="Title 1"/>
          <p:cNvSpPr>
            <a:spLocks noGrp="1"/>
          </p:cNvSpPr>
          <p:nvPr>
            <p:ph type="title"/>
          </p:nvPr>
        </p:nvSpPr>
        <p:spPr/>
        <p:txBody>
          <a:bodyPr/>
          <a:lstStyle/>
          <a:p>
            <a:r>
              <a:rPr lang="en-US" dirty="0" smtClean="0"/>
              <a:t>Nesting of Functions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407736469"/>
              </p:ext>
            </p:extLst>
          </p:nvPr>
        </p:nvGraphicFramePr>
        <p:xfrm>
          <a:off x="762000" y="1523998"/>
          <a:ext cx="7620000" cy="4419602"/>
        </p:xfrm>
        <a:graphic>
          <a:graphicData uri="http://schemas.openxmlformats.org/drawingml/2006/table">
            <a:tbl>
              <a:tblPr firstRow="1" firstCol="1" bandRow="1">
                <a:tableStyleId>{5C22544A-7EE6-4342-B048-85BDC9FD1C3A}</a:tableStyleId>
              </a:tblPr>
              <a:tblGrid>
                <a:gridCol w="1615403"/>
                <a:gridCol w="6004597"/>
              </a:tblGrid>
              <a:tr h="631372">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ABS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Absolute value of the number 'x'</a:t>
                      </a:r>
                      <a:endParaRPr lang="en-US" sz="140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CEIL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Integer value that is Greater than or equal to the number 'x'</a:t>
                      </a:r>
                      <a:endParaRPr lang="en-US" sz="1400" dirty="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FLOOR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Integer value that is Less than or equal to the number 'x'</a:t>
                      </a:r>
                      <a:endParaRPr lang="en-US" sz="1400">
                        <a:solidFill>
                          <a:srgbClr val="5F5F5F"/>
                        </a:solidFill>
                        <a:effectLst/>
                        <a:latin typeface="Times New Roman"/>
                        <a:ea typeface="Times New Roman"/>
                      </a:endParaRPr>
                    </a:p>
                  </a:txBody>
                  <a:tcPr marL="68580" marR="68580" marT="0" marB="0"/>
                </a:tc>
              </a:tr>
              <a:tr h="631372">
                <a:tc>
                  <a:txBody>
                    <a:bodyPr/>
                    <a:lstStyle/>
                    <a:p>
                      <a:pPr marL="0" marR="0">
                        <a:spcBef>
                          <a:spcPts val="0"/>
                        </a:spcBef>
                        <a:spcAft>
                          <a:spcPts val="0"/>
                        </a:spcAft>
                      </a:pPr>
                      <a:r>
                        <a:rPr lang="en-US" sz="1400">
                          <a:effectLst/>
                        </a:rPr>
                        <a:t>TRUNC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Truncates value of number 'x' up to 'y' decimal places</a:t>
                      </a:r>
                      <a:endParaRPr lang="en-US" sz="1400">
                        <a:solidFill>
                          <a:srgbClr val="5F5F5F"/>
                        </a:solidFill>
                        <a:effectLst/>
                        <a:latin typeface="Times New Roman"/>
                        <a:ea typeface="Times New Roman"/>
                      </a:endParaRPr>
                    </a:p>
                  </a:txBody>
                  <a:tcPr marL="68580" marR="68580" marT="0" marB="0"/>
                </a:tc>
              </a:tr>
              <a:tr h="1262742">
                <a:tc>
                  <a:txBody>
                    <a:bodyPr/>
                    <a:lstStyle/>
                    <a:p>
                      <a:pPr marL="0" marR="0">
                        <a:spcBef>
                          <a:spcPts val="0"/>
                        </a:spcBef>
                        <a:spcAft>
                          <a:spcPts val="0"/>
                        </a:spcAft>
                      </a:pPr>
                      <a:r>
                        <a:rPr lang="en-US" sz="1400">
                          <a:effectLst/>
                        </a:rPr>
                        <a:t>ROUND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Rounded off value of the number 'x' up to the number 'y' decimal places</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Numeric Functions</a:t>
            </a:r>
            <a:endParaRPr lang="en-US" dirty="0"/>
          </a:p>
        </p:txBody>
      </p:sp>
    </p:spTree>
    <p:extLst>
      <p:ext uri="{BB962C8B-B14F-4D97-AF65-F5344CB8AC3E}">
        <p14:creationId xmlns="" xmlns:p14="http://schemas.microsoft.com/office/powerpoint/2010/main" val="333788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3273813902"/>
              </p:ext>
            </p:extLst>
          </p:nvPr>
        </p:nvGraphicFramePr>
        <p:xfrm>
          <a:off x="685800" y="1371599"/>
          <a:ext cx="7848600" cy="5029200"/>
        </p:xfrm>
        <a:graphic>
          <a:graphicData uri="http://schemas.openxmlformats.org/drawingml/2006/table">
            <a:tbl>
              <a:tblPr firstRow="1" firstCol="1" bandRow="1">
                <a:tableStyleId>{5C22544A-7EE6-4342-B048-85BDC9FD1C3A}</a:tableStyleId>
              </a:tblPr>
              <a:tblGrid>
                <a:gridCol w="2377908"/>
                <a:gridCol w="3271504"/>
                <a:gridCol w="2199188"/>
              </a:tblGrid>
              <a:tr h="251460">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Examples</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502920">
                <a:tc>
                  <a:txBody>
                    <a:bodyPr/>
                    <a:lstStyle/>
                    <a:p>
                      <a:pPr marL="0" marR="0">
                        <a:spcBef>
                          <a:spcPts val="0"/>
                        </a:spcBef>
                        <a:spcAft>
                          <a:spcPts val="0"/>
                        </a:spcAft>
                      </a:pPr>
                      <a:r>
                        <a:rPr lang="en-US" sz="1400">
                          <a:effectLst/>
                        </a:rPr>
                        <a:t>ABS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ABS (1) </a:t>
                      </a:r>
                      <a:br>
                        <a:rPr lang="en-US" sz="1400">
                          <a:effectLst/>
                        </a:rPr>
                      </a:br>
                      <a:r>
                        <a:rPr lang="en-US" sz="1400">
                          <a:effectLst/>
                        </a:rPr>
                        <a:t>ABS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1 </a:t>
                      </a:r>
                      <a:br>
                        <a:rPr lang="en-US" sz="1400" dirty="0">
                          <a:effectLst/>
                        </a:rPr>
                      </a:br>
                      <a:r>
                        <a:rPr lang="en-US" sz="1400" dirty="0" smtClean="0">
                          <a:effectLst/>
                        </a:rPr>
                        <a:t>1</a:t>
                      </a:r>
                      <a:endParaRPr lang="en-US" sz="1400" dirty="0">
                        <a:solidFill>
                          <a:srgbClr val="5F5F5F"/>
                        </a:solidFill>
                        <a:effectLst/>
                        <a:latin typeface="Times New Roman"/>
                        <a:ea typeface="Times New Roman"/>
                      </a:endParaRPr>
                    </a:p>
                  </a:txBody>
                  <a:tcPr marL="68580" marR="68580" marT="0" marB="0"/>
                </a:tc>
              </a:tr>
              <a:tr h="502920">
                <a:tc>
                  <a:txBody>
                    <a:bodyPr/>
                    <a:lstStyle/>
                    <a:p>
                      <a:pPr marL="0" marR="0">
                        <a:spcBef>
                          <a:spcPts val="0"/>
                        </a:spcBef>
                        <a:spcAft>
                          <a:spcPts val="0"/>
                        </a:spcAft>
                      </a:pPr>
                      <a:r>
                        <a:rPr lang="en-US" sz="1400">
                          <a:effectLst/>
                        </a:rPr>
                        <a:t>GREATEST(value1,</a:t>
                      </a:r>
                    </a:p>
                    <a:p>
                      <a:pPr marL="0" marR="0">
                        <a:spcBef>
                          <a:spcPts val="0"/>
                        </a:spcBef>
                        <a:spcAft>
                          <a:spcPts val="0"/>
                        </a:spcAft>
                      </a:pPr>
                      <a:r>
                        <a:rPr lang="en-US" sz="1400">
                          <a:effectLst/>
                        </a:rPr>
                        <a:t>value2,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tabLst>
                          <a:tab pos="1431290" algn="l"/>
                        </a:tabLst>
                      </a:pPr>
                      <a:r>
                        <a:rPr lang="en-US" sz="1400" dirty="0">
                          <a:effectLst/>
                        </a:rPr>
                        <a:t>GREATEST(7,8,10)	</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10</a:t>
                      </a:r>
                      <a:endParaRPr lang="en-US" sz="1400" dirty="0">
                        <a:solidFill>
                          <a:srgbClr val="5F5F5F"/>
                        </a:solidFill>
                        <a:effectLst/>
                        <a:latin typeface="Times New Roman"/>
                        <a:ea typeface="Times New Roman"/>
                      </a:endParaRPr>
                    </a:p>
                  </a:txBody>
                  <a:tcPr marL="68580" marR="68580" marT="0" marB="0"/>
                </a:tc>
              </a:tr>
              <a:tr h="502920">
                <a:tc>
                  <a:txBody>
                    <a:bodyPr/>
                    <a:lstStyle/>
                    <a:p>
                      <a:pPr marL="0" marR="0">
                        <a:spcBef>
                          <a:spcPts val="0"/>
                        </a:spcBef>
                        <a:spcAft>
                          <a:spcPts val="0"/>
                        </a:spcAft>
                      </a:pPr>
                      <a:r>
                        <a:rPr lang="en-US" sz="1400">
                          <a:effectLst/>
                        </a:rPr>
                        <a:t>LEAST(value1,</a:t>
                      </a:r>
                    </a:p>
                    <a:p>
                      <a:pPr marL="0" marR="0">
                        <a:spcBef>
                          <a:spcPts val="0"/>
                        </a:spcBef>
                        <a:spcAft>
                          <a:spcPts val="0"/>
                        </a:spcAft>
                      </a:pPr>
                      <a:r>
                        <a:rPr lang="en-US" sz="1400">
                          <a:effectLst/>
                        </a:rPr>
                        <a:t>value2,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tabLst>
                          <a:tab pos="1431290" algn="l"/>
                        </a:tabLst>
                      </a:pPr>
                      <a:r>
                        <a:rPr lang="en-US" sz="1400">
                          <a:effectLst/>
                        </a:rPr>
                        <a:t>LEAST(7,8,10)</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 7</a:t>
                      </a:r>
                      <a:endParaRPr lang="en-US" sz="1400">
                        <a:solidFill>
                          <a:srgbClr val="5F5F5F"/>
                        </a:solidFill>
                        <a:effectLst/>
                        <a:latin typeface="Times New Roman"/>
                        <a:ea typeface="Times New Roman"/>
                      </a:endParaRPr>
                    </a:p>
                  </a:txBody>
                  <a:tcPr marL="68580" marR="68580" marT="0" marB="0"/>
                </a:tc>
              </a:tr>
              <a:tr h="754380">
                <a:tc>
                  <a:txBody>
                    <a:bodyPr/>
                    <a:lstStyle/>
                    <a:p>
                      <a:pPr marL="0" marR="0">
                        <a:spcBef>
                          <a:spcPts val="0"/>
                        </a:spcBef>
                        <a:spcAft>
                          <a:spcPts val="0"/>
                        </a:spcAft>
                      </a:pPr>
                      <a:r>
                        <a:rPr lang="en-US" sz="1400">
                          <a:effectLst/>
                        </a:rPr>
                        <a:t>CEIL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CEIL (2.83) </a:t>
                      </a:r>
                      <a:br>
                        <a:rPr lang="en-US" sz="1400">
                          <a:effectLst/>
                        </a:rPr>
                      </a:br>
                      <a:r>
                        <a:rPr lang="en-US" sz="1400">
                          <a:effectLst/>
                        </a:rPr>
                        <a:t>CEIL (2.49) </a:t>
                      </a:r>
                      <a:br>
                        <a:rPr lang="en-US" sz="1400">
                          <a:effectLst/>
                        </a:rPr>
                      </a:br>
                      <a:r>
                        <a:rPr lang="en-US" sz="1400">
                          <a:effectLst/>
                        </a:rPr>
                        <a:t>CEIL (-1.6)</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3 </a:t>
                      </a:r>
                      <a:br>
                        <a:rPr lang="en-US" sz="1400">
                          <a:effectLst/>
                        </a:rPr>
                      </a:br>
                      <a:r>
                        <a:rPr lang="en-US" sz="1400">
                          <a:effectLst/>
                        </a:rPr>
                        <a:t>3 </a:t>
                      </a:r>
                      <a:br>
                        <a:rPr lang="en-US" sz="1400">
                          <a:effectLst/>
                        </a:rPr>
                      </a:br>
                      <a:r>
                        <a:rPr lang="en-US" sz="1400">
                          <a:effectLst/>
                        </a:rPr>
                        <a:t>-1</a:t>
                      </a:r>
                      <a:endParaRPr lang="en-US" sz="1400">
                        <a:solidFill>
                          <a:srgbClr val="5F5F5F"/>
                        </a:solidFill>
                        <a:effectLst/>
                        <a:latin typeface="Times New Roman"/>
                        <a:ea typeface="Times New Roman"/>
                      </a:endParaRPr>
                    </a:p>
                  </a:txBody>
                  <a:tcPr marL="68580" marR="68580" marT="0" marB="0"/>
                </a:tc>
              </a:tr>
              <a:tr h="754380">
                <a:tc>
                  <a:txBody>
                    <a:bodyPr/>
                    <a:lstStyle/>
                    <a:p>
                      <a:pPr marL="0" marR="0">
                        <a:spcBef>
                          <a:spcPts val="0"/>
                        </a:spcBef>
                        <a:spcAft>
                          <a:spcPts val="0"/>
                        </a:spcAft>
                      </a:pPr>
                      <a:r>
                        <a:rPr lang="en-US" sz="1400">
                          <a:effectLst/>
                        </a:rPr>
                        <a:t>FLOOR (x)</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FLOOR (2.83) </a:t>
                      </a:r>
                      <a:br>
                        <a:rPr lang="en-US" sz="1400">
                          <a:effectLst/>
                        </a:rPr>
                      </a:br>
                      <a:r>
                        <a:rPr lang="en-US" sz="1400">
                          <a:effectLst/>
                        </a:rPr>
                        <a:t>FLOOR (2.49) </a:t>
                      </a:r>
                      <a:br>
                        <a:rPr lang="en-US" sz="1400">
                          <a:effectLst/>
                        </a:rPr>
                      </a:br>
                      <a:r>
                        <a:rPr lang="en-US" sz="1400">
                          <a:effectLst/>
                        </a:rPr>
                        <a:t>FLOOR (-1.6)</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2 </a:t>
                      </a:r>
                      <a:br>
                        <a:rPr lang="en-US" sz="1400">
                          <a:effectLst/>
                        </a:rPr>
                      </a:br>
                      <a:r>
                        <a:rPr lang="en-US" sz="1400">
                          <a:effectLst/>
                        </a:rPr>
                        <a:t>2 </a:t>
                      </a:r>
                      <a:br>
                        <a:rPr lang="en-US" sz="1400">
                          <a:effectLst/>
                        </a:rPr>
                      </a:br>
                      <a:r>
                        <a:rPr lang="en-US" sz="1400">
                          <a:effectLst/>
                        </a:rPr>
                        <a:t>-2</a:t>
                      </a:r>
                      <a:endParaRPr lang="en-US" sz="1400">
                        <a:solidFill>
                          <a:srgbClr val="5F5F5F"/>
                        </a:solidFill>
                        <a:effectLst/>
                        <a:latin typeface="Times New Roman"/>
                        <a:ea typeface="Times New Roman"/>
                      </a:endParaRPr>
                    </a:p>
                  </a:txBody>
                  <a:tcPr marL="68580" marR="68580" marT="0" marB="0"/>
                </a:tc>
              </a:tr>
              <a:tr h="754380">
                <a:tc>
                  <a:txBody>
                    <a:bodyPr/>
                    <a:lstStyle/>
                    <a:p>
                      <a:pPr marL="0" marR="0">
                        <a:spcBef>
                          <a:spcPts val="0"/>
                        </a:spcBef>
                        <a:spcAft>
                          <a:spcPts val="0"/>
                        </a:spcAft>
                      </a:pPr>
                      <a:r>
                        <a:rPr lang="en-US" sz="1400">
                          <a:effectLst/>
                        </a:rPr>
                        <a:t>TRUNC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ROUND (125.456, 1)</a:t>
                      </a:r>
                      <a:br>
                        <a:rPr lang="en-US" sz="1400">
                          <a:effectLst/>
                        </a:rPr>
                      </a:br>
                      <a:r>
                        <a:rPr lang="en-US" sz="1400">
                          <a:effectLst/>
                        </a:rPr>
                        <a:t>ROUND (125.456, 0)</a:t>
                      </a:r>
                      <a:br>
                        <a:rPr lang="en-US" sz="1400">
                          <a:effectLst/>
                        </a:rPr>
                      </a:br>
                      <a:r>
                        <a:rPr lang="en-US" sz="1400">
                          <a:effectLst/>
                        </a:rPr>
                        <a:t>ROUND (124.456,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125.4 </a:t>
                      </a:r>
                      <a:br>
                        <a:rPr lang="en-US" sz="1400">
                          <a:effectLst/>
                        </a:rPr>
                      </a:br>
                      <a:r>
                        <a:rPr lang="en-US" sz="1400">
                          <a:effectLst/>
                        </a:rPr>
                        <a:t>125 </a:t>
                      </a:r>
                      <a:br>
                        <a:rPr lang="en-US" sz="1400">
                          <a:effectLst/>
                        </a:rPr>
                      </a:br>
                      <a:r>
                        <a:rPr lang="en-US" sz="1400">
                          <a:effectLst/>
                        </a:rPr>
                        <a:t>120</a:t>
                      </a:r>
                      <a:endParaRPr lang="en-US" sz="1400">
                        <a:solidFill>
                          <a:srgbClr val="5F5F5F"/>
                        </a:solidFill>
                        <a:effectLst/>
                        <a:latin typeface="Times New Roman"/>
                        <a:ea typeface="Times New Roman"/>
                      </a:endParaRPr>
                    </a:p>
                  </a:txBody>
                  <a:tcPr marL="68580" marR="68580" marT="0" marB="0"/>
                </a:tc>
              </a:tr>
              <a:tr h="1005840">
                <a:tc>
                  <a:txBody>
                    <a:bodyPr/>
                    <a:lstStyle/>
                    <a:p>
                      <a:pPr marL="0" marR="0">
                        <a:spcBef>
                          <a:spcPts val="0"/>
                        </a:spcBef>
                        <a:spcAft>
                          <a:spcPts val="0"/>
                        </a:spcAft>
                      </a:pPr>
                      <a:r>
                        <a:rPr lang="en-US" sz="1400">
                          <a:effectLst/>
                        </a:rPr>
                        <a:t>ROUND (x, y)</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TRUNC (140.234, 2) </a:t>
                      </a:r>
                      <a:br>
                        <a:rPr lang="en-US" sz="1400">
                          <a:effectLst/>
                        </a:rPr>
                      </a:br>
                      <a:r>
                        <a:rPr lang="en-US" sz="1400">
                          <a:effectLst/>
                        </a:rPr>
                        <a:t>TRUNC (-54, 1) </a:t>
                      </a:r>
                      <a:br>
                        <a:rPr lang="en-US" sz="1400">
                          <a:effectLst/>
                        </a:rPr>
                      </a:br>
                      <a:r>
                        <a:rPr lang="en-US" sz="1400">
                          <a:effectLst/>
                        </a:rPr>
                        <a:t>TRUNC (5.7) </a:t>
                      </a:r>
                      <a:br>
                        <a:rPr lang="en-US" sz="1400">
                          <a:effectLst/>
                        </a:rPr>
                      </a:br>
                      <a:r>
                        <a:rPr lang="en-US" sz="1400">
                          <a:effectLst/>
                        </a:rPr>
                        <a:t>TRUNC (142, -1)</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140.23 </a:t>
                      </a:r>
                      <a:br>
                        <a:rPr lang="en-US" sz="1400" dirty="0">
                          <a:effectLst/>
                        </a:rPr>
                      </a:br>
                      <a:r>
                        <a:rPr lang="en-US" sz="1400" dirty="0">
                          <a:effectLst/>
                        </a:rPr>
                        <a:t>54 </a:t>
                      </a:r>
                      <a:br>
                        <a:rPr lang="en-US" sz="1400" dirty="0">
                          <a:effectLst/>
                        </a:rPr>
                      </a:br>
                      <a:r>
                        <a:rPr lang="en-US" sz="1400" dirty="0">
                          <a:effectLst/>
                        </a:rPr>
                        <a:t>5 </a:t>
                      </a:r>
                      <a:br>
                        <a:rPr lang="en-US" sz="1400" dirty="0">
                          <a:effectLst/>
                        </a:rPr>
                      </a:br>
                      <a:r>
                        <a:rPr lang="en-US" sz="1400" dirty="0">
                          <a:effectLst/>
                        </a:rPr>
                        <a:t>140</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Numeric Functions Example</a:t>
            </a:r>
            <a:endParaRPr lang="en-US" dirty="0"/>
          </a:p>
        </p:txBody>
      </p:sp>
    </p:spTree>
    <p:extLst>
      <p:ext uri="{BB962C8B-B14F-4D97-AF65-F5344CB8AC3E}">
        <p14:creationId xmlns="" xmlns:p14="http://schemas.microsoft.com/office/powerpoint/2010/main" val="3778560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 xmlns:p14="http://schemas.microsoft.com/office/powerpoint/2010/main" val="179242162"/>
              </p:ext>
            </p:extLst>
          </p:nvPr>
        </p:nvGraphicFramePr>
        <p:xfrm>
          <a:off x="304800" y="1371601"/>
          <a:ext cx="8458200" cy="5202923"/>
        </p:xfrm>
        <a:graphic>
          <a:graphicData uri="http://schemas.openxmlformats.org/drawingml/2006/table">
            <a:tbl>
              <a:tblPr firstRow="1" firstCol="1" bandRow="1">
                <a:tableStyleId>{5C22544A-7EE6-4342-B048-85BDC9FD1C3A}</a:tableStyleId>
              </a:tblPr>
              <a:tblGrid>
                <a:gridCol w="3374282"/>
                <a:gridCol w="5083918"/>
              </a:tblGrid>
              <a:tr h="241676">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LOWER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the letters in 'string_value' is converted to lowercase.</a:t>
                      </a:r>
                      <a:endParaRPr lang="en-US" sz="140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UPPER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the letters in 'string_value' is converted to uppercase.</a:t>
                      </a:r>
                      <a:endParaRPr lang="en-US" sz="140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INITCAP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the letters in 'string_value' is converted to mixed case.</a:t>
                      </a:r>
                      <a:endParaRPr lang="en-US" sz="1400">
                        <a:solidFill>
                          <a:srgbClr val="5F5F5F"/>
                        </a:solidFill>
                        <a:effectLst/>
                        <a:latin typeface="Times New Roman"/>
                        <a:ea typeface="Times New Roman"/>
                      </a:endParaRPr>
                    </a:p>
                  </a:txBody>
                  <a:tcPr marL="54750" marR="54750" marT="0" marB="0"/>
                </a:tc>
              </a:tr>
              <a:tr h="496124">
                <a:tc>
                  <a:txBody>
                    <a:bodyPr/>
                    <a:lstStyle/>
                    <a:p>
                      <a:pPr marL="0" marR="0">
                        <a:spcBef>
                          <a:spcPts val="0"/>
                        </a:spcBef>
                        <a:spcAft>
                          <a:spcPts val="0"/>
                        </a:spcAft>
                      </a:pPr>
                      <a:r>
                        <a:rPr lang="en-US" sz="1400">
                          <a:effectLst/>
                        </a:rPr>
                        <a:t>LTRIM (string_value, trim_text)</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occurrences of 'trim_text' is removed from the left of 'string_value'.</a:t>
                      </a:r>
                      <a:endParaRPr lang="en-US" sz="1400">
                        <a:solidFill>
                          <a:srgbClr val="5F5F5F"/>
                        </a:solidFill>
                        <a:effectLst/>
                        <a:latin typeface="Times New Roman"/>
                        <a:ea typeface="Times New Roman"/>
                      </a:endParaRPr>
                    </a:p>
                  </a:txBody>
                  <a:tcPr marL="54750" marR="54750" marT="0" marB="0"/>
                </a:tc>
              </a:tr>
              <a:tr h="496124">
                <a:tc>
                  <a:txBody>
                    <a:bodyPr/>
                    <a:lstStyle/>
                    <a:p>
                      <a:pPr marL="0" marR="0">
                        <a:spcBef>
                          <a:spcPts val="0"/>
                        </a:spcBef>
                        <a:spcAft>
                          <a:spcPts val="0"/>
                        </a:spcAft>
                      </a:pPr>
                      <a:r>
                        <a:rPr lang="en-US" sz="1400">
                          <a:effectLst/>
                        </a:rPr>
                        <a:t>RTRIM (string_value, trim_text)</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All occurrences of 'trim_text' is removed from the right of'string_value' .</a:t>
                      </a:r>
                      <a:endParaRPr lang="en-US" sz="1400">
                        <a:solidFill>
                          <a:srgbClr val="5F5F5F"/>
                        </a:solidFill>
                        <a:effectLst/>
                        <a:latin typeface="Times New Roman"/>
                        <a:ea typeface="Times New Roman"/>
                      </a:endParaRPr>
                    </a:p>
                  </a:txBody>
                  <a:tcPr marL="54750" marR="54750" marT="0" marB="0"/>
                </a:tc>
              </a:tr>
              <a:tr h="826875">
                <a:tc>
                  <a:txBody>
                    <a:bodyPr/>
                    <a:lstStyle/>
                    <a:p>
                      <a:pPr marL="0" marR="0">
                        <a:spcBef>
                          <a:spcPts val="0"/>
                        </a:spcBef>
                        <a:spcAft>
                          <a:spcPts val="0"/>
                        </a:spcAft>
                      </a:pPr>
                      <a:r>
                        <a:rPr lang="en-US" sz="1400">
                          <a:effectLst/>
                        </a:rPr>
                        <a:t>TRIM (trim_text FROM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All occurrences of '</a:t>
                      </a:r>
                      <a:r>
                        <a:rPr lang="en-US" sz="1400" dirty="0" err="1">
                          <a:effectLst/>
                        </a:rPr>
                        <a:t>trim_text</a:t>
                      </a:r>
                      <a:r>
                        <a:rPr lang="en-US" sz="1400" dirty="0">
                          <a:effectLst/>
                        </a:rPr>
                        <a:t>' from the left and right of '</a:t>
                      </a:r>
                      <a:r>
                        <a:rPr lang="en-US" sz="1400" dirty="0" err="1">
                          <a:effectLst/>
                        </a:rPr>
                        <a:t>string_value</a:t>
                      </a:r>
                      <a:r>
                        <a:rPr lang="en-US" sz="1400" dirty="0">
                          <a:effectLst/>
                        </a:rPr>
                        <a:t>' ,'</a:t>
                      </a:r>
                      <a:r>
                        <a:rPr lang="en-US" sz="1400" dirty="0" err="1">
                          <a:effectLst/>
                        </a:rPr>
                        <a:t>trim_text</a:t>
                      </a:r>
                      <a:r>
                        <a:rPr lang="en-US" sz="1400" dirty="0">
                          <a:effectLst/>
                        </a:rPr>
                        <a:t>' can also be only one character long .</a:t>
                      </a:r>
                      <a:endParaRPr lang="en-US" sz="1400" dirty="0">
                        <a:solidFill>
                          <a:srgbClr val="5F5F5F"/>
                        </a:solidFill>
                        <a:effectLst/>
                        <a:latin typeface="Times New Roman"/>
                        <a:ea typeface="Times New Roman"/>
                      </a:endParaRPr>
                    </a:p>
                  </a:txBody>
                  <a:tcPr marL="54750" marR="54750" marT="0" marB="0"/>
                </a:tc>
              </a:tr>
              <a:tr h="496124">
                <a:tc>
                  <a:txBody>
                    <a:bodyPr/>
                    <a:lstStyle/>
                    <a:p>
                      <a:pPr marL="0" marR="0">
                        <a:spcBef>
                          <a:spcPts val="0"/>
                        </a:spcBef>
                        <a:spcAft>
                          <a:spcPts val="0"/>
                        </a:spcAft>
                      </a:pPr>
                      <a:r>
                        <a:rPr lang="en-US" sz="1400">
                          <a:effectLst/>
                        </a:rPr>
                        <a:t>SUBSTR (string_value, m, n)</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Returns 'n' number of characters </a:t>
                      </a:r>
                      <a:r>
                        <a:rPr lang="en-US" sz="1400" dirty="0" err="1">
                          <a:effectLst/>
                        </a:rPr>
                        <a:t>from'string_value</a:t>
                      </a:r>
                      <a:r>
                        <a:rPr lang="en-US" sz="1400" dirty="0">
                          <a:effectLst/>
                        </a:rPr>
                        <a:t>' starting from the '</a:t>
                      </a:r>
                      <a:r>
                        <a:rPr lang="en-US" sz="1400" dirty="0" err="1">
                          <a:effectLst/>
                        </a:rPr>
                        <a:t>m'position</a:t>
                      </a:r>
                      <a:r>
                        <a:rPr lang="en-US" sz="1400" dirty="0">
                          <a:effectLst/>
                        </a:rPr>
                        <a:t>.</a:t>
                      </a:r>
                      <a:endParaRPr lang="en-US" sz="1400" dirty="0">
                        <a:solidFill>
                          <a:srgbClr val="5F5F5F"/>
                        </a:solidFill>
                        <a:effectLst/>
                        <a:latin typeface="Times New Roman"/>
                        <a:ea typeface="Times New Roman"/>
                      </a:endParaRPr>
                    </a:p>
                  </a:txBody>
                  <a:tcPr marL="54750" marR="54750" marT="0" marB="0"/>
                </a:tc>
              </a:tr>
              <a:tr h="330750">
                <a:tc>
                  <a:txBody>
                    <a:bodyPr/>
                    <a:lstStyle/>
                    <a:p>
                      <a:pPr marL="0" marR="0">
                        <a:spcBef>
                          <a:spcPts val="0"/>
                        </a:spcBef>
                        <a:spcAft>
                          <a:spcPts val="0"/>
                        </a:spcAft>
                      </a:pPr>
                      <a:r>
                        <a:rPr lang="en-US" sz="1400">
                          <a:effectLst/>
                        </a:rPr>
                        <a:t>LENGTH (string_value)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a:effectLst/>
                        </a:rPr>
                        <a:t>Number of characters in 'string_value'in returned.</a:t>
                      </a:r>
                      <a:endParaRPr lang="en-US" sz="1400">
                        <a:solidFill>
                          <a:srgbClr val="5F5F5F"/>
                        </a:solidFill>
                        <a:effectLst/>
                        <a:latin typeface="Times New Roman"/>
                        <a:ea typeface="Times New Roman"/>
                      </a:endParaRPr>
                    </a:p>
                  </a:txBody>
                  <a:tcPr marL="54750" marR="54750" marT="0" marB="0"/>
                </a:tc>
              </a:tr>
              <a:tr h="661500">
                <a:tc>
                  <a:txBody>
                    <a:bodyPr/>
                    <a:lstStyle/>
                    <a:p>
                      <a:pPr marL="0" marR="0">
                        <a:spcBef>
                          <a:spcPts val="0"/>
                        </a:spcBef>
                        <a:spcAft>
                          <a:spcPts val="0"/>
                        </a:spcAft>
                      </a:pPr>
                      <a:r>
                        <a:rPr lang="en-US" sz="1400">
                          <a:effectLst/>
                        </a:rPr>
                        <a:t>LPAD (string_value, n, pad_value)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Returns '</a:t>
                      </a:r>
                      <a:r>
                        <a:rPr lang="en-US" sz="1400" dirty="0" err="1">
                          <a:effectLst/>
                        </a:rPr>
                        <a:t>string_value</a:t>
                      </a:r>
                      <a:r>
                        <a:rPr lang="en-US" sz="1400" dirty="0">
                          <a:effectLst/>
                        </a:rPr>
                        <a:t>' left-padded </a:t>
                      </a:r>
                      <a:r>
                        <a:rPr lang="en-US" sz="1400" dirty="0" err="1">
                          <a:effectLst/>
                        </a:rPr>
                        <a:t>with'pad_value</a:t>
                      </a:r>
                      <a:r>
                        <a:rPr lang="en-US" sz="1400" dirty="0">
                          <a:effectLst/>
                        </a:rPr>
                        <a:t>' . The length of the whole string will be of 'n' characters.</a:t>
                      </a:r>
                      <a:endParaRPr lang="en-US" sz="1400" dirty="0">
                        <a:solidFill>
                          <a:srgbClr val="5F5F5F"/>
                        </a:solidFill>
                        <a:effectLst/>
                        <a:latin typeface="Times New Roman"/>
                        <a:ea typeface="Times New Roman"/>
                      </a:endParaRPr>
                    </a:p>
                  </a:txBody>
                  <a:tcPr marL="54750" marR="54750" marT="0" marB="0"/>
                </a:tc>
              </a:tr>
              <a:tr h="661500">
                <a:tc>
                  <a:txBody>
                    <a:bodyPr/>
                    <a:lstStyle/>
                    <a:p>
                      <a:pPr marL="0" marR="0">
                        <a:spcBef>
                          <a:spcPts val="0"/>
                        </a:spcBef>
                        <a:spcAft>
                          <a:spcPts val="0"/>
                        </a:spcAft>
                      </a:pPr>
                      <a:r>
                        <a:rPr lang="en-US" sz="1400">
                          <a:effectLst/>
                        </a:rPr>
                        <a:t>RPAD (string_value, n, pad_value)</a:t>
                      </a:r>
                      <a:endParaRPr lang="en-US" sz="1400">
                        <a:solidFill>
                          <a:srgbClr val="5F5F5F"/>
                        </a:solidFill>
                        <a:effectLst/>
                        <a:latin typeface="Times New Roman"/>
                        <a:ea typeface="Times New Roman"/>
                      </a:endParaRPr>
                    </a:p>
                  </a:txBody>
                  <a:tcPr marL="54750" marR="54750" marT="0" marB="0"/>
                </a:tc>
                <a:tc>
                  <a:txBody>
                    <a:bodyPr/>
                    <a:lstStyle/>
                    <a:p>
                      <a:pPr marL="0" marR="0">
                        <a:spcBef>
                          <a:spcPts val="0"/>
                        </a:spcBef>
                        <a:spcAft>
                          <a:spcPts val="0"/>
                        </a:spcAft>
                      </a:pPr>
                      <a:r>
                        <a:rPr lang="en-US" sz="1400" dirty="0">
                          <a:effectLst/>
                        </a:rPr>
                        <a:t>Returns '</a:t>
                      </a:r>
                      <a:r>
                        <a:rPr lang="en-US" sz="1400" dirty="0" err="1">
                          <a:effectLst/>
                        </a:rPr>
                        <a:t>string_value</a:t>
                      </a:r>
                      <a:r>
                        <a:rPr lang="en-US" sz="1400" dirty="0">
                          <a:effectLst/>
                        </a:rPr>
                        <a:t>' right-padded with '</a:t>
                      </a:r>
                      <a:r>
                        <a:rPr lang="en-US" sz="1400" dirty="0" err="1">
                          <a:effectLst/>
                        </a:rPr>
                        <a:t>pad_value</a:t>
                      </a:r>
                      <a:r>
                        <a:rPr lang="en-US" sz="1400" dirty="0">
                          <a:effectLst/>
                        </a:rPr>
                        <a:t>' . The length of the whole string will be of 'n' characters.</a:t>
                      </a:r>
                      <a:endParaRPr lang="en-US" sz="1400" dirty="0">
                        <a:solidFill>
                          <a:srgbClr val="5F5F5F"/>
                        </a:solidFill>
                        <a:effectLst/>
                        <a:latin typeface="Times New Roman"/>
                        <a:ea typeface="Times New Roman"/>
                      </a:endParaRPr>
                    </a:p>
                  </a:txBody>
                  <a:tcPr marL="54750" marR="54750" marT="0" marB="0"/>
                </a:tc>
              </a:tr>
            </a:tbl>
          </a:graphicData>
        </a:graphic>
      </p:graphicFrame>
      <p:sp>
        <p:nvSpPr>
          <p:cNvPr id="2" name="Title 1"/>
          <p:cNvSpPr>
            <a:spLocks noGrp="1"/>
          </p:cNvSpPr>
          <p:nvPr>
            <p:ph type="title"/>
          </p:nvPr>
        </p:nvSpPr>
        <p:spPr>
          <a:xfrm>
            <a:off x="457200" y="274638"/>
            <a:ext cx="8229600" cy="1020762"/>
          </a:xfrm>
        </p:spPr>
        <p:txBody>
          <a:bodyPr/>
          <a:lstStyle/>
          <a:p>
            <a:r>
              <a:rPr lang="en-US" dirty="0" smtClean="0"/>
              <a:t>Character Functions</a:t>
            </a:r>
            <a:endParaRPr lang="en-US" dirty="0"/>
          </a:p>
        </p:txBody>
      </p:sp>
    </p:spTree>
    <p:extLst>
      <p:ext uri="{BB962C8B-B14F-4D97-AF65-F5344CB8AC3E}">
        <p14:creationId xmlns="" xmlns:p14="http://schemas.microsoft.com/office/powerpoint/2010/main" val="3746173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837513878"/>
              </p:ext>
            </p:extLst>
          </p:nvPr>
        </p:nvGraphicFramePr>
        <p:xfrm>
          <a:off x="381002" y="1524002"/>
          <a:ext cx="8381997" cy="4952996"/>
        </p:xfrm>
        <a:graphic>
          <a:graphicData uri="http://schemas.openxmlformats.org/drawingml/2006/table">
            <a:tbl>
              <a:tblPr firstRow="1" firstCol="1" bandRow="1">
                <a:tableStyleId>{5C22544A-7EE6-4342-B048-85BDC9FD1C3A}</a:tableStyleId>
              </a:tblPr>
              <a:tblGrid>
                <a:gridCol w="3453321"/>
                <a:gridCol w="3167507"/>
                <a:gridCol w="1761169"/>
              </a:tblGrid>
              <a:tr h="442120">
                <a:tc>
                  <a:txBody>
                    <a:bodyPr/>
                    <a:lstStyle/>
                    <a:p>
                      <a:pPr marL="0" marR="0">
                        <a:spcBef>
                          <a:spcPts val="0"/>
                        </a:spcBef>
                        <a:spcAft>
                          <a:spcPts val="0"/>
                        </a:spcAft>
                      </a:pPr>
                      <a:r>
                        <a:rPr lang="en-US" sz="1400" dirty="0">
                          <a:effectLst/>
                        </a:rPr>
                        <a:t>Function Name</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Examples</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Return Value</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LOWER(string_value)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LOWER('Good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 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UPPER(string_value)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UPPER('Good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 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INITCAP(string_value)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INITCAP('GOOD MORNING')</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 Morning</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a:effectLst/>
                        </a:rPr>
                        <a:t>LTRIM(string_value, trim_text)</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LTRIM ('Good Morning', 'Good)</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RTRIM (string_value, trim_text)</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RTRIM ('Good Morning', ' Morning')</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a:effectLst/>
                        </a:rPr>
                        <a:t>TRIM (trim_text FROM 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TRIM ('o' FROM 'Good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Gd Mrning</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a:effectLst/>
                        </a:rPr>
                        <a:t>SUBSTR (string_value, m, n)</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SUBSTR ('Good Morning', 6, 7)</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Morning</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LENGTH (string_value)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LENGTH ('Good Morning')</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12</a:t>
                      </a:r>
                      <a:endParaRPr lang="en-US" sz="1400">
                        <a:solidFill>
                          <a:srgbClr val="5F5F5F"/>
                        </a:solidFill>
                        <a:effectLst/>
                        <a:latin typeface="Times New Roman"/>
                        <a:ea typeface="Times New Roman"/>
                      </a:endParaRPr>
                    </a:p>
                  </a:txBody>
                  <a:tcPr marL="68580" marR="68580" marT="0" marB="0"/>
                </a:tc>
              </a:tr>
              <a:tr h="464539">
                <a:tc>
                  <a:txBody>
                    <a:bodyPr/>
                    <a:lstStyle/>
                    <a:p>
                      <a:pPr marL="0" marR="0">
                        <a:spcBef>
                          <a:spcPts val="0"/>
                        </a:spcBef>
                        <a:spcAft>
                          <a:spcPts val="0"/>
                        </a:spcAft>
                      </a:pPr>
                      <a:r>
                        <a:rPr lang="en-US" sz="1400" dirty="0">
                          <a:effectLst/>
                        </a:rPr>
                        <a:t>LPAD (</a:t>
                      </a:r>
                      <a:r>
                        <a:rPr lang="en-US" sz="1400" dirty="0" err="1">
                          <a:effectLst/>
                        </a:rPr>
                        <a:t>string_value</a:t>
                      </a:r>
                      <a:r>
                        <a:rPr lang="en-US" sz="1400" dirty="0">
                          <a:effectLst/>
                        </a:rPr>
                        <a:t>, n, </a:t>
                      </a:r>
                      <a:r>
                        <a:rPr lang="en-US" sz="1400" dirty="0" err="1">
                          <a:effectLst/>
                        </a:rPr>
                        <a:t>pad_value</a:t>
                      </a:r>
                      <a:r>
                        <a:rPr lang="en-US" sz="1400" dirty="0">
                          <a:effectLst/>
                        </a:rPr>
                        <a:t>)</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LPAD ('Good', 6, '*')</a:t>
                      </a:r>
                      <a:endParaRPr lang="en-US" sz="1400" dirty="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**Good</a:t>
                      </a:r>
                      <a:endParaRPr lang="en-US" sz="1400">
                        <a:solidFill>
                          <a:srgbClr val="5F5F5F"/>
                        </a:solidFill>
                        <a:effectLst/>
                        <a:latin typeface="Times New Roman"/>
                        <a:ea typeface="Times New Roman"/>
                      </a:endParaRPr>
                    </a:p>
                  </a:txBody>
                  <a:tcPr marL="68580" marR="68580" marT="0" marB="0"/>
                </a:tc>
              </a:tr>
              <a:tr h="442120">
                <a:tc>
                  <a:txBody>
                    <a:bodyPr/>
                    <a:lstStyle/>
                    <a:p>
                      <a:pPr marL="0" marR="0">
                        <a:spcBef>
                          <a:spcPts val="0"/>
                        </a:spcBef>
                        <a:spcAft>
                          <a:spcPts val="0"/>
                        </a:spcAft>
                      </a:pPr>
                      <a:r>
                        <a:rPr lang="en-US" sz="1400">
                          <a:effectLst/>
                        </a:rPr>
                        <a:t>RPAD (string_value, n, pad_value)</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a:effectLst/>
                        </a:rPr>
                        <a:t>RPAD ('Good', 6, '*')</a:t>
                      </a:r>
                      <a:endParaRPr lang="en-US" sz="1400">
                        <a:solidFill>
                          <a:srgbClr val="5F5F5F"/>
                        </a:solidFill>
                        <a:effectLst/>
                        <a:latin typeface="Times New Roman"/>
                        <a:ea typeface="Times New Roman"/>
                      </a:endParaRPr>
                    </a:p>
                  </a:txBody>
                  <a:tcPr marL="68580" marR="68580" marT="0" marB="0"/>
                </a:tc>
                <a:tc>
                  <a:txBody>
                    <a:bodyPr/>
                    <a:lstStyle/>
                    <a:p>
                      <a:pPr marL="0" marR="0">
                        <a:spcBef>
                          <a:spcPts val="0"/>
                        </a:spcBef>
                        <a:spcAft>
                          <a:spcPts val="0"/>
                        </a:spcAft>
                      </a:pPr>
                      <a:r>
                        <a:rPr lang="en-US" sz="1400" dirty="0">
                          <a:effectLst/>
                        </a:rPr>
                        <a:t>Good**</a:t>
                      </a:r>
                      <a:endParaRPr lang="en-US" sz="1400" dirty="0">
                        <a:solidFill>
                          <a:srgbClr val="5F5F5F"/>
                        </a:solidFill>
                        <a:effectLst/>
                        <a:latin typeface="Times New Roman"/>
                        <a:ea typeface="Times New Roman"/>
                      </a:endParaRPr>
                    </a:p>
                  </a:txBody>
                  <a:tcPr marL="68580" marR="68580" marT="0" marB="0"/>
                </a:tc>
              </a:tr>
            </a:tbl>
          </a:graphicData>
        </a:graphic>
      </p:graphicFrame>
      <p:sp>
        <p:nvSpPr>
          <p:cNvPr id="2" name="Title 1"/>
          <p:cNvSpPr>
            <a:spLocks noGrp="1"/>
          </p:cNvSpPr>
          <p:nvPr>
            <p:ph type="title"/>
          </p:nvPr>
        </p:nvSpPr>
        <p:spPr/>
        <p:txBody>
          <a:bodyPr/>
          <a:lstStyle/>
          <a:p>
            <a:r>
              <a:rPr lang="en-US" dirty="0" smtClean="0"/>
              <a:t>Character Functions Example</a:t>
            </a:r>
            <a:endParaRPr lang="en-US" dirty="0"/>
          </a:p>
        </p:txBody>
      </p:sp>
    </p:spTree>
    <p:extLst>
      <p:ext uri="{BB962C8B-B14F-4D97-AF65-F5344CB8AC3E}">
        <p14:creationId xmlns="" xmlns:p14="http://schemas.microsoft.com/office/powerpoint/2010/main" val="3846375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TotalTime>
  <Words>987</Words>
  <Application>Microsoft Office PowerPoint</Application>
  <PresentationFormat>On-screen Show (4:3)</PresentationFormat>
  <Paragraphs>233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Database Systems</vt:lpstr>
      <vt:lpstr>ORACLE BUILT-IN FUNCTIONS</vt:lpstr>
      <vt:lpstr>Types of Functions</vt:lpstr>
      <vt:lpstr>Types of Single Row Functions</vt:lpstr>
      <vt:lpstr>Nesting of Functions</vt:lpstr>
      <vt:lpstr>Numeric Functions</vt:lpstr>
      <vt:lpstr>Numeric Functions Example</vt:lpstr>
      <vt:lpstr>Character Functions</vt:lpstr>
      <vt:lpstr>Character Functions Example</vt:lpstr>
      <vt:lpstr>Date Functions</vt:lpstr>
      <vt:lpstr>Conversion Functions</vt:lpstr>
      <vt:lpstr>Conversion Functions Example</vt:lpstr>
      <vt:lpstr>Grouping Functions</vt:lpstr>
      <vt:lpstr>Grouping Functions Example</vt:lpstr>
      <vt:lpstr>DISTINCT and ALL keyword</vt:lpstr>
      <vt:lpstr>Group By Statement</vt:lpstr>
      <vt:lpstr>Group By Examples</vt:lpstr>
      <vt:lpstr>Having Clause</vt:lpstr>
      <vt:lpstr>Having Examples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Owner</dc:creator>
  <cp:lastModifiedBy>shobi</cp:lastModifiedBy>
  <cp:revision>28</cp:revision>
  <dcterms:created xsi:type="dcterms:W3CDTF">2014-09-01T12:31:30Z</dcterms:created>
  <dcterms:modified xsi:type="dcterms:W3CDTF">2015-07-04T20:04:08Z</dcterms:modified>
</cp:coreProperties>
</file>