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9" r:id="rId3"/>
    <p:sldId id="257" r:id="rId4"/>
    <p:sldId id="290" r:id="rId5"/>
    <p:sldId id="291" r:id="rId6"/>
    <p:sldId id="292" r:id="rId7"/>
    <p:sldId id="293" r:id="rId8"/>
    <p:sldId id="258" r:id="rId9"/>
    <p:sldId id="259" r:id="rId10"/>
    <p:sldId id="260"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94" r:id="rId31"/>
    <p:sldId id="282" r:id="rId32"/>
    <p:sldId id="295" r:id="rId33"/>
    <p:sldId id="296" r:id="rId34"/>
    <p:sldId id="297" r:id="rId35"/>
    <p:sldId id="298" r:id="rId36"/>
    <p:sldId id="299" r:id="rId37"/>
    <p:sldId id="300" r:id="rId38"/>
    <p:sldId id="263" r:id="rId39"/>
    <p:sldId id="284" r:id="rId40"/>
    <p:sldId id="283" r:id="rId41"/>
    <p:sldId id="285" r:id="rId42"/>
    <p:sldId id="286" r:id="rId43"/>
    <p:sldId id="287" r:id="rId44"/>
    <p:sldId id="28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54C40-76BA-4BBE-AB4E-14CC3281D765}" type="datetimeFigureOut">
              <a:rPr lang="en-US" smtClean="0"/>
              <a:pPr/>
              <a:t>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DEB50-B136-4D3E-8F92-D0A5FF4A1E5F}" type="slidenum">
              <a:rPr lang="en-US" smtClean="0"/>
              <a:pPr/>
              <a:t>‹#›</a:t>
            </a:fld>
            <a:endParaRPr lang="en-US"/>
          </a:p>
        </p:txBody>
      </p:sp>
    </p:spTree>
    <p:extLst>
      <p:ext uri="{BB962C8B-B14F-4D97-AF65-F5344CB8AC3E}">
        <p14:creationId xmlns="" xmlns:p14="http://schemas.microsoft.com/office/powerpoint/2010/main" val="21534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dirty="0" smtClean="0"/>
              <a:t>Lab 04</a:t>
            </a:r>
            <a:endParaRPr lang="en-US" dirty="0"/>
          </a:p>
        </p:txBody>
      </p:sp>
    </p:spTree>
    <p:extLst>
      <p:ext uri="{BB962C8B-B14F-4D97-AF65-F5344CB8AC3E}">
        <p14:creationId xmlns="" xmlns:p14="http://schemas.microsoft.com/office/powerpoint/2010/main" val="166597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Constraints are certain restrictions over different tables/columns in a Database</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Constraints in DDL</a:t>
            </a:r>
            <a:endParaRPr lang="en-US" dirty="0"/>
          </a:p>
        </p:txBody>
      </p:sp>
    </p:spTree>
    <p:extLst>
      <p:ext uri="{BB962C8B-B14F-4D97-AF65-F5344CB8AC3E}">
        <p14:creationId xmlns="" xmlns:p14="http://schemas.microsoft.com/office/powerpoint/2010/main" val="35945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 </a:t>
            </a:r>
            <a:r>
              <a:rPr lang="en-US" dirty="0"/>
              <a:t>NOT NULL constraint enforces a column to NOT accept NULL values. This means that NOT NULL constraint enforces a field to always contain a value.</a:t>
            </a:r>
          </a:p>
          <a:p>
            <a:r>
              <a:rPr lang="en-US" b="1" dirty="0"/>
              <a:t>Example:</a:t>
            </a:r>
          </a:p>
          <a:p>
            <a:pPr marL="0" indent="0">
              <a:buNone/>
            </a:pPr>
            <a:r>
              <a:rPr lang="en-US" dirty="0"/>
              <a:t>CREATE TABLE customer (</a:t>
            </a:r>
            <a:r>
              <a:rPr lang="en-US" dirty="0" err="1"/>
              <a:t>Cust_id</a:t>
            </a:r>
            <a:r>
              <a:rPr lang="en-US" dirty="0"/>
              <a:t> NUMBER(2)  </a:t>
            </a:r>
            <a:r>
              <a:rPr lang="en-US" b="1" dirty="0"/>
              <a:t>NOT NULL</a:t>
            </a:r>
            <a:r>
              <a:rPr lang="en-US" dirty="0"/>
              <a:t>, </a:t>
            </a:r>
            <a:r>
              <a:rPr lang="en-US" dirty="0" err="1"/>
              <a:t>LastName</a:t>
            </a:r>
            <a:r>
              <a:rPr lang="en-US" dirty="0"/>
              <a:t> VARCHAR2(14), </a:t>
            </a:r>
            <a:r>
              <a:rPr lang="en-US" dirty="0" err="1"/>
              <a:t>FirstName</a:t>
            </a:r>
            <a:r>
              <a:rPr lang="en-US" dirty="0"/>
              <a:t> VARCHAR2(14) </a:t>
            </a:r>
            <a:r>
              <a:rPr lang="en-US" b="1" dirty="0"/>
              <a:t>NOT NULL</a:t>
            </a:r>
            <a:r>
              <a:rPr lang="en-US" dirty="0"/>
              <a:t>, Address VARCHAR2(20), </a:t>
            </a:r>
            <a:r>
              <a:rPr lang="en-US" dirty="0" err="1"/>
              <a:t>Telno</a:t>
            </a:r>
            <a:r>
              <a:rPr lang="en-US" dirty="0"/>
              <a:t> NUMBER(20));</a:t>
            </a:r>
          </a:p>
          <a:p>
            <a:endParaRPr lang="en-US" dirty="0"/>
          </a:p>
        </p:txBody>
      </p:sp>
      <p:sp>
        <p:nvSpPr>
          <p:cNvPr id="2" name="Title 1"/>
          <p:cNvSpPr>
            <a:spLocks noGrp="1"/>
          </p:cNvSpPr>
          <p:nvPr>
            <p:ph type="title"/>
          </p:nvPr>
        </p:nvSpPr>
        <p:spPr/>
        <p:txBody>
          <a:bodyPr/>
          <a:lstStyle/>
          <a:p>
            <a:r>
              <a:rPr lang="en-US" dirty="0" smtClean="0"/>
              <a:t>1. Not Null Constraint</a:t>
            </a:r>
            <a:endParaRPr lang="en-US" dirty="0"/>
          </a:p>
        </p:txBody>
      </p:sp>
    </p:spTree>
    <p:extLst>
      <p:ext uri="{BB962C8B-B14F-4D97-AF65-F5344CB8AC3E}">
        <p14:creationId xmlns="" xmlns:p14="http://schemas.microsoft.com/office/powerpoint/2010/main" val="413202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The UNIQUE constraint uniquely identifies each record in a database table. The </a:t>
            </a:r>
            <a:r>
              <a:rPr lang="en-US" b="1" dirty="0"/>
              <a:t>UNIQUE</a:t>
            </a:r>
            <a:r>
              <a:rPr lang="en-US" dirty="0"/>
              <a:t> and </a:t>
            </a:r>
            <a:r>
              <a:rPr lang="en-US" b="1" dirty="0"/>
              <a:t>PRIMARY KEY</a:t>
            </a:r>
            <a:r>
              <a:rPr lang="en-US" dirty="0"/>
              <a:t> constraints both provide a guarantee for uniqueness for a column or set of columns.  </a:t>
            </a:r>
          </a:p>
          <a:p>
            <a:r>
              <a:rPr lang="en-US" b="1" dirty="0" smtClean="0"/>
              <a:t>Example:</a:t>
            </a:r>
            <a:endParaRPr lang="en-US" b="1" dirty="0"/>
          </a:p>
          <a:p>
            <a:pPr marL="0" indent="0">
              <a:buNone/>
            </a:pPr>
            <a:r>
              <a:rPr lang="en-US" dirty="0"/>
              <a:t>CREATE TABLE customer</a:t>
            </a:r>
          </a:p>
          <a:p>
            <a:pPr marL="0" indent="0">
              <a:buNone/>
            </a:pPr>
            <a:r>
              <a:rPr lang="en-US" dirty="0"/>
              <a:t>(</a:t>
            </a:r>
            <a:r>
              <a:rPr lang="en-US" dirty="0" err="1"/>
              <a:t>Cust_id</a:t>
            </a:r>
            <a:r>
              <a:rPr lang="en-US" dirty="0"/>
              <a:t> </a:t>
            </a:r>
            <a:r>
              <a:rPr lang="en-US" dirty="0" smtClean="0"/>
              <a:t>NUMBER(2</a:t>
            </a:r>
            <a:r>
              <a:rPr lang="en-US" dirty="0"/>
              <a:t>)  NOT NULL</a:t>
            </a:r>
            <a:r>
              <a:rPr lang="en-US" b="1" dirty="0"/>
              <a:t> UNIQUE</a:t>
            </a:r>
            <a:r>
              <a:rPr lang="en-US" dirty="0"/>
              <a:t>,</a:t>
            </a:r>
          </a:p>
          <a:p>
            <a:pPr marL="0" indent="0">
              <a:buNone/>
            </a:pPr>
            <a:r>
              <a:rPr lang="en-US" dirty="0" err="1"/>
              <a:t>LastName</a:t>
            </a:r>
            <a:r>
              <a:rPr lang="en-US" dirty="0"/>
              <a:t>   VARCHAR2(14),</a:t>
            </a:r>
          </a:p>
          <a:p>
            <a:pPr marL="0" indent="0">
              <a:buNone/>
            </a:pPr>
            <a:r>
              <a:rPr lang="en-US" dirty="0" err="1"/>
              <a:t>FirstName</a:t>
            </a:r>
            <a:r>
              <a:rPr lang="en-US" dirty="0"/>
              <a:t>   </a:t>
            </a:r>
            <a:r>
              <a:rPr lang="en-US" dirty="0" smtClean="0"/>
              <a:t>VARCHAR2(14</a:t>
            </a:r>
            <a:r>
              <a:rPr lang="en-US" dirty="0"/>
              <a:t>)   NOT NULL,</a:t>
            </a:r>
          </a:p>
          <a:p>
            <a:pPr marL="0" indent="0">
              <a:buNone/>
            </a:pPr>
            <a:r>
              <a:rPr lang="en-US" dirty="0"/>
              <a:t>Address       </a:t>
            </a:r>
            <a:r>
              <a:rPr lang="en-US" dirty="0" smtClean="0"/>
              <a:t>VARCHAR2(20</a:t>
            </a:r>
            <a:r>
              <a:rPr lang="en-US" dirty="0"/>
              <a:t>),</a:t>
            </a:r>
          </a:p>
          <a:p>
            <a:pPr marL="0" indent="0">
              <a:buNone/>
            </a:pPr>
            <a:r>
              <a:rPr lang="en-US" dirty="0" err="1"/>
              <a:t>Telno</a:t>
            </a:r>
            <a:r>
              <a:rPr lang="en-US" dirty="0"/>
              <a:t>	   NUMBER(20)   </a:t>
            </a:r>
            <a:r>
              <a:rPr lang="en-US" b="1" dirty="0" smtClean="0"/>
              <a:t>UNIQUE</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2. Unique Constraint</a:t>
            </a:r>
            <a:endParaRPr lang="en-US" dirty="0"/>
          </a:p>
        </p:txBody>
      </p:sp>
    </p:spTree>
    <p:extLst>
      <p:ext uri="{BB962C8B-B14F-4D97-AF65-F5344CB8AC3E}">
        <p14:creationId xmlns="" xmlns:p14="http://schemas.microsoft.com/office/powerpoint/2010/main" val="417138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a:t>
            </a:r>
            <a:r>
              <a:rPr lang="en-US" dirty="0" err="1"/>
              <a:t>Cust_id</a:t>
            </a:r>
            <a:r>
              <a:rPr lang="en-US" dirty="0"/>
              <a:t>     NUMBER(2)  NOT NULL</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VARCHAR2(14)   NOT NULL,</a:t>
            </a:r>
          </a:p>
          <a:p>
            <a:pPr marL="0" indent="0">
              <a:buNone/>
            </a:pPr>
            <a:r>
              <a:rPr lang="en-US" dirty="0"/>
              <a:t>Address        VARCHAR2(20),</a:t>
            </a:r>
          </a:p>
          <a:p>
            <a:pPr marL="0" indent="0">
              <a:buNone/>
            </a:pPr>
            <a:r>
              <a:rPr lang="en-US" dirty="0" err="1"/>
              <a:t>Telno</a:t>
            </a:r>
            <a:r>
              <a:rPr lang="en-US" dirty="0"/>
              <a:t>	   NUMBER(20) ,</a:t>
            </a:r>
          </a:p>
          <a:p>
            <a:pPr marL="0" indent="0">
              <a:buNone/>
            </a:pPr>
            <a:r>
              <a:rPr lang="en-US" b="1" dirty="0"/>
              <a:t>CONSTRAINT </a:t>
            </a:r>
            <a:r>
              <a:rPr lang="en-US" b="1" dirty="0" err="1"/>
              <a:t>uc_CidTelnum</a:t>
            </a:r>
            <a:r>
              <a:rPr lang="en-US" b="1" dirty="0"/>
              <a:t> UNIQUE (</a:t>
            </a:r>
            <a:r>
              <a:rPr lang="en-US" b="1" dirty="0" err="1"/>
              <a:t>Cust_id,telno</a:t>
            </a:r>
            <a:r>
              <a:rPr lang="en-US" b="1" dirty="0" smtClean="0"/>
              <a:t>)</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Naming a Unique Constraint</a:t>
            </a:r>
            <a:endParaRPr lang="en-US" dirty="0"/>
          </a:p>
        </p:txBody>
      </p:sp>
    </p:spTree>
    <p:extLst>
      <p:ext uri="{BB962C8B-B14F-4D97-AF65-F5344CB8AC3E}">
        <p14:creationId xmlns="" xmlns:p14="http://schemas.microsoft.com/office/powerpoint/2010/main" val="127910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ADD UNIQUE (</a:t>
            </a:r>
            <a:r>
              <a:rPr lang="en-US" dirty="0" err="1"/>
              <a:t>FirstName</a:t>
            </a:r>
            <a:r>
              <a:rPr lang="en-US" dirty="0"/>
              <a:t>);</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Adding Unique Constraint in an Existing Table</a:t>
            </a:r>
            <a:endParaRPr lang="en-US" dirty="0"/>
          </a:p>
        </p:txBody>
      </p:sp>
    </p:spTree>
    <p:extLst>
      <p:ext uri="{BB962C8B-B14F-4D97-AF65-F5344CB8AC3E}">
        <p14:creationId xmlns="" xmlns:p14="http://schemas.microsoft.com/office/powerpoint/2010/main" val="324247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DROP CONSTRAINT </a:t>
            </a:r>
            <a:r>
              <a:rPr lang="en-US" b="1" dirty="0" err="1"/>
              <a:t>uc_CidTelnum</a:t>
            </a:r>
            <a:r>
              <a:rPr lang="en-US" b="1" dirty="0"/>
              <a:t>;</a:t>
            </a:r>
            <a:endParaRPr lang="en-US" dirty="0"/>
          </a:p>
          <a:p>
            <a:pPr marL="0" indent="0">
              <a:buNone/>
            </a:pPr>
            <a:endParaRPr lang="en-US" dirty="0"/>
          </a:p>
        </p:txBody>
      </p:sp>
      <p:sp>
        <p:nvSpPr>
          <p:cNvPr id="2" name="Title 1"/>
          <p:cNvSpPr>
            <a:spLocks noGrp="1"/>
          </p:cNvSpPr>
          <p:nvPr>
            <p:ph type="title"/>
          </p:nvPr>
        </p:nvSpPr>
        <p:spPr/>
        <p:txBody>
          <a:bodyPr>
            <a:normAutofit/>
          </a:bodyPr>
          <a:lstStyle/>
          <a:p>
            <a:r>
              <a:rPr lang="en-US" dirty="0" smtClean="0"/>
              <a:t>Dropping Unique Constraint</a:t>
            </a:r>
            <a:endParaRPr lang="en-US" dirty="0"/>
          </a:p>
        </p:txBody>
      </p:sp>
    </p:spTree>
    <p:extLst>
      <p:ext uri="{BB962C8B-B14F-4D97-AF65-F5344CB8AC3E}">
        <p14:creationId xmlns="" xmlns:p14="http://schemas.microsoft.com/office/powerpoint/2010/main" val="215314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PRIMARY KEY constraint uniquely identifies each </a:t>
            </a:r>
            <a:r>
              <a:rPr lang="en-US" dirty="0" smtClean="0"/>
              <a:t>record </a:t>
            </a:r>
            <a:r>
              <a:rPr lang="en-US" dirty="0"/>
              <a:t>in a </a:t>
            </a:r>
            <a:r>
              <a:rPr lang="en-US" dirty="0" smtClean="0"/>
              <a:t>database table</a:t>
            </a:r>
          </a:p>
          <a:p>
            <a:r>
              <a:rPr lang="en-US" b="1" dirty="0" smtClean="0"/>
              <a:t>Example:</a:t>
            </a:r>
          </a:p>
          <a:p>
            <a:pPr marL="0" indent="0">
              <a:buNone/>
            </a:pPr>
            <a:r>
              <a:rPr lang="en-US" dirty="0"/>
              <a:t>CREATE TABLE customer</a:t>
            </a:r>
          </a:p>
          <a:p>
            <a:pPr marL="0" indent="0">
              <a:buNone/>
            </a:pPr>
            <a:r>
              <a:rPr lang="en-US" dirty="0"/>
              <a:t>(</a:t>
            </a:r>
            <a:r>
              <a:rPr lang="en-US" dirty="0" err="1"/>
              <a:t>Cust_id</a:t>
            </a:r>
            <a:r>
              <a:rPr lang="en-US" dirty="0"/>
              <a:t>     NUMBER(2)  NOT NULL PRIMARY</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a:t>
            </a:r>
            <a:r>
              <a:rPr lang="en-US" dirty="0" smtClean="0"/>
              <a:t>VARCHAR2(14</a:t>
            </a:r>
            <a:r>
              <a:rPr lang="en-US" dirty="0"/>
              <a:t>)   NOT NULL,</a:t>
            </a:r>
          </a:p>
          <a:p>
            <a:pPr marL="0" indent="0">
              <a:buNone/>
            </a:pPr>
            <a:r>
              <a:rPr lang="en-US" dirty="0"/>
              <a:t>Address       </a:t>
            </a:r>
            <a:r>
              <a:rPr lang="en-US" dirty="0" smtClean="0"/>
              <a:t>VARCHAR2(20),</a:t>
            </a:r>
          </a:p>
          <a:p>
            <a:pPr marL="0" indent="0">
              <a:buNone/>
            </a:pPr>
            <a:r>
              <a:rPr lang="en-US" dirty="0" err="1" smtClean="0"/>
              <a:t>Telno</a:t>
            </a:r>
            <a:r>
              <a:rPr lang="en-US" dirty="0" smtClean="0"/>
              <a:t>	 NUMBER(20));</a:t>
            </a:r>
          </a:p>
          <a:p>
            <a:pPr marL="0" indent="0">
              <a:buNone/>
            </a:pPr>
            <a:endParaRPr lang="en-US" dirty="0"/>
          </a:p>
        </p:txBody>
      </p:sp>
      <p:sp>
        <p:nvSpPr>
          <p:cNvPr id="2" name="Title 1"/>
          <p:cNvSpPr>
            <a:spLocks noGrp="1"/>
          </p:cNvSpPr>
          <p:nvPr>
            <p:ph type="title"/>
          </p:nvPr>
        </p:nvSpPr>
        <p:spPr/>
        <p:txBody>
          <a:bodyPr/>
          <a:lstStyle/>
          <a:p>
            <a:r>
              <a:rPr lang="en-US" dirty="0" smtClean="0"/>
              <a:t>3. Primary Key Constraint</a:t>
            </a:r>
            <a:endParaRPr lang="en-US" dirty="0"/>
          </a:p>
        </p:txBody>
      </p:sp>
    </p:spTree>
    <p:extLst>
      <p:ext uri="{BB962C8B-B14F-4D97-AF65-F5344CB8AC3E}">
        <p14:creationId xmlns="" xmlns:p14="http://schemas.microsoft.com/office/powerpoint/2010/main" val="203336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TABLE customer</a:t>
            </a:r>
          </a:p>
          <a:p>
            <a:pPr marL="0" indent="0">
              <a:buNone/>
            </a:pPr>
            <a:r>
              <a:rPr lang="en-US" dirty="0"/>
              <a:t>(</a:t>
            </a:r>
            <a:r>
              <a:rPr lang="en-US" dirty="0" err="1"/>
              <a:t>Cust_id</a:t>
            </a:r>
            <a:r>
              <a:rPr lang="en-US" dirty="0"/>
              <a:t>     NUMBER(2)  NOT NULL</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VARCHAR2(14)   NOT NULL,</a:t>
            </a:r>
          </a:p>
          <a:p>
            <a:pPr marL="0" indent="0">
              <a:buNone/>
            </a:pPr>
            <a:r>
              <a:rPr lang="en-US" dirty="0"/>
              <a:t>Address        VARCHAR2(20),</a:t>
            </a:r>
          </a:p>
          <a:p>
            <a:pPr marL="0" indent="0">
              <a:buNone/>
            </a:pPr>
            <a:r>
              <a:rPr lang="en-US" dirty="0" err="1" smtClean="0"/>
              <a:t>Telno</a:t>
            </a:r>
            <a:r>
              <a:rPr lang="en-US" dirty="0"/>
              <a:t>	   NUMBER(20),</a:t>
            </a:r>
          </a:p>
          <a:p>
            <a:pPr marL="0" indent="0">
              <a:buNone/>
            </a:pPr>
            <a:r>
              <a:rPr lang="en-US" dirty="0" smtClean="0"/>
              <a:t>CONSTRAINTS </a:t>
            </a:r>
            <a:r>
              <a:rPr lang="en-US" dirty="0" err="1"/>
              <a:t>pk_custidlname</a:t>
            </a:r>
            <a:r>
              <a:rPr lang="en-US" dirty="0"/>
              <a:t>  PRIMARY KEY( </a:t>
            </a:r>
            <a:r>
              <a:rPr lang="en-US" dirty="0" err="1"/>
              <a:t>cust_id,LastName</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Naming a Primary Key Constraint</a:t>
            </a:r>
            <a:endParaRPr lang="en-US" dirty="0"/>
          </a:p>
        </p:txBody>
      </p:sp>
    </p:spTree>
    <p:extLst>
      <p:ext uri="{BB962C8B-B14F-4D97-AF65-F5344CB8AC3E}">
        <p14:creationId xmlns="" xmlns:p14="http://schemas.microsoft.com/office/powerpoint/2010/main" val="222594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ADD PRIMARY KEY (</a:t>
            </a:r>
            <a:r>
              <a:rPr lang="en-US" dirty="0" err="1"/>
              <a:t>cust_Id</a:t>
            </a:r>
            <a:r>
              <a:rPr lang="en-US" dirty="0"/>
              <a:t>)</a:t>
            </a:r>
          </a:p>
          <a:p>
            <a:pPr marL="0" indent="0">
              <a:buNone/>
            </a:pPr>
            <a:r>
              <a:rPr lang="en-US" b="1" dirty="0"/>
              <a:t>To allow naming of a PRIMARY KEY constraint, and for defining a PRIMARY KEY constraint on multiple columns,</a:t>
            </a:r>
          </a:p>
          <a:p>
            <a:pPr marL="0" indent="0">
              <a:buNone/>
            </a:pPr>
            <a:r>
              <a:rPr lang="en-US" dirty="0"/>
              <a:t>ALTER TABLE customer</a:t>
            </a:r>
            <a:br>
              <a:rPr lang="en-US" dirty="0"/>
            </a:br>
            <a:r>
              <a:rPr lang="en-US" dirty="0"/>
              <a:t>ADD CONSTRAINT </a:t>
            </a:r>
            <a:r>
              <a:rPr lang="en-US" dirty="0" err="1"/>
              <a:t>pk_custidlname</a:t>
            </a:r>
            <a:r>
              <a:rPr lang="en-US" dirty="0"/>
              <a:t> PRIMARY KEY (</a:t>
            </a:r>
            <a:r>
              <a:rPr lang="en-US" dirty="0" err="1"/>
              <a:t>Cust_id,LastName</a:t>
            </a:r>
            <a:r>
              <a:rPr lang="en-US" dirty="0"/>
              <a:t>)</a:t>
            </a:r>
          </a:p>
          <a:p>
            <a:endParaRPr lang="en-US" dirty="0"/>
          </a:p>
        </p:txBody>
      </p:sp>
      <p:sp>
        <p:nvSpPr>
          <p:cNvPr id="2" name="Title 1"/>
          <p:cNvSpPr>
            <a:spLocks noGrp="1"/>
          </p:cNvSpPr>
          <p:nvPr>
            <p:ph type="title"/>
          </p:nvPr>
        </p:nvSpPr>
        <p:spPr/>
        <p:txBody>
          <a:bodyPr>
            <a:normAutofit fontScale="90000"/>
          </a:bodyPr>
          <a:lstStyle/>
          <a:p>
            <a:r>
              <a:rPr lang="en-US" dirty="0" smtClean="0"/>
              <a:t>Primary Key Constraint using Alter Table</a:t>
            </a:r>
            <a:endParaRPr lang="en-US" dirty="0"/>
          </a:p>
        </p:txBody>
      </p:sp>
    </p:spTree>
    <p:extLst>
      <p:ext uri="{BB962C8B-B14F-4D97-AF65-F5344CB8AC3E}">
        <p14:creationId xmlns="" xmlns:p14="http://schemas.microsoft.com/office/powerpoint/2010/main" val="179300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DROP CONSTRAINT </a:t>
            </a:r>
            <a:r>
              <a:rPr lang="en-US" dirty="0" err="1"/>
              <a:t>pk_custidlname</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Dropping a Primary Key Constraint</a:t>
            </a:r>
            <a:endParaRPr lang="en-US" dirty="0"/>
          </a:p>
        </p:txBody>
      </p:sp>
    </p:spTree>
    <p:extLst>
      <p:ext uri="{BB962C8B-B14F-4D97-AF65-F5344CB8AC3E}">
        <p14:creationId xmlns="" xmlns:p14="http://schemas.microsoft.com/office/powerpoint/2010/main" val="267069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
        <p:nvSpPr>
          <p:cNvPr id="3" name="Content Placeholder 2"/>
          <p:cNvSpPr>
            <a:spLocks noGrp="1"/>
          </p:cNvSpPr>
          <p:nvPr>
            <p:ph idx="1"/>
          </p:nvPr>
        </p:nvSpPr>
        <p:spPr>
          <a:xfrm>
            <a:off x="609600" y="762000"/>
            <a:ext cx="8153400" cy="6096000"/>
          </a:xfrm>
        </p:spPr>
        <p:txBody>
          <a:bodyPr>
            <a:normAutofit fontScale="47500" lnSpcReduction="20000"/>
          </a:bodyPr>
          <a:lstStyle/>
          <a:p>
            <a:pPr>
              <a:buNone/>
            </a:pPr>
            <a:endParaRPr lang="en-US" dirty="0" smtClean="0"/>
          </a:p>
          <a:p>
            <a:pPr lvl="0"/>
            <a:r>
              <a:rPr lang="en-US" dirty="0" smtClean="0"/>
              <a:t>DATABASE OBJECTS</a:t>
            </a:r>
          </a:p>
          <a:p>
            <a:pPr lvl="0"/>
            <a:r>
              <a:rPr lang="en-US" dirty="0" smtClean="0"/>
              <a:t>NAMING RULE FOR TABLE AND COLUMN OF TABLE</a:t>
            </a:r>
          </a:p>
          <a:p>
            <a:pPr lvl="0"/>
            <a:r>
              <a:rPr lang="en-US" dirty="0" smtClean="0"/>
              <a:t>CREATE TABLE</a:t>
            </a:r>
          </a:p>
          <a:p>
            <a:pPr lvl="0"/>
            <a:r>
              <a:rPr lang="en-US" dirty="0" smtClean="0"/>
              <a:t>DATATYPES FOR SPECIFYING COLOUMN DEFINITION</a:t>
            </a:r>
          </a:p>
          <a:p>
            <a:pPr lvl="0"/>
            <a:r>
              <a:rPr lang="en-US" dirty="0" smtClean="0"/>
              <a:t>DEFINING CONSTRAINT ON TABLE</a:t>
            </a:r>
          </a:p>
          <a:p>
            <a:pPr lvl="2"/>
            <a:r>
              <a:rPr lang="en-US" dirty="0" smtClean="0"/>
              <a:t>INTEGRITY CONSTRAINT</a:t>
            </a:r>
          </a:p>
          <a:p>
            <a:pPr lvl="3"/>
            <a:r>
              <a:rPr lang="en-US" dirty="0" smtClean="0"/>
              <a:t>PRIMARY KEY CONSTRAINT</a:t>
            </a:r>
          </a:p>
          <a:p>
            <a:pPr lvl="3"/>
            <a:r>
              <a:rPr lang="en-US" dirty="0" smtClean="0"/>
              <a:t>FOREIGN KEY CONSTRAINT</a:t>
            </a:r>
          </a:p>
          <a:p>
            <a:pPr lvl="3"/>
            <a:endParaRPr lang="en-US" dirty="0" smtClean="0"/>
          </a:p>
          <a:p>
            <a:pPr lvl="2">
              <a:buNone/>
            </a:pPr>
            <a:r>
              <a:rPr lang="en-US" dirty="0" smtClean="0"/>
              <a:t>VALUE COSNTRAINT</a:t>
            </a:r>
          </a:p>
          <a:p>
            <a:pPr lvl="2">
              <a:buNone/>
            </a:pPr>
            <a:r>
              <a:rPr lang="en-US" dirty="0" smtClean="0"/>
              <a:t>	NOT NULL CONSTRAINT</a:t>
            </a:r>
          </a:p>
          <a:p>
            <a:pPr lvl="2">
              <a:buNone/>
            </a:pPr>
            <a:r>
              <a:rPr lang="en-US" dirty="0" smtClean="0"/>
              <a:t>	UNIQUE CONSTRAINT</a:t>
            </a:r>
          </a:p>
          <a:p>
            <a:pPr lvl="2">
              <a:buNone/>
            </a:pPr>
            <a:r>
              <a:rPr lang="en-US" dirty="0" smtClean="0"/>
              <a:t>	CHECK CONSTRAINT</a:t>
            </a:r>
          </a:p>
          <a:p>
            <a:pPr lvl="0"/>
            <a:r>
              <a:rPr lang="en-US" dirty="0" smtClean="0"/>
              <a:t>HOW TO CREATE SELF REFERENCED TABLE</a:t>
            </a:r>
          </a:p>
          <a:p>
            <a:pPr lvl="0"/>
            <a:r>
              <a:rPr lang="en-US" dirty="0" smtClean="0"/>
              <a:t>INSERTING DATA INTO TABLE </a:t>
            </a:r>
          </a:p>
          <a:p>
            <a:pPr lvl="3"/>
            <a:r>
              <a:rPr lang="en-US" dirty="0" smtClean="0"/>
              <a:t>IMPLICIT METHOD</a:t>
            </a:r>
          </a:p>
          <a:p>
            <a:pPr lvl="3"/>
            <a:r>
              <a:rPr lang="en-US" dirty="0" smtClean="0"/>
              <a:t>EXPLICIT METHOD</a:t>
            </a:r>
          </a:p>
          <a:p>
            <a:pPr lvl="0"/>
            <a:r>
              <a:rPr lang="en-US" dirty="0" smtClean="0"/>
              <a:t>ALTER TABLE</a:t>
            </a:r>
          </a:p>
          <a:p>
            <a:pPr lvl="3"/>
            <a:r>
              <a:rPr lang="en-US" dirty="0" smtClean="0"/>
              <a:t>ADD  COLUMN</a:t>
            </a:r>
          </a:p>
          <a:p>
            <a:pPr lvl="3"/>
            <a:r>
              <a:rPr lang="en-US" dirty="0" smtClean="0"/>
              <a:t>MODIFY COLUMN</a:t>
            </a:r>
          </a:p>
          <a:p>
            <a:pPr lvl="3"/>
            <a:r>
              <a:rPr lang="en-US" dirty="0" smtClean="0"/>
              <a:t>DROP COLUMN</a:t>
            </a:r>
          </a:p>
          <a:p>
            <a:pPr lvl="0"/>
            <a:r>
              <a:rPr lang="en-US" dirty="0" smtClean="0"/>
              <a:t>RENAME TABLE</a:t>
            </a:r>
          </a:p>
          <a:p>
            <a:pPr lvl="0"/>
            <a:r>
              <a:rPr lang="en-US" dirty="0" smtClean="0"/>
              <a:t>DROP TABLE</a:t>
            </a:r>
          </a:p>
          <a:p>
            <a:pPr lvl="0"/>
            <a:r>
              <a:rPr lang="en-US" dirty="0" smtClean="0"/>
              <a:t>TRUNCATE TABLE</a:t>
            </a:r>
          </a:p>
          <a:p>
            <a:pPr lvl="0"/>
            <a:r>
              <a:rPr lang="en-US" dirty="0" smtClean="0"/>
              <a:t>DROP VS TRUNCATE</a:t>
            </a:r>
          </a:p>
          <a:p>
            <a:pPr lvl="0"/>
            <a:r>
              <a:rPr lang="en-US" dirty="0" smtClean="0"/>
              <a:t>DEFFERED CONSTRAINT CHECKING</a:t>
            </a:r>
          </a:p>
          <a:p>
            <a:pPr lvl="3"/>
            <a:r>
              <a:rPr lang="en-US" dirty="0" smtClean="0"/>
              <a:t>CHICKEN EGG PROBLEM IN ORACLE</a:t>
            </a:r>
          </a:p>
          <a:p>
            <a:pPr lvl="3"/>
            <a:r>
              <a:rPr lang="en-US" dirty="0" smtClean="0"/>
              <a:t>HOW TO GET RID OF CHICKEN EGG PROBLEM</a:t>
            </a:r>
          </a:p>
          <a:p>
            <a:pPr lvl="3"/>
            <a:r>
              <a:rPr lang="en-US" dirty="0" smtClean="0"/>
              <a:t>HOW TO INSERT RECORD</a:t>
            </a:r>
          </a:p>
          <a:p>
            <a:pPr lvl="3"/>
            <a:r>
              <a:rPr lang="en-US" dirty="0" smtClean="0"/>
              <a:t>HOW TO GET RID OF TABLE</a:t>
            </a:r>
          </a:p>
          <a:p>
            <a:pPr lvl="0">
              <a:buNone/>
            </a:pPr>
            <a:endParaRPr lang="en-US" dirty="0" smtClean="0"/>
          </a:p>
          <a:p>
            <a:pPr lvl="0"/>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A FOREIGN KEY in one table points to a PRIMARY KEY in another table. </a:t>
            </a:r>
            <a:endParaRPr lang="en-US" dirty="0" smtClean="0"/>
          </a:p>
          <a:p>
            <a:r>
              <a:rPr lang="en-US" dirty="0"/>
              <a:t>The FOREIGN KEY constraint is used to prevent actions that would destroy links between tables.</a:t>
            </a:r>
          </a:p>
          <a:p>
            <a:r>
              <a:rPr lang="en-US" dirty="0"/>
              <a:t>The FOREIGN KEY constraint also prevents that invalid data from being inserted into the foreign key column, because it has to be one of the values contained in the table it points to</a:t>
            </a:r>
            <a:r>
              <a:rPr lang="en-US" dirty="0" smtClean="0"/>
              <a:t>.</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a:t>
            </a:r>
            <a:r>
              <a:rPr lang="en-US" dirty="0"/>
              <a:t>TABLE </a:t>
            </a:r>
            <a:r>
              <a:rPr lang="en-US" dirty="0" smtClean="0"/>
              <a:t>EMP3</a:t>
            </a:r>
            <a:r>
              <a:rPr lang="en-US" dirty="0"/>
              <a:t/>
            </a:r>
            <a:br>
              <a:rPr lang="en-US" dirty="0"/>
            </a:br>
            <a:r>
              <a:rPr lang="en-US" dirty="0"/>
              <a:t>(</a:t>
            </a:r>
            <a:br>
              <a:rPr lang="en-US" dirty="0"/>
            </a:br>
            <a:r>
              <a:rPr lang="en-US" dirty="0"/>
              <a:t>EMPNO NUMBER(4) NOT NULL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DEPT(DEPTNO)</a:t>
            </a:r>
            <a:br>
              <a:rPr lang="en-US" dirty="0"/>
            </a:br>
            <a:r>
              <a:rPr lang="en-US" dirty="0" smtClean="0"/>
              <a:t>);</a:t>
            </a:r>
            <a:endParaRPr lang="en-US" dirty="0"/>
          </a:p>
        </p:txBody>
      </p:sp>
      <p:sp>
        <p:nvSpPr>
          <p:cNvPr id="2" name="Title 1"/>
          <p:cNvSpPr>
            <a:spLocks noGrp="1"/>
          </p:cNvSpPr>
          <p:nvPr>
            <p:ph type="title"/>
          </p:nvPr>
        </p:nvSpPr>
        <p:spPr/>
        <p:txBody>
          <a:bodyPr/>
          <a:lstStyle/>
          <a:p>
            <a:r>
              <a:rPr lang="en-US" dirty="0" smtClean="0"/>
              <a:t>4. Foreign Key Constraint</a:t>
            </a:r>
            <a:endParaRPr lang="en-US" dirty="0"/>
          </a:p>
        </p:txBody>
      </p:sp>
    </p:spTree>
    <p:extLst>
      <p:ext uri="{BB962C8B-B14F-4D97-AF65-F5344CB8AC3E}">
        <p14:creationId xmlns="" xmlns:p14="http://schemas.microsoft.com/office/powerpoint/2010/main" val="219228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ADD FOREIGN KEY (DEPTNO)</a:t>
            </a:r>
            <a:br>
              <a:rPr lang="en-US" dirty="0"/>
            </a:br>
            <a:r>
              <a:rPr lang="en-US" dirty="0"/>
              <a:t>REFERENCES DEPT(DEPTNO</a:t>
            </a:r>
            <a:r>
              <a:rPr lang="en-US" dirty="0" smtClean="0"/>
              <a:t>)</a:t>
            </a:r>
            <a:endParaRPr lang="en-US" dirty="0"/>
          </a:p>
          <a:p>
            <a:r>
              <a:rPr lang="en-US" b="1" dirty="0" smtClean="0"/>
              <a:t>Do it Yourself:</a:t>
            </a:r>
          </a:p>
          <a:p>
            <a:r>
              <a:rPr lang="en-US" dirty="0" smtClean="0"/>
              <a:t>Name the foreign key constraint using alter table</a:t>
            </a:r>
          </a:p>
          <a:p>
            <a:r>
              <a:rPr lang="en-US" dirty="0"/>
              <a:t>W</a:t>
            </a:r>
            <a:r>
              <a:rPr lang="en-US" dirty="0" smtClean="0"/>
              <a:t>rite </a:t>
            </a:r>
            <a:r>
              <a:rPr lang="en-US" dirty="0"/>
              <a:t>a command to drop this foreign key </a:t>
            </a:r>
            <a:r>
              <a:rPr lang="en-US" dirty="0" smtClean="0"/>
              <a:t>constraint</a:t>
            </a:r>
            <a:endParaRPr lang="en-US" dirty="0"/>
          </a:p>
        </p:txBody>
      </p:sp>
      <p:sp>
        <p:nvSpPr>
          <p:cNvPr id="2" name="Title 1"/>
          <p:cNvSpPr>
            <a:spLocks noGrp="1"/>
          </p:cNvSpPr>
          <p:nvPr>
            <p:ph type="title"/>
          </p:nvPr>
        </p:nvSpPr>
        <p:spPr/>
        <p:txBody>
          <a:bodyPr>
            <a:normAutofit fontScale="90000"/>
          </a:bodyPr>
          <a:lstStyle/>
          <a:p>
            <a:r>
              <a:rPr lang="en-US" dirty="0" smtClean="0"/>
              <a:t>Foreign Key Constraint on Existing Table</a:t>
            </a:r>
            <a:endParaRPr lang="en-US" dirty="0"/>
          </a:p>
        </p:txBody>
      </p:sp>
    </p:spTree>
    <p:extLst>
      <p:ext uri="{BB962C8B-B14F-4D97-AF65-F5344CB8AC3E}">
        <p14:creationId xmlns="" xmlns:p14="http://schemas.microsoft.com/office/powerpoint/2010/main" val="377197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Specifies a condition that must be </a:t>
            </a:r>
            <a:r>
              <a:rPr lang="en-US" dirty="0" smtClean="0"/>
              <a:t>true</a:t>
            </a:r>
          </a:p>
          <a:p>
            <a:r>
              <a:rPr lang="en-US" b="1" dirty="0" smtClean="0"/>
              <a:t>Example:</a:t>
            </a:r>
            <a:endParaRPr lang="en-US" b="1" dirty="0"/>
          </a:p>
          <a:p>
            <a:pPr marL="0" indent="0">
              <a:buNone/>
            </a:pPr>
            <a:r>
              <a:rPr lang="en-US" dirty="0"/>
              <a:t>CREATE TABLE </a:t>
            </a:r>
            <a:r>
              <a:rPr lang="en-US" dirty="0" smtClean="0"/>
              <a:t>EMP3</a:t>
            </a:r>
          </a:p>
          <a:p>
            <a:pPr marL="0" indent="0">
              <a:buNone/>
            </a:pPr>
            <a:r>
              <a:rPr lang="en-US" dirty="0" smtClean="0"/>
              <a:t>(EMPNO </a:t>
            </a:r>
            <a:r>
              <a:rPr lang="en-US" dirty="0"/>
              <a:t>NUMBER(4) NOT NULL </a:t>
            </a:r>
            <a:r>
              <a:rPr lang="en-US" b="1" dirty="0"/>
              <a:t>CHECK(EMPNO&gt;0)</a:t>
            </a:r>
            <a:r>
              <a:rPr lang="en-US" dirty="0"/>
              <a:t>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DEPT(DEPTNO</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5. Check Constraint</a:t>
            </a:r>
            <a:endParaRPr lang="en-US" dirty="0"/>
          </a:p>
        </p:txBody>
      </p:sp>
    </p:spTree>
    <p:extLst>
      <p:ext uri="{BB962C8B-B14F-4D97-AF65-F5344CB8AC3E}">
        <p14:creationId xmlns="" xmlns:p14="http://schemas.microsoft.com/office/powerpoint/2010/main" val="85397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TABLE </a:t>
            </a:r>
            <a:r>
              <a:rPr lang="en-US" dirty="0" smtClean="0"/>
              <a:t>EMP3</a:t>
            </a:r>
            <a:r>
              <a:rPr lang="en-US" dirty="0"/>
              <a:t/>
            </a:r>
            <a:br>
              <a:rPr lang="en-US" dirty="0"/>
            </a:br>
            <a:r>
              <a:rPr lang="en-US" dirty="0" smtClean="0"/>
              <a:t>(EMPNO </a:t>
            </a:r>
            <a:r>
              <a:rPr lang="en-US" dirty="0"/>
              <a:t>NUMBER(4) NOT NULL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a:t>
            </a:r>
            <a:r>
              <a:rPr lang="en-US" dirty="0" smtClean="0"/>
              <a:t>DEPT(DEPTNO) CONSTRAINT </a:t>
            </a:r>
            <a:r>
              <a:rPr lang="en-US" dirty="0" err="1"/>
              <a:t>chk_EMP</a:t>
            </a:r>
            <a:r>
              <a:rPr lang="en-US" dirty="0"/>
              <a:t> CHECK (EMPNO&gt;0 </a:t>
            </a:r>
            <a:r>
              <a:rPr lang="en-US" dirty="0" smtClean="0"/>
              <a:t>AND DEPTNO</a:t>
            </a:r>
            <a:r>
              <a:rPr lang="en-US" dirty="0"/>
              <a:t>=’20</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Naming a Check Constraint</a:t>
            </a:r>
            <a:endParaRPr lang="en-US" dirty="0"/>
          </a:p>
        </p:txBody>
      </p:sp>
    </p:spTree>
    <p:extLst>
      <p:ext uri="{BB962C8B-B14F-4D97-AF65-F5344CB8AC3E}">
        <p14:creationId xmlns="" xmlns:p14="http://schemas.microsoft.com/office/powerpoint/2010/main" val="408794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DEFAULT constraint is used to insert a default value into a column.</a:t>
            </a:r>
          </a:p>
          <a:p>
            <a:r>
              <a:rPr lang="en-US" dirty="0"/>
              <a:t>The default value will be added to all new records, if no other value is specified.</a:t>
            </a:r>
          </a:p>
          <a:p>
            <a:r>
              <a:rPr lang="en-US" b="1" dirty="0" smtClean="0"/>
              <a:t>Example:</a:t>
            </a:r>
            <a:r>
              <a:rPr lang="en-US" b="1" dirty="0"/>
              <a:t> </a:t>
            </a:r>
            <a:endParaRPr lang="en-US" dirty="0"/>
          </a:p>
          <a:p>
            <a:pPr marL="0" indent="0">
              <a:buNone/>
            </a:pPr>
            <a:r>
              <a:rPr lang="en-US" dirty="0"/>
              <a:t>CREATE TABLE </a:t>
            </a:r>
            <a:r>
              <a:rPr lang="en-US" dirty="0" smtClean="0"/>
              <a:t>EMP3</a:t>
            </a:r>
            <a:r>
              <a:rPr lang="en-US" dirty="0"/>
              <a:t/>
            </a:r>
            <a:br>
              <a:rPr lang="en-US" dirty="0"/>
            </a:br>
            <a:r>
              <a:rPr lang="en-US" dirty="0" smtClean="0"/>
              <a:t>(EMPNO </a:t>
            </a:r>
            <a:r>
              <a:rPr lang="en-US" dirty="0"/>
              <a:t>NUMBER(4) NOT NULL,</a:t>
            </a:r>
            <a:br>
              <a:rPr lang="en-US" dirty="0"/>
            </a:br>
            <a:r>
              <a:rPr lang="en-US" dirty="0"/>
              <a:t>DEPTNO NUMBER(7,2) NOT NULL,</a:t>
            </a:r>
            <a:br>
              <a:rPr lang="en-US" dirty="0"/>
            </a:br>
            <a:r>
              <a:rPr lang="en-US" dirty="0"/>
              <a:t>ENAME VARCHAR2(9) NOT NULL,</a:t>
            </a:r>
          </a:p>
          <a:p>
            <a:pPr marL="0" indent="0">
              <a:buNone/>
            </a:pPr>
            <a:r>
              <a:rPr lang="en-US" dirty="0"/>
              <a:t>HIRE_DATE DATE DEFAULT GETDATE </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6. Default Constraint</a:t>
            </a:r>
            <a:endParaRPr lang="en-US" dirty="0"/>
          </a:p>
        </p:txBody>
      </p:sp>
    </p:spTree>
    <p:extLst>
      <p:ext uri="{BB962C8B-B14F-4D97-AF65-F5344CB8AC3E}">
        <p14:creationId xmlns="" xmlns:p14="http://schemas.microsoft.com/office/powerpoint/2010/main" val="332234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MODIFY </a:t>
            </a:r>
            <a:r>
              <a:rPr lang="en-US" dirty="0" err="1"/>
              <a:t>hire_date</a:t>
            </a:r>
            <a:r>
              <a:rPr lang="en-US" dirty="0"/>
              <a:t> DEFAULT GETDATE ()</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Default Constraint using Alter Table</a:t>
            </a:r>
            <a:endParaRPr lang="en-US" dirty="0"/>
          </a:p>
        </p:txBody>
      </p:sp>
    </p:spTree>
    <p:extLst>
      <p:ext uri="{BB962C8B-B14F-4D97-AF65-F5344CB8AC3E}">
        <p14:creationId xmlns="" xmlns:p14="http://schemas.microsoft.com/office/powerpoint/2010/main" val="11615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ALTER COLUMN HIRE_DATE DROP DEFAULT</a:t>
            </a:r>
          </a:p>
          <a:p>
            <a:endParaRPr lang="en-US" dirty="0"/>
          </a:p>
        </p:txBody>
      </p:sp>
      <p:sp>
        <p:nvSpPr>
          <p:cNvPr id="2" name="Title 1"/>
          <p:cNvSpPr>
            <a:spLocks noGrp="1"/>
          </p:cNvSpPr>
          <p:nvPr>
            <p:ph type="title"/>
          </p:nvPr>
        </p:nvSpPr>
        <p:spPr/>
        <p:txBody>
          <a:bodyPr/>
          <a:lstStyle/>
          <a:p>
            <a:r>
              <a:rPr lang="en-US" dirty="0" smtClean="0"/>
              <a:t>Dropping a Default Constraint</a:t>
            </a:r>
            <a:endParaRPr lang="en-US" dirty="0"/>
          </a:p>
        </p:txBody>
      </p:sp>
    </p:spTree>
    <p:extLst>
      <p:ext uri="{BB962C8B-B14F-4D97-AF65-F5344CB8AC3E}">
        <p14:creationId xmlns="" xmlns:p14="http://schemas.microsoft.com/office/powerpoint/2010/main" val="109571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876800"/>
          </a:xfrm>
        </p:spPr>
        <p:txBody>
          <a:bodyPr>
            <a:normAutofit fontScale="62500" lnSpcReduction="20000"/>
          </a:bodyPr>
          <a:lstStyle/>
          <a:p>
            <a:pPr marL="0" indent="0">
              <a:buNone/>
            </a:pPr>
            <a:r>
              <a:rPr lang="en-US" dirty="0" smtClean="0"/>
              <a:t>CREATE </a:t>
            </a:r>
            <a:r>
              <a:rPr lang="en-US" dirty="0"/>
              <a:t>TABLE DEPT (</a:t>
            </a:r>
          </a:p>
          <a:p>
            <a:pPr marL="0" indent="0">
              <a:buNone/>
            </a:pPr>
            <a:r>
              <a:rPr lang="en-US" dirty="0"/>
              <a:t>DEPTNO 	NUMBER(2) constraint DEPT_DEPTNO_PK PRIMARY KEY,</a:t>
            </a:r>
          </a:p>
          <a:p>
            <a:pPr marL="0" indent="0">
              <a:buNone/>
            </a:pPr>
            <a:r>
              <a:rPr lang="en-US" dirty="0"/>
              <a:t>DNAME 	VARCHAR2(14), </a:t>
            </a:r>
          </a:p>
          <a:p>
            <a:pPr marL="0" indent="0">
              <a:buNone/>
            </a:pPr>
            <a:r>
              <a:rPr lang="en-US" dirty="0"/>
              <a:t>LOC	VARCHAR2(13),</a:t>
            </a:r>
          </a:p>
          <a:p>
            <a:pPr marL="0" indent="0">
              <a:buNone/>
            </a:pPr>
            <a:r>
              <a:rPr lang="en-US" dirty="0"/>
              <a:t>CONSTRAINT 	DEPT_DNAME_UK 	UNIQUE(DNAME</a:t>
            </a:r>
            <a:r>
              <a:rPr lang="en-US" dirty="0" smtClean="0"/>
              <a:t>));</a:t>
            </a:r>
            <a:r>
              <a:rPr lang="en-US" dirty="0"/>
              <a:t>  </a:t>
            </a:r>
          </a:p>
          <a:p>
            <a:endParaRPr lang="en-US" dirty="0" smtClean="0"/>
          </a:p>
          <a:p>
            <a:pPr marL="0" indent="0">
              <a:buNone/>
            </a:pPr>
            <a:r>
              <a:rPr lang="en-US" dirty="0" smtClean="0"/>
              <a:t>CREATE </a:t>
            </a:r>
            <a:r>
              <a:rPr lang="en-US" dirty="0"/>
              <a:t>TABLE </a:t>
            </a:r>
            <a:r>
              <a:rPr lang="en-US" dirty="0" smtClean="0"/>
              <a:t>EMP3 </a:t>
            </a:r>
            <a:r>
              <a:rPr lang="en-US" dirty="0"/>
              <a:t>(</a:t>
            </a:r>
          </a:p>
          <a:p>
            <a:pPr marL="0" indent="0">
              <a:buNone/>
            </a:pPr>
            <a:r>
              <a:rPr lang="en-US" dirty="0"/>
              <a:t>EMPNO 	NUMBER(4) CONSTRAINT  EMP_EMPNO_PK  PRIMARY KEY, </a:t>
            </a:r>
          </a:p>
          <a:p>
            <a:pPr marL="0" indent="0">
              <a:buNone/>
            </a:pPr>
            <a:r>
              <a:rPr lang="en-US" dirty="0"/>
              <a:t>ENAME	VARCHAR2(10) NOT NULL,</a:t>
            </a:r>
          </a:p>
          <a:p>
            <a:pPr marL="0" indent="0">
              <a:buNone/>
            </a:pPr>
            <a:r>
              <a:rPr lang="en-US" dirty="0"/>
              <a:t>JOB 		VARCHAR2(9), </a:t>
            </a:r>
          </a:p>
          <a:p>
            <a:pPr marL="0" indent="0">
              <a:buNone/>
            </a:pPr>
            <a:r>
              <a:rPr lang="en-US" dirty="0"/>
              <a:t>MGR		NUMBER(4),</a:t>
            </a:r>
          </a:p>
          <a:p>
            <a:pPr marL="0" indent="0">
              <a:buNone/>
            </a:pPr>
            <a:r>
              <a:rPr lang="en-US" dirty="0"/>
              <a:t>HIREDATE   DATE  DEFAULT 	SYSDATE, </a:t>
            </a:r>
          </a:p>
          <a:p>
            <a:pPr marL="0" indent="0">
              <a:buNone/>
            </a:pPr>
            <a:r>
              <a:rPr lang="en-US" dirty="0"/>
              <a:t>SAL		NUMBER(7, 2),</a:t>
            </a:r>
          </a:p>
          <a:p>
            <a:pPr marL="0" indent="0">
              <a:buNone/>
            </a:pPr>
            <a:r>
              <a:rPr lang="en-US" dirty="0"/>
              <a:t>COMM 	NUMBER(7, 2),</a:t>
            </a:r>
          </a:p>
          <a:p>
            <a:pPr marL="0" indent="0">
              <a:buNone/>
            </a:pPr>
            <a:r>
              <a:rPr lang="en-US" dirty="0"/>
              <a:t>DEPTNO 	NUMBER(7, 2) 	NOT NULL,</a:t>
            </a:r>
          </a:p>
          <a:p>
            <a:pPr marL="0" indent="0">
              <a:buNone/>
            </a:pPr>
            <a:r>
              <a:rPr lang="en-US" dirty="0"/>
              <a:t>CONSTRAINT </a:t>
            </a:r>
            <a:r>
              <a:rPr lang="en-US" dirty="0" smtClean="0"/>
              <a:t>EMP_DEPTNO_CK  </a:t>
            </a:r>
            <a:r>
              <a:rPr lang="en-US" dirty="0"/>
              <a:t>CHECK (DEPTNO BETWEEN 1 AND 50), </a:t>
            </a:r>
            <a:endParaRPr lang="en-US" dirty="0" smtClean="0"/>
          </a:p>
          <a:p>
            <a:pPr marL="0" indent="0">
              <a:buNone/>
            </a:pPr>
            <a:r>
              <a:rPr lang="en-US" dirty="0" smtClean="0"/>
              <a:t>CONSTRAINT EMP_DEPTNO_FK FOREIGN </a:t>
            </a:r>
            <a:r>
              <a:rPr lang="en-US" dirty="0"/>
              <a:t>KEY (</a:t>
            </a:r>
            <a:r>
              <a:rPr lang="en-US" dirty="0" smtClean="0"/>
              <a:t>DEPTNO) REFERENCES </a:t>
            </a:r>
            <a:r>
              <a:rPr lang="en-US" dirty="0"/>
              <a:t> </a:t>
            </a:r>
            <a:r>
              <a:rPr lang="en-US" dirty="0" smtClean="0"/>
              <a:t>DEPT(DEPTNO));</a:t>
            </a:r>
            <a:endParaRPr lang="en-US" dirty="0"/>
          </a:p>
        </p:txBody>
      </p:sp>
      <p:sp>
        <p:nvSpPr>
          <p:cNvPr id="2" name="Title 1"/>
          <p:cNvSpPr>
            <a:spLocks noGrp="1"/>
          </p:cNvSpPr>
          <p:nvPr>
            <p:ph type="title"/>
          </p:nvPr>
        </p:nvSpPr>
        <p:spPr/>
        <p:txBody>
          <a:bodyPr/>
          <a:lstStyle/>
          <a:p>
            <a:r>
              <a:rPr lang="en-US" dirty="0" smtClean="0"/>
              <a:t>Detailed Example</a:t>
            </a:r>
            <a:endParaRPr lang="en-US" dirty="0"/>
          </a:p>
        </p:txBody>
      </p:sp>
    </p:spTree>
    <p:extLst>
      <p:ext uri="{BB962C8B-B14F-4D97-AF65-F5344CB8AC3E}">
        <p14:creationId xmlns="" xmlns:p14="http://schemas.microsoft.com/office/powerpoint/2010/main" val="227378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DROP TABLE statement is used to delete a table</a:t>
            </a:r>
            <a:r>
              <a:rPr lang="en-US" dirty="0" smtClean="0"/>
              <a:t>.</a:t>
            </a:r>
          </a:p>
          <a:p>
            <a:pPr marL="0" indent="0">
              <a:buNone/>
            </a:pPr>
            <a:r>
              <a:rPr lang="en-US" b="1" dirty="0" smtClean="0"/>
              <a:t>Syntax:</a:t>
            </a:r>
            <a:endParaRPr lang="en-US" b="1" dirty="0"/>
          </a:p>
          <a:p>
            <a:pPr marL="0" indent="0">
              <a:buNone/>
            </a:pPr>
            <a:r>
              <a:rPr lang="en-US" dirty="0"/>
              <a:t>DROP TABLE </a:t>
            </a:r>
            <a:r>
              <a:rPr lang="en-US" dirty="0" err="1"/>
              <a:t>table_name</a:t>
            </a:r>
            <a:r>
              <a:rPr lang="en-US" dirty="0"/>
              <a:t>;</a:t>
            </a:r>
          </a:p>
          <a:p>
            <a:r>
              <a:rPr lang="en-US" dirty="0"/>
              <a:t>The DROP DATABASE statement is used to delete a database.</a:t>
            </a:r>
          </a:p>
          <a:p>
            <a:pPr marL="0" indent="0">
              <a:buNone/>
            </a:pPr>
            <a:r>
              <a:rPr lang="en-US" b="1" dirty="0" smtClean="0"/>
              <a:t>Syntax:</a:t>
            </a:r>
          </a:p>
          <a:p>
            <a:pPr marL="0" indent="0">
              <a:buNone/>
            </a:pPr>
            <a:r>
              <a:rPr lang="en-US" dirty="0" smtClean="0"/>
              <a:t>DROP </a:t>
            </a:r>
            <a:r>
              <a:rPr lang="en-US" dirty="0"/>
              <a:t>DATABASE </a:t>
            </a:r>
            <a:r>
              <a:rPr lang="en-US" dirty="0" err="1"/>
              <a:t>database_name</a:t>
            </a:r>
            <a:r>
              <a:rPr lang="en-US" dirty="0"/>
              <a:t>;</a:t>
            </a:r>
          </a:p>
          <a:p>
            <a:endParaRPr lang="en-US" dirty="0"/>
          </a:p>
        </p:txBody>
      </p:sp>
      <p:sp>
        <p:nvSpPr>
          <p:cNvPr id="2" name="Title 1"/>
          <p:cNvSpPr>
            <a:spLocks noGrp="1"/>
          </p:cNvSpPr>
          <p:nvPr>
            <p:ph type="title"/>
          </p:nvPr>
        </p:nvSpPr>
        <p:spPr/>
        <p:txBody>
          <a:bodyPr/>
          <a:lstStyle/>
          <a:p>
            <a:r>
              <a:rPr lang="en-US" dirty="0" smtClean="0"/>
              <a:t>Drop Statement</a:t>
            </a:r>
            <a:endParaRPr lang="en-US" dirty="0"/>
          </a:p>
        </p:txBody>
      </p:sp>
    </p:spTree>
    <p:extLst>
      <p:ext uri="{BB962C8B-B14F-4D97-AF65-F5344CB8AC3E}">
        <p14:creationId xmlns="" xmlns:p14="http://schemas.microsoft.com/office/powerpoint/2010/main" val="327828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a:t>
            </a:r>
            <a:r>
              <a:rPr lang="en-US" dirty="0"/>
              <a:t>TABLE </a:t>
            </a:r>
            <a:r>
              <a:rPr lang="en-US" dirty="0" err="1"/>
              <a:t>table_name</a:t>
            </a:r>
            <a:endParaRPr lang="en-US" dirty="0"/>
          </a:p>
          <a:p>
            <a:endParaRPr lang="en-US" dirty="0"/>
          </a:p>
        </p:txBody>
      </p:sp>
      <p:sp>
        <p:nvSpPr>
          <p:cNvPr id="2" name="Title 1"/>
          <p:cNvSpPr>
            <a:spLocks noGrp="1"/>
          </p:cNvSpPr>
          <p:nvPr>
            <p:ph type="title"/>
          </p:nvPr>
        </p:nvSpPr>
        <p:spPr/>
        <p:txBody>
          <a:bodyPr/>
          <a:lstStyle/>
          <a:p>
            <a:r>
              <a:rPr lang="en-US" dirty="0" smtClean="0"/>
              <a:t>Truncate Table Statement</a:t>
            </a:r>
            <a:endParaRPr lang="en-US" dirty="0"/>
          </a:p>
        </p:txBody>
      </p:sp>
    </p:spTree>
    <p:extLst>
      <p:ext uri="{BB962C8B-B14F-4D97-AF65-F5344CB8AC3E}">
        <p14:creationId xmlns="" xmlns:p14="http://schemas.microsoft.com/office/powerpoint/2010/main" val="345470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Data Definition Language (DDL) statements are used to define the database structure or schema. </a:t>
            </a:r>
          </a:p>
          <a:p>
            <a:pPr lvl="0"/>
            <a:r>
              <a:rPr lang="en-US" dirty="0"/>
              <a:t>CREATE - to create objects in the database</a:t>
            </a:r>
          </a:p>
          <a:p>
            <a:pPr lvl="0"/>
            <a:r>
              <a:rPr lang="en-US" dirty="0"/>
              <a:t>ALTER - alters the structure of the database</a:t>
            </a:r>
          </a:p>
          <a:p>
            <a:pPr lvl="0"/>
            <a:r>
              <a:rPr lang="en-US" dirty="0"/>
              <a:t>DROP - delete objects from the database</a:t>
            </a:r>
          </a:p>
          <a:p>
            <a:pPr lvl="0"/>
            <a:r>
              <a:rPr lang="en-US" dirty="0"/>
              <a:t>TRUNCATE - remove all records from a table, including all spaces allocated for the records are removed</a:t>
            </a:r>
          </a:p>
          <a:p>
            <a:pPr lvl="0"/>
            <a:r>
              <a:rPr lang="en-US" dirty="0" smtClean="0"/>
              <a:t>RENAME </a:t>
            </a:r>
            <a:r>
              <a:rPr lang="en-US" dirty="0"/>
              <a:t>- rename an object</a:t>
            </a:r>
          </a:p>
          <a:p>
            <a:endParaRPr lang="en-US" dirty="0"/>
          </a:p>
        </p:txBody>
      </p:sp>
      <p:sp>
        <p:nvSpPr>
          <p:cNvPr id="2" name="Title 1"/>
          <p:cNvSpPr>
            <a:spLocks noGrp="1"/>
          </p:cNvSpPr>
          <p:nvPr>
            <p:ph type="title"/>
          </p:nvPr>
        </p:nvSpPr>
        <p:spPr/>
        <p:txBody>
          <a:bodyPr/>
          <a:lstStyle/>
          <a:p>
            <a:r>
              <a:rPr lang="en-US" dirty="0" smtClean="0"/>
              <a:t>Data Definition Language (DDL)</a:t>
            </a:r>
            <a:endParaRPr lang="en-US" dirty="0"/>
          </a:p>
        </p:txBody>
      </p:sp>
    </p:spTree>
    <p:extLst>
      <p:ext uri="{BB962C8B-B14F-4D97-AF65-F5344CB8AC3E}">
        <p14:creationId xmlns="" xmlns:p14="http://schemas.microsoft.com/office/powerpoint/2010/main" val="1011130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US" b="1" dirty="0" smtClean="0">
                <a:solidFill>
                  <a:schemeClr val="bg1"/>
                </a:solidFill>
              </a:rPr>
              <a:t>ALTER STATEMENT</a:t>
            </a:r>
            <a:endParaRPr lang="en-US" b="1" dirty="0">
              <a:solidFill>
                <a:schemeClr val="bg1"/>
              </a:solidFill>
            </a:endParaRPr>
          </a:p>
        </p:txBody>
      </p:sp>
      <p:pic>
        <p:nvPicPr>
          <p:cNvPr id="2050" name="Picture 2"/>
          <p:cNvPicPr>
            <a:picLocks noGrp="1" noChangeAspect="1" noChangeArrowheads="1"/>
          </p:cNvPicPr>
          <p:nvPr>
            <p:ph idx="1"/>
          </p:nvPr>
        </p:nvPicPr>
        <p:blipFill>
          <a:blip r:embed="rId2" cstate="print"/>
          <a:srcRect l="16667" t="14398" r="28431" b="31545"/>
          <a:stretch>
            <a:fillRect/>
          </a:stretch>
        </p:blipFill>
        <p:spPr bwMode="auto">
          <a:xfrm>
            <a:off x="914400" y="1905000"/>
            <a:ext cx="7696200" cy="4495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b="1" dirty="0"/>
              <a:t>TO ADD A COLUMN IN A TABLE</a:t>
            </a:r>
            <a:endParaRPr lang="en-US" dirty="0"/>
          </a:p>
          <a:p>
            <a:pPr lvl="1"/>
            <a:r>
              <a:rPr lang="en-US" dirty="0"/>
              <a:t>ALTER TABLE </a:t>
            </a:r>
            <a:r>
              <a:rPr lang="en-US" dirty="0" err="1"/>
              <a:t>table_name</a:t>
            </a:r>
            <a:r>
              <a:rPr lang="en-US" dirty="0"/>
              <a:t/>
            </a:r>
            <a:br>
              <a:rPr lang="en-US" dirty="0"/>
            </a:br>
            <a:r>
              <a:rPr lang="en-US" dirty="0"/>
              <a:t>ADD </a:t>
            </a:r>
            <a:r>
              <a:rPr lang="en-US" dirty="0" err="1"/>
              <a:t>column_name</a:t>
            </a:r>
            <a:r>
              <a:rPr lang="en-US" dirty="0"/>
              <a:t> </a:t>
            </a:r>
            <a:r>
              <a:rPr lang="en-US" dirty="0" err="1"/>
              <a:t>datatype</a:t>
            </a:r>
            <a:endParaRPr lang="en-US" dirty="0"/>
          </a:p>
          <a:p>
            <a:pPr lvl="0"/>
            <a:r>
              <a:rPr lang="en-US" b="1" dirty="0"/>
              <a:t>TO DELETE A COLUMN IN A TABLE</a:t>
            </a:r>
            <a:endParaRPr lang="en-US" dirty="0"/>
          </a:p>
          <a:p>
            <a:pPr lvl="1"/>
            <a:r>
              <a:rPr lang="en-US" dirty="0"/>
              <a:t>ALTER TABLE </a:t>
            </a:r>
            <a:r>
              <a:rPr lang="en-US" dirty="0" err="1"/>
              <a:t>table_name</a:t>
            </a:r>
            <a:r>
              <a:rPr lang="en-US" dirty="0"/>
              <a:t/>
            </a:r>
            <a:br>
              <a:rPr lang="en-US" dirty="0"/>
            </a:br>
            <a:r>
              <a:rPr lang="en-US" dirty="0"/>
              <a:t>DROP COLUMN </a:t>
            </a:r>
            <a:r>
              <a:rPr lang="en-US" dirty="0" err="1"/>
              <a:t>column_name</a:t>
            </a:r>
            <a:endParaRPr lang="en-US" dirty="0"/>
          </a:p>
          <a:p>
            <a:pPr lvl="0"/>
            <a:r>
              <a:rPr lang="en-US" b="1" dirty="0"/>
              <a:t>TO CHANGE THE DATA TYPE OF A COLUMN IN A TABLE</a:t>
            </a:r>
            <a:endParaRPr lang="en-US" dirty="0"/>
          </a:p>
          <a:p>
            <a:pPr lvl="1"/>
            <a:r>
              <a:rPr lang="en-US" dirty="0"/>
              <a:t>ALTER TABLE </a:t>
            </a:r>
            <a:r>
              <a:rPr lang="en-US" dirty="0" err="1"/>
              <a:t>table_name</a:t>
            </a:r>
            <a:r>
              <a:rPr lang="en-US" dirty="0"/>
              <a:t/>
            </a:r>
            <a:br>
              <a:rPr lang="en-US" dirty="0"/>
            </a:br>
            <a:r>
              <a:rPr lang="en-US" dirty="0"/>
              <a:t>MODIFY </a:t>
            </a:r>
            <a:r>
              <a:rPr lang="en-US" dirty="0" err="1"/>
              <a:t>column_name</a:t>
            </a:r>
            <a:r>
              <a:rPr lang="en-US" dirty="0"/>
              <a:t> </a:t>
            </a:r>
            <a:r>
              <a:rPr lang="en-US" dirty="0" err="1"/>
              <a:t>datatype</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Alter Table Statement</a:t>
            </a:r>
            <a:endParaRPr lang="en-US" dirty="0"/>
          </a:p>
        </p:txBody>
      </p:sp>
    </p:spTree>
    <p:extLst>
      <p:ext uri="{BB962C8B-B14F-4D97-AF65-F5344CB8AC3E}">
        <p14:creationId xmlns="" xmlns:p14="http://schemas.microsoft.com/office/powerpoint/2010/main" val="115752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14400"/>
          </a:xfrm>
          <a:solidFill>
            <a:schemeClr val="accent1">
              <a:lumMod val="40000"/>
              <a:lumOff val="60000"/>
            </a:schemeClr>
          </a:solidFill>
        </p:spPr>
        <p:txBody>
          <a:bodyPr/>
          <a:lstStyle/>
          <a:p>
            <a:r>
              <a:rPr lang="en-US" dirty="0" smtClean="0">
                <a:solidFill>
                  <a:schemeClr val="bg1"/>
                </a:solidFill>
              </a:rPr>
              <a:t>ADD COLUMN</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b="1" u="sng" dirty="0" smtClean="0"/>
              <a:t>SYNTAX</a:t>
            </a:r>
          </a:p>
          <a:p>
            <a:pPr>
              <a:buNone/>
            </a:pPr>
            <a:r>
              <a:rPr lang="en-US" b="1" dirty="0" smtClean="0">
                <a:solidFill>
                  <a:srgbClr val="FF0000"/>
                </a:solidFill>
              </a:rPr>
              <a:t>ALTER   TABLE   </a:t>
            </a:r>
          </a:p>
          <a:p>
            <a:pPr>
              <a:buNone/>
            </a:pPr>
            <a:r>
              <a:rPr lang="en-US" dirty="0" smtClean="0"/>
              <a:t>STUDENT</a:t>
            </a:r>
          </a:p>
          <a:p>
            <a:pPr>
              <a:buNone/>
            </a:pPr>
            <a:r>
              <a:rPr lang="en-US" b="1" dirty="0" smtClean="0">
                <a:solidFill>
                  <a:srgbClr val="FF0000"/>
                </a:solidFill>
              </a:rPr>
              <a:t>ADD   </a:t>
            </a:r>
            <a:r>
              <a:rPr lang="en-US" dirty="0" smtClean="0"/>
              <a:t>   </a:t>
            </a:r>
          </a:p>
          <a:p>
            <a:pPr>
              <a:buNone/>
            </a:pPr>
            <a:r>
              <a:rPr lang="en-US" dirty="0" smtClean="0"/>
              <a:t>ADDRESS(VARCHAR(23))</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MODIFY COLUMN</a:t>
            </a:r>
            <a:endParaRPr lang="en-US" dirty="0">
              <a:solidFill>
                <a:schemeClr val="bg1"/>
              </a:solidFill>
            </a:endParaRPr>
          </a:p>
        </p:txBody>
      </p:sp>
      <p:sp>
        <p:nvSpPr>
          <p:cNvPr id="4" name="Content Placeholder 3"/>
          <p:cNvSpPr>
            <a:spLocks noGrp="1"/>
          </p:cNvSpPr>
          <p:nvPr>
            <p:ph idx="1"/>
          </p:nvPr>
        </p:nvSpPr>
        <p:spPr/>
        <p:txBody>
          <a:bodyPr/>
          <a:lstStyle/>
          <a:p>
            <a:pPr>
              <a:buNone/>
            </a:pPr>
            <a:r>
              <a:rPr lang="en-US" b="1" dirty="0" smtClean="0"/>
              <a:t>SYNTAX</a:t>
            </a:r>
          </a:p>
          <a:p>
            <a:pPr>
              <a:buNone/>
            </a:pPr>
            <a:r>
              <a:rPr lang="en-US" b="1" dirty="0" smtClean="0">
                <a:solidFill>
                  <a:srgbClr val="FF0000"/>
                </a:solidFill>
              </a:rPr>
              <a:t>ALTER TABLE</a:t>
            </a:r>
          </a:p>
          <a:p>
            <a:pPr>
              <a:buNone/>
            </a:pPr>
            <a:r>
              <a:rPr lang="en-US" dirty="0" smtClean="0"/>
              <a:t>STUDENT</a:t>
            </a:r>
          </a:p>
          <a:p>
            <a:pPr>
              <a:buNone/>
            </a:pPr>
            <a:r>
              <a:rPr lang="en-US" b="1" dirty="0" smtClean="0">
                <a:solidFill>
                  <a:srgbClr val="FF0000"/>
                </a:solidFill>
              </a:rPr>
              <a:t>MODIFY </a:t>
            </a:r>
          </a:p>
          <a:p>
            <a:pPr>
              <a:buNone/>
            </a:pPr>
            <a:r>
              <a:rPr lang="en-US" dirty="0" smtClean="0"/>
              <a:t>ADDRESS(CHAR(10))</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1" y="304800"/>
            <a:ext cx="8534400" cy="707886"/>
          </a:xfrm>
          <a:prstGeom prst="rect">
            <a:avLst/>
          </a:prstGeom>
          <a:solidFill>
            <a:schemeClr val="accent1">
              <a:lumMod val="40000"/>
              <a:lumOff val="60000"/>
            </a:schemeClr>
          </a:solidFill>
        </p:spPr>
        <p:txBody>
          <a:bodyPr wrap="square" rtlCol="0">
            <a:spAutoFit/>
          </a:bodyPr>
          <a:lstStyle/>
          <a:p>
            <a:r>
              <a:rPr lang="en-US" sz="4000" dirty="0" smtClean="0">
                <a:solidFill>
                  <a:sysClr val="windowText" lastClr="000000"/>
                </a:solidFill>
              </a:rPr>
              <a:t>DROP COLUMN</a:t>
            </a:r>
            <a:endParaRPr lang="en-US" sz="4000" dirty="0">
              <a:solidFill>
                <a:sysClr val="windowText" lastClr="000000"/>
              </a:solidFill>
            </a:endParaRPr>
          </a:p>
        </p:txBody>
      </p:sp>
      <p:sp>
        <p:nvSpPr>
          <p:cNvPr id="4" name="Content Placeholder 3"/>
          <p:cNvSpPr>
            <a:spLocks noGrp="1"/>
          </p:cNvSpPr>
          <p:nvPr>
            <p:ph idx="1"/>
          </p:nvPr>
        </p:nvSpPr>
        <p:spPr>
          <a:xfrm>
            <a:off x="609600" y="1447800"/>
            <a:ext cx="7772400" cy="4572000"/>
          </a:xfrm>
        </p:spPr>
        <p:txBody>
          <a:bodyPr/>
          <a:lstStyle/>
          <a:p>
            <a:pPr>
              <a:buNone/>
            </a:pPr>
            <a:r>
              <a:rPr lang="en-US" b="1" dirty="0" smtClean="0"/>
              <a:t>SYNTAX</a:t>
            </a:r>
          </a:p>
          <a:p>
            <a:pPr>
              <a:buNone/>
            </a:pPr>
            <a:r>
              <a:rPr lang="en-US" b="1" dirty="0" smtClean="0">
                <a:solidFill>
                  <a:srgbClr val="FF0000"/>
                </a:solidFill>
              </a:rPr>
              <a:t>ALTER TABLE</a:t>
            </a:r>
          </a:p>
          <a:p>
            <a:pPr>
              <a:buNone/>
            </a:pPr>
            <a:r>
              <a:rPr lang="en-US" dirty="0" smtClean="0"/>
              <a:t>STUDENT</a:t>
            </a:r>
          </a:p>
          <a:p>
            <a:pPr>
              <a:buNone/>
            </a:pPr>
            <a:r>
              <a:rPr lang="en-US" b="1" dirty="0" smtClean="0">
                <a:solidFill>
                  <a:srgbClr val="FF0000"/>
                </a:solidFill>
              </a:rPr>
              <a:t>DROP </a:t>
            </a:r>
          </a:p>
          <a:p>
            <a:pPr>
              <a:buNone/>
            </a:pPr>
            <a:r>
              <a:rPr lang="en-US" dirty="0" smtClean="0"/>
              <a:t>ADDRESS(CHAR(10))</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914400"/>
          </a:xfrm>
          <a:solidFill>
            <a:schemeClr val="accent1">
              <a:lumMod val="50000"/>
            </a:schemeClr>
          </a:solidFill>
        </p:spPr>
        <p:txBody>
          <a:bodyPr/>
          <a:lstStyle/>
          <a:p>
            <a:r>
              <a:rPr lang="en-US" dirty="0" smtClean="0"/>
              <a:t>RENAME A TABLE</a:t>
            </a:r>
            <a:endParaRPr lang="en-US" dirty="0"/>
          </a:p>
        </p:txBody>
      </p:sp>
      <p:pic>
        <p:nvPicPr>
          <p:cNvPr id="4098" name="Picture 2"/>
          <p:cNvPicPr>
            <a:picLocks noGrp="1" noChangeAspect="1" noChangeArrowheads="1"/>
          </p:cNvPicPr>
          <p:nvPr>
            <p:ph idx="1"/>
          </p:nvPr>
        </p:nvPicPr>
        <p:blipFill>
          <a:blip r:embed="rId2" cstate="print"/>
          <a:srcRect l="12745" t="10910" r="18627" b="21083"/>
          <a:stretch>
            <a:fillRect/>
          </a:stretch>
        </p:blipFill>
        <p:spPr bwMode="auto">
          <a:xfrm>
            <a:off x="838200" y="1600200"/>
            <a:ext cx="7467600" cy="4800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914400"/>
          </a:xfrm>
          <a:solidFill>
            <a:schemeClr val="accent1">
              <a:lumMod val="50000"/>
            </a:schemeClr>
          </a:solidFill>
        </p:spPr>
        <p:txBody>
          <a:bodyPr/>
          <a:lstStyle/>
          <a:p>
            <a:r>
              <a:rPr lang="en-US" dirty="0" smtClean="0"/>
              <a:t>TRUNCATE A TABLE</a:t>
            </a:r>
            <a:endParaRPr lang="en-US" dirty="0"/>
          </a:p>
        </p:txBody>
      </p:sp>
      <p:pic>
        <p:nvPicPr>
          <p:cNvPr id="5122" name="Picture 2"/>
          <p:cNvPicPr>
            <a:picLocks noGrp="1" noChangeAspect="1" noChangeArrowheads="1"/>
          </p:cNvPicPr>
          <p:nvPr>
            <p:ph idx="1"/>
          </p:nvPr>
        </p:nvPicPr>
        <p:blipFill>
          <a:blip r:embed="rId2" cstate="print"/>
          <a:srcRect l="15686" t="14398" r="19608" b="14107"/>
          <a:stretch>
            <a:fillRect/>
          </a:stretch>
        </p:blipFill>
        <p:spPr bwMode="auto">
          <a:xfrm>
            <a:off x="762000" y="1524000"/>
            <a:ext cx="7772400" cy="4876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solidFill>
                  <a:sysClr val="windowText" lastClr="000000"/>
                </a:solidFill>
              </a:rPr>
              <a:t/>
            </a:r>
            <a:br>
              <a:rPr lang="en-US" dirty="0" smtClean="0">
                <a:solidFill>
                  <a:sysClr val="windowText" lastClr="000000"/>
                </a:solidFill>
              </a:rPr>
            </a:br>
            <a:r>
              <a:rPr lang="en-US" dirty="0" smtClean="0">
                <a:solidFill>
                  <a:sysClr val="windowText" lastClr="000000"/>
                </a:solidFill>
              </a:rPr>
              <a:t> DROP VS TRUNCATE </a:t>
            </a:r>
            <a:br>
              <a:rPr lang="en-US" dirty="0" smtClean="0">
                <a:solidFill>
                  <a:sysClr val="windowText" lastClr="000000"/>
                </a:solidFill>
              </a:rPr>
            </a:br>
            <a:endParaRPr lang="en-US" dirty="0">
              <a:solidFill>
                <a:sysClr val="windowText" lastClr="000000"/>
              </a:solidFill>
            </a:endParaRPr>
          </a:p>
        </p:txBody>
      </p:sp>
      <p:sp>
        <p:nvSpPr>
          <p:cNvPr id="3" name="Content Placeholder 2"/>
          <p:cNvSpPr>
            <a:spLocks noGrp="1"/>
          </p:cNvSpPr>
          <p:nvPr>
            <p:ph idx="1"/>
          </p:nvPr>
        </p:nvSpPr>
        <p:spPr>
          <a:xfrm>
            <a:off x="914400" y="1600200"/>
            <a:ext cx="7772400" cy="4755360"/>
          </a:xfrm>
        </p:spPr>
        <p:txBody>
          <a:bodyPr>
            <a:normAutofit lnSpcReduction="10000"/>
          </a:bodyPr>
          <a:lstStyle/>
          <a:p>
            <a:pPr>
              <a:buNone/>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USING DROP</a:t>
            </a:r>
            <a:endParaRPr lang="en-US" dirty="0" smtClean="0"/>
          </a:p>
          <a:p>
            <a:r>
              <a:rPr lang="en-US" dirty="0" smtClean="0"/>
              <a:t>DROP command completely remove the table so all rows are deleted automatically. </a:t>
            </a:r>
          </a:p>
          <a:p>
            <a:r>
              <a:rPr lang="en-US" dirty="0" smtClean="0"/>
              <a:t>Not only it deletes all the rows but also it deletes the table structure, views etc. </a:t>
            </a:r>
          </a:p>
          <a:p>
            <a:r>
              <a:rPr lang="en-US" dirty="0" smtClean="0"/>
              <a:t>DROP command does not trigger any DML operation.</a:t>
            </a:r>
          </a:p>
          <a:p>
            <a:r>
              <a:rPr lang="en-US" dirty="0" smtClean="0"/>
              <a:t>The operation of DROP cannot be rolled back. So, when you will execute DROP command always be careful of it's operation.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1) Unique key in a table </a:t>
            </a:r>
            <a:r>
              <a:rPr lang="en-US" b="1" dirty="0"/>
              <a:t>can be null</a:t>
            </a:r>
            <a:r>
              <a:rPr lang="en-US" dirty="0"/>
              <a:t>, </a:t>
            </a:r>
            <a:r>
              <a:rPr lang="en-US" dirty="0" smtClean="0"/>
              <a:t>but</a:t>
            </a:r>
            <a:r>
              <a:rPr lang="en-US" dirty="0"/>
              <a:t> primary key </a:t>
            </a:r>
            <a:r>
              <a:rPr lang="en-US" b="1" dirty="0"/>
              <a:t>can not be null</a:t>
            </a:r>
            <a:r>
              <a:rPr lang="en-US" dirty="0"/>
              <a:t> in any table in </a:t>
            </a:r>
            <a:r>
              <a:rPr lang="en-US" dirty="0" smtClean="0"/>
              <a:t>relational database</a:t>
            </a:r>
            <a:r>
              <a:rPr lang="en-US" dirty="0"/>
              <a:t> like MySQL , Oracle etc.</a:t>
            </a:r>
            <a:br>
              <a:rPr lang="en-US" dirty="0"/>
            </a:br>
            <a:r>
              <a:rPr lang="en-US" dirty="0"/>
              <a:t/>
            </a:r>
            <a:br>
              <a:rPr lang="en-US" dirty="0"/>
            </a:br>
            <a:r>
              <a:rPr lang="en-US" dirty="0"/>
              <a:t>2) Primary key can be combination of more than one unique keys in same table</a:t>
            </a:r>
            <a:r>
              <a:rPr lang="en-US" dirty="0" smtClean="0"/>
              <a:t>.</a:t>
            </a:r>
          </a:p>
          <a:p>
            <a:pPr marL="0" indent="0">
              <a:buNone/>
            </a:pPr>
            <a:r>
              <a:rPr lang="en-US" dirty="0"/>
              <a:t/>
            </a:r>
            <a:br>
              <a:rPr lang="en-US" dirty="0"/>
            </a:br>
            <a:r>
              <a:rPr lang="en-US" dirty="0"/>
              <a:t>3) There can be only one primary key per table </a:t>
            </a:r>
            <a:r>
              <a:rPr lang="en-US" dirty="0" smtClean="0"/>
              <a:t>in a relation</a:t>
            </a:r>
            <a:r>
              <a:rPr lang="en-US" dirty="0"/>
              <a:t> database e.g. </a:t>
            </a:r>
            <a:r>
              <a:rPr lang="en-US" dirty="0" smtClean="0"/>
              <a:t>MySQL, </a:t>
            </a:r>
            <a:r>
              <a:rPr lang="en-US" dirty="0"/>
              <a:t>Oracle or </a:t>
            </a:r>
            <a:r>
              <a:rPr lang="en-US" dirty="0" smtClean="0"/>
              <a:t>Sybase, </a:t>
            </a:r>
            <a:r>
              <a:rPr lang="en-US" dirty="0"/>
              <a:t>but there can be more than one unique key per table.</a:t>
            </a:r>
            <a:br>
              <a:rPr lang="en-US" dirty="0"/>
            </a:br>
            <a:r>
              <a:rPr lang="en-US" dirty="0"/>
              <a:t/>
            </a:r>
            <a:br>
              <a:rPr lang="en-US" dirty="0"/>
            </a:br>
            <a:r>
              <a:rPr lang="en-US" dirty="0"/>
              <a:t>4) Unique key is represented using unique constraint while primary key is created using primary key constraint in any </a:t>
            </a:r>
            <a:r>
              <a:rPr lang="en-US" dirty="0" smtClean="0"/>
              <a:t>table and it </a:t>
            </a:r>
            <a:r>
              <a:rPr lang="en-US" dirty="0"/>
              <a:t>automatically gets unique constraint.</a:t>
            </a:r>
            <a:br>
              <a:rPr lang="en-US" dirty="0"/>
            </a:br>
            <a:r>
              <a:rPr lang="en-US" dirty="0"/>
              <a:t/>
            </a:r>
            <a:br>
              <a:rPr lang="en-US" dirty="0"/>
            </a:br>
            <a:r>
              <a:rPr lang="en-US" dirty="0"/>
              <a:t>5) Many database engine automatically puts clustered index on primary key and since you can only have one clustered index per table, </a:t>
            </a:r>
            <a:r>
              <a:rPr lang="en-US" dirty="0" smtClean="0"/>
              <a:t>it’s </a:t>
            </a:r>
            <a:r>
              <a:rPr lang="en-US" dirty="0"/>
              <a:t>not available to any other unique key at same time.</a:t>
            </a:r>
          </a:p>
        </p:txBody>
      </p:sp>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Tree>
    <p:extLst>
      <p:ext uri="{BB962C8B-B14F-4D97-AF65-F5344CB8AC3E}">
        <p14:creationId xmlns="" xmlns:p14="http://schemas.microsoft.com/office/powerpoint/2010/main" val="1701318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Referential integrity</a:t>
            </a:r>
            <a:r>
              <a:rPr lang="en-US" dirty="0"/>
              <a:t> is a property of data which, when satisfied, requires every value of one attribute (column) of </a:t>
            </a:r>
            <a:r>
              <a:rPr lang="en-US" dirty="0" smtClean="0"/>
              <a:t>a relation</a:t>
            </a:r>
            <a:r>
              <a:rPr lang="en-US" dirty="0"/>
              <a:t> (table) to exist as a value of another attribute in a different (or the same) relation (table</a:t>
            </a:r>
            <a:r>
              <a:rPr lang="en-US" dirty="0" smtClean="0"/>
              <a:t>).</a:t>
            </a:r>
          </a:p>
          <a:p>
            <a:r>
              <a:rPr lang="en-US" dirty="0" smtClean="0"/>
              <a:t>It is imposed through Primary and Foreign Key Constraints</a:t>
            </a:r>
          </a:p>
          <a:p>
            <a:r>
              <a:rPr lang="en-US" dirty="0" smtClean="0"/>
              <a:t>It is violated through </a:t>
            </a:r>
            <a:r>
              <a:rPr lang="en-US" b="1" dirty="0" smtClean="0"/>
              <a:t>Delete and Update </a:t>
            </a:r>
            <a:r>
              <a:rPr lang="en-US" dirty="0" smtClean="0"/>
              <a:t>statements</a:t>
            </a:r>
          </a:p>
          <a:p>
            <a:endParaRPr lang="en-US" dirty="0"/>
          </a:p>
        </p:txBody>
      </p:sp>
      <p:sp>
        <p:nvSpPr>
          <p:cNvPr id="3" name="Title 2"/>
          <p:cNvSpPr>
            <a:spLocks noGrp="1"/>
          </p:cNvSpPr>
          <p:nvPr>
            <p:ph type="title"/>
          </p:nvPr>
        </p:nvSpPr>
        <p:spPr/>
        <p:txBody>
          <a:bodyPr/>
          <a:lstStyle/>
          <a:p>
            <a:r>
              <a:rPr lang="en-US" dirty="0" smtClean="0"/>
              <a:t>Referential Integrity</a:t>
            </a:r>
            <a:endParaRPr lang="en-US" dirty="0"/>
          </a:p>
        </p:txBody>
      </p:sp>
    </p:spTree>
    <p:extLst>
      <p:ext uri="{BB962C8B-B14F-4D97-AF65-F5344CB8AC3E}">
        <p14:creationId xmlns="" xmlns:p14="http://schemas.microsoft.com/office/powerpoint/2010/main" val="297050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NAMING RULE</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3075" name="Picture 3"/>
          <p:cNvPicPr>
            <a:picLocks noChangeAspect="1" noChangeArrowheads="1"/>
          </p:cNvPicPr>
          <p:nvPr/>
        </p:nvPicPr>
        <p:blipFill>
          <a:blip r:embed="rId3" cstate="print"/>
          <a:srcRect l="19546" t="33333" r="27160" b="20833"/>
          <a:stretch>
            <a:fillRect/>
          </a:stretch>
        </p:blipFill>
        <p:spPr bwMode="auto">
          <a:xfrm>
            <a:off x="914400" y="2133600"/>
            <a:ext cx="6934200" cy="33528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smtClean="0"/>
              <a:t>Delete/Update </a:t>
            </a:r>
            <a:r>
              <a:rPr lang="en-US" b="1" dirty="0"/>
              <a:t>No Action</a:t>
            </a:r>
          </a:p>
          <a:p>
            <a:pPr lvl="1"/>
            <a:r>
              <a:rPr lang="en-US" dirty="0"/>
              <a:t>The No Action (default) option specifies that referenced key values cannot be updated or deleted if the resulting data would violate a referential integrity constraint. For example, if a primary key value is referenced by a value in the foreign key, then the referenced primary key value cannot be deleted because of the dependent data.</a:t>
            </a:r>
          </a:p>
          <a:p>
            <a:r>
              <a:rPr lang="en-US" b="1" dirty="0" smtClean="0"/>
              <a:t>Delete/Update </a:t>
            </a:r>
            <a:r>
              <a:rPr lang="en-US" b="1" dirty="0"/>
              <a:t>Cascade</a:t>
            </a:r>
          </a:p>
          <a:p>
            <a:pPr lvl="1"/>
            <a:r>
              <a:rPr lang="en-US" dirty="0"/>
              <a:t>A </a:t>
            </a:r>
            <a:r>
              <a:rPr lang="en-US" b="1" dirty="0"/>
              <a:t>delete cascades</a:t>
            </a:r>
            <a:r>
              <a:rPr lang="en-US" dirty="0"/>
              <a:t> when rows containing referenced key values are deleted, causing all rows in child tables with dependent foreign key values to also be deleted. For example, if a row in a parent table is deleted, and this row's primary key value is referenced by one or more foreign key values in a child table, then the rows in the child table that reference the primary key value are also deleted from the child table.</a:t>
            </a:r>
          </a:p>
          <a:p>
            <a:r>
              <a:rPr lang="en-US" b="1" dirty="0" smtClean="0"/>
              <a:t>Delete/Update </a:t>
            </a:r>
            <a:r>
              <a:rPr lang="en-US" b="1" dirty="0"/>
              <a:t>Set Null</a:t>
            </a:r>
          </a:p>
          <a:p>
            <a:pPr lvl="1"/>
            <a:r>
              <a:rPr lang="en-US" dirty="0"/>
              <a:t>A delete </a:t>
            </a:r>
            <a:r>
              <a:rPr lang="en-US" b="1" dirty="0"/>
              <a:t>sets null</a:t>
            </a:r>
            <a:r>
              <a:rPr lang="en-US" dirty="0"/>
              <a:t> when rows containing referenced key values are deleted, causing all rows in child tables with dependent foreign key values to set those values to null. For example, if </a:t>
            </a:r>
            <a:r>
              <a:rPr lang="en-US" dirty="0" err="1"/>
              <a:t>employee_id</a:t>
            </a:r>
            <a:r>
              <a:rPr lang="en-US" dirty="0"/>
              <a:t> references </a:t>
            </a:r>
            <a:r>
              <a:rPr lang="en-US" dirty="0" err="1"/>
              <a:t>manager_id</a:t>
            </a:r>
            <a:r>
              <a:rPr lang="en-US" dirty="0"/>
              <a:t> in the TMP table, then deleting a manager causes the rows for all employees working for that manager to have their </a:t>
            </a:r>
            <a:r>
              <a:rPr lang="en-US" dirty="0" err="1"/>
              <a:t>manager_id</a:t>
            </a:r>
            <a:r>
              <a:rPr lang="en-US" dirty="0"/>
              <a:t> value set to null.</a:t>
            </a:r>
          </a:p>
          <a:p>
            <a:endParaRPr lang="en-US" dirty="0"/>
          </a:p>
        </p:txBody>
      </p:sp>
      <p:sp>
        <p:nvSpPr>
          <p:cNvPr id="3" name="Title 2"/>
          <p:cNvSpPr>
            <a:spLocks noGrp="1"/>
          </p:cNvSpPr>
          <p:nvPr>
            <p:ph type="title"/>
          </p:nvPr>
        </p:nvSpPr>
        <p:spPr/>
        <p:txBody>
          <a:bodyPr>
            <a:normAutofit fontScale="90000"/>
          </a:bodyPr>
          <a:lstStyle/>
          <a:p>
            <a:r>
              <a:rPr lang="en-US" dirty="0" smtClean="0">
                <a:effectLst/>
              </a:rPr>
              <a:t>Actions Defined by Referential </a:t>
            </a:r>
            <a:r>
              <a:rPr lang="en-US" dirty="0">
                <a:effectLst/>
              </a:rPr>
              <a:t>Integrity </a:t>
            </a:r>
            <a:r>
              <a:rPr lang="en-US" dirty="0" smtClean="0">
                <a:effectLst/>
              </a:rPr>
              <a:t>Constraints</a:t>
            </a:r>
            <a:endParaRPr lang="en-US" dirty="0"/>
          </a:p>
        </p:txBody>
      </p:sp>
    </p:spTree>
    <p:extLst>
      <p:ext uri="{BB962C8B-B14F-4D97-AF65-F5344CB8AC3E}">
        <p14:creationId xmlns="" xmlns:p14="http://schemas.microsoft.com/office/powerpoint/2010/main" val="223935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Sometimes it is necessary to defer the checking of certain constraints, most commonly in the "chicken-and-egg" problem. Suppose we want to say</a:t>
            </a:r>
            <a:r>
              <a:rPr lang="en-US" dirty="0" smtClean="0"/>
              <a:t>:</a:t>
            </a:r>
          </a:p>
          <a:p>
            <a:pPr marL="109728" indent="0">
              <a:buNone/>
            </a:pPr>
            <a:endParaRPr lang="en-US" dirty="0" smtClean="0"/>
          </a:p>
          <a:p>
            <a:pPr marL="109728" indent="0">
              <a:buNone/>
            </a:pPr>
            <a:r>
              <a:rPr lang="en-US" dirty="0" smtClean="0"/>
              <a:t>CREATE </a:t>
            </a:r>
            <a:r>
              <a:rPr lang="en-US" dirty="0"/>
              <a:t>TABLE chicken (</a:t>
            </a:r>
            <a:r>
              <a:rPr lang="en-US" dirty="0" err="1"/>
              <a:t>cID</a:t>
            </a:r>
            <a:r>
              <a:rPr lang="en-US" dirty="0"/>
              <a:t> INT PRIMARY </a:t>
            </a:r>
            <a:r>
              <a:rPr lang="en-US" dirty="0" smtClean="0"/>
              <a:t>KEY, </a:t>
            </a:r>
            <a:r>
              <a:rPr lang="en-US" dirty="0" err="1" smtClean="0"/>
              <a:t>eID</a:t>
            </a:r>
            <a:r>
              <a:rPr lang="en-US" dirty="0" smtClean="0"/>
              <a:t> </a:t>
            </a:r>
            <a:r>
              <a:rPr lang="en-US" dirty="0"/>
              <a:t>INT REFERENCES egg(</a:t>
            </a:r>
            <a:r>
              <a:rPr lang="en-US" dirty="0" err="1"/>
              <a:t>eID</a:t>
            </a:r>
            <a:r>
              <a:rPr lang="en-US" dirty="0"/>
              <a:t>)); </a:t>
            </a:r>
            <a:endParaRPr lang="en-US" dirty="0" smtClean="0"/>
          </a:p>
          <a:p>
            <a:pPr marL="109728" indent="0">
              <a:buNone/>
            </a:pPr>
            <a:endParaRPr lang="en-US" dirty="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 REFERENCES chicken(</a:t>
            </a:r>
            <a:r>
              <a:rPr lang="en-US" dirty="0" err="1"/>
              <a:t>cID</a:t>
            </a:r>
            <a:r>
              <a:rPr lang="en-US" dirty="0" smtClean="0"/>
              <a:t>));</a:t>
            </a:r>
          </a:p>
          <a:p>
            <a:pPr marL="109728" indent="0">
              <a:buNone/>
            </a:pPr>
            <a:endParaRPr lang="en-US" dirty="0"/>
          </a:p>
          <a:p>
            <a:pPr marL="109728" indent="0">
              <a:buNone/>
            </a:pPr>
            <a:r>
              <a:rPr lang="en-US" dirty="0" smtClean="0"/>
              <a:t>But </a:t>
            </a:r>
            <a:r>
              <a:rPr lang="en-US" dirty="0"/>
              <a:t>if we simply type the above statements into Oracle, we'll get an error. The reason is that the CREATE TABLE statement for chicken refers to table egg, which hasn't been created yet! Creating egg won't help either, because egg refers to chicken.</a:t>
            </a:r>
          </a:p>
        </p:txBody>
      </p:sp>
      <p:sp>
        <p:nvSpPr>
          <p:cNvPr id="3" name="Title 2"/>
          <p:cNvSpPr>
            <a:spLocks noGrp="1"/>
          </p:cNvSpPr>
          <p:nvPr>
            <p:ph type="title"/>
          </p:nvPr>
        </p:nvSpPr>
        <p:spPr/>
        <p:txBody>
          <a:bodyPr/>
          <a:lstStyle/>
          <a:p>
            <a:r>
              <a:rPr lang="en-US" dirty="0" smtClean="0"/>
              <a:t>Deferred Constraint Checking</a:t>
            </a:r>
            <a:endParaRPr lang="en-US" dirty="0"/>
          </a:p>
        </p:txBody>
      </p:sp>
    </p:spTree>
    <p:extLst>
      <p:ext uri="{BB962C8B-B14F-4D97-AF65-F5344CB8AC3E}">
        <p14:creationId xmlns="" xmlns:p14="http://schemas.microsoft.com/office/powerpoint/2010/main" val="1376670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a:t>
            </a:r>
            <a:r>
              <a:rPr lang="en-US" dirty="0"/>
              <a:t>TABLE chicken(</a:t>
            </a:r>
            <a:r>
              <a:rPr lang="en-US" dirty="0" err="1"/>
              <a:t>cID</a:t>
            </a:r>
            <a:r>
              <a:rPr lang="en-US" dirty="0"/>
              <a:t> INT PRIMARY </a:t>
            </a:r>
            <a:r>
              <a:rPr lang="en-US" dirty="0" smtClean="0"/>
              <a:t>KEY, </a:t>
            </a:r>
            <a:r>
              <a:rPr lang="en-US" dirty="0" err="1" smtClean="0"/>
              <a:t>eID</a:t>
            </a:r>
            <a:r>
              <a:rPr lang="en-US" dirty="0" smtClean="0"/>
              <a:t> </a:t>
            </a:r>
            <a:r>
              <a:rPr lang="en-US" dirty="0"/>
              <a:t>INT); </a:t>
            </a:r>
            <a:endParaRPr lang="en-US" dirty="0" smtClean="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a:t>
            </a:r>
            <a:r>
              <a:rPr lang="en-US" dirty="0" smtClean="0"/>
              <a:t>);</a:t>
            </a:r>
          </a:p>
          <a:p>
            <a:pPr marL="109728" indent="0">
              <a:buNone/>
            </a:pPr>
            <a:endParaRPr lang="en-US" dirty="0" smtClean="0"/>
          </a:p>
          <a:p>
            <a:pPr marL="109728" indent="0">
              <a:buNone/>
            </a:pPr>
            <a:r>
              <a:rPr lang="en-US" dirty="0" smtClean="0"/>
              <a:t>Then</a:t>
            </a:r>
            <a:r>
              <a:rPr lang="en-US" dirty="0"/>
              <a:t>, we add foreign key constraints</a:t>
            </a:r>
            <a:r>
              <a:rPr lang="en-US" dirty="0" smtClean="0"/>
              <a:t>:</a:t>
            </a:r>
          </a:p>
          <a:p>
            <a:pPr marL="109728" indent="0">
              <a:buNone/>
            </a:pPr>
            <a:endParaRPr lang="en-US" dirty="0" smtClean="0"/>
          </a:p>
          <a:p>
            <a:pPr marL="109728" indent="0">
              <a:buNone/>
            </a:pPr>
            <a:r>
              <a:rPr lang="en-US" dirty="0" smtClean="0"/>
              <a:t>ALTER </a:t>
            </a:r>
            <a:r>
              <a:rPr lang="en-US" dirty="0"/>
              <a:t>TABLE chicken ADD </a:t>
            </a:r>
            <a:r>
              <a:rPr lang="en-US" dirty="0" smtClean="0"/>
              <a:t>CONSTRAINT </a:t>
            </a:r>
            <a:r>
              <a:rPr lang="en-US" dirty="0" err="1" smtClean="0"/>
              <a:t>chickenREFegg</a:t>
            </a:r>
            <a:r>
              <a:rPr lang="en-US" dirty="0" smtClean="0"/>
              <a:t> </a:t>
            </a:r>
            <a:r>
              <a:rPr lang="en-US" dirty="0"/>
              <a:t>FOREIGN KEY (</a:t>
            </a:r>
            <a:r>
              <a:rPr lang="en-US" dirty="0" err="1"/>
              <a:t>eID</a:t>
            </a:r>
            <a:r>
              <a:rPr lang="en-US" dirty="0"/>
              <a:t>) REFERENCES egg(</a:t>
            </a:r>
            <a:r>
              <a:rPr lang="en-US" dirty="0" err="1"/>
              <a:t>eID</a:t>
            </a:r>
            <a:r>
              <a:rPr lang="en-US" dirty="0"/>
              <a:t>)     </a:t>
            </a:r>
            <a:endParaRPr lang="en-US" dirty="0" smtClean="0"/>
          </a:p>
          <a:p>
            <a:pPr marL="109728" indent="0">
              <a:buNone/>
            </a:pPr>
            <a:r>
              <a:rPr lang="en-US" dirty="0" smtClean="0"/>
              <a:t>INITIALLY </a:t>
            </a:r>
            <a:r>
              <a:rPr lang="en-US" dirty="0"/>
              <a:t>DEFERRED DEFERRABLE; </a:t>
            </a:r>
            <a:endParaRPr lang="en-US" dirty="0" smtClean="0"/>
          </a:p>
          <a:p>
            <a:pPr marL="109728" indent="0">
              <a:buNone/>
            </a:pPr>
            <a:r>
              <a:rPr lang="en-US" dirty="0" smtClean="0"/>
              <a:t>ALTER </a:t>
            </a:r>
            <a:r>
              <a:rPr lang="en-US" dirty="0"/>
              <a:t>TABLE egg ADD CONSTRAINT </a:t>
            </a:r>
            <a:r>
              <a:rPr lang="en-US" dirty="0" err="1" smtClean="0"/>
              <a:t>eggREFchicken</a:t>
            </a:r>
            <a:r>
              <a:rPr lang="en-US" dirty="0" smtClean="0"/>
              <a:t> </a:t>
            </a:r>
            <a:r>
              <a:rPr lang="en-US" dirty="0"/>
              <a:t>FOREIGN KEY (</a:t>
            </a:r>
            <a:r>
              <a:rPr lang="en-US" dirty="0" err="1"/>
              <a:t>cID</a:t>
            </a:r>
            <a:r>
              <a:rPr lang="en-US" dirty="0"/>
              <a:t>) REFERENCES </a:t>
            </a:r>
            <a:r>
              <a:rPr lang="en-US" dirty="0" smtClean="0"/>
              <a:t>chicken(</a:t>
            </a:r>
            <a:r>
              <a:rPr lang="en-US" dirty="0" err="1" smtClean="0"/>
              <a:t>cID</a:t>
            </a:r>
            <a:r>
              <a:rPr lang="en-US" dirty="0" smtClean="0"/>
              <a:t>)</a:t>
            </a:r>
          </a:p>
          <a:p>
            <a:pPr marL="109728" indent="0">
              <a:buNone/>
            </a:pPr>
            <a:r>
              <a:rPr lang="en-US" dirty="0" smtClean="0"/>
              <a:t>INITIALLY </a:t>
            </a:r>
            <a:r>
              <a:rPr lang="en-US" dirty="0"/>
              <a:t>DEFERRED DEFERRABLE;</a:t>
            </a:r>
          </a:p>
        </p:txBody>
      </p:sp>
      <p:sp>
        <p:nvSpPr>
          <p:cNvPr id="3" name="Title 2"/>
          <p:cNvSpPr>
            <a:spLocks noGrp="1"/>
          </p:cNvSpPr>
          <p:nvPr>
            <p:ph type="title"/>
          </p:nvPr>
        </p:nvSpPr>
        <p:spPr/>
        <p:txBody>
          <a:bodyPr/>
          <a:lstStyle/>
          <a:p>
            <a:r>
              <a:rPr lang="en-US" dirty="0" smtClean="0"/>
              <a:t>Getting Rid of the Problem</a:t>
            </a:r>
            <a:endParaRPr lang="en-US" dirty="0"/>
          </a:p>
        </p:txBody>
      </p:sp>
    </p:spTree>
    <p:extLst>
      <p:ext uri="{BB962C8B-B14F-4D97-AF65-F5344CB8AC3E}">
        <p14:creationId xmlns="" xmlns:p14="http://schemas.microsoft.com/office/powerpoint/2010/main" val="316592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INITIALLY DEFERRED DEFERRABLE tells Oracle to do deferred constraint checking. </a:t>
            </a:r>
            <a:endParaRPr lang="en-US" dirty="0" smtClean="0"/>
          </a:p>
          <a:p>
            <a:pPr marL="109728" indent="0">
              <a:buNone/>
            </a:pPr>
            <a:r>
              <a:rPr lang="en-US" dirty="0" smtClean="0"/>
              <a:t>For </a:t>
            </a:r>
            <a:r>
              <a:rPr lang="en-US" dirty="0"/>
              <a:t>example, to insert (1, 2) into chicken and (2, 1) into egg, we use</a:t>
            </a:r>
            <a:r>
              <a:rPr lang="en-US" dirty="0" smtClean="0"/>
              <a:t>:</a:t>
            </a:r>
          </a:p>
          <a:p>
            <a:pPr marL="109728" indent="0">
              <a:buNone/>
            </a:pPr>
            <a:endParaRPr lang="en-US" dirty="0"/>
          </a:p>
          <a:p>
            <a:pPr marL="109728" indent="0">
              <a:buNone/>
            </a:pPr>
            <a:r>
              <a:rPr lang="en-US" dirty="0" smtClean="0"/>
              <a:t>INSERT </a:t>
            </a:r>
            <a:r>
              <a:rPr lang="en-US" dirty="0"/>
              <a:t>INTO chicken VALUES(1, 2); </a:t>
            </a:r>
            <a:endParaRPr lang="en-US" dirty="0" smtClean="0"/>
          </a:p>
          <a:p>
            <a:pPr marL="109728" indent="0">
              <a:buNone/>
            </a:pPr>
            <a:r>
              <a:rPr lang="en-US" dirty="0" smtClean="0"/>
              <a:t>INSERT </a:t>
            </a:r>
            <a:r>
              <a:rPr lang="en-US" dirty="0"/>
              <a:t>INTO egg VALUES(2, 1); </a:t>
            </a:r>
            <a:endParaRPr lang="en-US" dirty="0" smtClean="0"/>
          </a:p>
          <a:p>
            <a:pPr marL="109728" indent="0">
              <a:buNone/>
            </a:pPr>
            <a:r>
              <a:rPr lang="en-US" dirty="0" smtClean="0"/>
              <a:t>COMMIT;</a:t>
            </a:r>
          </a:p>
          <a:p>
            <a:pPr marL="109728" indent="0">
              <a:buNone/>
            </a:pPr>
            <a:endParaRPr lang="en-US" dirty="0" smtClean="0"/>
          </a:p>
          <a:p>
            <a:pPr marL="109728" indent="0">
              <a:buNone/>
            </a:pPr>
            <a:r>
              <a:rPr lang="en-US" dirty="0" smtClean="0"/>
              <a:t>Because </a:t>
            </a:r>
            <a:r>
              <a:rPr lang="en-US" dirty="0"/>
              <a:t>we've declared the foreign key constraints as "deferred", they are only checked at the commit point. (Without deferred constraint checking, we cannot insert anything into chicken and egg, because the first INSERT would always be a constraint violation.)</a:t>
            </a:r>
          </a:p>
        </p:txBody>
      </p:sp>
      <p:sp>
        <p:nvSpPr>
          <p:cNvPr id="3" name="Title 2"/>
          <p:cNvSpPr>
            <a:spLocks noGrp="1"/>
          </p:cNvSpPr>
          <p:nvPr>
            <p:ph type="title"/>
          </p:nvPr>
        </p:nvSpPr>
        <p:spPr/>
        <p:txBody>
          <a:bodyPr>
            <a:normAutofit fontScale="90000"/>
          </a:bodyPr>
          <a:lstStyle/>
          <a:p>
            <a:r>
              <a:rPr lang="en-US" dirty="0" smtClean="0"/>
              <a:t>Defining Initially Deferred Deferrable</a:t>
            </a:r>
            <a:endParaRPr lang="en-US" dirty="0"/>
          </a:p>
        </p:txBody>
      </p:sp>
    </p:spTree>
    <p:extLst>
      <p:ext uri="{BB962C8B-B14F-4D97-AF65-F5344CB8AC3E}">
        <p14:creationId xmlns="" xmlns:p14="http://schemas.microsoft.com/office/powerpoint/2010/main" val="233026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Finally, to get rid of the tables, we have to drop the constraints first, because Oracle won't allow us to drop a table that's referenced by another table.</a:t>
            </a:r>
          </a:p>
          <a:p>
            <a:pPr marL="109728" indent="0">
              <a:buNone/>
            </a:pPr>
            <a:r>
              <a:rPr lang="en-US" dirty="0"/>
              <a:t>ALTER TABLE egg DROP CONSTRAINT </a:t>
            </a:r>
            <a:r>
              <a:rPr lang="en-US" dirty="0" err="1"/>
              <a:t>eggREFchicken</a:t>
            </a:r>
            <a:r>
              <a:rPr lang="en-US" dirty="0"/>
              <a:t>; </a:t>
            </a:r>
            <a:endParaRPr lang="en-US" dirty="0" smtClean="0"/>
          </a:p>
          <a:p>
            <a:pPr marL="109728" indent="0">
              <a:buNone/>
            </a:pPr>
            <a:r>
              <a:rPr lang="en-US" dirty="0" smtClean="0"/>
              <a:t>ALTER </a:t>
            </a:r>
            <a:r>
              <a:rPr lang="en-US" dirty="0"/>
              <a:t>TABLE chicken DROP CONSTRAINT </a:t>
            </a:r>
            <a:r>
              <a:rPr lang="en-US" dirty="0" err="1"/>
              <a:t>chickenREFegg</a:t>
            </a:r>
            <a:r>
              <a:rPr lang="en-US" dirty="0"/>
              <a:t>; </a:t>
            </a:r>
            <a:endParaRPr lang="en-US" dirty="0" smtClean="0"/>
          </a:p>
          <a:p>
            <a:pPr marL="109728" indent="0">
              <a:buNone/>
            </a:pPr>
            <a:r>
              <a:rPr lang="en-US" dirty="0" smtClean="0"/>
              <a:t>DROP </a:t>
            </a:r>
            <a:r>
              <a:rPr lang="en-US" dirty="0"/>
              <a:t>TABLE egg; </a:t>
            </a:r>
            <a:endParaRPr lang="en-US" dirty="0" smtClean="0"/>
          </a:p>
          <a:p>
            <a:pPr marL="109728" indent="0">
              <a:buNone/>
            </a:pPr>
            <a:r>
              <a:rPr lang="en-US" dirty="0" smtClean="0"/>
              <a:t>DROP </a:t>
            </a:r>
            <a:r>
              <a:rPr lang="en-US" dirty="0"/>
              <a:t>TABLE chicken;</a:t>
            </a:r>
          </a:p>
        </p:txBody>
      </p:sp>
      <p:sp>
        <p:nvSpPr>
          <p:cNvPr id="3" name="Title 2"/>
          <p:cNvSpPr>
            <a:spLocks noGrp="1"/>
          </p:cNvSpPr>
          <p:nvPr>
            <p:ph type="title"/>
          </p:nvPr>
        </p:nvSpPr>
        <p:spPr/>
        <p:txBody>
          <a:bodyPr/>
          <a:lstStyle/>
          <a:p>
            <a:r>
              <a:rPr lang="en-US" dirty="0" smtClean="0"/>
              <a:t>Dropping the Tables</a:t>
            </a:r>
            <a:endParaRPr lang="en-US" dirty="0"/>
          </a:p>
        </p:txBody>
      </p:sp>
    </p:spTree>
    <p:extLst>
      <p:ext uri="{BB962C8B-B14F-4D97-AF65-F5344CB8AC3E}">
        <p14:creationId xmlns="" xmlns:p14="http://schemas.microsoft.com/office/powerpoint/2010/main" val="305107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DATABASE OBJECTS</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2050" name="Picture 2"/>
          <p:cNvPicPr>
            <a:picLocks noChangeAspect="1" noChangeArrowheads="1"/>
          </p:cNvPicPr>
          <p:nvPr/>
        </p:nvPicPr>
        <p:blipFill>
          <a:blip r:embed="rId3" cstate="print"/>
          <a:srcRect l="22840" t="30208" r="24451" b="20833"/>
          <a:stretch>
            <a:fillRect/>
          </a:stretch>
        </p:blipFill>
        <p:spPr bwMode="auto">
          <a:xfrm>
            <a:off x="533400" y="2057400"/>
            <a:ext cx="6858000" cy="35814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HOW TO CREATE TABLE??</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4098" name="Picture 2"/>
          <p:cNvPicPr>
            <a:picLocks noChangeAspect="1" noChangeArrowheads="1"/>
          </p:cNvPicPr>
          <p:nvPr/>
        </p:nvPicPr>
        <p:blipFill>
          <a:blip r:embed="rId3" cstate="print"/>
          <a:srcRect l="19327" t="13542" r="19766" b="16667"/>
          <a:stretch>
            <a:fillRect/>
          </a:stretch>
        </p:blipFill>
        <p:spPr bwMode="auto">
          <a:xfrm>
            <a:off x="533400" y="1752600"/>
            <a:ext cx="7010400" cy="4419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fontScale="90000"/>
          </a:bodyPr>
          <a:lstStyle/>
          <a:p>
            <a:pPr eaLnBrk="1" hangingPunct="1">
              <a:defRPr/>
            </a:pPr>
            <a:r>
              <a:rPr lang="en-US" dirty="0" smtClean="0"/>
              <a:t>DATATYPES FOR DEFINING COLUMN</a:t>
            </a:r>
            <a:endParaRPr lang="en-US" sz="4000" dirty="0" smtClean="0"/>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5122" name="Picture 2"/>
          <p:cNvPicPr>
            <a:picLocks noChangeAspect="1" noChangeArrowheads="1"/>
          </p:cNvPicPr>
          <p:nvPr/>
        </p:nvPicPr>
        <p:blipFill>
          <a:blip r:embed="rId3" cstate="print"/>
          <a:srcRect l="20498" t="18750" r="22108" b="6250"/>
          <a:stretch>
            <a:fillRect/>
          </a:stretch>
        </p:blipFill>
        <p:spPr bwMode="auto">
          <a:xfrm>
            <a:off x="533400" y="1752600"/>
            <a:ext cx="67818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Syntax</a:t>
            </a:r>
          </a:p>
          <a:p>
            <a:pPr marL="0" indent="0">
              <a:buNone/>
            </a:pPr>
            <a:r>
              <a:rPr lang="en-US" dirty="0" smtClean="0"/>
              <a:t>CREATE </a:t>
            </a:r>
            <a:r>
              <a:rPr lang="en-US" dirty="0"/>
              <a:t>TABLE TABLE_NAME </a:t>
            </a:r>
          </a:p>
          <a:p>
            <a:pPr marL="0" indent="0">
              <a:buNone/>
            </a:pPr>
            <a:r>
              <a:rPr lang="en-US" dirty="0" smtClean="0"/>
              <a:t>(Column_name1     </a:t>
            </a:r>
            <a:r>
              <a:rPr lang="en-US" dirty="0" err="1"/>
              <a:t>data_type</a:t>
            </a:r>
            <a:r>
              <a:rPr lang="en-US" dirty="0"/>
              <a:t> [</a:t>
            </a:r>
            <a:r>
              <a:rPr lang="en-US" i="1" dirty="0"/>
              <a:t>DEFAULT</a:t>
            </a:r>
            <a:r>
              <a:rPr lang="en-US" dirty="0"/>
              <a:t> </a:t>
            </a:r>
            <a:r>
              <a:rPr lang="en-US" b="1" dirty="0"/>
              <a:t>value</a:t>
            </a:r>
            <a:r>
              <a:rPr lang="en-US" dirty="0"/>
              <a:t>],</a:t>
            </a:r>
          </a:p>
          <a:p>
            <a:pPr marL="0" indent="0">
              <a:buNone/>
            </a:pPr>
            <a:r>
              <a:rPr lang="en-US" dirty="0"/>
              <a:t>Column_name2     </a:t>
            </a:r>
            <a:r>
              <a:rPr lang="en-US" dirty="0" err="1"/>
              <a:t>data_type</a:t>
            </a:r>
            <a:r>
              <a:rPr lang="en-US" dirty="0"/>
              <a:t> [</a:t>
            </a:r>
            <a:r>
              <a:rPr lang="en-US" i="1" dirty="0"/>
              <a:t>DEFAULT</a:t>
            </a:r>
            <a:r>
              <a:rPr lang="en-US" dirty="0"/>
              <a:t> </a:t>
            </a:r>
            <a:r>
              <a:rPr lang="en-US" b="1" dirty="0"/>
              <a:t>value</a:t>
            </a:r>
            <a:r>
              <a:rPr lang="en-US" dirty="0"/>
              <a:t>] ,</a:t>
            </a:r>
          </a:p>
          <a:p>
            <a:pPr marL="0" indent="0">
              <a:buNone/>
            </a:pPr>
            <a:r>
              <a:rPr lang="en-US" dirty="0"/>
              <a:t>Column_name3     </a:t>
            </a:r>
            <a:r>
              <a:rPr lang="en-US" dirty="0" err="1"/>
              <a:t>data_type</a:t>
            </a:r>
            <a:r>
              <a:rPr lang="en-US" dirty="0"/>
              <a:t> [</a:t>
            </a:r>
            <a:r>
              <a:rPr lang="en-US" i="1" dirty="0" smtClean="0"/>
              <a:t>DEFAULT</a:t>
            </a:r>
            <a:r>
              <a:rPr lang="en-US" dirty="0"/>
              <a:t> </a:t>
            </a:r>
            <a:r>
              <a:rPr lang="en-US" b="1" dirty="0" smtClean="0"/>
              <a:t>value</a:t>
            </a:r>
            <a:r>
              <a:rPr lang="en-US" dirty="0" smtClean="0"/>
              <a:t>], …..)</a:t>
            </a:r>
            <a:endParaRPr lang="en-US" dirty="0"/>
          </a:p>
          <a:p>
            <a:r>
              <a:rPr lang="en-US" b="1" dirty="0" smtClean="0"/>
              <a:t>Example</a:t>
            </a:r>
          </a:p>
          <a:p>
            <a:pPr marL="0" indent="0">
              <a:buNone/>
            </a:pPr>
            <a:r>
              <a:rPr lang="en-US" dirty="0"/>
              <a:t>CREATE TABLE customer</a:t>
            </a:r>
          </a:p>
          <a:p>
            <a:pPr marL="0" indent="0">
              <a:buNone/>
            </a:pPr>
            <a:r>
              <a:rPr lang="en-US" dirty="0"/>
              <a:t>(</a:t>
            </a:r>
            <a:r>
              <a:rPr lang="en-US" dirty="0" err="1"/>
              <a:t>Cust_id</a:t>
            </a:r>
            <a:r>
              <a:rPr lang="en-US" dirty="0"/>
              <a:t> </a:t>
            </a:r>
            <a:r>
              <a:rPr lang="en-US" dirty="0" smtClean="0"/>
              <a:t>NUMBER(2), </a:t>
            </a:r>
            <a:r>
              <a:rPr lang="en-US" dirty="0" err="1" smtClean="0"/>
              <a:t>LastName</a:t>
            </a:r>
            <a:r>
              <a:rPr lang="en-US" dirty="0" smtClean="0"/>
              <a:t>   </a:t>
            </a:r>
            <a:r>
              <a:rPr lang="en-US" dirty="0"/>
              <a:t>VARCHAR2(14</a:t>
            </a:r>
            <a:r>
              <a:rPr lang="en-US" dirty="0" smtClean="0"/>
              <a:t>), </a:t>
            </a:r>
            <a:r>
              <a:rPr lang="en-US" dirty="0" err="1" smtClean="0"/>
              <a:t>FirstName</a:t>
            </a:r>
            <a:r>
              <a:rPr lang="en-US" dirty="0" smtClean="0"/>
              <a:t>  VARCHAR2(14), Address VARCHAR2(20), </a:t>
            </a:r>
            <a:r>
              <a:rPr lang="en-US" dirty="0" err="1" smtClean="0"/>
              <a:t>Telno</a:t>
            </a:r>
            <a:r>
              <a:rPr lang="en-US" dirty="0"/>
              <a:t> </a:t>
            </a:r>
            <a:r>
              <a:rPr lang="en-US" dirty="0" smtClean="0"/>
              <a:t>NUMBER(20));</a:t>
            </a:r>
            <a:endParaRPr lang="en-US" dirty="0"/>
          </a:p>
          <a:p>
            <a:endParaRPr lang="en-US" b="1" dirty="0"/>
          </a:p>
        </p:txBody>
      </p:sp>
      <p:sp>
        <p:nvSpPr>
          <p:cNvPr id="2" name="Title 1"/>
          <p:cNvSpPr>
            <a:spLocks noGrp="1"/>
          </p:cNvSpPr>
          <p:nvPr>
            <p:ph type="title"/>
          </p:nvPr>
        </p:nvSpPr>
        <p:spPr/>
        <p:txBody>
          <a:bodyPr/>
          <a:lstStyle/>
          <a:p>
            <a:r>
              <a:rPr lang="en-US" dirty="0" smtClean="0"/>
              <a:t>Creating a Table</a:t>
            </a:r>
            <a:endParaRPr lang="en-US" dirty="0"/>
          </a:p>
        </p:txBody>
      </p:sp>
    </p:spTree>
    <p:extLst>
      <p:ext uri="{BB962C8B-B14F-4D97-AF65-F5344CB8AC3E}">
        <p14:creationId xmlns="" xmlns:p14="http://schemas.microsoft.com/office/powerpoint/2010/main" val="119554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Syntax:</a:t>
            </a:r>
          </a:p>
          <a:p>
            <a:pPr marL="0" indent="0">
              <a:buNone/>
            </a:pPr>
            <a:r>
              <a:rPr lang="en-US" dirty="0"/>
              <a:t>CREATE TABLE </a:t>
            </a:r>
            <a:r>
              <a:rPr lang="en-US" dirty="0" err="1"/>
              <a:t>table_name</a:t>
            </a:r>
            <a:r>
              <a:rPr lang="en-US" dirty="0"/>
              <a:t>[colname1,colname2] AS [</a:t>
            </a:r>
            <a:r>
              <a:rPr lang="en-US" dirty="0" err="1"/>
              <a:t>subquery</a:t>
            </a:r>
            <a:r>
              <a:rPr lang="en-US" dirty="0"/>
              <a:t>];</a:t>
            </a:r>
          </a:p>
          <a:p>
            <a:r>
              <a:rPr lang="en-US" b="1" dirty="0" smtClean="0"/>
              <a:t>Example:</a:t>
            </a:r>
          </a:p>
          <a:p>
            <a:pPr marL="0" indent="0">
              <a:buNone/>
            </a:pPr>
            <a:r>
              <a:rPr lang="en-US" b="1" dirty="0" smtClean="0"/>
              <a:t>The </a:t>
            </a:r>
            <a:r>
              <a:rPr lang="en-US" b="1" dirty="0"/>
              <a:t>following example creates a table, DEPT30, that contains details of all employees working in department 30</a:t>
            </a:r>
          </a:p>
          <a:p>
            <a:pPr marL="0" indent="0">
              <a:buNone/>
            </a:pPr>
            <a:r>
              <a:rPr lang="en-US" dirty="0"/>
              <a:t>CREATE TABLE  </a:t>
            </a:r>
            <a:r>
              <a:rPr lang="en-US" dirty="0" smtClean="0"/>
              <a:t>dept30 AS </a:t>
            </a:r>
            <a:r>
              <a:rPr lang="en-US" dirty="0"/>
              <a:t>SELECT  </a:t>
            </a:r>
            <a:r>
              <a:rPr lang="en-US" dirty="0" err="1"/>
              <a:t>empno</a:t>
            </a:r>
            <a:r>
              <a:rPr lang="en-US" dirty="0"/>
              <a:t>, </a:t>
            </a:r>
            <a:r>
              <a:rPr lang="en-US" dirty="0" err="1"/>
              <a:t>ename</a:t>
            </a:r>
            <a:r>
              <a:rPr lang="en-US" dirty="0"/>
              <a:t>, </a:t>
            </a:r>
            <a:r>
              <a:rPr lang="en-US" dirty="0" err="1"/>
              <a:t>sal</a:t>
            </a:r>
            <a:r>
              <a:rPr lang="en-US" dirty="0"/>
              <a:t> * 12 ANNSAL, </a:t>
            </a:r>
            <a:r>
              <a:rPr lang="en-US" dirty="0" err="1" smtClean="0"/>
              <a:t>hiredate</a:t>
            </a:r>
            <a:r>
              <a:rPr lang="en-US" dirty="0"/>
              <a:t> </a:t>
            </a:r>
            <a:r>
              <a:rPr lang="en-US" dirty="0" smtClean="0"/>
              <a:t>FROM  </a:t>
            </a:r>
            <a:r>
              <a:rPr lang="en-US" dirty="0" err="1" smtClean="0"/>
              <a:t>emp</a:t>
            </a:r>
            <a:r>
              <a:rPr lang="en-US" dirty="0"/>
              <a:t> </a:t>
            </a:r>
            <a:r>
              <a:rPr lang="en-US" dirty="0" smtClean="0"/>
              <a:t>WHERE  </a:t>
            </a:r>
            <a:r>
              <a:rPr lang="en-US" dirty="0" err="1"/>
              <a:t>deptno</a:t>
            </a:r>
            <a:r>
              <a:rPr lang="en-US" dirty="0"/>
              <a:t> = </a:t>
            </a:r>
            <a:r>
              <a:rPr lang="en-US" dirty="0" smtClean="0"/>
              <a:t>30;</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Create Table from Another Table</a:t>
            </a:r>
            <a:endParaRPr lang="en-US" dirty="0"/>
          </a:p>
        </p:txBody>
      </p:sp>
    </p:spTree>
    <p:extLst>
      <p:ext uri="{BB962C8B-B14F-4D97-AF65-F5344CB8AC3E}">
        <p14:creationId xmlns="" xmlns:p14="http://schemas.microsoft.com/office/powerpoint/2010/main" val="307529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377</TotalTime>
  <Words>963</Words>
  <Application>Microsoft Office PowerPoint</Application>
  <PresentationFormat>On-screen Show (4:3)</PresentationFormat>
  <Paragraphs>255</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Database Systems</vt:lpstr>
      <vt:lpstr>OBJECTIVES:</vt:lpstr>
      <vt:lpstr>Data Definition Language (DDL)</vt:lpstr>
      <vt:lpstr>NAMING RULE</vt:lpstr>
      <vt:lpstr>DATABASE OBJECTS</vt:lpstr>
      <vt:lpstr>HOW TO CREATE TABLE??</vt:lpstr>
      <vt:lpstr>DATATYPES FOR DEFINING COLUMN</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STATEMENT</vt:lpstr>
      <vt:lpstr>Alter Table Statement</vt:lpstr>
      <vt:lpstr>ADD COLUMN</vt:lpstr>
      <vt:lpstr>MODIFY COLUMN</vt:lpstr>
      <vt:lpstr>Slide 34</vt:lpstr>
      <vt:lpstr>RENAME A TABLE</vt:lpstr>
      <vt:lpstr>TRUNCATE A TABLE</vt:lpstr>
      <vt:lpstr>  DROP VS TRUNCATE  </vt:lpstr>
      <vt:lpstr>Unique Key vs Primary Key</vt:lpstr>
      <vt:lpstr>Referential Integrity</vt:lpstr>
      <vt:lpstr>Actions Defined by Referential Integrity Constraints</vt:lpstr>
      <vt:lpstr>Deferred Constraint Checking</vt:lpstr>
      <vt:lpstr>Getting Rid of the Problem</vt:lpstr>
      <vt:lpstr>Defining Initially Deferred Deferrable</vt:lpstr>
      <vt:lpstr>Dropping the Tables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shobi</cp:lastModifiedBy>
  <cp:revision>42</cp:revision>
  <dcterms:created xsi:type="dcterms:W3CDTF">2006-08-16T00:00:00Z</dcterms:created>
  <dcterms:modified xsi:type="dcterms:W3CDTF">2014-11-02T12:12:17Z</dcterms:modified>
</cp:coreProperties>
</file>