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4"/>
  </p:notesMasterIdLst>
  <p:sldIdLst>
    <p:sldId id="305" r:id="rId2"/>
    <p:sldId id="258" r:id="rId3"/>
    <p:sldId id="291" r:id="rId4"/>
    <p:sldId id="263" r:id="rId5"/>
    <p:sldId id="289" r:id="rId6"/>
    <p:sldId id="262" r:id="rId7"/>
    <p:sldId id="264" r:id="rId8"/>
    <p:sldId id="265" r:id="rId9"/>
    <p:sldId id="266" r:id="rId10"/>
    <p:sldId id="267" r:id="rId11"/>
    <p:sldId id="268" r:id="rId12"/>
    <p:sldId id="260" r:id="rId13"/>
    <p:sldId id="269" r:id="rId14"/>
    <p:sldId id="270" r:id="rId15"/>
    <p:sldId id="271" r:id="rId16"/>
    <p:sldId id="272" r:id="rId17"/>
    <p:sldId id="273" r:id="rId18"/>
    <p:sldId id="274" r:id="rId19"/>
    <p:sldId id="275" r:id="rId20"/>
    <p:sldId id="290" r:id="rId21"/>
    <p:sldId id="292" r:id="rId22"/>
    <p:sldId id="293" r:id="rId23"/>
    <p:sldId id="294" r:id="rId24"/>
    <p:sldId id="295" r:id="rId25"/>
    <p:sldId id="296" r:id="rId26"/>
    <p:sldId id="297" r:id="rId27"/>
    <p:sldId id="298" r:id="rId28"/>
    <p:sldId id="299" r:id="rId29"/>
    <p:sldId id="300" r:id="rId30"/>
    <p:sldId id="301" r:id="rId31"/>
    <p:sldId id="302" r:id="rId32"/>
    <p:sldId id="303"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638" autoAdjust="0"/>
  </p:normalViewPr>
  <p:slideViewPr>
    <p:cSldViewPr>
      <p:cViewPr varScale="1">
        <p:scale>
          <a:sx n="92" d="100"/>
          <a:sy n="92" d="100"/>
        </p:scale>
        <p:origin x="53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309859-7BE7-463B-85E5-95D2E774CE59}" type="datetimeFigureOut">
              <a:rPr lang="en-US" smtClean="0"/>
              <a:pPr/>
              <a:t>9/16/2015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8E7E6A-4AA0-4F6D-970A-B63447F87C9F}" type="slidenum">
              <a:rPr lang="en-US" smtClean="0"/>
              <a:pPr/>
              <a:t>‹#›</a:t>
            </a:fld>
            <a:endParaRPr lang="en-US"/>
          </a:p>
        </p:txBody>
      </p:sp>
    </p:spTree>
    <p:extLst>
      <p:ext uri="{BB962C8B-B14F-4D97-AF65-F5344CB8AC3E}">
        <p14:creationId xmlns:p14="http://schemas.microsoft.com/office/powerpoint/2010/main" val="549297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vmlDrawing" Target="../drawings/vmlDrawing1.vml"/><Relationship Id="rId6" Type="http://schemas.openxmlformats.org/officeDocument/2006/relationships/image" Target="../media/image9.wmf"/><Relationship Id="rId5" Type="http://schemas.openxmlformats.org/officeDocument/2006/relationships/oleObject" Target="../embeddings/Microsoft_Word_97_-_2003_Document1.doc"/><Relationship Id="rId4" Type="http://schemas.openxmlformats.org/officeDocument/2006/relationships/oleObject" Target="../embeddings/oleObject1.bin"/></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s/slide25.xml"/><Relationship Id="rId1" Type="http://schemas.openxmlformats.org/officeDocument/2006/relationships/notesMaster" Target="../notesMasters/notesMaster1.xml"/><Relationship Id="rId5" Type="http://schemas.openxmlformats.org/officeDocument/2006/relationships/image" Target="../media/image15.png"/><Relationship Id="rId4" Type="http://schemas.openxmlformats.org/officeDocument/2006/relationships/image" Target="../media/image14.png"/></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image" Target="../media/image21.png"/></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10"/>
          <p:cNvSpPr>
            <a:spLocks noGrp="1" noChangeArrowheads="1"/>
          </p:cNvSpPr>
          <p:nvPr>
            <p:ph type="ftr" sz="quarter" idx="4"/>
          </p:nvPr>
        </p:nvSpPr>
        <p:spPr>
          <a:noFill/>
        </p:spPr>
        <p:txBody>
          <a:bodyPr/>
          <a:lstStyle/>
          <a:p>
            <a:r>
              <a:rPr lang="en-US"/>
              <a:t>Oracle Database 10</a:t>
            </a:r>
            <a:r>
              <a:rPr lang="en-US" i="1"/>
              <a:t>g</a:t>
            </a:r>
            <a:r>
              <a:rPr lang="en-US"/>
              <a:t>: SQL Fundamentals I</a:t>
            </a:r>
            <a:r>
              <a:rPr lang="en-US">
                <a:solidFill>
                  <a:schemeClr val="tx1"/>
                </a:solidFill>
              </a:rPr>
              <a:t>   7-</a:t>
            </a:r>
            <a:fld id="{275A893C-02CC-4218-9484-A74B6CA145CC}" type="slidenum">
              <a:rPr lang="en-US">
                <a:solidFill>
                  <a:schemeClr val="tx1"/>
                </a:solidFill>
              </a:rPr>
              <a:pPr/>
              <a:t>22</a:t>
            </a:fld>
            <a:endParaRPr lang="en-US">
              <a:solidFill>
                <a:schemeClr val="tx1"/>
              </a:solidFill>
            </a:endParaRPr>
          </a:p>
        </p:txBody>
      </p:sp>
      <p:sp>
        <p:nvSpPr>
          <p:cNvPr id="1028" name="Rectangle 9"/>
          <p:cNvSpPr>
            <a:spLocks noGrp="1" noRot="1" noChangeAspect="1" noChangeArrowheads="1" noTextEdit="1"/>
          </p:cNvSpPr>
          <p:nvPr>
            <p:ph type="sldImg"/>
          </p:nvPr>
        </p:nvSpPr>
        <p:spPr>
          <a:ln/>
        </p:spPr>
      </p:sp>
      <p:sp>
        <p:nvSpPr>
          <p:cNvPr id="1029" name="Rectangle 10"/>
          <p:cNvSpPr>
            <a:spLocks noGrp="1" noChangeArrowheads="1"/>
          </p:cNvSpPr>
          <p:nvPr>
            <p:ph type="body" idx="1"/>
          </p:nvPr>
        </p:nvSpPr>
        <p:spPr>
          <a:noFill/>
          <a:ln/>
        </p:spPr>
        <p:txBody>
          <a:bodyPr/>
          <a:lstStyle/>
          <a:p>
            <a:pPr eaLnBrk="1" hangingPunct="1"/>
            <a:r>
              <a:rPr lang="en-US" smtClean="0"/>
              <a:t>Set Operators</a:t>
            </a:r>
          </a:p>
          <a:p>
            <a:pPr lvl="1" eaLnBrk="1" hangingPunct="1"/>
            <a:r>
              <a:rPr lang="en-US" smtClean="0">
                <a:solidFill>
                  <a:schemeClr val="tx1"/>
                </a:solidFill>
              </a:rPr>
              <a:t>The set operators combine the results of two or more component queries into one result. Queries containing set operators are called </a:t>
            </a:r>
            <a:r>
              <a:rPr lang="en-US" i="1" smtClean="0">
                <a:solidFill>
                  <a:schemeClr val="tx1"/>
                </a:solidFill>
              </a:rPr>
              <a:t>compound</a:t>
            </a:r>
            <a:r>
              <a:rPr lang="en-US" smtClean="0">
                <a:solidFill>
                  <a:schemeClr val="tx1"/>
                </a:solidFill>
              </a:rPr>
              <a:t> </a:t>
            </a:r>
            <a:r>
              <a:rPr lang="en-US" i="1" smtClean="0">
                <a:solidFill>
                  <a:schemeClr val="tx1"/>
                </a:solidFill>
              </a:rPr>
              <a:t>queries</a:t>
            </a:r>
            <a:r>
              <a:rPr lang="en-US" smtClean="0">
                <a:solidFill>
                  <a:schemeClr val="tx1"/>
                </a:solidFill>
              </a:rPr>
              <a:t>.</a:t>
            </a:r>
          </a:p>
          <a:p>
            <a:pPr lvl="1" eaLnBrk="1" hangingPunct="1"/>
            <a:endParaRPr lang="en-US" smtClean="0">
              <a:solidFill>
                <a:schemeClr val="tx1"/>
              </a:solidFill>
            </a:endParaRPr>
          </a:p>
          <a:p>
            <a:pPr lvl="1" eaLnBrk="1" hangingPunct="1"/>
            <a:endParaRPr lang="en-US" smtClean="0">
              <a:solidFill>
                <a:schemeClr val="tx1"/>
              </a:solidFill>
            </a:endParaRPr>
          </a:p>
          <a:p>
            <a:pPr lvl="1" eaLnBrk="1" hangingPunct="1"/>
            <a:endParaRPr lang="en-US" smtClean="0">
              <a:solidFill>
                <a:schemeClr val="tx1"/>
              </a:solidFill>
            </a:endParaRPr>
          </a:p>
          <a:p>
            <a:pPr lvl="1" eaLnBrk="1" hangingPunct="1"/>
            <a:endParaRPr lang="en-US" smtClean="0">
              <a:solidFill>
                <a:schemeClr val="tx1"/>
              </a:solidFill>
            </a:endParaRPr>
          </a:p>
          <a:p>
            <a:pPr lvl="1" eaLnBrk="1" hangingPunct="1"/>
            <a:endParaRPr lang="en-US" smtClean="0">
              <a:solidFill>
                <a:schemeClr val="tx1"/>
              </a:solidFill>
            </a:endParaRPr>
          </a:p>
          <a:p>
            <a:pPr lvl="1" eaLnBrk="1" hangingPunct="1"/>
            <a:endParaRPr lang="en-US" smtClean="0">
              <a:solidFill>
                <a:schemeClr val="tx1"/>
              </a:solidFill>
            </a:endParaRPr>
          </a:p>
          <a:p>
            <a:pPr lvl="1" eaLnBrk="1" hangingPunct="1">
              <a:spcBef>
                <a:spcPct val="65000"/>
              </a:spcBef>
            </a:pPr>
            <a:r>
              <a:rPr lang="en-US" smtClean="0">
                <a:solidFill>
                  <a:schemeClr val="tx1"/>
                </a:solidFill>
              </a:rPr>
              <a:t>All set operators have equal precedence. If a SQL statement contains multiple set operators, the Oracle server evaluates them from left (top) to right (bottom) if no parentheses explicitly specify another order. You should use parentheses to specify the order of evaluation explicitly in queries that use the </a:t>
            </a:r>
            <a:r>
              <a:rPr lang="en-US" smtClean="0">
                <a:solidFill>
                  <a:schemeClr val="tx1"/>
                </a:solidFill>
                <a:latin typeface="Courier New" pitchFamily="49" charset="0"/>
              </a:rPr>
              <a:t>INTERSECT</a:t>
            </a:r>
            <a:r>
              <a:rPr lang="en-US" smtClean="0">
                <a:solidFill>
                  <a:schemeClr val="tx1"/>
                </a:solidFill>
              </a:rPr>
              <a:t> operator with other set operators.</a:t>
            </a:r>
          </a:p>
        </p:txBody>
      </p:sp>
      <p:graphicFrame>
        <p:nvGraphicFramePr>
          <p:cNvPr id="1026" name="Object 0"/>
          <p:cNvGraphicFramePr>
            <a:graphicFrameLocks/>
          </p:cNvGraphicFramePr>
          <p:nvPr/>
        </p:nvGraphicFramePr>
        <p:xfrm>
          <a:off x="626003" y="5780096"/>
          <a:ext cx="5895638" cy="1520090"/>
        </p:xfrm>
        <a:graphic>
          <a:graphicData uri="http://schemas.openxmlformats.org/presentationml/2006/ole">
            <mc:AlternateContent xmlns:mc="http://schemas.openxmlformats.org/markup-compatibility/2006">
              <mc:Choice xmlns:v="urn:schemas-microsoft-com:vml" Requires="v">
                <p:oleObj spid="_x0000_s1028" name="Document" r:id="rId5" imgW="6714744" imgH="1764792" progId="Word.Document.8">
                  <p:embed/>
                </p:oleObj>
              </mc:Choice>
              <mc:Fallback>
                <p:oleObj name="Document" r:id="rId5" imgW="6714744" imgH="1764792" progId="Word.Document.8">
                  <p:embed/>
                  <p:pic>
                    <p:nvPicPr>
                      <p:cNvPr id="0" name="Picture 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6003" y="5780096"/>
                        <a:ext cx="5895638" cy="1520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1097718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0"/>
          <p:cNvSpPr>
            <a:spLocks noGrp="1" noChangeArrowheads="1"/>
          </p:cNvSpPr>
          <p:nvPr>
            <p:ph type="ftr" sz="quarter" idx="4"/>
          </p:nvPr>
        </p:nvSpPr>
        <p:spPr>
          <a:noFill/>
        </p:spPr>
        <p:txBody>
          <a:bodyPr/>
          <a:lstStyle/>
          <a:p>
            <a:r>
              <a:rPr lang="en-US"/>
              <a:t>Oracle Database 10</a:t>
            </a:r>
            <a:r>
              <a:rPr lang="en-US" i="1"/>
              <a:t>g</a:t>
            </a:r>
            <a:r>
              <a:rPr lang="en-US"/>
              <a:t>: SQL Fundamentals I</a:t>
            </a:r>
            <a:r>
              <a:rPr lang="en-US">
                <a:solidFill>
                  <a:schemeClr val="tx1"/>
                </a:solidFill>
              </a:rPr>
              <a:t>   7-</a:t>
            </a:r>
            <a:fld id="{60FD0428-4ED8-4816-81E4-C61BEF199307}" type="slidenum">
              <a:rPr lang="en-US">
                <a:solidFill>
                  <a:schemeClr val="tx1"/>
                </a:solidFill>
              </a:rPr>
              <a:pPr/>
              <a:t>31</a:t>
            </a:fld>
            <a:endParaRPr lang="en-US">
              <a:solidFill>
                <a:schemeClr val="tx1"/>
              </a:solidFill>
            </a:endParaRPr>
          </a:p>
        </p:txBody>
      </p:sp>
      <p:sp>
        <p:nvSpPr>
          <p:cNvPr id="34819" name="Rectangle 6"/>
          <p:cNvSpPr>
            <a:spLocks noGrp="1" noRot="1" noChangeAspect="1" noChangeArrowheads="1" noTextEdit="1"/>
          </p:cNvSpPr>
          <p:nvPr>
            <p:ph type="sldImg"/>
          </p:nvPr>
        </p:nvSpPr>
        <p:spPr>
          <a:ln/>
        </p:spPr>
      </p:sp>
      <p:sp>
        <p:nvSpPr>
          <p:cNvPr id="34820" name="Rectangle 7"/>
          <p:cNvSpPr>
            <a:spLocks noGrp="1" noChangeArrowheads="1"/>
          </p:cNvSpPr>
          <p:nvPr>
            <p:ph type="body" idx="1"/>
          </p:nvPr>
        </p:nvSpPr>
        <p:spPr>
          <a:noFill/>
          <a:ln/>
        </p:spPr>
        <p:txBody>
          <a:bodyPr/>
          <a:lstStyle/>
          <a:p>
            <a:pPr eaLnBrk="1" hangingPunct="1"/>
            <a:r>
              <a:rPr lang="en-US" dirty="0" smtClean="0">
                <a:latin typeface="Courier New" pitchFamily="49" charset="0"/>
              </a:rPr>
              <a:t>MINUS</a:t>
            </a:r>
            <a:r>
              <a:rPr lang="en-US" dirty="0" smtClean="0"/>
              <a:t> Operator (continued)</a:t>
            </a:r>
          </a:p>
          <a:p>
            <a:pPr lvl="1" eaLnBrk="1" hangingPunct="1"/>
            <a:r>
              <a:rPr lang="en-US" dirty="0" smtClean="0"/>
              <a:t>In the example in the slide, the employee IDs and job IDs in the </a:t>
            </a:r>
            <a:r>
              <a:rPr lang="en-US" dirty="0" smtClean="0">
                <a:latin typeface="Courier New" pitchFamily="49" charset="0"/>
              </a:rPr>
              <a:t>JOB_HISTORY</a:t>
            </a:r>
            <a:r>
              <a:rPr lang="en-US" dirty="0" smtClean="0"/>
              <a:t> table are subtracted from those in the </a:t>
            </a:r>
            <a:r>
              <a:rPr lang="en-US" dirty="0" smtClean="0">
                <a:latin typeface="Courier New" pitchFamily="49" charset="0"/>
              </a:rPr>
              <a:t>EMPLOYEES</a:t>
            </a:r>
            <a:r>
              <a:rPr lang="en-US" dirty="0" smtClean="0"/>
              <a:t> table. The results set displays the employees remaining after the subtraction; they are represented by rows that exist in the </a:t>
            </a:r>
            <a:r>
              <a:rPr lang="en-US" dirty="0" smtClean="0">
                <a:latin typeface="Courier New" pitchFamily="49" charset="0"/>
              </a:rPr>
              <a:t>EMPLOYEES</a:t>
            </a:r>
            <a:r>
              <a:rPr lang="en-US" dirty="0" smtClean="0"/>
              <a:t> table but do not exist in the </a:t>
            </a:r>
            <a:r>
              <a:rPr lang="en-US" dirty="0" smtClean="0">
                <a:latin typeface="Courier New" pitchFamily="49" charset="0"/>
              </a:rPr>
              <a:t>JOB_HISTORY</a:t>
            </a:r>
            <a:r>
              <a:rPr lang="en-US" dirty="0" smtClean="0"/>
              <a:t> table. These are the records of the employees who have not changed their jobs even once.</a:t>
            </a:r>
          </a:p>
        </p:txBody>
      </p:sp>
    </p:spTree>
    <p:extLst>
      <p:ext uri="{BB962C8B-B14F-4D97-AF65-F5344CB8AC3E}">
        <p14:creationId xmlns:p14="http://schemas.microsoft.com/office/powerpoint/2010/main" val="2735266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0"/>
          <p:cNvSpPr>
            <a:spLocks noGrp="1" noChangeArrowheads="1"/>
          </p:cNvSpPr>
          <p:nvPr>
            <p:ph type="ftr" sz="quarter" idx="4"/>
          </p:nvPr>
        </p:nvSpPr>
        <p:spPr>
          <a:noFill/>
        </p:spPr>
        <p:txBody>
          <a:bodyPr/>
          <a:lstStyle/>
          <a:p>
            <a:r>
              <a:rPr lang="en-US"/>
              <a:t>Oracle Database 10</a:t>
            </a:r>
            <a:r>
              <a:rPr lang="en-US" i="1"/>
              <a:t>g</a:t>
            </a:r>
            <a:r>
              <a:rPr lang="en-US"/>
              <a:t>: SQL Fundamentals I</a:t>
            </a:r>
            <a:r>
              <a:rPr lang="en-US">
                <a:solidFill>
                  <a:schemeClr val="tx1"/>
                </a:solidFill>
              </a:rPr>
              <a:t>   7-</a:t>
            </a:r>
            <a:fld id="{B36A50B5-9E0F-48D5-823C-62AE4610757E}" type="slidenum">
              <a:rPr lang="en-US">
                <a:solidFill>
                  <a:schemeClr val="tx1"/>
                </a:solidFill>
              </a:rPr>
              <a:pPr/>
              <a:t>32</a:t>
            </a:fld>
            <a:endParaRPr lang="en-US">
              <a:solidFill>
                <a:schemeClr val="tx1"/>
              </a:solidFill>
            </a:endParaRPr>
          </a:p>
        </p:txBody>
      </p:sp>
      <p:sp>
        <p:nvSpPr>
          <p:cNvPr id="35843" name="Rectangle 6"/>
          <p:cNvSpPr>
            <a:spLocks noGrp="1" noRot="1" noChangeAspect="1" noChangeArrowheads="1" noTextEdit="1"/>
          </p:cNvSpPr>
          <p:nvPr>
            <p:ph type="sldImg"/>
          </p:nvPr>
        </p:nvSpPr>
        <p:spPr>
          <a:ln/>
        </p:spPr>
      </p:sp>
      <p:sp>
        <p:nvSpPr>
          <p:cNvPr id="35844" name="Rectangle 7"/>
          <p:cNvSpPr>
            <a:spLocks noGrp="1" noChangeArrowheads="1"/>
          </p:cNvSpPr>
          <p:nvPr>
            <p:ph type="body" idx="1"/>
          </p:nvPr>
        </p:nvSpPr>
        <p:spPr>
          <a:noFill/>
          <a:ln/>
        </p:spPr>
        <p:txBody>
          <a:bodyPr/>
          <a:lstStyle/>
          <a:p>
            <a:pPr eaLnBrk="1" hangingPunct="1"/>
            <a:r>
              <a:rPr lang="en-US" dirty="0" smtClean="0"/>
              <a:t>Set Operator Guidelines</a:t>
            </a:r>
          </a:p>
          <a:p>
            <a:pPr lvl="2" eaLnBrk="1" hangingPunct="1"/>
            <a:r>
              <a:rPr lang="en-US" dirty="0" smtClean="0"/>
              <a:t>The expressions in the select lists of the queries must match in number and data type. Queries that use </a:t>
            </a:r>
            <a:r>
              <a:rPr lang="en-US" dirty="0" smtClean="0">
                <a:latin typeface="Courier New" pitchFamily="49" charset="0"/>
              </a:rPr>
              <a:t>UNION</a:t>
            </a:r>
            <a:r>
              <a:rPr lang="en-US" dirty="0" smtClean="0"/>
              <a:t>, </a:t>
            </a:r>
            <a:r>
              <a:rPr lang="en-US" dirty="0" smtClean="0">
                <a:latin typeface="Courier New" pitchFamily="49" charset="0"/>
              </a:rPr>
              <a:t>UNION</a:t>
            </a:r>
            <a:r>
              <a:rPr lang="en-US" dirty="0" smtClean="0"/>
              <a:t> </a:t>
            </a:r>
            <a:r>
              <a:rPr lang="en-US" dirty="0" smtClean="0">
                <a:latin typeface="Courier New" pitchFamily="49" charset="0"/>
              </a:rPr>
              <a:t>ALL</a:t>
            </a:r>
            <a:r>
              <a:rPr lang="en-US" dirty="0" smtClean="0"/>
              <a:t>, </a:t>
            </a:r>
            <a:r>
              <a:rPr lang="en-US" dirty="0" smtClean="0">
                <a:latin typeface="Courier New" pitchFamily="49" charset="0"/>
              </a:rPr>
              <a:t>INTERSECT</a:t>
            </a:r>
            <a:r>
              <a:rPr lang="en-US" dirty="0" smtClean="0"/>
              <a:t>, and </a:t>
            </a:r>
            <a:r>
              <a:rPr lang="en-US" dirty="0" smtClean="0">
                <a:latin typeface="Courier New" pitchFamily="49" charset="0"/>
              </a:rPr>
              <a:t>MINUS</a:t>
            </a:r>
            <a:r>
              <a:rPr lang="en-US" dirty="0" smtClean="0"/>
              <a:t> operators in their </a:t>
            </a:r>
            <a:r>
              <a:rPr lang="en-US" dirty="0" smtClean="0">
                <a:latin typeface="Courier New" pitchFamily="49" charset="0"/>
              </a:rPr>
              <a:t>WHERE</a:t>
            </a:r>
            <a:r>
              <a:rPr lang="en-US" dirty="0" smtClean="0"/>
              <a:t> clause must have the same number and type of columns in their </a:t>
            </a:r>
            <a:r>
              <a:rPr lang="en-US" dirty="0" smtClean="0">
                <a:latin typeface="Courier New" pitchFamily="49" charset="0"/>
              </a:rPr>
              <a:t>SELECT</a:t>
            </a:r>
            <a:r>
              <a:rPr lang="en-US" dirty="0" smtClean="0"/>
              <a:t> list. For example:</a:t>
            </a:r>
          </a:p>
          <a:p>
            <a:pPr lvl="3" eaLnBrk="1" hangingPunct="1">
              <a:buFont typeface="Times New Roman" pitchFamily="18" charset="0"/>
              <a:buNone/>
            </a:pPr>
            <a:r>
              <a:rPr lang="en-US" sz="1100" dirty="0" smtClean="0">
                <a:latin typeface="Courier New" pitchFamily="49" charset="0"/>
              </a:rPr>
              <a:t> SELECT </a:t>
            </a:r>
            <a:r>
              <a:rPr lang="en-US" sz="1100" dirty="0" err="1" smtClean="0">
                <a:latin typeface="Courier New" pitchFamily="49" charset="0"/>
              </a:rPr>
              <a:t>employee_id</a:t>
            </a:r>
            <a:r>
              <a:rPr lang="en-US" sz="1100" dirty="0" smtClean="0">
                <a:latin typeface="Courier New" pitchFamily="49" charset="0"/>
              </a:rPr>
              <a:t>,</a:t>
            </a:r>
            <a:r>
              <a:rPr lang="en-US" sz="1100" dirty="0" smtClean="0"/>
              <a:t> </a:t>
            </a:r>
            <a:r>
              <a:rPr lang="en-US" sz="1100" dirty="0" err="1" smtClean="0">
                <a:latin typeface="Courier New" pitchFamily="49" charset="0"/>
              </a:rPr>
              <a:t>department_id</a:t>
            </a:r>
            <a:endParaRPr lang="en-US" sz="1100" dirty="0" smtClean="0">
              <a:latin typeface="Courier New" pitchFamily="49" charset="0"/>
            </a:endParaRPr>
          </a:p>
          <a:p>
            <a:pPr lvl="3" eaLnBrk="1" hangingPunct="1">
              <a:buFont typeface="Times New Roman" pitchFamily="18" charset="0"/>
              <a:buNone/>
            </a:pPr>
            <a:r>
              <a:rPr lang="en-US" sz="1100" dirty="0" smtClean="0">
                <a:latin typeface="Courier New" pitchFamily="49" charset="0"/>
              </a:rPr>
              <a:t> FROM   employees</a:t>
            </a:r>
          </a:p>
          <a:p>
            <a:pPr lvl="3" eaLnBrk="1" hangingPunct="1">
              <a:buFont typeface="Times New Roman" pitchFamily="18" charset="0"/>
              <a:buNone/>
            </a:pPr>
            <a:r>
              <a:rPr lang="en-US" sz="1100" dirty="0" smtClean="0">
                <a:latin typeface="Courier New" pitchFamily="49" charset="0"/>
              </a:rPr>
              <a:t> WHERE  (</a:t>
            </a:r>
            <a:r>
              <a:rPr lang="en-US" sz="1100" dirty="0" err="1" smtClean="0">
                <a:latin typeface="Courier New" pitchFamily="49" charset="0"/>
              </a:rPr>
              <a:t>employee_id</a:t>
            </a:r>
            <a:r>
              <a:rPr lang="en-US" sz="1100" dirty="0" smtClean="0">
                <a:latin typeface="Courier New" pitchFamily="49" charset="0"/>
              </a:rPr>
              <a:t>,</a:t>
            </a:r>
            <a:r>
              <a:rPr lang="en-US" sz="1100" dirty="0" smtClean="0"/>
              <a:t> </a:t>
            </a:r>
            <a:r>
              <a:rPr lang="en-US" sz="1100" dirty="0" err="1" smtClean="0">
                <a:latin typeface="Courier New" pitchFamily="49" charset="0"/>
              </a:rPr>
              <a:t>department_id</a:t>
            </a:r>
            <a:r>
              <a:rPr lang="en-US" sz="1100" dirty="0" smtClean="0">
                <a:latin typeface="Courier New" pitchFamily="49" charset="0"/>
              </a:rPr>
              <a:t>) </a:t>
            </a:r>
          </a:p>
          <a:p>
            <a:pPr lvl="3" eaLnBrk="1" hangingPunct="1">
              <a:buFont typeface="Times New Roman" pitchFamily="18" charset="0"/>
              <a:buNone/>
            </a:pPr>
            <a:r>
              <a:rPr lang="en-US" sz="1100" dirty="0" smtClean="0">
                <a:latin typeface="Courier New" pitchFamily="49" charset="0"/>
              </a:rPr>
              <a:t>        IN (SELECT  </a:t>
            </a:r>
            <a:r>
              <a:rPr lang="en-US" sz="1100" dirty="0" err="1" smtClean="0">
                <a:latin typeface="Courier New" pitchFamily="49" charset="0"/>
              </a:rPr>
              <a:t>employee_id</a:t>
            </a:r>
            <a:r>
              <a:rPr lang="en-US" sz="1100" dirty="0" smtClean="0">
                <a:latin typeface="Courier New" pitchFamily="49" charset="0"/>
              </a:rPr>
              <a:t>,</a:t>
            </a:r>
            <a:r>
              <a:rPr lang="en-US" sz="1100" dirty="0" smtClean="0"/>
              <a:t> </a:t>
            </a:r>
            <a:r>
              <a:rPr lang="en-US" sz="1100" dirty="0" err="1" smtClean="0">
                <a:latin typeface="Courier New" pitchFamily="49" charset="0"/>
              </a:rPr>
              <a:t>department_id</a:t>
            </a:r>
            <a:endParaRPr lang="en-US" sz="1100" dirty="0" smtClean="0">
              <a:latin typeface="Courier New" pitchFamily="49" charset="0"/>
            </a:endParaRPr>
          </a:p>
          <a:p>
            <a:pPr lvl="3" eaLnBrk="1" hangingPunct="1">
              <a:buFont typeface="Times New Roman" pitchFamily="18" charset="0"/>
              <a:buNone/>
            </a:pPr>
            <a:r>
              <a:rPr lang="en-US" sz="1100" dirty="0" smtClean="0">
                <a:latin typeface="Courier New" pitchFamily="49" charset="0"/>
              </a:rPr>
              <a:t>            FROM    employees </a:t>
            </a:r>
          </a:p>
          <a:p>
            <a:pPr lvl="3" eaLnBrk="1" hangingPunct="1">
              <a:buFont typeface="Times New Roman" pitchFamily="18" charset="0"/>
              <a:buNone/>
            </a:pPr>
            <a:r>
              <a:rPr lang="en-US" sz="1100" dirty="0" smtClean="0">
                <a:latin typeface="Courier New" pitchFamily="49" charset="0"/>
              </a:rPr>
              <a:t>            UNION</a:t>
            </a:r>
          </a:p>
          <a:p>
            <a:pPr lvl="3" eaLnBrk="1" hangingPunct="1">
              <a:buFont typeface="Times New Roman" pitchFamily="18" charset="0"/>
              <a:buNone/>
            </a:pPr>
            <a:r>
              <a:rPr lang="en-US" sz="1100" dirty="0" smtClean="0">
                <a:latin typeface="Courier New" pitchFamily="49" charset="0"/>
              </a:rPr>
              <a:t>            SELECT  </a:t>
            </a:r>
            <a:r>
              <a:rPr lang="en-US" sz="1100" dirty="0" err="1" smtClean="0">
                <a:latin typeface="Courier New" pitchFamily="49" charset="0"/>
              </a:rPr>
              <a:t>employee_id</a:t>
            </a:r>
            <a:r>
              <a:rPr lang="en-US" sz="1100" dirty="0" smtClean="0">
                <a:latin typeface="Courier New" pitchFamily="49" charset="0"/>
              </a:rPr>
              <a:t>,</a:t>
            </a:r>
            <a:r>
              <a:rPr lang="en-US" sz="1100" dirty="0" smtClean="0"/>
              <a:t> </a:t>
            </a:r>
            <a:r>
              <a:rPr lang="en-US" sz="1100" dirty="0" err="1" smtClean="0">
                <a:latin typeface="Courier New" pitchFamily="49" charset="0"/>
              </a:rPr>
              <a:t>department_id</a:t>
            </a:r>
            <a:endParaRPr lang="en-US" sz="1100" dirty="0" smtClean="0">
              <a:latin typeface="Courier New" pitchFamily="49" charset="0"/>
            </a:endParaRPr>
          </a:p>
          <a:p>
            <a:pPr lvl="3" eaLnBrk="1" hangingPunct="1">
              <a:buFont typeface="Times New Roman" pitchFamily="18" charset="0"/>
              <a:buNone/>
            </a:pPr>
            <a:r>
              <a:rPr lang="en-US" sz="1100" dirty="0" smtClean="0">
                <a:latin typeface="Courier New" pitchFamily="49" charset="0"/>
              </a:rPr>
              <a:t>            FROM    </a:t>
            </a:r>
            <a:r>
              <a:rPr lang="en-US" sz="1100" dirty="0" err="1" smtClean="0">
                <a:latin typeface="Courier New" pitchFamily="49" charset="0"/>
              </a:rPr>
              <a:t>job_history</a:t>
            </a:r>
            <a:r>
              <a:rPr lang="en-US" sz="1100" dirty="0" smtClean="0">
                <a:latin typeface="Courier New" pitchFamily="49" charset="0"/>
              </a:rPr>
              <a:t>);</a:t>
            </a:r>
          </a:p>
          <a:p>
            <a:pPr lvl="2" eaLnBrk="1" hangingPunct="1"/>
            <a:r>
              <a:rPr lang="en-US" dirty="0" smtClean="0"/>
              <a:t>The </a:t>
            </a:r>
            <a:r>
              <a:rPr lang="en-US" dirty="0" smtClean="0">
                <a:latin typeface="Courier New" pitchFamily="49" charset="0"/>
              </a:rPr>
              <a:t>ORDER</a:t>
            </a:r>
            <a:r>
              <a:rPr lang="en-US" dirty="0" smtClean="0"/>
              <a:t> </a:t>
            </a:r>
            <a:r>
              <a:rPr lang="en-US" dirty="0" smtClean="0">
                <a:latin typeface="Courier New" pitchFamily="49" charset="0"/>
              </a:rPr>
              <a:t>BY</a:t>
            </a:r>
            <a:r>
              <a:rPr lang="en-US" dirty="0" smtClean="0"/>
              <a:t> clause:</a:t>
            </a:r>
          </a:p>
          <a:p>
            <a:pPr lvl="3" eaLnBrk="1" hangingPunct="1"/>
            <a:r>
              <a:rPr lang="en-US" dirty="0" smtClean="0"/>
              <a:t>Can appear only at the very end of the statement</a:t>
            </a:r>
          </a:p>
          <a:p>
            <a:pPr lvl="3" eaLnBrk="1" hangingPunct="1"/>
            <a:r>
              <a:rPr lang="en-US" dirty="0" smtClean="0"/>
              <a:t>Will accept the column name, an alias, or the positional notation</a:t>
            </a:r>
          </a:p>
          <a:p>
            <a:pPr lvl="2" eaLnBrk="1" hangingPunct="1"/>
            <a:r>
              <a:rPr lang="en-US" dirty="0" smtClean="0"/>
              <a:t>The column name or alias, if used in an </a:t>
            </a:r>
            <a:r>
              <a:rPr lang="en-US" dirty="0" smtClean="0">
                <a:latin typeface="Courier New" pitchFamily="49" charset="0"/>
              </a:rPr>
              <a:t>ORDER</a:t>
            </a:r>
            <a:r>
              <a:rPr lang="en-US" dirty="0" smtClean="0"/>
              <a:t> </a:t>
            </a:r>
            <a:r>
              <a:rPr lang="en-US" dirty="0" smtClean="0">
                <a:latin typeface="Courier New" pitchFamily="49" charset="0"/>
              </a:rPr>
              <a:t>BY</a:t>
            </a:r>
            <a:r>
              <a:rPr lang="en-US" dirty="0" smtClean="0"/>
              <a:t> clause, must be from the first </a:t>
            </a:r>
            <a:r>
              <a:rPr lang="en-US" dirty="0" smtClean="0">
                <a:latin typeface="Courier New" pitchFamily="49" charset="0"/>
              </a:rPr>
              <a:t>SELECT</a:t>
            </a:r>
            <a:r>
              <a:rPr lang="en-US" dirty="0" smtClean="0"/>
              <a:t> list.</a:t>
            </a:r>
          </a:p>
          <a:p>
            <a:pPr lvl="2" eaLnBrk="1" hangingPunct="1">
              <a:buSzPct val="70000"/>
            </a:pPr>
            <a:r>
              <a:rPr lang="en-US" dirty="0" smtClean="0">
                <a:solidFill>
                  <a:schemeClr val="tx1"/>
                </a:solidFill>
              </a:rPr>
              <a:t>Set</a:t>
            </a:r>
            <a:r>
              <a:rPr lang="en-US" dirty="0" smtClean="0"/>
              <a:t> operators can be used in </a:t>
            </a:r>
            <a:r>
              <a:rPr lang="en-US" dirty="0" err="1" smtClean="0"/>
              <a:t>subqueries</a:t>
            </a:r>
            <a:r>
              <a:rPr lang="en-US" dirty="0" smtClean="0"/>
              <a:t>.</a:t>
            </a:r>
          </a:p>
        </p:txBody>
      </p:sp>
    </p:spTree>
    <p:extLst>
      <p:ext uri="{BB962C8B-B14F-4D97-AF65-F5344CB8AC3E}">
        <p14:creationId xmlns:p14="http://schemas.microsoft.com/office/powerpoint/2010/main" val="3395679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0"/>
          <p:cNvSpPr>
            <a:spLocks noGrp="1" noChangeArrowheads="1"/>
          </p:cNvSpPr>
          <p:nvPr>
            <p:ph type="ftr" sz="quarter" idx="4"/>
          </p:nvPr>
        </p:nvSpPr>
        <p:spPr>
          <a:noFill/>
        </p:spPr>
        <p:txBody>
          <a:bodyPr/>
          <a:lstStyle/>
          <a:p>
            <a:r>
              <a:rPr lang="en-US"/>
              <a:t>Oracle Database 10</a:t>
            </a:r>
            <a:r>
              <a:rPr lang="en-US" i="1"/>
              <a:t>g</a:t>
            </a:r>
            <a:r>
              <a:rPr lang="en-US"/>
              <a:t>: SQL Fundamentals I</a:t>
            </a:r>
            <a:r>
              <a:rPr lang="en-US">
                <a:solidFill>
                  <a:schemeClr val="tx1"/>
                </a:solidFill>
              </a:rPr>
              <a:t>   7-</a:t>
            </a:r>
            <a:fld id="{C3DBE4AC-DE03-4A85-9358-70916F7A61A3}" type="slidenum">
              <a:rPr lang="en-US">
                <a:solidFill>
                  <a:schemeClr val="tx1"/>
                </a:solidFill>
              </a:rPr>
              <a:pPr/>
              <a:t>23</a:t>
            </a:fld>
            <a:endParaRPr lang="en-US">
              <a:solidFill>
                <a:schemeClr val="tx1"/>
              </a:solidFill>
            </a:endParaRPr>
          </a:p>
        </p:txBody>
      </p:sp>
      <p:sp>
        <p:nvSpPr>
          <p:cNvPr id="26627" name="Rectangle 8"/>
          <p:cNvSpPr>
            <a:spLocks noGrp="1" noRot="1" noChangeAspect="1" noChangeArrowheads="1" noTextEdit="1"/>
          </p:cNvSpPr>
          <p:nvPr>
            <p:ph type="sldImg"/>
          </p:nvPr>
        </p:nvSpPr>
        <p:spPr>
          <a:ln/>
        </p:spPr>
      </p:sp>
      <p:sp>
        <p:nvSpPr>
          <p:cNvPr id="26628" name="Rectangle 9"/>
          <p:cNvSpPr>
            <a:spLocks noGrp="1" noChangeArrowheads="1"/>
          </p:cNvSpPr>
          <p:nvPr>
            <p:ph type="body" idx="1"/>
          </p:nvPr>
        </p:nvSpPr>
        <p:spPr>
          <a:noFill/>
          <a:ln/>
        </p:spPr>
        <p:txBody>
          <a:bodyPr/>
          <a:lstStyle/>
          <a:p>
            <a:pPr eaLnBrk="1" hangingPunct="1"/>
            <a:r>
              <a:rPr lang="en-US" smtClean="0"/>
              <a:t>Tables Used in This Lesson</a:t>
            </a:r>
          </a:p>
          <a:p>
            <a:pPr lvl="1" eaLnBrk="1" hangingPunct="1"/>
            <a:r>
              <a:rPr lang="en-US" smtClean="0"/>
              <a:t>Two tables are used in this lesson. They are the </a:t>
            </a:r>
            <a:r>
              <a:rPr lang="en-US" smtClean="0">
                <a:latin typeface="Courier New" pitchFamily="49" charset="0"/>
              </a:rPr>
              <a:t>EMPLOYEES</a:t>
            </a:r>
            <a:r>
              <a:rPr lang="en-US" smtClean="0"/>
              <a:t> table and the </a:t>
            </a:r>
            <a:r>
              <a:rPr lang="en-US" smtClean="0">
                <a:latin typeface="Courier New" pitchFamily="49" charset="0"/>
              </a:rPr>
              <a:t>JOB_HISTORY</a:t>
            </a:r>
            <a:r>
              <a:rPr lang="en-US" smtClean="0"/>
              <a:t> table.</a:t>
            </a:r>
          </a:p>
          <a:p>
            <a:pPr lvl="1" eaLnBrk="1" hangingPunct="1"/>
            <a:r>
              <a:rPr lang="en-US" smtClean="0">
                <a:latin typeface="TimesNewRoman" charset="0"/>
              </a:rPr>
              <a:t>The </a:t>
            </a:r>
            <a:r>
              <a:rPr lang="en-US" smtClean="0">
                <a:latin typeface="Courier New" pitchFamily="49" charset="0"/>
              </a:rPr>
              <a:t>EMPLOYEES</a:t>
            </a:r>
            <a:r>
              <a:rPr lang="en-US" smtClean="0">
                <a:latin typeface="TimesNewRoman" charset="0"/>
              </a:rPr>
              <a:t> table stores the employee details. For the human resource records, this table stores a unique identification number and e-mail address for each employee. The details of the employee’s job identification number, salary, and manager are also stored. Some of the employees earn a commission in addition to their salary; this information is tracked, too. The company organizes the roles of employees into jobs. Some of the employees have been with the company for a long time and have switched to different jobs. This is monitored using the </a:t>
            </a:r>
            <a:r>
              <a:rPr lang="en-US" smtClean="0">
                <a:latin typeface="Courier New" pitchFamily="49" charset="0"/>
              </a:rPr>
              <a:t>JOB_HISTORY</a:t>
            </a:r>
            <a:r>
              <a:rPr lang="en-US" smtClean="0">
                <a:latin typeface="TimesNewRoman" charset="0"/>
              </a:rPr>
              <a:t> table. When an employee switches jobs, the details of the start date and end date of the former job, the job identification number, and the department are recorded in the </a:t>
            </a:r>
            <a:r>
              <a:rPr lang="en-US" smtClean="0">
                <a:latin typeface="Courier New" pitchFamily="49" charset="0"/>
              </a:rPr>
              <a:t>JOB_HISTORY</a:t>
            </a:r>
            <a:r>
              <a:rPr lang="en-US" smtClean="0">
                <a:latin typeface="TimesNewRoman" charset="0"/>
              </a:rPr>
              <a:t> table.</a:t>
            </a:r>
          </a:p>
          <a:p>
            <a:pPr lvl="1" eaLnBrk="1" hangingPunct="1"/>
            <a:r>
              <a:rPr lang="en-US" smtClean="0">
                <a:latin typeface="TimesNewRoman" charset="0"/>
              </a:rPr>
              <a:t>The structure and data from the </a:t>
            </a:r>
            <a:r>
              <a:rPr lang="en-US" smtClean="0">
                <a:latin typeface="Courier New" pitchFamily="49" charset="0"/>
              </a:rPr>
              <a:t>EMPLOYEES</a:t>
            </a:r>
            <a:r>
              <a:rPr lang="en-US" smtClean="0"/>
              <a:t> and </a:t>
            </a:r>
            <a:r>
              <a:rPr lang="en-US" smtClean="0">
                <a:latin typeface="Courier New" pitchFamily="49" charset="0"/>
              </a:rPr>
              <a:t>JOB_HISTORY</a:t>
            </a:r>
            <a:r>
              <a:rPr lang="en-US" smtClean="0"/>
              <a:t> tables are shown on the following pages.</a:t>
            </a:r>
          </a:p>
        </p:txBody>
      </p:sp>
    </p:spTree>
    <p:extLst>
      <p:ext uri="{BB962C8B-B14F-4D97-AF65-F5344CB8AC3E}">
        <p14:creationId xmlns:p14="http://schemas.microsoft.com/office/powerpoint/2010/main" val="4067423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0"/>
          <p:cNvSpPr>
            <a:spLocks noGrp="1" noChangeArrowheads="1"/>
          </p:cNvSpPr>
          <p:nvPr>
            <p:ph type="ftr" sz="quarter" idx="4"/>
          </p:nvPr>
        </p:nvSpPr>
        <p:spPr>
          <a:noFill/>
        </p:spPr>
        <p:txBody>
          <a:bodyPr/>
          <a:lstStyle/>
          <a:p>
            <a:r>
              <a:rPr lang="en-US"/>
              <a:t>Oracle Database 10</a:t>
            </a:r>
            <a:r>
              <a:rPr lang="en-US" i="1"/>
              <a:t>g</a:t>
            </a:r>
            <a:r>
              <a:rPr lang="en-US"/>
              <a:t>: SQL Fundamentals I</a:t>
            </a:r>
            <a:r>
              <a:rPr lang="en-US">
                <a:solidFill>
                  <a:schemeClr val="tx1"/>
                </a:solidFill>
              </a:rPr>
              <a:t>   7-</a:t>
            </a:r>
            <a:fld id="{2627C129-3495-4184-B9EA-40DDBA736DFD}" type="slidenum">
              <a:rPr lang="en-US">
                <a:solidFill>
                  <a:schemeClr val="tx1"/>
                </a:solidFill>
              </a:rPr>
              <a:pPr/>
              <a:t>24</a:t>
            </a:fld>
            <a:endParaRPr lang="en-US">
              <a:solidFill>
                <a:schemeClr val="tx1"/>
              </a:solidFill>
            </a:endParaRPr>
          </a:p>
        </p:txBody>
      </p:sp>
      <p:sp>
        <p:nvSpPr>
          <p:cNvPr id="27651" name="Rectangle 6"/>
          <p:cNvSpPr>
            <a:spLocks noGrp="1" noRot="1" noChangeAspect="1" noChangeArrowheads="1" noTextEdit="1"/>
          </p:cNvSpPr>
          <p:nvPr>
            <p:ph type="sldImg"/>
          </p:nvPr>
        </p:nvSpPr>
        <p:spPr>
          <a:ln/>
        </p:spPr>
      </p:sp>
      <p:sp>
        <p:nvSpPr>
          <p:cNvPr id="27652" name="Rectangle 7"/>
          <p:cNvSpPr>
            <a:spLocks noGrp="1" noChangeArrowheads="1"/>
          </p:cNvSpPr>
          <p:nvPr>
            <p:ph type="body" idx="1"/>
          </p:nvPr>
        </p:nvSpPr>
        <p:spPr>
          <a:noFill/>
          <a:ln/>
        </p:spPr>
        <p:txBody>
          <a:bodyPr/>
          <a:lstStyle/>
          <a:p>
            <a:pPr eaLnBrk="1" hangingPunct="1"/>
            <a:r>
              <a:rPr lang="en-US" dirty="0" smtClean="0">
                <a:latin typeface="Courier New" pitchFamily="49" charset="0"/>
              </a:rPr>
              <a:t>UNION</a:t>
            </a:r>
            <a:r>
              <a:rPr lang="en-US" dirty="0" smtClean="0"/>
              <a:t> Operator</a:t>
            </a:r>
          </a:p>
          <a:p>
            <a:pPr lvl="1" eaLnBrk="1" hangingPunct="1"/>
            <a:r>
              <a:rPr lang="en-US" dirty="0" smtClean="0">
                <a:solidFill>
                  <a:schemeClr val="tx1"/>
                </a:solidFill>
              </a:rPr>
              <a:t>The </a:t>
            </a:r>
            <a:r>
              <a:rPr lang="en-US" dirty="0" smtClean="0">
                <a:solidFill>
                  <a:schemeClr val="tx1"/>
                </a:solidFill>
                <a:latin typeface="Courier New" pitchFamily="49" charset="0"/>
              </a:rPr>
              <a:t>UNION</a:t>
            </a:r>
            <a:r>
              <a:rPr lang="en-US" dirty="0" smtClean="0">
                <a:solidFill>
                  <a:schemeClr val="tx1"/>
                </a:solidFill>
              </a:rPr>
              <a:t> operator returns all rows that are selected by either query. Use the </a:t>
            </a:r>
            <a:r>
              <a:rPr lang="en-US" dirty="0" smtClean="0">
                <a:solidFill>
                  <a:schemeClr val="tx1"/>
                </a:solidFill>
                <a:latin typeface="Courier New" pitchFamily="49" charset="0"/>
              </a:rPr>
              <a:t>UNION</a:t>
            </a:r>
            <a:r>
              <a:rPr lang="en-US" dirty="0" smtClean="0">
                <a:solidFill>
                  <a:schemeClr val="tx1"/>
                </a:solidFill>
              </a:rPr>
              <a:t> operator to return all rows from multiple tables and eliminate any duplicate rows.</a:t>
            </a:r>
          </a:p>
          <a:p>
            <a:pPr lvl="1" eaLnBrk="1" hangingPunct="1"/>
            <a:r>
              <a:rPr lang="en-US" b="1" dirty="0" smtClean="0">
                <a:solidFill>
                  <a:schemeClr val="tx1"/>
                </a:solidFill>
              </a:rPr>
              <a:t>Guidelines</a:t>
            </a:r>
          </a:p>
          <a:p>
            <a:pPr lvl="2" eaLnBrk="1" hangingPunct="1"/>
            <a:r>
              <a:rPr lang="en-US" dirty="0" smtClean="0">
                <a:solidFill>
                  <a:schemeClr val="tx1"/>
                </a:solidFill>
                <a:latin typeface="Times" pitchFamily="18" charset="0"/>
              </a:rPr>
              <a:t>The number of columns and the data types of the columns being selected must be identical in all the </a:t>
            </a:r>
            <a:r>
              <a:rPr lang="en-US" dirty="0" smtClean="0">
                <a:solidFill>
                  <a:schemeClr val="tx1"/>
                </a:solidFill>
                <a:latin typeface="Courier New" pitchFamily="49" charset="0"/>
              </a:rPr>
              <a:t>SELECT</a:t>
            </a:r>
            <a:r>
              <a:rPr lang="en-US" dirty="0" smtClean="0">
                <a:solidFill>
                  <a:schemeClr val="tx1"/>
                </a:solidFill>
                <a:latin typeface="Times" pitchFamily="18" charset="0"/>
              </a:rPr>
              <a:t> statements used in the query. The names of the columns need not be identical.</a:t>
            </a:r>
          </a:p>
          <a:p>
            <a:pPr lvl="2" eaLnBrk="1" hangingPunct="1">
              <a:buSzPct val="70000"/>
            </a:pPr>
            <a:r>
              <a:rPr lang="en-US" dirty="0" smtClean="0">
                <a:solidFill>
                  <a:schemeClr val="tx1"/>
                </a:solidFill>
                <a:latin typeface="Courier New" pitchFamily="49" charset="0"/>
              </a:rPr>
              <a:t>UNION</a:t>
            </a:r>
            <a:r>
              <a:rPr lang="en-US" dirty="0" smtClean="0">
                <a:solidFill>
                  <a:schemeClr val="tx1"/>
                </a:solidFill>
              </a:rPr>
              <a:t> operates over all of the columns being selected.</a:t>
            </a:r>
          </a:p>
          <a:p>
            <a:pPr lvl="2" eaLnBrk="1" hangingPunct="1">
              <a:buSzPct val="70000"/>
            </a:pPr>
            <a:r>
              <a:rPr lang="en-US" dirty="0" smtClean="0">
                <a:solidFill>
                  <a:schemeClr val="tx1"/>
                </a:solidFill>
                <a:latin typeface="Courier New" pitchFamily="49" charset="0"/>
              </a:rPr>
              <a:t>NULL</a:t>
            </a:r>
            <a:r>
              <a:rPr lang="en-US" dirty="0" smtClean="0">
                <a:solidFill>
                  <a:schemeClr val="tx1"/>
                </a:solidFill>
              </a:rPr>
              <a:t> values are not ignored during duplicate checking. </a:t>
            </a:r>
          </a:p>
          <a:p>
            <a:pPr lvl="2" eaLnBrk="1" hangingPunct="1"/>
            <a:r>
              <a:rPr lang="en-US" dirty="0" smtClean="0">
                <a:solidFill>
                  <a:schemeClr val="tx1"/>
                </a:solidFill>
                <a:latin typeface="Times" pitchFamily="18" charset="0"/>
              </a:rPr>
              <a:t>The </a:t>
            </a:r>
            <a:r>
              <a:rPr lang="en-US" dirty="0" smtClean="0">
                <a:solidFill>
                  <a:schemeClr val="tx1"/>
                </a:solidFill>
                <a:latin typeface="Courier New" pitchFamily="49" charset="0"/>
              </a:rPr>
              <a:t>IN</a:t>
            </a:r>
            <a:r>
              <a:rPr lang="en-US" dirty="0" smtClean="0">
                <a:solidFill>
                  <a:schemeClr val="tx1"/>
                </a:solidFill>
                <a:latin typeface="Times" pitchFamily="18" charset="0"/>
              </a:rPr>
              <a:t> operator has a higher precedence than the </a:t>
            </a:r>
            <a:r>
              <a:rPr lang="en-US" dirty="0" smtClean="0">
                <a:solidFill>
                  <a:schemeClr val="tx1"/>
                </a:solidFill>
                <a:latin typeface="Courier New" pitchFamily="49" charset="0"/>
              </a:rPr>
              <a:t>UNION</a:t>
            </a:r>
            <a:r>
              <a:rPr lang="en-US" dirty="0" smtClean="0">
                <a:solidFill>
                  <a:schemeClr val="tx1"/>
                </a:solidFill>
                <a:latin typeface="Times" pitchFamily="18" charset="0"/>
              </a:rPr>
              <a:t> operator.</a:t>
            </a:r>
          </a:p>
          <a:p>
            <a:pPr lvl="2" eaLnBrk="1" hangingPunct="1"/>
            <a:r>
              <a:rPr lang="en-US" dirty="0" smtClean="0">
                <a:solidFill>
                  <a:schemeClr val="tx1"/>
                </a:solidFill>
                <a:latin typeface="Times" pitchFamily="18" charset="0"/>
              </a:rPr>
              <a:t>By default, the output is sorted in ascending order of the first column of the </a:t>
            </a:r>
            <a:r>
              <a:rPr lang="en-US" dirty="0" smtClean="0">
                <a:solidFill>
                  <a:schemeClr val="tx1"/>
                </a:solidFill>
                <a:latin typeface="Courier New" pitchFamily="49" charset="0"/>
              </a:rPr>
              <a:t>SELECT</a:t>
            </a:r>
            <a:r>
              <a:rPr lang="en-US" dirty="0" smtClean="0">
                <a:solidFill>
                  <a:schemeClr val="tx1"/>
                </a:solidFill>
                <a:latin typeface="Times" pitchFamily="18" charset="0"/>
              </a:rPr>
              <a:t> clause.</a:t>
            </a:r>
            <a:endParaRPr lang="en-US" dirty="0" smtClean="0">
              <a:solidFill>
                <a:schemeClr val="tx1"/>
              </a:solidFill>
            </a:endParaRPr>
          </a:p>
        </p:txBody>
      </p:sp>
    </p:spTree>
    <p:extLst>
      <p:ext uri="{BB962C8B-B14F-4D97-AF65-F5344CB8AC3E}">
        <p14:creationId xmlns:p14="http://schemas.microsoft.com/office/powerpoint/2010/main" val="3578851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
          <p:cNvSpPr>
            <a:spLocks noGrp="1" noChangeArrowheads="1"/>
          </p:cNvSpPr>
          <p:nvPr>
            <p:ph type="ftr" sz="quarter" idx="4"/>
          </p:nvPr>
        </p:nvSpPr>
        <p:spPr>
          <a:noFill/>
        </p:spPr>
        <p:txBody>
          <a:bodyPr/>
          <a:lstStyle/>
          <a:p>
            <a:r>
              <a:rPr lang="en-US"/>
              <a:t>Oracle Database 10</a:t>
            </a:r>
            <a:r>
              <a:rPr lang="en-US" i="1"/>
              <a:t>g</a:t>
            </a:r>
            <a:r>
              <a:rPr lang="en-US"/>
              <a:t>: SQL Fundamentals I</a:t>
            </a:r>
            <a:r>
              <a:rPr lang="en-US">
                <a:solidFill>
                  <a:schemeClr val="tx1"/>
                </a:solidFill>
              </a:rPr>
              <a:t>   7-</a:t>
            </a:r>
            <a:fld id="{ADAF6CF8-1E20-452E-840C-4A5360916E6D}" type="slidenum">
              <a:rPr lang="en-US">
                <a:solidFill>
                  <a:schemeClr val="tx1"/>
                </a:solidFill>
              </a:rPr>
              <a:pPr/>
              <a:t>25</a:t>
            </a:fld>
            <a:endParaRPr lang="en-US">
              <a:solidFill>
                <a:schemeClr val="tx1"/>
              </a:solidFill>
            </a:endParaRPr>
          </a:p>
        </p:txBody>
      </p:sp>
      <p:sp>
        <p:nvSpPr>
          <p:cNvPr id="28675" name="Rectangle 11"/>
          <p:cNvSpPr>
            <a:spLocks noGrp="1" noRot="1" noChangeAspect="1" noChangeArrowheads="1" noTextEdit="1"/>
          </p:cNvSpPr>
          <p:nvPr>
            <p:ph type="sldImg"/>
          </p:nvPr>
        </p:nvSpPr>
        <p:spPr>
          <a:ln/>
        </p:spPr>
      </p:sp>
      <p:sp>
        <p:nvSpPr>
          <p:cNvPr id="28676" name="Rectangle 12"/>
          <p:cNvSpPr>
            <a:spLocks noGrp="1" noChangeArrowheads="1"/>
          </p:cNvSpPr>
          <p:nvPr>
            <p:ph type="body" idx="1"/>
          </p:nvPr>
        </p:nvSpPr>
        <p:spPr>
          <a:noFill/>
          <a:ln/>
        </p:spPr>
        <p:txBody>
          <a:bodyPr/>
          <a:lstStyle/>
          <a:p>
            <a:pPr eaLnBrk="1" hangingPunct="1"/>
            <a:r>
              <a:rPr lang="en-US" dirty="0" smtClean="0"/>
              <a:t>Using the </a:t>
            </a:r>
            <a:r>
              <a:rPr lang="en-US" dirty="0" smtClean="0">
                <a:latin typeface="Courier New" pitchFamily="49" charset="0"/>
              </a:rPr>
              <a:t>UNION</a:t>
            </a:r>
            <a:r>
              <a:rPr lang="en-US" dirty="0" smtClean="0"/>
              <a:t> Operator </a:t>
            </a:r>
          </a:p>
          <a:p>
            <a:pPr lvl="1" eaLnBrk="1" hangingPunct="1"/>
            <a:r>
              <a:rPr lang="en-US" dirty="0" smtClean="0">
                <a:solidFill>
                  <a:schemeClr val="tx1"/>
                </a:solidFill>
              </a:rPr>
              <a:t>The </a:t>
            </a:r>
            <a:r>
              <a:rPr lang="en-US" dirty="0" smtClean="0">
                <a:solidFill>
                  <a:schemeClr val="tx1"/>
                </a:solidFill>
                <a:latin typeface="Courier New" pitchFamily="49" charset="0"/>
              </a:rPr>
              <a:t>UNION</a:t>
            </a:r>
            <a:r>
              <a:rPr lang="en-US" dirty="0" smtClean="0">
                <a:solidFill>
                  <a:schemeClr val="tx1"/>
                </a:solidFill>
              </a:rPr>
              <a:t> operator eliminates any duplicate records. If records that occur in both the </a:t>
            </a:r>
            <a:r>
              <a:rPr lang="en-US" dirty="0" smtClean="0">
                <a:solidFill>
                  <a:schemeClr val="tx1"/>
                </a:solidFill>
                <a:latin typeface="Courier New" pitchFamily="49" charset="0"/>
              </a:rPr>
              <a:t>EMPLOYEES</a:t>
            </a:r>
            <a:r>
              <a:rPr lang="en-US" dirty="0" smtClean="0">
                <a:solidFill>
                  <a:schemeClr val="tx1"/>
                </a:solidFill>
              </a:rPr>
              <a:t> and the </a:t>
            </a:r>
            <a:r>
              <a:rPr lang="en-US" dirty="0" smtClean="0">
                <a:solidFill>
                  <a:schemeClr val="tx1"/>
                </a:solidFill>
                <a:latin typeface="Courier New" pitchFamily="49" charset="0"/>
              </a:rPr>
              <a:t>JOB_HISTORY</a:t>
            </a:r>
            <a:r>
              <a:rPr lang="en-US" dirty="0" smtClean="0">
                <a:solidFill>
                  <a:schemeClr val="tx1"/>
                </a:solidFill>
              </a:rPr>
              <a:t> tables are identical, the records are displayed only once. Observe in the output shown on the slide that the record for the employee with the </a:t>
            </a:r>
            <a:r>
              <a:rPr lang="en-US" dirty="0" smtClean="0">
                <a:solidFill>
                  <a:schemeClr val="tx1"/>
                </a:solidFill>
                <a:latin typeface="Courier New" pitchFamily="49" charset="0"/>
              </a:rPr>
              <a:t>EMPLOYEE_ID</a:t>
            </a:r>
            <a:r>
              <a:rPr lang="en-US" dirty="0" smtClean="0">
                <a:solidFill>
                  <a:schemeClr val="tx1"/>
                </a:solidFill>
              </a:rPr>
              <a:t> 200 appears twice because the </a:t>
            </a:r>
            <a:r>
              <a:rPr lang="en-US" dirty="0" smtClean="0">
                <a:solidFill>
                  <a:schemeClr val="tx1"/>
                </a:solidFill>
                <a:latin typeface="Courier New" pitchFamily="49" charset="0"/>
              </a:rPr>
              <a:t>JOB_ID</a:t>
            </a:r>
            <a:r>
              <a:rPr lang="en-US" dirty="0" smtClean="0">
                <a:solidFill>
                  <a:schemeClr val="tx1"/>
                </a:solidFill>
              </a:rPr>
              <a:t> is different in each row. </a:t>
            </a:r>
          </a:p>
          <a:p>
            <a:pPr lvl="1" eaLnBrk="1" hangingPunct="1"/>
            <a:r>
              <a:rPr lang="en-US" dirty="0" smtClean="0">
                <a:solidFill>
                  <a:schemeClr val="tx1"/>
                </a:solidFill>
              </a:rPr>
              <a:t>Consider the following example:</a:t>
            </a:r>
          </a:p>
          <a:p>
            <a:pPr lvl="1" eaLnBrk="1" hangingPunct="1">
              <a:spcBef>
                <a:spcPct val="0"/>
              </a:spcBef>
            </a:pPr>
            <a:r>
              <a:rPr lang="en-US" sz="1100" b="1" dirty="0" smtClean="0">
                <a:latin typeface="Courier New" pitchFamily="49" charset="0"/>
              </a:rPr>
              <a:t>  </a:t>
            </a:r>
            <a:r>
              <a:rPr lang="en-US" sz="1100" dirty="0" smtClean="0">
                <a:latin typeface="Courier New" pitchFamily="49" charset="0"/>
              </a:rPr>
              <a:t>SELECT  </a:t>
            </a:r>
            <a:r>
              <a:rPr lang="en-US" sz="1100" dirty="0" err="1" smtClean="0">
                <a:latin typeface="Courier New" pitchFamily="49" charset="0"/>
              </a:rPr>
              <a:t>employee_id</a:t>
            </a:r>
            <a:r>
              <a:rPr lang="en-US" sz="1100" dirty="0" smtClean="0">
                <a:latin typeface="Courier New" pitchFamily="49" charset="0"/>
              </a:rPr>
              <a:t>, </a:t>
            </a:r>
            <a:r>
              <a:rPr lang="en-US" sz="1100" dirty="0" err="1" smtClean="0">
                <a:latin typeface="Courier New" pitchFamily="49" charset="0"/>
              </a:rPr>
              <a:t>job_id</a:t>
            </a:r>
            <a:r>
              <a:rPr lang="en-US" sz="1100" dirty="0" smtClean="0">
                <a:latin typeface="Courier New" pitchFamily="49" charset="0"/>
              </a:rPr>
              <a:t>, </a:t>
            </a:r>
            <a:r>
              <a:rPr lang="en-US" sz="1100" dirty="0" err="1" smtClean="0">
                <a:latin typeface="Courier New" pitchFamily="49" charset="0"/>
              </a:rPr>
              <a:t>department_id</a:t>
            </a:r>
            <a:endParaRPr lang="en-US" sz="1100" dirty="0" smtClean="0">
              <a:latin typeface="Courier New" pitchFamily="49" charset="0"/>
            </a:endParaRPr>
          </a:p>
          <a:p>
            <a:pPr lvl="1" eaLnBrk="1" hangingPunct="1">
              <a:spcBef>
                <a:spcPct val="0"/>
              </a:spcBef>
            </a:pPr>
            <a:r>
              <a:rPr lang="en-US" sz="1100" dirty="0" smtClean="0">
                <a:latin typeface="Courier New" pitchFamily="49" charset="0"/>
              </a:rPr>
              <a:t>  FROM    employees</a:t>
            </a:r>
          </a:p>
          <a:p>
            <a:pPr lvl="1" eaLnBrk="1" hangingPunct="1">
              <a:spcBef>
                <a:spcPct val="0"/>
              </a:spcBef>
            </a:pPr>
            <a:r>
              <a:rPr lang="en-US" sz="1100" dirty="0" smtClean="0">
                <a:latin typeface="Courier New" pitchFamily="49" charset="0"/>
              </a:rPr>
              <a:t>  UNION</a:t>
            </a:r>
          </a:p>
          <a:p>
            <a:pPr lvl="1" eaLnBrk="1" hangingPunct="1">
              <a:spcBef>
                <a:spcPct val="0"/>
              </a:spcBef>
            </a:pPr>
            <a:r>
              <a:rPr lang="en-US" sz="1100" dirty="0" smtClean="0">
                <a:latin typeface="Courier New" pitchFamily="49" charset="0"/>
              </a:rPr>
              <a:t>  SELECT  </a:t>
            </a:r>
            <a:r>
              <a:rPr lang="en-US" sz="1100" dirty="0" err="1" smtClean="0">
                <a:latin typeface="Courier New" pitchFamily="49" charset="0"/>
              </a:rPr>
              <a:t>employee_id</a:t>
            </a:r>
            <a:r>
              <a:rPr lang="en-US" sz="1100" dirty="0" smtClean="0">
                <a:latin typeface="Courier New" pitchFamily="49" charset="0"/>
              </a:rPr>
              <a:t>, </a:t>
            </a:r>
            <a:r>
              <a:rPr lang="en-US" sz="1100" dirty="0" err="1" smtClean="0">
                <a:latin typeface="Courier New" pitchFamily="49" charset="0"/>
              </a:rPr>
              <a:t>job_id</a:t>
            </a:r>
            <a:r>
              <a:rPr lang="en-US" sz="1100" dirty="0" smtClean="0">
                <a:latin typeface="Courier New" pitchFamily="49" charset="0"/>
              </a:rPr>
              <a:t>, </a:t>
            </a:r>
            <a:r>
              <a:rPr lang="en-US" sz="1100" dirty="0" err="1" smtClean="0">
                <a:latin typeface="Courier New" pitchFamily="49" charset="0"/>
              </a:rPr>
              <a:t>department_id</a:t>
            </a:r>
            <a:endParaRPr lang="en-US" sz="1100" dirty="0" smtClean="0">
              <a:latin typeface="Courier New" pitchFamily="49" charset="0"/>
            </a:endParaRPr>
          </a:p>
          <a:p>
            <a:pPr lvl="1" eaLnBrk="1" hangingPunct="1">
              <a:spcBef>
                <a:spcPct val="0"/>
              </a:spcBef>
            </a:pPr>
            <a:r>
              <a:rPr lang="en-US" sz="1100" dirty="0" smtClean="0">
                <a:latin typeface="Courier New" pitchFamily="49" charset="0"/>
              </a:rPr>
              <a:t>  FROM    </a:t>
            </a:r>
            <a:r>
              <a:rPr lang="en-US" sz="1100" dirty="0" err="1" smtClean="0">
                <a:latin typeface="Courier New" pitchFamily="49" charset="0"/>
              </a:rPr>
              <a:t>job_history</a:t>
            </a:r>
            <a:r>
              <a:rPr lang="en-US" sz="1100" dirty="0" smtClean="0">
                <a:latin typeface="Courier New" pitchFamily="49" charset="0"/>
              </a:rPr>
              <a:t>;</a:t>
            </a:r>
          </a:p>
        </p:txBody>
      </p:sp>
      <p:grpSp>
        <p:nvGrpSpPr>
          <p:cNvPr id="2" name="Group 13"/>
          <p:cNvGrpSpPr>
            <a:grpSpLocks/>
          </p:cNvGrpSpPr>
          <p:nvPr/>
        </p:nvGrpSpPr>
        <p:grpSpPr bwMode="auto">
          <a:xfrm>
            <a:off x="516998" y="7168821"/>
            <a:ext cx="5484531" cy="1387161"/>
            <a:chOff x="332" y="4590"/>
            <a:chExt cx="3522" cy="887"/>
          </a:xfrm>
        </p:grpSpPr>
        <p:sp>
          <p:nvSpPr>
            <p:cNvPr id="28678" name="Text Box 6"/>
            <p:cNvSpPr txBox="1">
              <a:spLocks noChangeArrowheads="1"/>
            </p:cNvSpPr>
            <p:nvPr/>
          </p:nvSpPr>
          <p:spPr bwMode="auto">
            <a:xfrm>
              <a:off x="354" y="4616"/>
              <a:ext cx="231" cy="253"/>
            </a:xfrm>
            <a:prstGeom prst="rect">
              <a:avLst/>
            </a:prstGeom>
            <a:noFill/>
            <a:ln w="25400">
              <a:noFill/>
              <a:miter lim="800000"/>
              <a:headEnd type="none" w="sm" len="sm"/>
              <a:tailEnd type="none" w="med" len="lg"/>
            </a:ln>
          </p:spPr>
          <p:txBody>
            <a:bodyPr lIns="12697" tIns="12697" rIns="12697" bIns="12697">
              <a:spAutoFit/>
            </a:bodyPr>
            <a:lstStyle/>
            <a:p>
              <a:pPr defTabSz="808592">
                <a:spcBef>
                  <a:spcPct val="0"/>
                </a:spcBef>
                <a:buClr>
                  <a:srgbClr val="000000"/>
                </a:buClr>
              </a:pPr>
              <a:r>
                <a:rPr lang="en-US" sz="2400" dirty="0"/>
                <a:t>…</a:t>
              </a:r>
            </a:p>
          </p:txBody>
        </p:sp>
        <p:sp>
          <p:nvSpPr>
            <p:cNvPr id="28679" name="Text Box 7"/>
            <p:cNvSpPr txBox="1">
              <a:spLocks noChangeArrowheads="1"/>
            </p:cNvSpPr>
            <p:nvPr/>
          </p:nvSpPr>
          <p:spPr bwMode="auto">
            <a:xfrm>
              <a:off x="332" y="5126"/>
              <a:ext cx="231" cy="253"/>
            </a:xfrm>
            <a:prstGeom prst="rect">
              <a:avLst/>
            </a:prstGeom>
            <a:noFill/>
            <a:ln w="25400">
              <a:noFill/>
              <a:miter lim="800000"/>
              <a:headEnd type="none" w="sm" len="sm"/>
              <a:tailEnd type="none" w="med" len="lg"/>
            </a:ln>
          </p:spPr>
          <p:txBody>
            <a:bodyPr lIns="12697" tIns="12697" rIns="12697" bIns="12697">
              <a:spAutoFit/>
            </a:bodyPr>
            <a:lstStyle/>
            <a:p>
              <a:pPr defTabSz="808592">
                <a:spcBef>
                  <a:spcPct val="0"/>
                </a:spcBef>
                <a:buClr>
                  <a:srgbClr val="000000"/>
                </a:buClr>
              </a:pPr>
              <a:r>
                <a:rPr lang="en-US" sz="2400" dirty="0"/>
                <a:t>…</a:t>
              </a:r>
            </a:p>
          </p:txBody>
        </p:sp>
        <p:pic>
          <p:nvPicPr>
            <p:cNvPr id="28680" name="Picture 8"/>
            <p:cNvPicPr>
              <a:picLocks noChangeAspect="1" noChangeArrowheads="1"/>
            </p:cNvPicPr>
            <p:nvPr/>
          </p:nvPicPr>
          <p:blipFill>
            <a:blip r:embed="rId3"/>
            <a:srcRect/>
            <a:stretch>
              <a:fillRect/>
            </a:stretch>
          </p:blipFill>
          <p:spPr bwMode="auto">
            <a:xfrm>
              <a:off x="356" y="4590"/>
              <a:ext cx="3498" cy="174"/>
            </a:xfrm>
            <a:prstGeom prst="rect">
              <a:avLst/>
            </a:prstGeom>
            <a:noFill/>
            <a:ln w="25400">
              <a:noFill/>
              <a:miter lim="800000"/>
              <a:headEnd type="none" w="sm" len="sm"/>
              <a:tailEnd type="none" w="sm" len="sm"/>
            </a:ln>
          </p:spPr>
        </p:pic>
        <p:pic>
          <p:nvPicPr>
            <p:cNvPr id="28681" name="Picture 9"/>
            <p:cNvPicPr>
              <a:picLocks noChangeAspect="1" noChangeArrowheads="1"/>
            </p:cNvPicPr>
            <p:nvPr/>
          </p:nvPicPr>
          <p:blipFill>
            <a:blip r:embed="rId4"/>
            <a:srcRect/>
            <a:stretch>
              <a:fillRect/>
            </a:stretch>
          </p:blipFill>
          <p:spPr bwMode="auto">
            <a:xfrm>
              <a:off x="358" y="4833"/>
              <a:ext cx="3492" cy="432"/>
            </a:xfrm>
            <a:prstGeom prst="rect">
              <a:avLst/>
            </a:prstGeom>
            <a:noFill/>
            <a:ln w="25400">
              <a:noFill/>
              <a:miter lim="800000"/>
              <a:headEnd type="none" w="sm" len="sm"/>
              <a:tailEnd type="none" w="sm" len="sm"/>
            </a:ln>
          </p:spPr>
        </p:pic>
        <p:pic>
          <p:nvPicPr>
            <p:cNvPr id="28682" name="Picture 10"/>
            <p:cNvPicPr>
              <a:picLocks noChangeAspect="1" noChangeArrowheads="1"/>
            </p:cNvPicPr>
            <p:nvPr/>
          </p:nvPicPr>
          <p:blipFill>
            <a:blip r:embed="rId5"/>
            <a:srcRect/>
            <a:stretch>
              <a:fillRect/>
            </a:stretch>
          </p:blipFill>
          <p:spPr bwMode="auto">
            <a:xfrm>
              <a:off x="352" y="5339"/>
              <a:ext cx="3492" cy="138"/>
            </a:xfrm>
            <a:prstGeom prst="rect">
              <a:avLst/>
            </a:prstGeom>
            <a:noFill/>
            <a:ln w="25400">
              <a:noFill/>
              <a:miter lim="800000"/>
              <a:headEnd type="none" w="sm" len="sm"/>
              <a:tailEnd type="none" w="sm" len="sm"/>
            </a:ln>
          </p:spPr>
        </p:pic>
      </p:grpSp>
    </p:spTree>
    <p:extLst>
      <p:ext uri="{BB962C8B-B14F-4D97-AF65-F5344CB8AC3E}">
        <p14:creationId xmlns:p14="http://schemas.microsoft.com/office/powerpoint/2010/main" val="4267912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
          <p:cNvSpPr>
            <a:spLocks noGrp="1" noChangeArrowheads="1"/>
          </p:cNvSpPr>
          <p:nvPr>
            <p:ph type="ftr" sz="quarter" idx="4"/>
          </p:nvPr>
        </p:nvSpPr>
        <p:spPr>
          <a:noFill/>
        </p:spPr>
        <p:txBody>
          <a:bodyPr/>
          <a:lstStyle/>
          <a:p>
            <a:r>
              <a:rPr lang="en-US"/>
              <a:t>Oracle Database 10</a:t>
            </a:r>
            <a:r>
              <a:rPr lang="en-US" i="1"/>
              <a:t>g</a:t>
            </a:r>
            <a:r>
              <a:rPr lang="en-US"/>
              <a:t>: SQL Fundamentals I</a:t>
            </a:r>
            <a:r>
              <a:rPr lang="en-US">
                <a:solidFill>
                  <a:schemeClr val="tx1"/>
                </a:solidFill>
              </a:rPr>
              <a:t>   7-</a:t>
            </a:r>
            <a:fld id="{A749039E-64A0-44F4-80CC-5DAEB448F25D}" type="slidenum">
              <a:rPr lang="en-US">
                <a:solidFill>
                  <a:schemeClr val="tx1"/>
                </a:solidFill>
              </a:rPr>
              <a:pPr/>
              <a:t>26</a:t>
            </a:fld>
            <a:endParaRPr lang="en-US">
              <a:solidFill>
                <a:schemeClr val="tx1"/>
              </a:solidFill>
            </a:endParaRPr>
          </a:p>
        </p:txBody>
      </p:sp>
      <p:sp>
        <p:nvSpPr>
          <p:cNvPr id="29699" name="Rectangle 6"/>
          <p:cNvSpPr>
            <a:spLocks noGrp="1" noRot="1" noChangeAspect="1" noChangeArrowheads="1" noTextEdit="1"/>
          </p:cNvSpPr>
          <p:nvPr>
            <p:ph type="sldImg"/>
          </p:nvPr>
        </p:nvSpPr>
        <p:spPr>
          <a:ln/>
        </p:spPr>
      </p:sp>
      <p:sp>
        <p:nvSpPr>
          <p:cNvPr id="29700" name="Rectangle 7"/>
          <p:cNvSpPr>
            <a:spLocks noGrp="1" noChangeArrowheads="1"/>
          </p:cNvSpPr>
          <p:nvPr>
            <p:ph type="body" idx="1"/>
          </p:nvPr>
        </p:nvSpPr>
        <p:spPr>
          <a:noFill/>
          <a:ln/>
        </p:spPr>
        <p:txBody>
          <a:bodyPr/>
          <a:lstStyle/>
          <a:p>
            <a:pPr eaLnBrk="1" hangingPunct="1"/>
            <a:r>
              <a:rPr lang="en-US" smtClean="0">
                <a:latin typeface="Courier New" pitchFamily="49" charset="0"/>
              </a:rPr>
              <a:t>UNION</a:t>
            </a:r>
            <a:r>
              <a:rPr lang="en-US" smtClean="0">
                <a:latin typeface="Times New Roman" pitchFamily="18" charset="0"/>
              </a:rPr>
              <a:t> </a:t>
            </a:r>
            <a:r>
              <a:rPr lang="en-US" smtClean="0">
                <a:latin typeface="Courier New" pitchFamily="49" charset="0"/>
              </a:rPr>
              <a:t>ALL</a:t>
            </a:r>
            <a:r>
              <a:rPr lang="en-US" smtClean="0"/>
              <a:t> Operator</a:t>
            </a:r>
          </a:p>
          <a:p>
            <a:pPr lvl="1" eaLnBrk="1" hangingPunct="1"/>
            <a:r>
              <a:rPr lang="en-US" smtClean="0">
                <a:solidFill>
                  <a:schemeClr val="tx1"/>
                </a:solidFill>
              </a:rPr>
              <a:t>Use the </a:t>
            </a:r>
            <a:r>
              <a:rPr lang="en-US" smtClean="0">
                <a:solidFill>
                  <a:schemeClr val="tx1"/>
                </a:solidFill>
                <a:latin typeface="Courier New" pitchFamily="49" charset="0"/>
              </a:rPr>
              <a:t>UNION</a:t>
            </a:r>
            <a:r>
              <a:rPr lang="en-US" smtClean="0">
                <a:solidFill>
                  <a:schemeClr val="tx1"/>
                </a:solidFill>
              </a:rPr>
              <a:t> </a:t>
            </a:r>
            <a:r>
              <a:rPr lang="en-US" smtClean="0">
                <a:solidFill>
                  <a:schemeClr val="tx1"/>
                </a:solidFill>
                <a:latin typeface="Courier New" pitchFamily="49" charset="0"/>
              </a:rPr>
              <a:t>ALL</a:t>
            </a:r>
            <a:r>
              <a:rPr lang="en-US" smtClean="0">
                <a:solidFill>
                  <a:schemeClr val="tx1"/>
                </a:solidFill>
              </a:rPr>
              <a:t> operator to return all rows from multiple queries. </a:t>
            </a:r>
          </a:p>
          <a:p>
            <a:pPr lvl="1" eaLnBrk="1" hangingPunct="1"/>
            <a:r>
              <a:rPr lang="en-US" b="1" smtClean="0">
                <a:solidFill>
                  <a:schemeClr val="tx1"/>
                </a:solidFill>
              </a:rPr>
              <a:t>Guidelines</a:t>
            </a:r>
          </a:p>
          <a:p>
            <a:pPr lvl="1" eaLnBrk="1" hangingPunct="1"/>
            <a:r>
              <a:rPr lang="en-US" smtClean="0">
                <a:solidFill>
                  <a:schemeClr val="tx1"/>
                </a:solidFill>
              </a:rPr>
              <a:t>The guidelines for </a:t>
            </a:r>
            <a:r>
              <a:rPr lang="en-US" smtClean="0">
                <a:solidFill>
                  <a:schemeClr val="tx1"/>
                </a:solidFill>
                <a:latin typeface="Courier New" pitchFamily="49" charset="0"/>
              </a:rPr>
              <a:t>UNION</a:t>
            </a:r>
            <a:r>
              <a:rPr lang="en-US" smtClean="0">
                <a:solidFill>
                  <a:schemeClr val="tx1"/>
                </a:solidFill>
              </a:rPr>
              <a:t> and </a:t>
            </a:r>
            <a:r>
              <a:rPr lang="en-US" smtClean="0">
                <a:solidFill>
                  <a:schemeClr val="tx1"/>
                </a:solidFill>
                <a:latin typeface="Courier New" pitchFamily="49" charset="0"/>
              </a:rPr>
              <a:t>UNION</a:t>
            </a:r>
            <a:r>
              <a:rPr lang="en-US" smtClean="0">
                <a:solidFill>
                  <a:schemeClr val="tx1"/>
                </a:solidFill>
              </a:rPr>
              <a:t> </a:t>
            </a:r>
            <a:r>
              <a:rPr lang="en-US" smtClean="0">
                <a:solidFill>
                  <a:schemeClr val="tx1"/>
                </a:solidFill>
                <a:latin typeface="Courier New" pitchFamily="49" charset="0"/>
              </a:rPr>
              <a:t>ALL</a:t>
            </a:r>
            <a:r>
              <a:rPr lang="en-US" smtClean="0">
                <a:solidFill>
                  <a:schemeClr val="tx1"/>
                </a:solidFill>
              </a:rPr>
              <a:t> are the same, with the following two exceptions that pertain to </a:t>
            </a:r>
            <a:r>
              <a:rPr lang="en-US" smtClean="0">
                <a:solidFill>
                  <a:schemeClr val="tx1"/>
                </a:solidFill>
                <a:latin typeface="Courier New" pitchFamily="49" charset="0"/>
              </a:rPr>
              <a:t>UNION</a:t>
            </a:r>
            <a:r>
              <a:rPr lang="en-US" smtClean="0"/>
              <a:t> </a:t>
            </a:r>
            <a:r>
              <a:rPr lang="en-US" smtClean="0">
                <a:solidFill>
                  <a:schemeClr val="tx1"/>
                </a:solidFill>
                <a:latin typeface="Courier New" pitchFamily="49" charset="0"/>
              </a:rPr>
              <a:t>ALL</a:t>
            </a:r>
            <a:r>
              <a:rPr lang="en-US" smtClean="0">
                <a:solidFill>
                  <a:schemeClr val="tx1"/>
                </a:solidFill>
              </a:rPr>
              <a:t>:</a:t>
            </a:r>
          </a:p>
          <a:p>
            <a:pPr lvl="2" eaLnBrk="1" hangingPunct="1"/>
            <a:r>
              <a:rPr lang="en-US" smtClean="0">
                <a:solidFill>
                  <a:schemeClr val="tx1"/>
                </a:solidFill>
              </a:rPr>
              <a:t>Unlike </a:t>
            </a:r>
            <a:r>
              <a:rPr lang="en-US" smtClean="0">
                <a:solidFill>
                  <a:schemeClr val="tx1"/>
                </a:solidFill>
                <a:latin typeface="Courier New" pitchFamily="49" charset="0"/>
              </a:rPr>
              <a:t>UNION</a:t>
            </a:r>
            <a:r>
              <a:rPr lang="en-US" smtClean="0">
                <a:solidFill>
                  <a:schemeClr val="tx1"/>
                </a:solidFill>
              </a:rPr>
              <a:t>, duplicate rows are not eliminated and the output is not sorted by default. </a:t>
            </a:r>
          </a:p>
          <a:p>
            <a:pPr lvl="2" eaLnBrk="1" hangingPunct="1"/>
            <a:r>
              <a:rPr lang="en-US" smtClean="0">
                <a:solidFill>
                  <a:schemeClr val="tx1"/>
                </a:solidFill>
              </a:rPr>
              <a:t>The </a:t>
            </a:r>
            <a:r>
              <a:rPr lang="en-US" smtClean="0">
                <a:solidFill>
                  <a:schemeClr val="tx1"/>
                </a:solidFill>
                <a:latin typeface="Courier New" pitchFamily="49" charset="0"/>
              </a:rPr>
              <a:t>DISTINCT</a:t>
            </a:r>
            <a:r>
              <a:rPr lang="en-US" smtClean="0">
                <a:solidFill>
                  <a:schemeClr val="tx1"/>
                </a:solidFill>
              </a:rPr>
              <a:t> keyword cannot be used.</a:t>
            </a:r>
          </a:p>
          <a:p>
            <a:pPr lvl="1" eaLnBrk="1" hangingPunct="1"/>
            <a:endParaRPr lang="en-US" smtClean="0">
              <a:solidFill>
                <a:schemeClr val="tx1"/>
              </a:solidFill>
            </a:endParaRPr>
          </a:p>
        </p:txBody>
      </p:sp>
    </p:spTree>
    <p:extLst>
      <p:ext uri="{BB962C8B-B14F-4D97-AF65-F5344CB8AC3E}">
        <p14:creationId xmlns:p14="http://schemas.microsoft.com/office/powerpoint/2010/main" val="642598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
          <p:cNvSpPr>
            <a:spLocks noGrp="1" noChangeArrowheads="1"/>
          </p:cNvSpPr>
          <p:nvPr>
            <p:ph type="ftr" sz="quarter" idx="4"/>
          </p:nvPr>
        </p:nvSpPr>
        <p:spPr>
          <a:noFill/>
        </p:spPr>
        <p:txBody>
          <a:bodyPr/>
          <a:lstStyle/>
          <a:p>
            <a:r>
              <a:rPr lang="en-US"/>
              <a:t>Oracle Database 10</a:t>
            </a:r>
            <a:r>
              <a:rPr lang="en-US" i="1"/>
              <a:t>g</a:t>
            </a:r>
            <a:r>
              <a:rPr lang="en-US"/>
              <a:t>: SQL Fundamentals I</a:t>
            </a:r>
            <a:r>
              <a:rPr lang="en-US">
                <a:solidFill>
                  <a:schemeClr val="tx1"/>
                </a:solidFill>
              </a:rPr>
              <a:t>   7-</a:t>
            </a:r>
            <a:fld id="{7C764992-79BD-4CEA-B83E-5577900E4688}" type="slidenum">
              <a:rPr lang="en-US">
                <a:solidFill>
                  <a:schemeClr val="tx1"/>
                </a:solidFill>
              </a:rPr>
              <a:pPr/>
              <a:t>27</a:t>
            </a:fld>
            <a:endParaRPr lang="en-US">
              <a:solidFill>
                <a:schemeClr val="tx1"/>
              </a:solidFill>
            </a:endParaRPr>
          </a:p>
        </p:txBody>
      </p:sp>
      <p:sp>
        <p:nvSpPr>
          <p:cNvPr id="30723" name="Rectangle 8"/>
          <p:cNvSpPr>
            <a:spLocks noGrp="1" noRot="1" noChangeAspect="1" noChangeArrowheads="1" noTextEdit="1"/>
          </p:cNvSpPr>
          <p:nvPr>
            <p:ph type="sldImg"/>
          </p:nvPr>
        </p:nvSpPr>
        <p:spPr>
          <a:ln/>
        </p:spPr>
      </p:sp>
      <p:sp>
        <p:nvSpPr>
          <p:cNvPr id="30724" name="Rectangle 9"/>
          <p:cNvSpPr>
            <a:spLocks noGrp="1" noChangeArrowheads="1"/>
          </p:cNvSpPr>
          <p:nvPr>
            <p:ph type="body" idx="1"/>
          </p:nvPr>
        </p:nvSpPr>
        <p:spPr>
          <a:noFill/>
          <a:ln/>
        </p:spPr>
        <p:txBody>
          <a:bodyPr/>
          <a:lstStyle/>
          <a:p>
            <a:pPr eaLnBrk="1" hangingPunct="1"/>
            <a:r>
              <a:rPr lang="en-US" dirty="0" smtClean="0">
                <a:latin typeface="Courier New" pitchFamily="49" charset="0"/>
              </a:rPr>
              <a:t>UNION</a:t>
            </a:r>
            <a:r>
              <a:rPr lang="en-US" dirty="0" smtClean="0">
                <a:latin typeface="Times New Roman" pitchFamily="18" charset="0"/>
              </a:rPr>
              <a:t> </a:t>
            </a:r>
            <a:r>
              <a:rPr lang="en-US" dirty="0" smtClean="0">
                <a:latin typeface="Courier New" pitchFamily="49" charset="0"/>
              </a:rPr>
              <a:t>ALL</a:t>
            </a:r>
            <a:r>
              <a:rPr lang="en-US" dirty="0" smtClean="0"/>
              <a:t> Operator (continued)</a:t>
            </a:r>
          </a:p>
          <a:p>
            <a:pPr lvl="1" eaLnBrk="1" hangingPunct="1"/>
            <a:r>
              <a:rPr lang="en-US" dirty="0" smtClean="0">
                <a:solidFill>
                  <a:schemeClr val="tx1"/>
                </a:solidFill>
              </a:rPr>
              <a:t>In the example, 30 rows are selected. The combination of the two tables totals to 30 rows. The </a:t>
            </a:r>
            <a:r>
              <a:rPr lang="en-US" dirty="0" smtClean="0">
                <a:solidFill>
                  <a:schemeClr val="tx1"/>
                </a:solidFill>
                <a:latin typeface="Courier New" pitchFamily="49" charset="0"/>
              </a:rPr>
              <a:t>UNION ALL</a:t>
            </a:r>
            <a:r>
              <a:rPr lang="en-US" dirty="0" smtClean="0">
                <a:solidFill>
                  <a:schemeClr val="tx1"/>
                </a:solidFill>
              </a:rPr>
              <a:t> operator does not eliminate duplicate rows. </a:t>
            </a:r>
            <a:r>
              <a:rPr lang="en-US" dirty="0" smtClean="0">
                <a:solidFill>
                  <a:schemeClr val="tx1"/>
                </a:solidFill>
                <a:latin typeface="Courier New" pitchFamily="49" charset="0"/>
              </a:rPr>
              <a:t>UNION</a:t>
            </a:r>
            <a:r>
              <a:rPr lang="en-US" dirty="0" smtClean="0">
                <a:solidFill>
                  <a:schemeClr val="tx1"/>
                </a:solidFill>
              </a:rPr>
              <a:t> returns all distinct rows selected by either query. </a:t>
            </a:r>
            <a:r>
              <a:rPr lang="en-US" dirty="0" smtClean="0">
                <a:solidFill>
                  <a:schemeClr val="tx1"/>
                </a:solidFill>
                <a:latin typeface="Courier New" pitchFamily="49" charset="0"/>
              </a:rPr>
              <a:t>UNION ALL</a:t>
            </a:r>
            <a:r>
              <a:rPr lang="en-US" dirty="0" smtClean="0">
                <a:solidFill>
                  <a:schemeClr val="tx1"/>
                </a:solidFill>
              </a:rPr>
              <a:t> returns all rows selected by either query, including all duplicates. Consider the query on the slide, now written with the </a:t>
            </a:r>
            <a:r>
              <a:rPr lang="en-US" dirty="0" smtClean="0">
                <a:solidFill>
                  <a:schemeClr val="tx1"/>
                </a:solidFill>
                <a:latin typeface="Courier New" pitchFamily="49" charset="0"/>
              </a:rPr>
              <a:t>UNION</a:t>
            </a:r>
            <a:r>
              <a:rPr lang="en-US" dirty="0" smtClean="0">
                <a:solidFill>
                  <a:schemeClr val="tx1"/>
                </a:solidFill>
              </a:rPr>
              <a:t> clause:</a:t>
            </a:r>
          </a:p>
          <a:p>
            <a:pPr lvl="1" eaLnBrk="1" hangingPunct="1">
              <a:spcBef>
                <a:spcPct val="0"/>
              </a:spcBef>
            </a:pPr>
            <a:r>
              <a:rPr lang="en-US" sz="1100" b="1" dirty="0" smtClean="0">
                <a:latin typeface="Courier New" pitchFamily="49" charset="0"/>
              </a:rPr>
              <a:t>  </a:t>
            </a:r>
            <a:r>
              <a:rPr lang="en-US" sz="1100" dirty="0" smtClean="0">
                <a:latin typeface="Courier New" pitchFamily="49" charset="0"/>
              </a:rPr>
              <a:t>SELECT   </a:t>
            </a:r>
            <a:r>
              <a:rPr lang="en-US" sz="1100" dirty="0" err="1" smtClean="0">
                <a:latin typeface="Courier New" pitchFamily="49" charset="0"/>
              </a:rPr>
              <a:t>employee_id</a:t>
            </a:r>
            <a:r>
              <a:rPr lang="en-US" sz="1100" dirty="0" smtClean="0">
                <a:latin typeface="Courier New" pitchFamily="49" charset="0"/>
              </a:rPr>
              <a:t>, </a:t>
            </a:r>
            <a:r>
              <a:rPr lang="en-US" sz="1100" dirty="0" err="1" smtClean="0">
                <a:latin typeface="Courier New" pitchFamily="49" charset="0"/>
              </a:rPr>
              <a:t>job_id,department_id</a:t>
            </a:r>
            <a:r>
              <a:rPr lang="en-US" sz="1100" dirty="0" smtClean="0">
                <a:latin typeface="Courier New" pitchFamily="49" charset="0"/>
              </a:rPr>
              <a:t/>
            </a:r>
            <a:br>
              <a:rPr lang="en-US" sz="1100" dirty="0" smtClean="0">
                <a:latin typeface="Courier New" pitchFamily="49" charset="0"/>
              </a:rPr>
            </a:br>
            <a:r>
              <a:rPr lang="en-US" sz="1100" dirty="0" smtClean="0">
                <a:latin typeface="Courier New" pitchFamily="49" charset="0"/>
              </a:rPr>
              <a:t>  FROM     employees</a:t>
            </a:r>
            <a:br>
              <a:rPr lang="en-US" sz="1100" dirty="0" smtClean="0">
                <a:latin typeface="Courier New" pitchFamily="49" charset="0"/>
              </a:rPr>
            </a:br>
            <a:r>
              <a:rPr lang="en-US" sz="1100" dirty="0" smtClean="0">
                <a:latin typeface="Courier New" pitchFamily="49" charset="0"/>
              </a:rPr>
              <a:t>  UNION</a:t>
            </a:r>
            <a:br>
              <a:rPr lang="en-US" sz="1100" dirty="0" smtClean="0">
                <a:latin typeface="Courier New" pitchFamily="49" charset="0"/>
              </a:rPr>
            </a:br>
            <a:r>
              <a:rPr lang="en-US" sz="1100" dirty="0" smtClean="0">
                <a:latin typeface="Courier New" pitchFamily="49" charset="0"/>
              </a:rPr>
              <a:t>  SELECT   </a:t>
            </a:r>
            <a:r>
              <a:rPr lang="en-US" sz="1100" dirty="0" err="1" smtClean="0">
                <a:latin typeface="Courier New" pitchFamily="49" charset="0"/>
              </a:rPr>
              <a:t>employee_id</a:t>
            </a:r>
            <a:r>
              <a:rPr lang="en-US" sz="1100" dirty="0" smtClean="0">
                <a:latin typeface="Courier New" pitchFamily="49" charset="0"/>
              </a:rPr>
              <a:t>, </a:t>
            </a:r>
            <a:r>
              <a:rPr lang="en-US" sz="1100" dirty="0" err="1" smtClean="0">
                <a:latin typeface="Courier New" pitchFamily="49" charset="0"/>
              </a:rPr>
              <a:t>job_id,department_id</a:t>
            </a:r>
            <a:r>
              <a:rPr lang="en-US" sz="1100" dirty="0" smtClean="0">
                <a:latin typeface="Courier New" pitchFamily="49" charset="0"/>
              </a:rPr>
              <a:t/>
            </a:r>
            <a:br>
              <a:rPr lang="en-US" sz="1100" dirty="0" smtClean="0">
                <a:latin typeface="Courier New" pitchFamily="49" charset="0"/>
              </a:rPr>
            </a:br>
            <a:r>
              <a:rPr lang="en-US" sz="1100" dirty="0" smtClean="0">
                <a:latin typeface="Courier New" pitchFamily="49" charset="0"/>
              </a:rPr>
              <a:t>  FROM     </a:t>
            </a:r>
            <a:r>
              <a:rPr lang="en-US" sz="1100" dirty="0" err="1" smtClean="0">
                <a:latin typeface="Courier New" pitchFamily="49" charset="0"/>
              </a:rPr>
              <a:t>job_history</a:t>
            </a:r>
            <a:r>
              <a:rPr lang="en-US" sz="1100" dirty="0" smtClean="0">
                <a:latin typeface="Courier New" pitchFamily="49" charset="0"/>
              </a:rPr>
              <a:t/>
            </a:r>
            <a:br>
              <a:rPr lang="en-US" sz="1100" dirty="0" smtClean="0">
                <a:latin typeface="Courier New" pitchFamily="49" charset="0"/>
              </a:rPr>
            </a:br>
            <a:r>
              <a:rPr lang="en-US" sz="1100" dirty="0" smtClean="0">
                <a:latin typeface="Courier New" pitchFamily="49" charset="0"/>
              </a:rPr>
              <a:t>  ORDER BY </a:t>
            </a:r>
            <a:r>
              <a:rPr lang="en-US" sz="1100" dirty="0" err="1" smtClean="0">
                <a:latin typeface="Courier New" pitchFamily="49" charset="0"/>
              </a:rPr>
              <a:t>employee_id</a:t>
            </a:r>
            <a:r>
              <a:rPr lang="en-US" sz="1100" dirty="0" smtClean="0">
                <a:latin typeface="Courier New" pitchFamily="49" charset="0"/>
              </a:rPr>
              <a:t>;</a:t>
            </a:r>
          </a:p>
          <a:p>
            <a:pPr lvl="1" eaLnBrk="1" hangingPunct="1">
              <a:lnSpc>
                <a:spcPct val="90000"/>
              </a:lnSpc>
            </a:pPr>
            <a:r>
              <a:rPr lang="en-US" dirty="0" smtClean="0">
                <a:solidFill>
                  <a:schemeClr val="tx1"/>
                </a:solidFill>
              </a:rPr>
              <a:t>The preceding query returns 29 rows. This is because it eliminates the following row (as it is a duplicate):</a:t>
            </a:r>
          </a:p>
        </p:txBody>
      </p:sp>
      <p:grpSp>
        <p:nvGrpSpPr>
          <p:cNvPr id="2" name="Group 10"/>
          <p:cNvGrpSpPr>
            <a:grpSpLocks/>
          </p:cNvGrpSpPr>
          <p:nvPr/>
        </p:nvGrpSpPr>
        <p:grpSpPr bwMode="auto">
          <a:xfrm>
            <a:off x="647804" y="7666134"/>
            <a:ext cx="5437815" cy="478547"/>
            <a:chOff x="416" y="4872"/>
            <a:chExt cx="3492" cy="306"/>
          </a:xfrm>
        </p:grpSpPr>
        <p:pic>
          <p:nvPicPr>
            <p:cNvPr id="30726" name="Picture 6"/>
            <p:cNvPicPr>
              <a:picLocks noChangeAspect="1" noChangeArrowheads="1"/>
            </p:cNvPicPr>
            <p:nvPr/>
          </p:nvPicPr>
          <p:blipFill>
            <a:blip r:embed="rId3"/>
            <a:srcRect/>
            <a:stretch>
              <a:fillRect/>
            </a:stretch>
          </p:blipFill>
          <p:spPr bwMode="auto">
            <a:xfrm>
              <a:off x="416" y="5028"/>
              <a:ext cx="3492" cy="150"/>
            </a:xfrm>
            <a:prstGeom prst="rect">
              <a:avLst/>
            </a:prstGeom>
            <a:noFill/>
            <a:ln w="25400">
              <a:noFill/>
              <a:miter lim="800000"/>
              <a:headEnd type="none" w="sm" len="sm"/>
              <a:tailEnd type="none" w="sm" len="sm"/>
            </a:ln>
          </p:spPr>
        </p:pic>
        <p:pic>
          <p:nvPicPr>
            <p:cNvPr id="30727" name="Picture 7"/>
            <p:cNvPicPr>
              <a:picLocks noChangeAspect="1" noChangeArrowheads="1"/>
            </p:cNvPicPr>
            <p:nvPr/>
          </p:nvPicPr>
          <p:blipFill>
            <a:blip r:embed="rId4"/>
            <a:srcRect/>
            <a:stretch>
              <a:fillRect/>
            </a:stretch>
          </p:blipFill>
          <p:spPr bwMode="auto">
            <a:xfrm>
              <a:off x="416" y="4872"/>
              <a:ext cx="3486" cy="162"/>
            </a:xfrm>
            <a:prstGeom prst="rect">
              <a:avLst/>
            </a:prstGeom>
            <a:noFill/>
            <a:ln w="25400">
              <a:noFill/>
              <a:miter lim="800000"/>
              <a:headEnd type="none" w="sm" len="sm"/>
              <a:tailEnd type="none" w="sm" len="sm"/>
            </a:ln>
          </p:spPr>
        </p:pic>
      </p:grpSp>
    </p:spTree>
    <p:extLst>
      <p:ext uri="{BB962C8B-B14F-4D97-AF65-F5344CB8AC3E}">
        <p14:creationId xmlns:p14="http://schemas.microsoft.com/office/powerpoint/2010/main" val="563710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
          <p:cNvSpPr>
            <a:spLocks noGrp="1" noChangeArrowheads="1"/>
          </p:cNvSpPr>
          <p:nvPr>
            <p:ph type="ftr" sz="quarter" idx="4"/>
          </p:nvPr>
        </p:nvSpPr>
        <p:spPr>
          <a:noFill/>
        </p:spPr>
        <p:txBody>
          <a:bodyPr/>
          <a:lstStyle/>
          <a:p>
            <a:r>
              <a:rPr lang="en-US"/>
              <a:t>Oracle Database 10</a:t>
            </a:r>
            <a:r>
              <a:rPr lang="en-US" i="1"/>
              <a:t>g</a:t>
            </a:r>
            <a:r>
              <a:rPr lang="en-US"/>
              <a:t>: SQL Fundamentals I</a:t>
            </a:r>
            <a:r>
              <a:rPr lang="en-US">
                <a:solidFill>
                  <a:schemeClr val="tx1"/>
                </a:solidFill>
              </a:rPr>
              <a:t>   7-</a:t>
            </a:r>
            <a:fld id="{726DA64D-B258-4D68-B9D0-F39277D02138}" type="slidenum">
              <a:rPr lang="en-US">
                <a:solidFill>
                  <a:schemeClr val="tx1"/>
                </a:solidFill>
              </a:rPr>
              <a:pPr/>
              <a:t>28</a:t>
            </a:fld>
            <a:endParaRPr lang="en-US">
              <a:solidFill>
                <a:schemeClr val="tx1"/>
              </a:solidFill>
            </a:endParaRPr>
          </a:p>
        </p:txBody>
      </p:sp>
      <p:sp>
        <p:nvSpPr>
          <p:cNvPr id="31747" name="Rectangle 6"/>
          <p:cNvSpPr>
            <a:spLocks noGrp="1" noRot="1" noChangeAspect="1" noChangeArrowheads="1" noTextEdit="1"/>
          </p:cNvSpPr>
          <p:nvPr>
            <p:ph type="sldImg"/>
          </p:nvPr>
        </p:nvSpPr>
        <p:spPr>
          <a:ln/>
        </p:spPr>
      </p:sp>
      <p:sp>
        <p:nvSpPr>
          <p:cNvPr id="31748" name="Rectangle 7"/>
          <p:cNvSpPr>
            <a:spLocks noGrp="1" noChangeArrowheads="1"/>
          </p:cNvSpPr>
          <p:nvPr>
            <p:ph type="body" idx="1"/>
          </p:nvPr>
        </p:nvSpPr>
        <p:spPr>
          <a:noFill/>
          <a:ln/>
        </p:spPr>
        <p:txBody>
          <a:bodyPr/>
          <a:lstStyle/>
          <a:p>
            <a:pPr eaLnBrk="1" hangingPunct="1"/>
            <a:r>
              <a:rPr lang="en-US" smtClean="0">
                <a:latin typeface="Courier New" pitchFamily="49" charset="0"/>
              </a:rPr>
              <a:t>INTERSECT</a:t>
            </a:r>
            <a:r>
              <a:rPr lang="en-US" smtClean="0"/>
              <a:t> Operator</a:t>
            </a:r>
          </a:p>
          <a:p>
            <a:pPr lvl="1" eaLnBrk="1" hangingPunct="1"/>
            <a:r>
              <a:rPr lang="en-US" smtClean="0">
                <a:solidFill>
                  <a:schemeClr val="tx1"/>
                </a:solidFill>
              </a:rPr>
              <a:t>Use the </a:t>
            </a:r>
            <a:r>
              <a:rPr lang="en-US" smtClean="0">
                <a:solidFill>
                  <a:schemeClr val="tx1"/>
                </a:solidFill>
                <a:latin typeface="Courier New" pitchFamily="49" charset="0"/>
              </a:rPr>
              <a:t>INTERSECT</a:t>
            </a:r>
            <a:r>
              <a:rPr lang="en-US" smtClean="0">
                <a:solidFill>
                  <a:schemeClr val="tx1"/>
                </a:solidFill>
              </a:rPr>
              <a:t> operator to return all rows that are common to multiple queries.</a:t>
            </a:r>
          </a:p>
          <a:p>
            <a:pPr lvl="1" eaLnBrk="1" hangingPunct="1"/>
            <a:r>
              <a:rPr lang="en-US" b="1" smtClean="0">
                <a:solidFill>
                  <a:schemeClr val="tx1"/>
                </a:solidFill>
              </a:rPr>
              <a:t>Guidelines</a:t>
            </a:r>
            <a:endParaRPr lang="en-US" smtClean="0">
              <a:solidFill>
                <a:schemeClr val="tx1"/>
              </a:solidFill>
            </a:endParaRPr>
          </a:p>
          <a:p>
            <a:pPr lvl="2" eaLnBrk="1" hangingPunct="1"/>
            <a:r>
              <a:rPr lang="en-US" smtClean="0">
                <a:solidFill>
                  <a:schemeClr val="tx1"/>
                </a:solidFill>
                <a:latin typeface="Times" pitchFamily="18" charset="0"/>
              </a:rPr>
              <a:t>The number of columns and the data types of the columns being selected by the </a:t>
            </a:r>
            <a:r>
              <a:rPr lang="en-US" smtClean="0">
                <a:solidFill>
                  <a:schemeClr val="tx1"/>
                </a:solidFill>
                <a:latin typeface="Courier New" pitchFamily="49" charset="0"/>
              </a:rPr>
              <a:t>SELECT</a:t>
            </a:r>
            <a:r>
              <a:rPr lang="en-US" smtClean="0">
                <a:solidFill>
                  <a:schemeClr val="tx1"/>
                </a:solidFill>
                <a:latin typeface="Times" pitchFamily="18" charset="0"/>
              </a:rPr>
              <a:t> statements in the queries must be identical in all the </a:t>
            </a:r>
            <a:r>
              <a:rPr lang="en-US" smtClean="0">
                <a:solidFill>
                  <a:schemeClr val="tx1"/>
                </a:solidFill>
                <a:latin typeface="Courier New" pitchFamily="49" charset="0"/>
              </a:rPr>
              <a:t>SELECT</a:t>
            </a:r>
            <a:r>
              <a:rPr lang="en-US" smtClean="0">
                <a:solidFill>
                  <a:schemeClr val="tx1"/>
                </a:solidFill>
                <a:latin typeface="Times" pitchFamily="18" charset="0"/>
              </a:rPr>
              <a:t> statements used in the query. The names of the columns need not be identical.</a:t>
            </a:r>
          </a:p>
          <a:p>
            <a:pPr lvl="2" eaLnBrk="1" hangingPunct="1"/>
            <a:r>
              <a:rPr lang="en-US" smtClean="0">
                <a:solidFill>
                  <a:schemeClr val="tx1"/>
                </a:solidFill>
              </a:rPr>
              <a:t>Reversing the order of the intersected tables does not alter the result.</a:t>
            </a:r>
          </a:p>
          <a:p>
            <a:pPr lvl="2" eaLnBrk="1" hangingPunct="1">
              <a:buSzPct val="70000"/>
            </a:pPr>
            <a:r>
              <a:rPr lang="en-US" smtClean="0">
                <a:solidFill>
                  <a:schemeClr val="tx1"/>
                </a:solidFill>
                <a:latin typeface="Courier New" pitchFamily="49" charset="0"/>
              </a:rPr>
              <a:t>INTERSECT</a:t>
            </a:r>
            <a:r>
              <a:rPr lang="en-US" smtClean="0">
                <a:solidFill>
                  <a:schemeClr val="tx1"/>
                </a:solidFill>
              </a:rPr>
              <a:t> does not ignore </a:t>
            </a:r>
            <a:r>
              <a:rPr lang="en-US" smtClean="0">
                <a:solidFill>
                  <a:schemeClr val="tx1"/>
                </a:solidFill>
                <a:latin typeface="Courier New" pitchFamily="49" charset="0"/>
              </a:rPr>
              <a:t>NULL</a:t>
            </a:r>
            <a:r>
              <a:rPr lang="en-US" smtClean="0">
                <a:solidFill>
                  <a:schemeClr val="tx1"/>
                </a:solidFill>
              </a:rPr>
              <a:t> values.</a:t>
            </a:r>
          </a:p>
        </p:txBody>
      </p:sp>
    </p:spTree>
    <p:extLst>
      <p:ext uri="{BB962C8B-B14F-4D97-AF65-F5344CB8AC3E}">
        <p14:creationId xmlns:p14="http://schemas.microsoft.com/office/powerpoint/2010/main" val="4045223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0"/>
          <p:cNvSpPr>
            <a:spLocks noGrp="1" noChangeArrowheads="1"/>
          </p:cNvSpPr>
          <p:nvPr>
            <p:ph type="ftr" sz="quarter" idx="4"/>
          </p:nvPr>
        </p:nvSpPr>
        <p:spPr>
          <a:noFill/>
        </p:spPr>
        <p:txBody>
          <a:bodyPr/>
          <a:lstStyle/>
          <a:p>
            <a:r>
              <a:rPr lang="en-US"/>
              <a:t>Oracle Database 10</a:t>
            </a:r>
            <a:r>
              <a:rPr lang="en-US" i="1"/>
              <a:t>g</a:t>
            </a:r>
            <a:r>
              <a:rPr lang="en-US"/>
              <a:t>: SQL Fundamentals I</a:t>
            </a:r>
            <a:r>
              <a:rPr lang="en-US">
                <a:solidFill>
                  <a:schemeClr val="tx1"/>
                </a:solidFill>
              </a:rPr>
              <a:t>   7-</a:t>
            </a:r>
            <a:fld id="{F3412E8D-3841-4C32-AD88-2327506825A4}" type="slidenum">
              <a:rPr lang="en-US">
                <a:solidFill>
                  <a:schemeClr val="tx1"/>
                </a:solidFill>
              </a:rPr>
              <a:pPr/>
              <a:t>29</a:t>
            </a:fld>
            <a:endParaRPr lang="en-US">
              <a:solidFill>
                <a:schemeClr val="tx1"/>
              </a:solidFill>
            </a:endParaRPr>
          </a:p>
        </p:txBody>
      </p:sp>
      <p:sp>
        <p:nvSpPr>
          <p:cNvPr id="32771" name="Rectangle 7"/>
          <p:cNvSpPr>
            <a:spLocks noGrp="1" noRot="1" noChangeAspect="1" noChangeArrowheads="1" noTextEdit="1"/>
          </p:cNvSpPr>
          <p:nvPr>
            <p:ph type="sldImg"/>
          </p:nvPr>
        </p:nvSpPr>
        <p:spPr>
          <a:ln/>
        </p:spPr>
      </p:sp>
      <p:sp>
        <p:nvSpPr>
          <p:cNvPr id="32772" name="Rectangle 8"/>
          <p:cNvSpPr>
            <a:spLocks noGrp="1" noChangeArrowheads="1"/>
          </p:cNvSpPr>
          <p:nvPr>
            <p:ph type="body" idx="1"/>
          </p:nvPr>
        </p:nvSpPr>
        <p:spPr>
          <a:noFill/>
          <a:ln/>
        </p:spPr>
        <p:txBody>
          <a:bodyPr/>
          <a:lstStyle/>
          <a:p>
            <a:pPr eaLnBrk="1" hangingPunct="1"/>
            <a:r>
              <a:rPr lang="en-US" dirty="0" smtClean="0">
                <a:latin typeface="Courier New" pitchFamily="49" charset="0"/>
              </a:rPr>
              <a:t>INTERSECT</a:t>
            </a:r>
            <a:r>
              <a:rPr lang="en-US" dirty="0" smtClean="0"/>
              <a:t> Operator (continued)</a:t>
            </a:r>
          </a:p>
          <a:p>
            <a:pPr lvl="1" eaLnBrk="1" hangingPunct="1"/>
            <a:r>
              <a:rPr lang="en-US" dirty="0" smtClean="0">
                <a:latin typeface="Times" pitchFamily="18" charset="0"/>
              </a:rPr>
              <a:t>In the example in this slide, the query returns only the records that have the same values in the selected columns in both tables.</a:t>
            </a:r>
          </a:p>
          <a:p>
            <a:pPr lvl="1" eaLnBrk="1" hangingPunct="1"/>
            <a:r>
              <a:rPr lang="en-US" dirty="0" smtClean="0">
                <a:latin typeface="Times" pitchFamily="18" charset="0"/>
              </a:rPr>
              <a:t>What will be the results if you add the </a:t>
            </a:r>
            <a:r>
              <a:rPr lang="en-US" dirty="0" smtClean="0">
                <a:latin typeface="Courier New" pitchFamily="49" charset="0"/>
              </a:rPr>
              <a:t>DEPARTMENT_ID</a:t>
            </a:r>
            <a:r>
              <a:rPr lang="en-US" dirty="0" smtClean="0">
                <a:latin typeface="Times" pitchFamily="18" charset="0"/>
              </a:rPr>
              <a:t> column to the </a:t>
            </a:r>
            <a:r>
              <a:rPr lang="en-US" dirty="0" smtClean="0">
                <a:latin typeface="Courier New" pitchFamily="49" charset="0"/>
              </a:rPr>
              <a:t>SELECT </a:t>
            </a:r>
            <a:r>
              <a:rPr lang="en-US" dirty="0" smtClean="0">
                <a:latin typeface="Times" pitchFamily="18" charset="0"/>
              </a:rPr>
              <a:t>statement from the </a:t>
            </a:r>
            <a:r>
              <a:rPr lang="en-US" dirty="0" smtClean="0">
                <a:latin typeface="Courier New" pitchFamily="49" charset="0"/>
              </a:rPr>
              <a:t>EMPLOYEES</a:t>
            </a:r>
            <a:r>
              <a:rPr lang="en-US" dirty="0" smtClean="0">
                <a:latin typeface="Times" pitchFamily="18" charset="0"/>
              </a:rPr>
              <a:t> table and add the </a:t>
            </a:r>
            <a:r>
              <a:rPr lang="en-US" dirty="0" smtClean="0">
                <a:latin typeface="Courier New" pitchFamily="49" charset="0"/>
              </a:rPr>
              <a:t>DEPARTMENT_ID</a:t>
            </a:r>
            <a:r>
              <a:rPr lang="en-US" dirty="0" smtClean="0">
                <a:latin typeface="Times" pitchFamily="18" charset="0"/>
              </a:rPr>
              <a:t> column to the </a:t>
            </a:r>
            <a:r>
              <a:rPr lang="en-US" dirty="0" smtClean="0">
                <a:latin typeface="Courier New" pitchFamily="49" charset="0"/>
              </a:rPr>
              <a:t>SELECT</a:t>
            </a:r>
            <a:r>
              <a:rPr lang="en-US" dirty="0" smtClean="0">
                <a:latin typeface="Times" pitchFamily="18" charset="0"/>
              </a:rPr>
              <a:t> statement from the </a:t>
            </a:r>
            <a:r>
              <a:rPr lang="en-US" dirty="0" smtClean="0">
                <a:latin typeface="Courier New" pitchFamily="49" charset="0"/>
              </a:rPr>
              <a:t>JOB_HISTORY</a:t>
            </a:r>
            <a:r>
              <a:rPr lang="en-US" dirty="0" smtClean="0">
                <a:latin typeface="Times" pitchFamily="18" charset="0"/>
              </a:rPr>
              <a:t> table and run this query? The results may be different because of the introduction of another column whose values may or may not be duplicates.</a:t>
            </a:r>
          </a:p>
          <a:p>
            <a:pPr lvl="1" eaLnBrk="1" hangingPunct="1"/>
            <a:r>
              <a:rPr lang="en-US" b="1" dirty="0" smtClean="0">
                <a:latin typeface="Times" pitchFamily="18" charset="0"/>
              </a:rPr>
              <a:t>Example</a:t>
            </a:r>
          </a:p>
          <a:p>
            <a:pPr eaLnBrk="1" hangingPunct="1">
              <a:spcBef>
                <a:spcPct val="0"/>
              </a:spcBef>
            </a:pPr>
            <a:r>
              <a:rPr lang="en-US" b="0" dirty="0" smtClean="0">
                <a:latin typeface="Times" pitchFamily="18" charset="0"/>
              </a:rPr>
              <a:t>	</a:t>
            </a:r>
            <a:r>
              <a:rPr lang="en-US" sz="1100" dirty="0" smtClean="0">
                <a:latin typeface="Courier New" pitchFamily="49" charset="0"/>
              </a:rPr>
              <a:t>SELECT </a:t>
            </a:r>
            <a:r>
              <a:rPr lang="en-US" sz="1100" dirty="0" err="1" smtClean="0">
                <a:latin typeface="Courier New" pitchFamily="49" charset="0"/>
              </a:rPr>
              <a:t>employee_id</a:t>
            </a:r>
            <a:r>
              <a:rPr lang="en-US" sz="1100" dirty="0" smtClean="0">
                <a:latin typeface="Courier New" pitchFamily="49" charset="0"/>
              </a:rPr>
              <a:t>, </a:t>
            </a:r>
            <a:r>
              <a:rPr lang="en-US" sz="1100" dirty="0" err="1" smtClean="0">
                <a:latin typeface="Courier New" pitchFamily="49" charset="0"/>
              </a:rPr>
              <a:t>job_id</a:t>
            </a:r>
            <a:r>
              <a:rPr lang="en-US" sz="1100" dirty="0" smtClean="0">
                <a:latin typeface="Courier New" pitchFamily="49" charset="0"/>
              </a:rPr>
              <a:t>, </a:t>
            </a:r>
            <a:r>
              <a:rPr lang="en-US" sz="1100" dirty="0" err="1" smtClean="0">
                <a:latin typeface="Courier New" pitchFamily="49" charset="0"/>
              </a:rPr>
              <a:t>department_id</a:t>
            </a:r>
            <a:endParaRPr lang="en-US" sz="1100" dirty="0" smtClean="0">
              <a:latin typeface="Courier New" pitchFamily="49" charset="0"/>
            </a:endParaRPr>
          </a:p>
          <a:p>
            <a:pPr eaLnBrk="1" hangingPunct="1">
              <a:spcBef>
                <a:spcPct val="0"/>
              </a:spcBef>
            </a:pPr>
            <a:r>
              <a:rPr lang="en-US" sz="1100" dirty="0" smtClean="0">
                <a:latin typeface="Courier New" pitchFamily="49" charset="0"/>
              </a:rPr>
              <a:t>	FROM   employees</a:t>
            </a:r>
          </a:p>
          <a:p>
            <a:pPr eaLnBrk="1" hangingPunct="1">
              <a:spcBef>
                <a:spcPct val="0"/>
              </a:spcBef>
            </a:pPr>
            <a:r>
              <a:rPr lang="en-US" sz="1100" dirty="0" smtClean="0">
                <a:latin typeface="Courier New" pitchFamily="49" charset="0"/>
              </a:rPr>
              <a:t>	INTERSECT</a:t>
            </a:r>
          </a:p>
          <a:p>
            <a:pPr eaLnBrk="1" hangingPunct="1">
              <a:spcBef>
                <a:spcPct val="0"/>
              </a:spcBef>
            </a:pPr>
            <a:r>
              <a:rPr lang="en-US" sz="1100" dirty="0" smtClean="0">
                <a:latin typeface="Courier New" pitchFamily="49" charset="0"/>
              </a:rPr>
              <a:t>	SELECT </a:t>
            </a:r>
            <a:r>
              <a:rPr lang="en-US" sz="1100" dirty="0" err="1" smtClean="0">
                <a:latin typeface="Courier New" pitchFamily="49" charset="0"/>
              </a:rPr>
              <a:t>employee_id</a:t>
            </a:r>
            <a:r>
              <a:rPr lang="en-US" sz="1100" dirty="0" smtClean="0">
                <a:latin typeface="Courier New" pitchFamily="49" charset="0"/>
              </a:rPr>
              <a:t>, </a:t>
            </a:r>
            <a:r>
              <a:rPr lang="en-US" sz="1100" dirty="0" err="1" smtClean="0">
                <a:latin typeface="Courier New" pitchFamily="49" charset="0"/>
              </a:rPr>
              <a:t>job_id</a:t>
            </a:r>
            <a:r>
              <a:rPr lang="en-US" sz="1100" dirty="0" smtClean="0">
                <a:latin typeface="Courier New" pitchFamily="49" charset="0"/>
              </a:rPr>
              <a:t>, </a:t>
            </a:r>
            <a:r>
              <a:rPr lang="en-US" sz="1100" dirty="0" err="1" smtClean="0">
                <a:latin typeface="Courier New" pitchFamily="49" charset="0"/>
              </a:rPr>
              <a:t>department_id</a:t>
            </a:r>
            <a:endParaRPr lang="en-US" sz="1100" dirty="0" smtClean="0">
              <a:latin typeface="Courier New" pitchFamily="49" charset="0"/>
            </a:endParaRPr>
          </a:p>
          <a:p>
            <a:pPr eaLnBrk="1" hangingPunct="1">
              <a:spcBef>
                <a:spcPct val="0"/>
              </a:spcBef>
            </a:pPr>
            <a:r>
              <a:rPr lang="en-US" sz="1100" dirty="0" smtClean="0">
                <a:latin typeface="Courier New" pitchFamily="49" charset="0"/>
              </a:rPr>
              <a:t>	FROM   </a:t>
            </a:r>
            <a:r>
              <a:rPr lang="en-US" sz="1100" dirty="0" err="1" smtClean="0">
                <a:latin typeface="Courier New" pitchFamily="49" charset="0"/>
              </a:rPr>
              <a:t>job_history</a:t>
            </a:r>
            <a:r>
              <a:rPr lang="en-US" sz="1100" dirty="0" smtClean="0">
                <a:latin typeface="Courier New" pitchFamily="49" charset="0"/>
              </a:rPr>
              <a:t>;</a:t>
            </a:r>
          </a:p>
          <a:p>
            <a:pPr eaLnBrk="1" hangingPunct="1">
              <a:spcBef>
                <a:spcPct val="0"/>
              </a:spcBef>
            </a:pPr>
            <a:endParaRPr lang="en-US" sz="1100" dirty="0" smtClean="0">
              <a:latin typeface="Courier New" pitchFamily="49" charset="0"/>
            </a:endParaRPr>
          </a:p>
          <a:p>
            <a:pPr lvl="1" eaLnBrk="1" hangingPunct="1"/>
            <a:endParaRPr lang="en-US" sz="1400" dirty="0" smtClean="0">
              <a:latin typeface="Times" pitchFamily="18" charset="0"/>
            </a:endParaRPr>
          </a:p>
          <a:p>
            <a:pPr lvl="1" eaLnBrk="1" hangingPunct="1"/>
            <a:r>
              <a:rPr lang="en-US" dirty="0" smtClean="0">
                <a:latin typeface="Times" pitchFamily="18" charset="0"/>
              </a:rPr>
              <a:t>Employee 200 is no longer part of the results because the </a:t>
            </a:r>
            <a:r>
              <a:rPr lang="en-US" dirty="0" smtClean="0">
                <a:latin typeface="Courier New" pitchFamily="49" charset="0"/>
              </a:rPr>
              <a:t>EMPLOYEES</a:t>
            </a:r>
            <a:r>
              <a:rPr lang="en-US" dirty="0" smtClean="0">
                <a:latin typeface="Times" pitchFamily="18" charset="0"/>
              </a:rPr>
              <a:t>.</a:t>
            </a:r>
            <a:r>
              <a:rPr lang="en-US" dirty="0" smtClean="0">
                <a:latin typeface="Courier New" pitchFamily="49" charset="0"/>
              </a:rPr>
              <a:t>DEPARTMENT_ID</a:t>
            </a:r>
            <a:r>
              <a:rPr lang="en-US" dirty="0" smtClean="0">
                <a:latin typeface="Times" pitchFamily="18" charset="0"/>
              </a:rPr>
              <a:t> value is different from the </a:t>
            </a:r>
            <a:r>
              <a:rPr lang="en-US" dirty="0" smtClean="0">
                <a:latin typeface="Courier New" pitchFamily="49" charset="0"/>
              </a:rPr>
              <a:t>JOB_HISTORY</a:t>
            </a:r>
            <a:r>
              <a:rPr lang="en-US" dirty="0" smtClean="0">
                <a:latin typeface="Times" pitchFamily="18" charset="0"/>
              </a:rPr>
              <a:t>.</a:t>
            </a:r>
            <a:r>
              <a:rPr lang="en-US" dirty="0" smtClean="0">
                <a:latin typeface="Courier New" pitchFamily="49" charset="0"/>
              </a:rPr>
              <a:t>DEPARTMENT_ID</a:t>
            </a:r>
            <a:r>
              <a:rPr lang="en-US" dirty="0" smtClean="0">
                <a:latin typeface="Times" pitchFamily="18" charset="0"/>
              </a:rPr>
              <a:t> value.</a:t>
            </a:r>
            <a:endParaRPr lang="en-US" dirty="0" smtClean="0"/>
          </a:p>
        </p:txBody>
      </p:sp>
      <p:pic>
        <p:nvPicPr>
          <p:cNvPr id="32773" name="Picture 6"/>
          <p:cNvPicPr>
            <a:picLocks noChangeAspect="1" noChangeArrowheads="1"/>
          </p:cNvPicPr>
          <p:nvPr/>
        </p:nvPicPr>
        <p:blipFill>
          <a:blip r:embed="rId3"/>
          <a:srcRect/>
          <a:stretch>
            <a:fillRect/>
          </a:stretch>
        </p:blipFill>
        <p:spPr bwMode="auto">
          <a:xfrm>
            <a:off x="714765" y="7741200"/>
            <a:ext cx="5428471" cy="506697"/>
          </a:xfrm>
          <a:prstGeom prst="rect">
            <a:avLst/>
          </a:prstGeom>
          <a:noFill/>
          <a:ln w="25400">
            <a:noFill/>
            <a:miter lim="800000"/>
            <a:headEnd type="none" w="sm" len="sm"/>
            <a:tailEnd type="none" w="sm" len="sm"/>
          </a:ln>
        </p:spPr>
      </p:pic>
    </p:spTree>
    <p:extLst>
      <p:ext uri="{BB962C8B-B14F-4D97-AF65-F5344CB8AC3E}">
        <p14:creationId xmlns:p14="http://schemas.microsoft.com/office/powerpoint/2010/main" val="8199813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0"/>
          <p:cNvSpPr>
            <a:spLocks noGrp="1" noChangeArrowheads="1"/>
          </p:cNvSpPr>
          <p:nvPr>
            <p:ph type="ftr" sz="quarter" idx="4"/>
          </p:nvPr>
        </p:nvSpPr>
        <p:spPr>
          <a:noFill/>
        </p:spPr>
        <p:txBody>
          <a:bodyPr/>
          <a:lstStyle/>
          <a:p>
            <a:r>
              <a:rPr lang="en-US"/>
              <a:t>Oracle Database 10</a:t>
            </a:r>
            <a:r>
              <a:rPr lang="en-US" i="1"/>
              <a:t>g</a:t>
            </a:r>
            <a:r>
              <a:rPr lang="en-US"/>
              <a:t>: SQL Fundamentals I</a:t>
            </a:r>
            <a:r>
              <a:rPr lang="en-US">
                <a:solidFill>
                  <a:schemeClr val="tx1"/>
                </a:solidFill>
              </a:rPr>
              <a:t>   7-</a:t>
            </a:r>
            <a:fld id="{A8F0A4A2-E52F-4F6A-87EC-462C568D262B}" type="slidenum">
              <a:rPr lang="en-US">
                <a:solidFill>
                  <a:schemeClr val="tx1"/>
                </a:solidFill>
              </a:rPr>
              <a:pPr/>
              <a:t>30</a:t>
            </a:fld>
            <a:endParaRPr lang="en-US">
              <a:solidFill>
                <a:schemeClr val="tx1"/>
              </a:solidFill>
            </a:endParaRPr>
          </a:p>
        </p:txBody>
      </p:sp>
      <p:sp>
        <p:nvSpPr>
          <p:cNvPr id="33795" name="Rectangle 6"/>
          <p:cNvSpPr>
            <a:spLocks noGrp="1" noRot="1" noChangeAspect="1" noChangeArrowheads="1" noTextEdit="1"/>
          </p:cNvSpPr>
          <p:nvPr>
            <p:ph type="sldImg"/>
          </p:nvPr>
        </p:nvSpPr>
        <p:spPr>
          <a:ln/>
        </p:spPr>
      </p:sp>
      <p:sp>
        <p:nvSpPr>
          <p:cNvPr id="33796" name="Rectangle 7"/>
          <p:cNvSpPr>
            <a:spLocks noGrp="1" noChangeArrowheads="1"/>
          </p:cNvSpPr>
          <p:nvPr>
            <p:ph type="body" idx="1"/>
          </p:nvPr>
        </p:nvSpPr>
        <p:spPr>
          <a:noFill/>
          <a:ln/>
        </p:spPr>
        <p:txBody>
          <a:bodyPr/>
          <a:lstStyle/>
          <a:p>
            <a:pPr eaLnBrk="1" hangingPunct="1"/>
            <a:r>
              <a:rPr lang="en-US" smtClean="0">
                <a:latin typeface="Courier New" pitchFamily="49" charset="0"/>
              </a:rPr>
              <a:t>MINUS</a:t>
            </a:r>
            <a:r>
              <a:rPr lang="en-US" smtClean="0"/>
              <a:t> Operator </a:t>
            </a:r>
          </a:p>
          <a:p>
            <a:pPr lvl="1" eaLnBrk="1" hangingPunct="1"/>
            <a:r>
              <a:rPr lang="en-US" smtClean="0">
                <a:solidFill>
                  <a:schemeClr val="tx1"/>
                </a:solidFill>
              </a:rPr>
              <a:t>Use the </a:t>
            </a:r>
            <a:r>
              <a:rPr lang="en-US" smtClean="0">
                <a:solidFill>
                  <a:schemeClr val="tx1"/>
                </a:solidFill>
                <a:latin typeface="Courier New" pitchFamily="49" charset="0"/>
              </a:rPr>
              <a:t>MINUS</a:t>
            </a:r>
            <a:r>
              <a:rPr lang="en-US" smtClean="0">
                <a:solidFill>
                  <a:schemeClr val="tx1"/>
                </a:solidFill>
              </a:rPr>
              <a:t> operator to return rows returned by the first query that are not present in the second query (the first </a:t>
            </a:r>
            <a:r>
              <a:rPr lang="en-US" smtClean="0">
                <a:solidFill>
                  <a:schemeClr val="tx1"/>
                </a:solidFill>
                <a:latin typeface="Courier New" pitchFamily="49" charset="0"/>
              </a:rPr>
              <a:t>SELECT</a:t>
            </a:r>
            <a:r>
              <a:rPr lang="en-US" smtClean="0">
                <a:solidFill>
                  <a:schemeClr val="tx1"/>
                </a:solidFill>
              </a:rPr>
              <a:t> statement </a:t>
            </a:r>
            <a:r>
              <a:rPr lang="en-US" smtClean="0">
                <a:solidFill>
                  <a:schemeClr val="tx1"/>
                </a:solidFill>
                <a:latin typeface="Courier New" pitchFamily="49" charset="0"/>
              </a:rPr>
              <a:t>MINUS</a:t>
            </a:r>
            <a:r>
              <a:rPr lang="en-US" smtClean="0">
                <a:solidFill>
                  <a:schemeClr val="tx1"/>
                </a:solidFill>
              </a:rPr>
              <a:t> the second </a:t>
            </a:r>
            <a:r>
              <a:rPr lang="en-US" smtClean="0">
                <a:solidFill>
                  <a:schemeClr val="tx1"/>
                </a:solidFill>
                <a:latin typeface="Courier New" pitchFamily="49" charset="0"/>
              </a:rPr>
              <a:t>SELECT</a:t>
            </a:r>
            <a:r>
              <a:rPr lang="en-US" smtClean="0">
                <a:solidFill>
                  <a:schemeClr val="tx1"/>
                </a:solidFill>
              </a:rPr>
              <a:t> statement).</a:t>
            </a:r>
          </a:p>
          <a:p>
            <a:pPr lvl="1" eaLnBrk="1" hangingPunct="1"/>
            <a:r>
              <a:rPr lang="en-US" b="1" smtClean="0">
                <a:solidFill>
                  <a:schemeClr val="tx1"/>
                </a:solidFill>
              </a:rPr>
              <a:t>Guidelines</a:t>
            </a:r>
            <a:endParaRPr lang="en-US" smtClean="0">
              <a:solidFill>
                <a:schemeClr val="tx1"/>
              </a:solidFill>
            </a:endParaRPr>
          </a:p>
          <a:p>
            <a:pPr lvl="2" eaLnBrk="1" hangingPunct="1"/>
            <a:r>
              <a:rPr lang="en-US" smtClean="0">
                <a:solidFill>
                  <a:schemeClr val="tx1"/>
                </a:solidFill>
                <a:latin typeface="Times" pitchFamily="18" charset="0"/>
              </a:rPr>
              <a:t>The number of columns and the data types of the columns being selected by the </a:t>
            </a:r>
            <a:r>
              <a:rPr lang="en-US" smtClean="0">
                <a:solidFill>
                  <a:schemeClr val="tx1"/>
                </a:solidFill>
                <a:latin typeface="Courier New" pitchFamily="49" charset="0"/>
              </a:rPr>
              <a:t>SELECT</a:t>
            </a:r>
            <a:r>
              <a:rPr lang="en-US" smtClean="0">
                <a:solidFill>
                  <a:schemeClr val="tx1"/>
                </a:solidFill>
                <a:latin typeface="Times" pitchFamily="18" charset="0"/>
              </a:rPr>
              <a:t> statements in the queries must be identical in all the </a:t>
            </a:r>
            <a:r>
              <a:rPr lang="en-US" smtClean="0">
                <a:solidFill>
                  <a:schemeClr val="tx1"/>
                </a:solidFill>
                <a:latin typeface="Courier New" pitchFamily="49" charset="0"/>
              </a:rPr>
              <a:t>SELECT</a:t>
            </a:r>
            <a:r>
              <a:rPr lang="en-US" smtClean="0">
                <a:solidFill>
                  <a:schemeClr val="tx1"/>
                </a:solidFill>
                <a:latin typeface="Times" pitchFamily="18" charset="0"/>
              </a:rPr>
              <a:t> statements used in the query. The names of the columns need not be identical.</a:t>
            </a:r>
          </a:p>
          <a:p>
            <a:pPr lvl="2" eaLnBrk="1" hangingPunct="1"/>
            <a:r>
              <a:rPr lang="en-US" smtClean="0">
                <a:solidFill>
                  <a:schemeClr val="tx1"/>
                </a:solidFill>
                <a:latin typeface="Times" pitchFamily="18" charset="0"/>
              </a:rPr>
              <a:t>All of the columns in the </a:t>
            </a:r>
            <a:r>
              <a:rPr lang="en-US" smtClean="0">
                <a:solidFill>
                  <a:schemeClr val="tx1"/>
                </a:solidFill>
                <a:latin typeface="Courier New" pitchFamily="49" charset="0"/>
              </a:rPr>
              <a:t>WHERE</a:t>
            </a:r>
            <a:r>
              <a:rPr lang="en-US" smtClean="0">
                <a:solidFill>
                  <a:schemeClr val="tx1"/>
                </a:solidFill>
                <a:latin typeface="Times" pitchFamily="18" charset="0"/>
              </a:rPr>
              <a:t> clause must be in the </a:t>
            </a:r>
            <a:r>
              <a:rPr lang="en-US" smtClean="0">
                <a:solidFill>
                  <a:schemeClr val="tx1"/>
                </a:solidFill>
                <a:latin typeface="Courier New" pitchFamily="49" charset="0"/>
              </a:rPr>
              <a:t>SELECT</a:t>
            </a:r>
            <a:r>
              <a:rPr lang="en-US" smtClean="0">
                <a:solidFill>
                  <a:schemeClr val="tx1"/>
                </a:solidFill>
                <a:latin typeface="Times" pitchFamily="18" charset="0"/>
              </a:rPr>
              <a:t> clause for the </a:t>
            </a:r>
            <a:r>
              <a:rPr lang="en-US" smtClean="0">
                <a:solidFill>
                  <a:schemeClr val="tx1"/>
                </a:solidFill>
                <a:latin typeface="Courier New" pitchFamily="49" charset="0"/>
              </a:rPr>
              <a:t>MINUS</a:t>
            </a:r>
            <a:r>
              <a:rPr lang="en-US" smtClean="0">
                <a:solidFill>
                  <a:schemeClr val="tx1"/>
                </a:solidFill>
                <a:latin typeface="Times" pitchFamily="18" charset="0"/>
              </a:rPr>
              <a:t> operator to work.</a:t>
            </a:r>
            <a:endParaRPr lang="en-US" smtClean="0">
              <a:solidFill>
                <a:schemeClr val="tx1"/>
              </a:solidFill>
            </a:endParaRPr>
          </a:p>
        </p:txBody>
      </p:sp>
    </p:spTree>
    <p:extLst>
      <p:ext uri="{BB962C8B-B14F-4D97-AF65-F5344CB8AC3E}">
        <p14:creationId xmlns:p14="http://schemas.microsoft.com/office/powerpoint/2010/main" val="27975382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98D4A93C-F4B2-41E3-B397-9277FD11A22E}" type="datetimeFigureOut">
              <a:rPr lang="en-US" smtClean="0"/>
              <a:pPr/>
              <a:t>9/16/2015</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7B02B72C-82A6-4C93-9ADE-73D60978241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8D4A93C-F4B2-41E3-B397-9277FD11A22E}" type="datetimeFigureOut">
              <a:rPr lang="en-US" smtClean="0"/>
              <a:pPr/>
              <a:t>9/16/2015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B02B72C-82A6-4C93-9ADE-73D60978241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8D4A93C-F4B2-41E3-B397-9277FD11A22E}" type="datetimeFigureOut">
              <a:rPr lang="en-US" smtClean="0"/>
              <a:pPr/>
              <a:t>9/16/2015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B02B72C-82A6-4C93-9ADE-73D60978241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8D4A93C-F4B2-41E3-B397-9277FD11A22E}" type="datetimeFigureOut">
              <a:rPr lang="en-US" smtClean="0"/>
              <a:pPr/>
              <a:t>9/16/2015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B02B72C-82A6-4C93-9ADE-73D609782418}"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8D4A93C-F4B2-41E3-B397-9277FD11A22E}" type="datetimeFigureOut">
              <a:rPr lang="en-US" smtClean="0"/>
              <a:pPr/>
              <a:t>9/16/2015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B02B72C-82A6-4C93-9ADE-73D609782418}"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8D4A93C-F4B2-41E3-B397-9277FD11A22E}" type="datetimeFigureOut">
              <a:rPr lang="en-US" smtClean="0"/>
              <a:pPr/>
              <a:t>9/16/2015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B02B72C-82A6-4C93-9ADE-73D609782418}"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8D4A93C-F4B2-41E3-B397-9277FD11A22E}" type="datetimeFigureOut">
              <a:rPr lang="en-US" smtClean="0"/>
              <a:pPr/>
              <a:t>9/16/2015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7B02B72C-82A6-4C93-9ADE-73D60978241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98D4A93C-F4B2-41E3-B397-9277FD11A22E}" type="datetimeFigureOut">
              <a:rPr lang="en-US" smtClean="0"/>
              <a:pPr/>
              <a:t>9/16/2015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7B02B72C-82A6-4C93-9ADE-73D609782418}"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8D4A93C-F4B2-41E3-B397-9277FD11A22E}" type="datetimeFigureOut">
              <a:rPr lang="en-US" smtClean="0"/>
              <a:pPr/>
              <a:t>9/16/2015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7B02B72C-82A6-4C93-9ADE-73D60978241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98D4A93C-F4B2-41E3-B397-9277FD11A22E}" type="datetimeFigureOut">
              <a:rPr lang="en-US" smtClean="0"/>
              <a:pPr/>
              <a:t>9/16/2015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B02B72C-82A6-4C93-9ADE-73D60978241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98D4A93C-F4B2-41E3-B397-9277FD11A22E}" type="datetimeFigureOut">
              <a:rPr lang="en-US" smtClean="0"/>
              <a:pPr/>
              <a:t>9/16/2015</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7B02B72C-82A6-4C93-9ADE-73D609782418}"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98D4A93C-F4B2-41E3-B397-9277FD11A22E}" type="datetimeFigureOut">
              <a:rPr lang="en-US" smtClean="0"/>
              <a:pPr/>
              <a:t>9/16/2015</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7B02B72C-82A6-4C93-9ADE-73D60978241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Database Systems</a:t>
            </a:r>
            <a:endParaRPr lang="en-US" dirty="0"/>
          </a:p>
        </p:txBody>
      </p:sp>
      <p:sp>
        <p:nvSpPr>
          <p:cNvPr id="3" name="Subtitle 2"/>
          <p:cNvSpPr>
            <a:spLocks noGrp="1"/>
          </p:cNvSpPr>
          <p:nvPr>
            <p:ph type="subTitle" idx="1"/>
          </p:nvPr>
        </p:nvSpPr>
        <p:spPr/>
        <p:txBody>
          <a:bodyPr/>
          <a:lstStyle/>
          <a:p>
            <a:r>
              <a:rPr lang="en-US" smtClean="0"/>
              <a:t>Lab </a:t>
            </a:r>
            <a:r>
              <a:rPr lang="en-US" smtClean="0"/>
              <a:t>05</a:t>
            </a:r>
            <a:endParaRPr lang="en-US" dirty="0"/>
          </a:p>
        </p:txBody>
      </p:sp>
    </p:spTree>
    <p:extLst>
      <p:ext uri="{BB962C8B-B14F-4D97-AF65-F5344CB8AC3E}">
        <p14:creationId xmlns:p14="http://schemas.microsoft.com/office/powerpoint/2010/main" val="1665978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NON EQUIJOIN  IS  A JOIN CONDITION CONTAINING SOMETHING OTHER THAN EQUALITY OPERATOR</a:t>
            </a:r>
            <a:endParaRPr lang="en-US" dirty="0"/>
          </a:p>
        </p:txBody>
      </p:sp>
      <p:sp>
        <p:nvSpPr>
          <p:cNvPr id="2" name="Title 1"/>
          <p:cNvSpPr>
            <a:spLocks noGrp="1"/>
          </p:cNvSpPr>
          <p:nvPr>
            <p:ph type="title"/>
          </p:nvPr>
        </p:nvSpPr>
        <p:spPr>
          <a:solidFill>
            <a:schemeClr val="accent1">
              <a:lumMod val="40000"/>
              <a:lumOff val="60000"/>
            </a:schemeClr>
          </a:solidFill>
        </p:spPr>
        <p:txBody>
          <a:bodyPr/>
          <a:lstStyle/>
          <a:p>
            <a:r>
              <a:rPr lang="en-US" dirty="0" smtClean="0">
                <a:solidFill>
                  <a:schemeClr val="bg1"/>
                </a:solidFill>
              </a:rPr>
              <a:t>2) NON EQUIJOIN</a:t>
            </a:r>
            <a:endParaRPr lang="en-US" dirty="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cstate="print"/>
          <a:srcRect l="14706" t="10463" r="14706" b="5836"/>
          <a:stretch>
            <a:fillRect/>
          </a:stretch>
        </p:blipFill>
        <p:spPr bwMode="auto">
          <a:xfrm>
            <a:off x="990600" y="457200"/>
            <a:ext cx="7315200" cy="58674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solidFill>
                  <a:srgbClr val="FF0000"/>
                </a:solidFill>
              </a:rPr>
              <a:t>SELECT</a:t>
            </a:r>
            <a:r>
              <a:rPr lang="en-US" dirty="0" smtClean="0"/>
              <a:t> </a:t>
            </a:r>
          </a:p>
          <a:p>
            <a:pPr>
              <a:buNone/>
            </a:pPr>
            <a:r>
              <a:rPr lang="en-US" dirty="0" smtClean="0"/>
              <a:t>E.ENAME, E.SAL, S.GRADE</a:t>
            </a:r>
          </a:p>
          <a:p>
            <a:pPr>
              <a:buNone/>
            </a:pPr>
            <a:r>
              <a:rPr lang="en-US" dirty="0" smtClean="0">
                <a:solidFill>
                  <a:srgbClr val="FF0000"/>
                </a:solidFill>
              </a:rPr>
              <a:t>FROM</a:t>
            </a:r>
          </a:p>
          <a:p>
            <a:pPr>
              <a:buNone/>
            </a:pPr>
            <a:r>
              <a:rPr lang="en-US" dirty="0" smtClean="0"/>
              <a:t>EMP E , SALGRADE S </a:t>
            </a:r>
          </a:p>
          <a:p>
            <a:pPr>
              <a:buNone/>
            </a:pPr>
            <a:r>
              <a:rPr lang="en-US" dirty="0" smtClean="0">
                <a:solidFill>
                  <a:srgbClr val="FF0000"/>
                </a:solidFill>
              </a:rPr>
              <a:t>WHERE </a:t>
            </a:r>
          </a:p>
          <a:p>
            <a:pPr>
              <a:buNone/>
            </a:pPr>
            <a:r>
              <a:rPr lang="en-US" dirty="0" smtClean="0"/>
              <a:t>E.SAL </a:t>
            </a:r>
            <a:r>
              <a:rPr lang="en-US" dirty="0" smtClean="0">
                <a:solidFill>
                  <a:srgbClr val="FFFF00"/>
                </a:solidFill>
              </a:rPr>
              <a:t>BETWEEN</a:t>
            </a:r>
            <a:r>
              <a:rPr lang="en-US" dirty="0" smtClean="0"/>
              <a:t> S.LOSAL </a:t>
            </a:r>
            <a:r>
              <a:rPr lang="en-US" dirty="0" smtClean="0">
                <a:solidFill>
                  <a:srgbClr val="FFFF00"/>
                </a:solidFill>
              </a:rPr>
              <a:t>AND</a:t>
            </a:r>
            <a:r>
              <a:rPr lang="en-US" dirty="0" smtClean="0"/>
              <a:t> S.HISAL</a:t>
            </a:r>
            <a:endParaRPr lang="en-US" dirty="0"/>
          </a:p>
        </p:txBody>
      </p:sp>
      <p:sp>
        <p:nvSpPr>
          <p:cNvPr id="7" name="Title 6"/>
          <p:cNvSpPr>
            <a:spLocks noGrp="1"/>
          </p:cNvSpPr>
          <p:nvPr>
            <p:ph type="title"/>
          </p:nvPr>
        </p:nvSpPr>
        <p:spPr/>
        <p:txBody>
          <a:bodyPr>
            <a:normAutofit fontScale="90000"/>
          </a:bodyPr>
          <a:lstStyle/>
          <a:p>
            <a:r>
              <a:rPr lang="en-US" dirty="0" smtClean="0"/>
              <a:t>RETRIEVE RECORD FROM NONEQUI-JOINS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YOU  USE AN OUTER JOIN TO ALSO SEE ROWS THAT DO NOT MEET THE JOIN CONDITION.</a:t>
            </a:r>
          </a:p>
          <a:p>
            <a:endParaRPr lang="en-US" dirty="0" smtClean="0"/>
          </a:p>
          <a:p>
            <a:r>
              <a:rPr lang="en-US" dirty="0" smtClean="0"/>
              <a:t>THE OUTER JOIN OPERATOR IS THE PLUS SIGN(+)</a:t>
            </a:r>
          </a:p>
          <a:p>
            <a:endParaRPr lang="en-US" dirty="0"/>
          </a:p>
        </p:txBody>
      </p:sp>
      <p:sp>
        <p:nvSpPr>
          <p:cNvPr id="2" name="Title 1"/>
          <p:cNvSpPr>
            <a:spLocks noGrp="1"/>
          </p:cNvSpPr>
          <p:nvPr>
            <p:ph type="title"/>
          </p:nvPr>
        </p:nvSpPr>
        <p:spPr>
          <a:solidFill>
            <a:schemeClr val="accent1">
              <a:lumMod val="40000"/>
              <a:lumOff val="60000"/>
            </a:schemeClr>
          </a:solidFill>
        </p:spPr>
        <p:txBody>
          <a:bodyPr/>
          <a:lstStyle/>
          <a:p>
            <a:r>
              <a:rPr lang="en-US" dirty="0" smtClean="0">
                <a:solidFill>
                  <a:schemeClr val="bg1"/>
                </a:solidFill>
              </a:rPr>
              <a:t>3) OUTER JOINS</a:t>
            </a:r>
            <a:endParaRPr lang="en-US" dirty="0">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cstate="print"/>
          <a:srcRect l="42157" t="37794" r="42157" b="41281"/>
          <a:stretch>
            <a:fillRect/>
          </a:stretch>
        </p:blipFill>
        <p:spPr bwMode="auto">
          <a:xfrm>
            <a:off x="2743200" y="2133600"/>
            <a:ext cx="4572000" cy="3733800"/>
          </a:xfrm>
          <a:prstGeom prst="rect">
            <a:avLst/>
          </a:prstGeom>
          <a:noFill/>
          <a:ln w="9525">
            <a:noFill/>
            <a:miter lim="800000"/>
            <a:headEnd/>
            <a:tailEnd/>
          </a:ln>
          <a:effectLst/>
        </p:spPr>
      </p:pic>
      <p:sp>
        <p:nvSpPr>
          <p:cNvPr id="2" name="Title 1"/>
          <p:cNvSpPr>
            <a:spLocks noGrp="1"/>
          </p:cNvSpPr>
          <p:nvPr>
            <p:ph type="title"/>
          </p:nvPr>
        </p:nvSpPr>
        <p:spPr>
          <a:solidFill>
            <a:schemeClr val="accent1">
              <a:lumMod val="40000"/>
              <a:lumOff val="60000"/>
            </a:schemeClr>
          </a:solidFill>
        </p:spPr>
        <p:txBody>
          <a:bodyPr/>
          <a:lstStyle/>
          <a:p>
            <a:r>
              <a:rPr lang="en-US" dirty="0" smtClean="0">
                <a:solidFill>
                  <a:schemeClr val="bg1"/>
                </a:solidFill>
              </a:rPr>
              <a:t>I. LEFT OUTER JOIN</a:t>
            </a:r>
            <a:endParaRPr lang="en-US" dirty="0">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05000"/>
            <a:ext cx="7772400" cy="4572000"/>
          </a:xfrm>
        </p:spPr>
        <p:txBody>
          <a:bodyPr/>
          <a:lstStyle/>
          <a:p>
            <a:pPr>
              <a:buNone/>
            </a:pPr>
            <a:r>
              <a:rPr lang="en-US" dirty="0" smtClean="0">
                <a:solidFill>
                  <a:srgbClr val="FF0000"/>
                </a:solidFill>
              </a:rPr>
              <a:t>SELECT </a:t>
            </a:r>
          </a:p>
          <a:p>
            <a:pPr>
              <a:buNone/>
            </a:pPr>
            <a:r>
              <a:rPr lang="en-US" dirty="0" smtClean="0"/>
              <a:t>E.ENAME , E.DEPTNO , D.DNAME </a:t>
            </a:r>
          </a:p>
          <a:p>
            <a:pPr>
              <a:buNone/>
            </a:pPr>
            <a:r>
              <a:rPr lang="en-US" dirty="0" smtClean="0">
                <a:solidFill>
                  <a:srgbClr val="FF0000"/>
                </a:solidFill>
              </a:rPr>
              <a:t>FROM </a:t>
            </a:r>
          </a:p>
          <a:p>
            <a:pPr>
              <a:buNone/>
            </a:pPr>
            <a:r>
              <a:rPr lang="en-US" dirty="0" smtClean="0"/>
              <a:t>EMP E , DEPT D </a:t>
            </a:r>
          </a:p>
          <a:p>
            <a:pPr>
              <a:buNone/>
            </a:pPr>
            <a:r>
              <a:rPr lang="en-US" dirty="0" smtClean="0">
                <a:solidFill>
                  <a:srgbClr val="FF0000"/>
                </a:solidFill>
              </a:rPr>
              <a:t>WHERE</a:t>
            </a:r>
          </a:p>
          <a:p>
            <a:pPr>
              <a:buNone/>
            </a:pPr>
            <a:r>
              <a:rPr lang="en-US" dirty="0" smtClean="0"/>
              <a:t>E.DEPTNO (+) = D.DEPTNO;</a:t>
            </a:r>
          </a:p>
          <a:p>
            <a:pPr>
              <a:buNone/>
            </a:pPr>
            <a:endParaRPr lang="en-US" dirty="0" smtClean="0"/>
          </a:p>
          <a:p>
            <a:pPr>
              <a:buFont typeface="Wingdings" pitchFamily="2" charset="2"/>
              <a:buChar char="Ø"/>
            </a:pPr>
            <a:r>
              <a:rPr lang="en-US" sz="1800" b="1" dirty="0" smtClean="0"/>
              <a:t>NOTE</a:t>
            </a:r>
            <a:r>
              <a:rPr lang="en-US" sz="1800" dirty="0" smtClean="0"/>
              <a:t>: The outer join operator appears on only that side that has information missing.</a:t>
            </a:r>
          </a:p>
          <a:p>
            <a:pPr>
              <a:buNone/>
            </a:pPr>
            <a:endParaRPr lang="en-US" dirty="0"/>
          </a:p>
        </p:txBody>
      </p:sp>
      <p:sp>
        <p:nvSpPr>
          <p:cNvPr id="2" name="Title 1"/>
          <p:cNvSpPr>
            <a:spLocks noGrp="1"/>
          </p:cNvSpPr>
          <p:nvPr>
            <p:ph type="title"/>
          </p:nvPr>
        </p:nvSpPr>
        <p:spPr/>
        <p:txBody>
          <a:bodyPr>
            <a:normAutofit fontScale="90000"/>
          </a:bodyPr>
          <a:lstStyle/>
          <a:p>
            <a:r>
              <a:rPr lang="en-US" dirty="0" smtClean="0"/>
              <a:t>HOW TO RETRIEVE RECORDS USING LEFT OUTER JOIN??</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cstate="print"/>
          <a:srcRect l="42157" t="37067" r="42157" b="43752"/>
          <a:stretch>
            <a:fillRect/>
          </a:stretch>
        </p:blipFill>
        <p:spPr bwMode="auto">
          <a:xfrm>
            <a:off x="2438400" y="1752600"/>
            <a:ext cx="4419600" cy="3352800"/>
          </a:xfrm>
          <a:prstGeom prst="rect">
            <a:avLst/>
          </a:prstGeom>
          <a:noFill/>
          <a:ln w="9525">
            <a:noFill/>
            <a:miter lim="800000"/>
            <a:headEnd/>
            <a:tailEnd/>
          </a:ln>
          <a:effectLst/>
        </p:spPr>
      </p:pic>
      <p:sp>
        <p:nvSpPr>
          <p:cNvPr id="2" name="Title 1"/>
          <p:cNvSpPr>
            <a:spLocks noGrp="1"/>
          </p:cNvSpPr>
          <p:nvPr>
            <p:ph type="title"/>
          </p:nvPr>
        </p:nvSpPr>
        <p:spPr>
          <a:solidFill>
            <a:schemeClr val="accent1">
              <a:lumMod val="40000"/>
              <a:lumOff val="60000"/>
            </a:schemeClr>
          </a:solidFill>
        </p:spPr>
        <p:txBody>
          <a:bodyPr/>
          <a:lstStyle/>
          <a:p>
            <a:r>
              <a:rPr lang="en-US" dirty="0" smtClean="0">
                <a:solidFill>
                  <a:schemeClr val="bg1"/>
                </a:solidFill>
              </a:rPr>
              <a:t>II. RIGHT OUTER JOIN</a:t>
            </a:r>
            <a:endParaRPr lang="en-US" dirty="0">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05000"/>
            <a:ext cx="7772400" cy="4572000"/>
          </a:xfrm>
        </p:spPr>
        <p:txBody>
          <a:bodyPr/>
          <a:lstStyle/>
          <a:p>
            <a:pPr>
              <a:buNone/>
            </a:pPr>
            <a:r>
              <a:rPr lang="en-US" dirty="0" smtClean="0">
                <a:solidFill>
                  <a:srgbClr val="FF0000"/>
                </a:solidFill>
              </a:rPr>
              <a:t>SELECT </a:t>
            </a:r>
          </a:p>
          <a:p>
            <a:pPr>
              <a:buNone/>
            </a:pPr>
            <a:r>
              <a:rPr lang="en-US" dirty="0" smtClean="0"/>
              <a:t>E.ENAME , E.DEPTNO , D.DNAME </a:t>
            </a:r>
          </a:p>
          <a:p>
            <a:pPr>
              <a:buNone/>
            </a:pPr>
            <a:r>
              <a:rPr lang="en-US" dirty="0" smtClean="0">
                <a:solidFill>
                  <a:srgbClr val="FF0000"/>
                </a:solidFill>
              </a:rPr>
              <a:t>FROM </a:t>
            </a:r>
          </a:p>
          <a:p>
            <a:pPr>
              <a:buNone/>
            </a:pPr>
            <a:r>
              <a:rPr lang="en-US" dirty="0" smtClean="0"/>
              <a:t>EMP E , DEPT D </a:t>
            </a:r>
          </a:p>
          <a:p>
            <a:pPr>
              <a:buNone/>
            </a:pPr>
            <a:r>
              <a:rPr lang="en-US" dirty="0" smtClean="0">
                <a:solidFill>
                  <a:srgbClr val="FF0000"/>
                </a:solidFill>
              </a:rPr>
              <a:t>WHERE</a:t>
            </a:r>
          </a:p>
          <a:p>
            <a:pPr>
              <a:buNone/>
            </a:pPr>
            <a:r>
              <a:rPr lang="en-US" dirty="0" smtClean="0"/>
              <a:t>E.DEPTNO  = D.DEPTNO (+)</a:t>
            </a:r>
            <a:endParaRPr lang="en-US" dirty="0"/>
          </a:p>
        </p:txBody>
      </p:sp>
      <p:sp>
        <p:nvSpPr>
          <p:cNvPr id="2" name="Title 1"/>
          <p:cNvSpPr>
            <a:spLocks noGrp="1"/>
          </p:cNvSpPr>
          <p:nvPr>
            <p:ph type="title"/>
          </p:nvPr>
        </p:nvSpPr>
        <p:spPr/>
        <p:txBody>
          <a:bodyPr>
            <a:normAutofit fontScale="90000"/>
          </a:bodyPr>
          <a:lstStyle/>
          <a:p>
            <a:r>
              <a:rPr lang="en-US" dirty="0" smtClean="0"/>
              <a:t>HOW TO RETRIEVE RECORDS USING RIGHT OUTER JOIN??</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idx="1"/>
          </p:nvPr>
        </p:nvPicPr>
        <p:blipFill>
          <a:blip r:embed="rId2" cstate="print"/>
          <a:srcRect l="42157" t="37067" r="42157" b="42008"/>
          <a:stretch>
            <a:fillRect/>
          </a:stretch>
        </p:blipFill>
        <p:spPr bwMode="auto">
          <a:xfrm>
            <a:off x="2286000" y="2057400"/>
            <a:ext cx="3733800" cy="3124200"/>
          </a:xfrm>
          <a:prstGeom prst="rect">
            <a:avLst/>
          </a:prstGeom>
          <a:noFill/>
          <a:ln w="9525">
            <a:noFill/>
            <a:miter lim="800000"/>
            <a:headEnd/>
            <a:tailEnd/>
          </a:ln>
          <a:effectLst/>
        </p:spPr>
      </p:pic>
      <p:sp>
        <p:nvSpPr>
          <p:cNvPr id="2" name="Title 1"/>
          <p:cNvSpPr>
            <a:spLocks noGrp="1"/>
          </p:cNvSpPr>
          <p:nvPr>
            <p:ph type="title"/>
          </p:nvPr>
        </p:nvSpPr>
        <p:spPr>
          <a:solidFill>
            <a:schemeClr val="accent1">
              <a:lumMod val="40000"/>
              <a:lumOff val="60000"/>
            </a:schemeClr>
          </a:solidFill>
        </p:spPr>
        <p:txBody>
          <a:bodyPr/>
          <a:lstStyle/>
          <a:p>
            <a:r>
              <a:rPr lang="en-US" dirty="0" smtClean="0">
                <a:solidFill>
                  <a:schemeClr val="bg1"/>
                </a:solidFill>
              </a:rPr>
              <a:t>III. FULL OUTER JOIN</a:t>
            </a:r>
            <a:endParaRPr lang="en-US" dirty="0">
              <a:solidFill>
                <a:schemeClr val="bg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05000"/>
            <a:ext cx="7772400" cy="4572000"/>
          </a:xfrm>
        </p:spPr>
        <p:txBody>
          <a:bodyPr/>
          <a:lstStyle/>
          <a:p>
            <a:pPr>
              <a:buNone/>
            </a:pPr>
            <a:r>
              <a:rPr lang="en-US" dirty="0" smtClean="0">
                <a:solidFill>
                  <a:srgbClr val="FF0000"/>
                </a:solidFill>
              </a:rPr>
              <a:t>SELECT </a:t>
            </a:r>
          </a:p>
          <a:p>
            <a:pPr>
              <a:buNone/>
            </a:pPr>
            <a:r>
              <a:rPr lang="en-US" dirty="0" smtClean="0"/>
              <a:t>E.ENAME , E.DEPTNO , D.DNAME </a:t>
            </a:r>
          </a:p>
          <a:p>
            <a:pPr>
              <a:buNone/>
            </a:pPr>
            <a:r>
              <a:rPr lang="en-US" dirty="0" smtClean="0">
                <a:solidFill>
                  <a:srgbClr val="FF0000"/>
                </a:solidFill>
              </a:rPr>
              <a:t>FROM </a:t>
            </a:r>
          </a:p>
          <a:p>
            <a:pPr>
              <a:buNone/>
            </a:pPr>
            <a:r>
              <a:rPr lang="en-US" dirty="0" smtClean="0"/>
              <a:t>EMP E </a:t>
            </a:r>
          </a:p>
          <a:p>
            <a:pPr>
              <a:buNone/>
            </a:pPr>
            <a:r>
              <a:rPr lang="en-US" dirty="0" smtClean="0">
                <a:solidFill>
                  <a:srgbClr val="FF0000"/>
                </a:solidFill>
              </a:rPr>
              <a:t>FULL OUTER JOIN</a:t>
            </a:r>
          </a:p>
          <a:p>
            <a:pPr>
              <a:buNone/>
            </a:pPr>
            <a:r>
              <a:rPr lang="en-US" dirty="0" smtClean="0"/>
              <a:t> DEPT D </a:t>
            </a:r>
          </a:p>
          <a:p>
            <a:pPr>
              <a:buNone/>
            </a:pPr>
            <a:r>
              <a:rPr lang="en-US" dirty="0" smtClean="0">
                <a:solidFill>
                  <a:srgbClr val="FF0000"/>
                </a:solidFill>
              </a:rPr>
              <a:t>ON</a:t>
            </a:r>
          </a:p>
          <a:p>
            <a:pPr>
              <a:buNone/>
            </a:pPr>
            <a:r>
              <a:rPr lang="en-US" dirty="0" smtClean="0"/>
              <a:t>E.DEPTNO  = D.DEPTNO </a:t>
            </a:r>
            <a:endParaRPr lang="en-US" dirty="0"/>
          </a:p>
        </p:txBody>
      </p:sp>
      <p:sp>
        <p:nvSpPr>
          <p:cNvPr id="2" name="Title 1"/>
          <p:cNvSpPr>
            <a:spLocks noGrp="1"/>
          </p:cNvSpPr>
          <p:nvPr>
            <p:ph type="title"/>
          </p:nvPr>
        </p:nvSpPr>
        <p:spPr/>
        <p:txBody>
          <a:bodyPr>
            <a:normAutofit fontScale="90000"/>
          </a:bodyPr>
          <a:lstStyle/>
          <a:p>
            <a:r>
              <a:rPr lang="en-US" dirty="0" smtClean="0"/>
              <a:t>HOW TO RETRIEVE RECORDS USING FULL OUTER JOIN??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19200"/>
            <a:ext cx="8153400" cy="5410200"/>
          </a:xfrm>
        </p:spPr>
        <p:txBody>
          <a:bodyPr>
            <a:normAutofit/>
          </a:bodyPr>
          <a:lstStyle/>
          <a:p>
            <a:pPr>
              <a:buNone/>
            </a:pPr>
            <a:endParaRPr lang="en-US" dirty="0" smtClean="0"/>
          </a:p>
          <a:p>
            <a:pPr lvl="0"/>
            <a:r>
              <a:rPr lang="en-US" dirty="0" smtClean="0"/>
              <a:t>CARTESIAN PRODUCT</a:t>
            </a:r>
          </a:p>
          <a:p>
            <a:pPr lvl="0"/>
            <a:r>
              <a:rPr lang="en-US" dirty="0" smtClean="0"/>
              <a:t>PRIMARY KEY AND FOREIGN KEY CONCEPT</a:t>
            </a:r>
          </a:p>
          <a:p>
            <a:pPr lvl="0"/>
            <a:r>
              <a:rPr lang="en-US" dirty="0" smtClean="0"/>
              <a:t>Types of joins</a:t>
            </a:r>
          </a:p>
          <a:p>
            <a:pPr lvl="5"/>
            <a:r>
              <a:rPr lang="en-US" dirty="0" smtClean="0"/>
              <a:t>Inner join</a:t>
            </a:r>
          </a:p>
          <a:p>
            <a:pPr lvl="5"/>
            <a:r>
              <a:rPr lang="en-US" dirty="0" smtClean="0"/>
              <a:t>Outer join</a:t>
            </a:r>
          </a:p>
          <a:p>
            <a:pPr lvl="5"/>
            <a:r>
              <a:rPr lang="en-US" dirty="0" smtClean="0"/>
              <a:t>Left outer join</a:t>
            </a:r>
          </a:p>
          <a:p>
            <a:pPr lvl="5"/>
            <a:r>
              <a:rPr lang="en-US" dirty="0" smtClean="0"/>
              <a:t>Right outer join</a:t>
            </a:r>
          </a:p>
          <a:p>
            <a:pPr lvl="5"/>
            <a:r>
              <a:rPr lang="en-US" dirty="0" smtClean="0"/>
              <a:t>Full outer join</a:t>
            </a:r>
          </a:p>
          <a:p>
            <a:pPr lvl="5"/>
            <a:r>
              <a:rPr lang="en-US" dirty="0" smtClean="0"/>
              <a:t>Self join</a:t>
            </a:r>
          </a:p>
        </p:txBody>
      </p:sp>
      <p:sp>
        <p:nvSpPr>
          <p:cNvPr id="2" name="Title 1"/>
          <p:cNvSpPr>
            <a:spLocks noGrp="1"/>
          </p:cNvSpPr>
          <p:nvPr>
            <p:ph type="title"/>
          </p:nvPr>
        </p:nvSpPr>
        <p:spPr/>
        <p:txBody>
          <a:bodyPr/>
          <a:lstStyle/>
          <a:p>
            <a:r>
              <a:rPr lang="en-US" dirty="0" smtClean="0"/>
              <a:t>OBJECTIVES: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solidFill>
                  <a:srgbClr val="FF0000"/>
                </a:solidFill>
              </a:rPr>
              <a:t>SELECT </a:t>
            </a:r>
          </a:p>
          <a:p>
            <a:r>
              <a:rPr lang="en-US" dirty="0" smtClean="0"/>
              <a:t>E.ENAME  AS EMPLOYEE_NAME </a:t>
            </a:r>
            <a:r>
              <a:rPr lang="en-US" dirty="0" smtClean="0">
                <a:solidFill>
                  <a:srgbClr val="FFC000"/>
                </a:solidFill>
              </a:rPr>
              <a:t>,</a:t>
            </a:r>
            <a:r>
              <a:rPr lang="en-US" dirty="0" smtClean="0"/>
              <a:t>M.ENAME AS MANAGER_NAME </a:t>
            </a:r>
          </a:p>
          <a:p>
            <a:r>
              <a:rPr lang="en-US" dirty="0" smtClean="0">
                <a:solidFill>
                  <a:srgbClr val="FF0000"/>
                </a:solidFill>
              </a:rPr>
              <a:t>FROM</a:t>
            </a:r>
          </a:p>
          <a:p>
            <a:r>
              <a:rPr lang="en-US" dirty="0" smtClean="0"/>
              <a:t>EMP E </a:t>
            </a:r>
            <a:r>
              <a:rPr lang="en-US" dirty="0" smtClean="0">
                <a:solidFill>
                  <a:srgbClr val="FFC000"/>
                </a:solidFill>
              </a:rPr>
              <a:t>,</a:t>
            </a:r>
            <a:r>
              <a:rPr lang="en-US" dirty="0" smtClean="0"/>
              <a:t> EMP M </a:t>
            </a:r>
          </a:p>
          <a:p>
            <a:r>
              <a:rPr lang="en-US" dirty="0" smtClean="0">
                <a:solidFill>
                  <a:srgbClr val="FF0000"/>
                </a:solidFill>
              </a:rPr>
              <a:t>WHERE</a:t>
            </a:r>
          </a:p>
          <a:p>
            <a:r>
              <a:rPr lang="en-US" dirty="0" smtClean="0"/>
              <a:t>E.EMPNO </a:t>
            </a:r>
            <a:r>
              <a:rPr lang="en-US" dirty="0" smtClean="0">
                <a:solidFill>
                  <a:srgbClr val="FFC000"/>
                </a:solidFill>
              </a:rPr>
              <a:t>=</a:t>
            </a:r>
            <a:r>
              <a:rPr lang="en-US" dirty="0" smtClean="0"/>
              <a:t> M.MGR </a:t>
            </a:r>
            <a:endParaRPr lang="en-US" dirty="0"/>
          </a:p>
        </p:txBody>
      </p:sp>
      <p:sp>
        <p:nvSpPr>
          <p:cNvPr id="2" name="Title 1"/>
          <p:cNvSpPr>
            <a:spLocks noGrp="1"/>
          </p:cNvSpPr>
          <p:nvPr>
            <p:ph type="title"/>
          </p:nvPr>
        </p:nvSpPr>
        <p:spPr>
          <a:solidFill>
            <a:schemeClr val="accent1">
              <a:lumMod val="40000"/>
              <a:lumOff val="60000"/>
            </a:schemeClr>
          </a:solidFill>
        </p:spPr>
        <p:txBody>
          <a:bodyPr/>
          <a:lstStyle/>
          <a:p>
            <a:r>
              <a:rPr lang="en-US" dirty="0" smtClean="0">
                <a:solidFill>
                  <a:schemeClr val="bg1"/>
                </a:solidFill>
              </a:rPr>
              <a:t>4) SELF JOIN</a:t>
            </a:r>
            <a:endParaRPr lang="en-US" dirty="0">
              <a:solidFill>
                <a:schemeClr val="bg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124200"/>
            <a:ext cx="7772400" cy="914400"/>
          </a:xfrm>
        </p:spPr>
        <p:txBody>
          <a:bodyPr/>
          <a:lstStyle/>
          <a:p>
            <a:pPr algn="ctr"/>
            <a:r>
              <a:rPr lang="en-US" dirty="0" smtClean="0"/>
              <a:t>SET OPERATORS</a:t>
            </a:r>
            <a:endParaRPr lang="en-US" dirty="0"/>
          </a:p>
        </p:txBody>
      </p:sp>
    </p:spTree>
    <p:extLst>
      <p:ext uri="{BB962C8B-B14F-4D97-AF65-F5344CB8AC3E}">
        <p14:creationId xmlns:p14="http://schemas.microsoft.com/office/powerpoint/2010/main" val="8401331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title"/>
          </p:nvPr>
        </p:nvSpPr>
        <p:spPr>
          <a:xfrm>
            <a:off x="889000" y="504825"/>
            <a:ext cx="7315200" cy="876300"/>
          </a:xfrm>
          <a:noFill/>
        </p:spPr>
        <p:txBody>
          <a:bodyPr lIns="92075" tIns="46038" rIns="92075" bIns="46038"/>
          <a:lstStyle/>
          <a:p>
            <a:pPr eaLnBrk="1" hangingPunct="1"/>
            <a:r>
              <a:rPr lang="en-US" smtClean="0"/>
              <a:t>Set Operators</a:t>
            </a:r>
          </a:p>
        </p:txBody>
      </p:sp>
      <p:sp>
        <p:nvSpPr>
          <p:cNvPr id="6147" name="Rectangle 10"/>
          <p:cNvSpPr>
            <a:spLocks noChangeArrowheads="1"/>
          </p:cNvSpPr>
          <p:nvPr/>
        </p:nvSpPr>
        <p:spPr bwMode="auto">
          <a:xfrm>
            <a:off x="5562600" y="1809750"/>
            <a:ext cx="3381375" cy="427038"/>
          </a:xfrm>
          <a:prstGeom prst="rect">
            <a:avLst/>
          </a:prstGeom>
          <a:noFill/>
          <a:ln w="9525">
            <a:noFill/>
            <a:miter lim="800000"/>
            <a:headEnd/>
            <a:tailEnd/>
          </a:ln>
        </p:spPr>
        <p:txBody>
          <a:bodyPr lIns="92075" tIns="46038" rIns="92075" bIns="46038">
            <a:spAutoFit/>
          </a:bodyPr>
          <a:lstStyle/>
          <a:p>
            <a:pPr algn="l" eaLnBrk="0" hangingPunct="0">
              <a:spcBef>
                <a:spcPct val="0"/>
              </a:spcBef>
              <a:buClrTx/>
              <a:buFontTx/>
              <a:buNone/>
            </a:pPr>
            <a:r>
              <a:rPr lang="en-US" sz="2200">
                <a:latin typeface="Courier New" pitchFamily="49" charset="0"/>
              </a:rPr>
              <a:t>UNION</a:t>
            </a:r>
            <a:r>
              <a:rPr lang="en-US" sz="2200"/>
              <a:t>/</a:t>
            </a:r>
            <a:r>
              <a:rPr lang="en-US" sz="2200">
                <a:latin typeface="Courier New" pitchFamily="49" charset="0"/>
              </a:rPr>
              <a:t>UNION ALL</a:t>
            </a:r>
          </a:p>
        </p:txBody>
      </p:sp>
      <p:sp>
        <p:nvSpPr>
          <p:cNvPr id="6148" name="Rectangle 8"/>
          <p:cNvSpPr>
            <a:spLocks noChangeArrowheads="1"/>
          </p:cNvSpPr>
          <p:nvPr/>
        </p:nvSpPr>
        <p:spPr bwMode="auto">
          <a:xfrm>
            <a:off x="1406525" y="1047750"/>
            <a:ext cx="349250" cy="366713"/>
          </a:xfrm>
          <a:prstGeom prst="rect">
            <a:avLst/>
          </a:prstGeom>
          <a:noFill/>
          <a:ln w="9525">
            <a:noFill/>
            <a:miter lim="800000"/>
            <a:headEnd/>
            <a:tailEnd/>
          </a:ln>
        </p:spPr>
        <p:txBody>
          <a:bodyPr wrap="none" lIns="92075" tIns="46038" rIns="92075" bIns="46038">
            <a:spAutoFit/>
          </a:bodyPr>
          <a:lstStyle/>
          <a:p>
            <a:pPr algn="l" defTabSz="762000" eaLnBrk="0" hangingPunct="0">
              <a:spcBef>
                <a:spcPct val="0"/>
              </a:spcBef>
              <a:buClrTx/>
              <a:buFontTx/>
              <a:buNone/>
            </a:pPr>
            <a:r>
              <a:rPr lang="en-US"/>
              <a:t>A</a:t>
            </a:r>
          </a:p>
        </p:txBody>
      </p:sp>
      <p:sp>
        <p:nvSpPr>
          <p:cNvPr id="6149" name="Rectangle 9"/>
          <p:cNvSpPr>
            <a:spLocks noChangeArrowheads="1"/>
          </p:cNvSpPr>
          <p:nvPr/>
        </p:nvSpPr>
        <p:spPr bwMode="auto">
          <a:xfrm>
            <a:off x="2319338" y="1060450"/>
            <a:ext cx="349250" cy="366713"/>
          </a:xfrm>
          <a:prstGeom prst="rect">
            <a:avLst/>
          </a:prstGeom>
          <a:noFill/>
          <a:ln w="9525">
            <a:noFill/>
            <a:miter lim="800000"/>
            <a:headEnd/>
            <a:tailEnd/>
          </a:ln>
        </p:spPr>
        <p:txBody>
          <a:bodyPr wrap="none" lIns="92075" tIns="46038" rIns="92075" bIns="46038">
            <a:spAutoFit/>
          </a:bodyPr>
          <a:lstStyle/>
          <a:p>
            <a:pPr algn="l" defTabSz="762000" eaLnBrk="0" hangingPunct="0">
              <a:spcBef>
                <a:spcPct val="0"/>
              </a:spcBef>
              <a:buClrTx/>
              <a:buFontTx/>
              <a:buNone/>
            </a:pPr>
            <a:r>
              <a:rPr lang="en-US"/>
              <a:t>B</a:t>
            </a:r>
          </a:p>
        </p:txBody>
      </p:sp>
      <p:grpSp>
        <p:nvGrpSpPr>
          <p:cNvPr id="2" name="Group 34"/>
          <p:cNvGrpSpPr>
            <a:grpSpLocks/>
          </p:cNvGrpSpPr>
          <p:nvPr/>
        </p:nvGrpSpPr>
        <p:grpSpPr bwMode="auto">
          <a:xfrm>
            <a:off x="903288" y="1384300"/>
            <a:ext cx="2195512" cy="1308100"/>
            <a:chOff x="569" y="920"/>
            <a:chExt cx="1383" cy="824"/>
          </a:xfrm>
        </p:grpSpPr>
        <p:sp>
          <p:nvSpPr>
            <p:cNvPr id="6170" name="Oval 11"/>
            <p:cNvSpPr>
              <a:spLocks noChangeArrowheads="1"/>
            </p:cNvSpPr>
            <p:nvPr/>
          </p:nvSpPr>
          <p:spPr bwMode="blackGray">
            <a:xfrm>
              <a:off x="569" y="920"/>
              <a:ext cx="803" cy="819"/>
            </a:xfrm>
            <a:prstGeom prst="ellipse">
              <a:avLst/>
            </a:prstGeom>
            <a:solidFill>
              <a:srgbClr val="FFFF00"/>
            </a:solidFill>
            <a:ln w="28575">
              <a:solidFill>
                <a:srgbClr val="000000"/>
              </a:solidFill>
              <a:round/>
              <a:headEnd/>
              <a:tailEnd/>
            </a:ln>
          </p:spPr>
          <p:txBody>
            <a:bodyPr wrap="none" lIns="90488" tIns="44450" rIns="90488" bIns="44450" anchor="ctr"/>
            <a:lstStyle/>
            <a:p>
              <a:pPr algn="l" eaLnBrk="0" hangingPunct="0">
                <a:spcBef>
                  <a:spcPct val="50000"/>
                </a:spcBef>
                <a:buClrTx/>
                <a:buFontTx/>
                <a:buNone/>
              </a:pPr>
              <a:endParaRPr lang="en-US" sz="2400" b="0"/>
            </a:p>
          </p:txBody>
        </p:sp>
        <p:sp>
          <p:nvSpPr>
            <p:cNvPr id="6171" name="Oval 12"/>
            <p:cNvSpPr>
              <a:spLocks noChangeArrowheads="1"/>
            </p:cNvSpPr>
            <p:nvPr/>
          </p:nvSpPr>
          <p:spPr bwMode="blackGray">
            <a:xfrm>
              <a:off x="1149" y="925"/>
              <a:ext cx="803" cy="819"/>
            </a:xfrm>
            <a:prstGeom prst="ellipse">
              <a:avLst/>
            </a:prstGeom>
            <a:solidFill>
              <a:srgbClr val="FFFF00"/>
            </a:solidFill>
            <a:ln w="28575">
              <a:solidFill>
                <a:srgbClr val="000000"/>
              </a:solidFill>
              <a:round/>
              <a:headEnd/>
              <a:tailEnd/>
            </a:ln>
          </p:spPr>
          <p:txBody>
            <a:bodyPr wrap="none" lIns="90488" tIns="44450" rIns="90488" bIns="44450" anchor="ctr"/>
            <a:lstStyle/>
            <a:p>
              <a:pPr algn="l" eaLnBrk="0" hangingPunct="0">
                <a:spcBef>
                  <a:spcPct val="50000"/>
                </a:spcBef>
                <a:buClrTx/>
                <a:buFontTx/>
                <a:buNone/>
              </a:pPr>
              <a:endParaRPr lang="en-US" sz="2400" b="0"/>
            </a:p>
          </p:txBody>
        </p:sp>
      </p:grpSp>
      <p:grpSp>
        <p:nvGrpSpPr>
          <p:cNvPr id="3" name="Group 33"/>
          <p:cNvGrpSpPr>
            <a:grpSpLocks/>
          </p:cNvGrpSpPr>
          <p:nvPr/>
        </p:nvGrpSpPr>
        <p:grpSpPr bwMode="auto">
          <a:xfrm>
            <a:off x="3276600" y="1371600"/>
            <a:ext cx="2195513" cy="1308100"/>
            <a:chOff x="3744" y="912"/>
            <a:chExt cx="1383" cy="824"/>
          </a:xfrm>
        </p:grpSpPr>
        <p:sp>
          <p:nvSpPr>
            <p:cNvPr id="6167" name="Oval 13"/>
            <p:cNvSpPr>
              <a:spLocks noChangeArrowheads="1"/>
            </p:cNvSpPr>
            <p:nvPr/>
          </p:nvSpPr>
          <p:spPr bwMode="blackGray">
            <a:xfrm>
              <a:off x="3744" y="912"/>
              <a:ext cx="803" cy="819"/>
            </a:xfrm>
            <a:prstGeom prst="ellipse">
              <a:avLst/>
            </a:prstGeom>
            <a:solidFill>
              <a:srgbClr val="FFFF00"/>
            </a:solidFill>
            <a:ln w="28575">
              <a:solidFill>
                <a:srgbClr val="000000"/>
              </a:solidFill>
              <a:round/>
              <a:headEnd/>
              <a:tailEnd/>
            </a:ln>
          </p:spPr>
          <p:txBody>
            <a:bodyPr wrap="none" lIns="90488" tIns="44450" rIns="90488" bIns="44450" anchor="ctr"/>
            <a:lstStyle/>
            <a:p>
              <a:pPr algn="l" eaLnBrk="0" hangingPunct="0">
                <a:spcBef>
                  <a:spcPct val="50000"/>
                </a:spcBef>
                <a:buClrTx/>
                <a:buFontTx/>
                <a:buNone/>
              </a:pPr>
              <a:endParaRPr lang="en-US" sz="2400" b="0"/>
            </a:p>
          </p:txBody>
        </p:sp>
        <p:sp>
          <p:nvSpPr>
            <p:cNvPr id="6168" name="Oval 14"/>
            <p:cNvSpPr>
              <a:spLocks noChangeArrowheads="1"/>
            </p:cNvSpPr>
            <p:nvPr/>
          </p:nvSpPr>
          <p:spPr bwMode="blackGray">
            <a:xfrm>
              <a:off x="4324" y="917"/>
              <a:ext cx="803" cy="819"/>
            </a:xfrm>
            <a:prstGeom prst="ellipse">
              <a:avLst/>
            </a:prstGeom>
            <a:solidFill>
              <a:srgbClr val="FFFF00"/>
            </a:solidFill>
            <a:ln w="28575">
              <a:solidFill>
                <a:srgbClr val="000000"/>
              </a:solidFill>
              <a:round/>
              <a:headEnd/>
              <a:tailEnd/>
            </a:ln>
          </p:spPr>
          <p:txBody>
            <a:bodyPr wrap="none" lIns="90488" tIns="44450" rIns="90488" bIns="44450" anchor="ctr"/>
            <a:lstStyle/>
            <a:p>
              <a:pPr algn="l" eaLnBrk="0" hangingPunct="0">
                <a:spcBef>
                  <a:spcPct val="50000"/>
                </a:spcBef>
                <a:buClrTx/>
                <a:buFontTx/>
                <a:buNone/>
              </a:pPr>
              <a:endParaRPr lang="en-US" sz="2400" b="0"/>
            </a:p>
          </p:txBody>
        </p:sp>
        <p:sp>
          <p:nvSpPr>
            <p:cNvPr id="6169" name="Freeform 15"/>
            <p:cNvSpPr>
              <a:spLocks/>
            </p:cNvSpPr>
            <p:nvPr/>
          </p:nvSpPr>
          <p:spPr bwMode="blackGray">
            <a:xfrm>
              <a:off x="4294" y="1028"/>
              <a:ext cx="281" cy="608"/>
            </a:xfrm>
            <a:custGeom>
              <a:avLst/>
              <a:gdLst>
                <a:gd name="T0" fmla="*/ 156 w 281"/>
                <a:gd name="T1" fmla="*/ 13 h 608"/>
                <a:gd name="T2" fmla="*/ 178 w 281"/>
                <a:gd name="T3" fmla="*/ 35 h 608"/>
                <a:gd name="T4" fmla="*/ 198 w 281"/>
                <a:gd name="T5" fmla="*/ 59 h 608"/>
                <a:gd name="T6" fmla="*/ 216 w 281"/>
                <a:gd name="T7" fmla="*/ 85 h 608"/>
                <a:gd name="T8" fmla="*/ 232 w 281"/>
                <a:gd name="T9" fmla="*/ 112 h 608"/>
                <a:gd name="T10" fmla="*/ 246 w 281"/>
                <a:gd name="T11" fmla="*/ 141 h 608"/>
                <a:gd name="T12" fmla="*/ 258 w 281"/>
                <a:gd name="T13" fmla="*/ 171 h 608"/>
                <a:gd name="T14" fmla="*/ 267 w 281"/>
                <a:gd name="T15" fmla="*/ 202 h 608"/>
                <a:gd name="T16" fmla="*/ 274 w 281"/>
                <a:gd name="T17" fmla="*/ 235 h 608"/>
                <a:gd name="T18" fmla="*/ 278 w 281"/>
                <a:gd name="T19" fmla="*/ 268 h 608"/>
                <a:gd name="T20" fmla="*/ 280 w 281"/>
                <a:gd name="T21" fmla="*/ 303 h 608"/>
                <a:gd name="T22" fmla="*/ 278 w 281"/>
                <a:gd name="T23" fmla="*/ 337 h 608"/>
                <a:gd name="T24" fmla="*/ 274 w 281"/>
                <a:gd name="T25" fmla="*/ 370 h 608"/>
                <a:gd name="T26" fmla="*/ 267 w 281"/>
                <a:gd name="T27" fmla="*/ 403 h 608"/>
                <a:gd name="T28" fmla="*/ 258 w 281"/>
                <a:gd name="T29" fmla="*/ 434 h 608"/>
                <a:gd name="T30" fmla="*/ 245 w 281"/>
                <a:gd name="T31" fmla="*/ 464 h 608"/>
                <a:gd name="T32" fmla="*/ 232 w 281"/>
                <a:gd name="T33" fmla="*/ 493 h 608"/>
                <a:gd name="T34" fmla="*/ 215 w 281"/>
                <a:gd name="T35" fmla="*/ 521 h 608"/>
                <a:gd name="T36" fmla="*/ 197 w 281"/>
                <a:gd name="T37" fmla="*/ 546 h 608"/>
                <a:gd name="T38" fmla="*/ 177 w 281"/>
                <a:gd name="T39" fmla="*/ 570 h 608"/>
                <a:gd name="T40" fmla="*/ 155 w 281"/>
                <a:gd name="T41" fmla="*/ 593 h 608"/>
                <a:gd name="T42" fmla="*/ 131 w 281"/>
                <a:gd name="T43" fmla="*/ 600 h 608"/>
                <a:gd name="T44" fmla="*/ 109 w 281"/>
                <a:gd name="T45" fmla="*/ 578 h 608"/>
                <a:gd name="T46" fmla="*/ 88 w 281"/>
                <a:gd name="T47" fmla="*/ 554 h 608"/>
                <a:gd name="T48" fmla="*/ 69 w 281"/>
                <a:gd name="T49" fmla="*/ 530 h 608"/>
                <a:gd name="T50" fmla="*/ 53 w 281"/>
                <a:gd name="T51" fmla="*/ 503 h 608"/>
                <a:gd name="T52" fmla="*/ 37 w 281"/>
                <a:gd name="T53" fmla="*/ 475 h 608"/>
                <a:gd name="T54" fmla="*/ 25 w 281"/>
                <a:gd name="T55" fmla="*/ 444 h 608"/>
                <a:gd name="T56" fmla="*/ 16 w 281"/>
                <a:gd name="T57" fmla="*/ 414 h 608"/>
                <a:gd name="T58" fmla="*/ 7 w 281"/>
                <a:gd name="T59" fmla="*/ 381 h 608"/>
                <a:gd name="T60" fmla="*/ 2 w 281"/>
                <a:gd name="T61" fmla="*/ 348 h 608"/>
                <a:gd name="T62" fmla="*/ 0 w 281"/>
                <a:gd name="T63" fmla="*/ 314 h 608"/>
                <a:gd name="T64" fmla="*/ 0 w 281"/>
                <a:gd name="T65" fmla="*/ 280 h 608"/>
                <a:gd name="T66" fmla="*/ 3 w 281"/>
                <a:gd name="T67" fmla="*/ 247 h 608"/>
                <a:gd name="T68" fmla="*/ 10 w 281"/>
                <a:gd name="T69" fmla="*/ 214 h 608"/>
                <a:gd name="T70" fmla="*/ 19 w 281"/>
                <a:gd name="T71" fmla="*/ 182 h 608"/>
                <a:gd name="T72" fmla="*/ 30 w 281"/>
                <a:gd name="T73" fmla="*/ 151 h 608"/>
                <a:gd name="T74" fmla="*/ 43 w 281"/>
                <a:gd name="T75" fmla="*/ 121 h 608"/>
                <a:gd name="T76" fmla="*/ 58 w 281"/>
                <a:gd name="T77" fmla="*/ 94 h 608"/>
                <a:gd name="T78" fmla="*/ 76 w 281"/>
                <a:gd name="T79" fmla="*/ 67 h 608"/>
                <a:gd name="T80" fmla="*/ 95 w 281"/>
                <a:gd name="T81" fmla="*/ 43 h 608"/>
                <a:gd name="T82" fmla="*/ 117 w 281"/>
                <a:gd name="T83" fmla="*/ 20 h 608"/>
                <a:gd name="T84" fmla="*/ 140 w 281"/>
                <a:gd name="T85" fmla="*/ 0 h 60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81"/>
                <a:gd name="T130" fmla="*/ 0 h 608"/>
                <a:gd name="T131" fmla="*/ 281 w 281"/>
                <a:gd name="T132" fmla="*/ 608 h 60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81" h="608">
                  <a:moveTo>
                    <a:pt x="140" y="0"/>
                  </a:moveTo>
                  <a:lnTo>
                    <a:pt x="148" y="6"/>
                  </a:lnTo>
                  <a:lnTo>
                    <a:pt x="156" y="13"/>
                  </a:lnTo>
                  <a:lnTo>
                    <a:pt x="164" y="20"/>
                  </a:lnTo>
                  <a:lnTo>
                    <a:pt x="171" y="27"/>
                  </a:lnTo>
                  <a:lnTo>
                    <a:pt x="178" y="35"/>
                  </a:lnTo>
                  <a:lnTo>
                    <a:pt x="184" y="43"/>
                  </a:lnTo>
                  <a:lnTo>
                    <a:pt x="192" y="51"/>
                  </a:lnTo>
                  <a:lnTo>
                    <a:pt x="198" y="59"/>
                  </a:lnTo>
                  <a:lnTo>
                    <a:pt x="204" y="67"/>
                  </a:lnTo>
                  <a:lnTo>
                    <a:pt x="210" y="76"/>
                  </a:lnTo>
                  <a:lnTo>
                    <a:pt x="216" y="85"/>
                  </a:lnTo>
                  <a:lnTo>
                    <a:pt x="222" y="94"/>
                  </a:lnTo>
                  <a:lnTo>
                    <a:pt x="227" y="103"/>
                  </a:lnTo>
                  <a:lnTo>
                    <a:pt x="232" y="112"/>
                  </a:lnTo>
                  <a:lnTo>
                    <a:pt x="237" y="121"/>
                  </a:lnTo>
                  <a:lnTo>
                    <a:pt x="242" y="131"/>
                  </a:lnTo>
                  <a:lnTo>
                    <a:pt x="246" y="141"/>
                  </a:lnTo>
                  <a:lnTo>
                    <a:pt x="250" y="151"/>
                  </a:lnTo>
                  <a:lnTo>
                    <a:pt x="254" y="161"/>
                  </a:lnTo>
                  <a:lnTo>
                    <a:pt x="258" y="171"/>
                  </a:lnTo>
                  <a:lnTo>
                    <a:pt x="261" y="181"/>
                  </a:lnTo>
                  <a:lnTo>
                    <a:pt x="264" y="192"/>
                  </a:lnTo>
                  <a:lnTo>
                    <a:pt x="267" y="202"/>
                  </a:lnTo>
                  <a:lnTo>
                    <a:pt x="270" y="213"/>
                  </a:lnTo>
                  <a:lnTo>
                    <a:pt x="272" y="224"/>
                  </a:lnTo>
                  <a:lnTo>
                    <a:pt x="274" y="235"/>
                  </a:lnTo>
                  <a:lnTo>
                    <a:pt x="276" y="246"/>
                  </a:lnTo>
                  <a:lnTo>
                    <a:pt x="277" y="258"/>
                  </a:lnTo>
                  <a:lnTo>
                    <a:pt x="278" y="268"/>
                  </a:lnTo>
                  <a:lnTo>
                    <a:pt x="279" y="279"/>
                  </a:lnTo>
                  <a:lnTo>
                    <a:pt x="280" y="291"/>
                  </a:lnTo>
                  <a:lnTo>
                    <a:pt x="280" y="303"/>
                  </a:lnTo>
                  <a:lnTo>
                    <a:pt x="280" y="314"/>
                  </a:lnTo>
                  <a:lnTo>
                    <a:pt x="279" y="326"/>
                  </a:lnTo>
                  <a:lnTo>
                    <a:pt x="278" y="337"/>
                  </a:lnTo>
                  <a:lnTo>
                    <a:pt x="277" y="348"/>
                  </a:lnTo>
                  <a:lnTo>
                    <a:pt x="276" y="359"/>
                  </a:lnTo>
                  <a:lnTo>
                    <a:pt x="274" y="370"/>
                  </a:lnTo>
                  <a:lnTo>
                    <a:pt x="272" y="381"/>
                  </a:lnTo>
                  <a:lnTo>
                    <a:pt x="270" y="392"/>
                  </a:lnTo>
                  <a:lnTo>
                    <a:pt x="267" y="403"/>
                  </a:lnTo>
                  <a:lnTo>
                    <a:pt x="264" y="413"/>
                  </a:lnTo>
                  <a:lnTo>
                    <a:pt x="261" y="424"/>
                  </a:lnTo>
                  <a:lnTo>
                    <a:pt x="258" y="434"/>
                  </a:lnTo>
                  <a:lnTo>
                    <a:pt x="254" y="444"/>
                  </a:lnTo>
                  <a:lnTo>
                    <a:pt x="250" y="454"/>
                  </a:lnTo>
                  <a:lnTo>
                    <a:pt x="245" y="464"/>
                  </a:lnTo>
                  <a:lnTo>
                    <a:pt x="242" y="475"/>
                  </a:lnTo>
                  <a:lnTo>
                    <a:pt x="236" y="484"/>
                  </a:lnTo>
                  <a:lnTo>
                    <a:pt x="232" y="493"/>
                  </a:lnTo>
                  <a:lnTo>
                    <a:pt x="226" y="502"/>
                  </a:lnTo>
                  <a:lnTo>
                    <a:pt x="221" y="512"/>
                  </a:lnTo>
                  <a:lnTo>
                    <a:pt x="215" y="521"/>
                  </a:lnTo>
                  <a:lnTo>
                    <a:pt x="210" y="529"/>
                  </a:lnTo>
                  <a:lnTo>
                    <a:pt x="203" y="537"/>
                  </a:lnTo>
                  <a:lnTo>
                    <a:pt x="197" y="546"/>
                  </a:lnTo>
                  <a:lnTo>
                    <a:pt x="191" y="554"/>
                  </a:lnTo>
                  <a:lnTo>
                    <a:pt x="184" y="563"/>
                  </a:lnTo>
                  <a:lnTo>
                    <a:pt x="177" y="570"/>
                  </a:lnTo>
                  <a:lnTo>
                    <a:pt x="170" y="578"/>
                  </a:lnTo>
                  <a:lnTo>
                    <a:pt x="162" y="585"/>
                  </a:lnTo>
                  <a:lnTo>
                    <a:pt x="155" y="593"/>
                  </a:lnTo>
                  <a:lnTo>
                    <a:pt x="147" y="600"/>
                  </a:lnTo>
                  <a:lnTo>
                    <a:pt x="139" y="607"/>
                  </a:lnTo>
                  <a:lnTo>
                    <a:pt x="131" y="600"/>
                  </a:lnTo>
                  <a:lnTo>
                    <a:pt x="123" y="593"/>
                  </a:lnTo>
                  <a:lnTo>
                    <a:pt x="116" y="585"/>
                  </a:lnTo>
                  <a:lnTo>
                    <a:pt x="109" y="578"/>
                  </a:lnTo>
                  <a:lnTo>
                    <a:pt x="102" y="570"/>
                  </a:lnTo>
                  <a:lnTo>
                    <a:pt x="95" y="563"/>
                  </a:lnTo>
                  <a:lnTo>
                    <a:pt x="88" y="554"/>
                  </a:lnTo>
                  <a:lnTo>
                    <a:pt x="82" y="546"/>
                  </a:lnTo>
                  <a:lnTo>
                    <a:pt x="76" y="537"/>
                  </a:lnTo>
                  <a:lnTo>
                    <a:pt x="69" y="530"/>
                  </a:lnTo>
                  <a:lnTo>
                    <a:pt x="63" y="521"/>
                  </a:lnTo>
                  <a:lnTo>
                    <a:pt x="58" y="512"/>
                  </a:lnTo>
                  <a:lnTo>
                    <a:pt x="53" y="503"/>
                  </a:lnTo>
                  <a:lnTo>
                    <a:pt x="47" y="493"/>
                  </a:lnTo>
                  <a:lnTo>
                    <a:pt x="43" y="484"/>
                  </a:lnTo>
                  <a:lnTo>
                    <a:pt x="37" y="475"/>
                  </a:lnTo>
                  <a:lnTo>
                    <a:pt x="34" y="464"/>
                  </a:lnTo>
                  <a:lnTo>
                    <a:pt x="29" y="455"/>
                  </a:lnTo>
                  <a:lnTo>
                    <a:pt x="25" y="444"/>
                  </a:lnTo>
                  <a:lnTo>
                    <a:pt x="22" y="434"/>
                  </a:lnTo>
                  <a:lnTo>
                    <a:pt x="18" y="424"/>
                  </a:lnTo>
                  <a:lnTo>
                    <a:pt x="16" y="414"/>
                  </a:lnTo>
                  <a:lnTo>
                    <a:pt x="12" y="403"/>
                  </a:lnTo>
                  <a:lnTo>
                    <a:pt x="10" y="392"/>
                  </a:lnTo>
                  <a:lnTo>
                    <a:pt x="7" y="381"/>
                  </a:lnTo>
                  <a:lnTo>
                    <a:pt x="5" y="370"/>
                  </a:lnTo>
                  <a:lnTo>
                    <a:pt x="3" y="359"/>
                  </a:lnTo>
                  <a:lnTo>
                    <a:pt x="2" y="348"/>
                  </a:lnTo>
                  <a:lnTo>
                    <a:pt x="1" y="338"/>
                  </a:lnTo>
                  <a:lnTo>
                    <a:pt x="0" y="326"/>
                  </a:lnTo>
                  <a:lnTo>
                    <a:pt x="0" y="314"/>
                  </a:lnTo>
                  <a:lnTo>
                    <a:pt x="0" y="303"/>
                  </a:lnTo>
                  <a:lnTo>
                    <a:pt x="0" y="292"/>
                  </a:lnTo>
                  <a:lnTo>
                    <a:pt x="0" y="280"/>
                  </a:lnTo>
                  <a:lnTo>
                    <a:pt x="1" y="268"/>
                  </a:lnTo>
                  <a:lnTo>
                    <a:pt x="2" y="258"/>
                  </a:lnTo>
                  <a:lnTo>
                    <a:pt x="3" y="247"/>
                  </a:lnTo>
                  <a:lnTo>
                    <a:pt x="5" y="236"/>
                  </a:lnTo>
                  <a:lnTo>
                    <a:pt x="7" y="225"/>
                  </a:lnTo>
                  <a:lnTo>
                    <a:pt x="10" y="214"/>
                  </a:lnTo>
                  <a:lnTo>
                    <a:pt x="12" y="203"/>
                  </a:lnTo>
                  <a:lnTo>
                    <a:pt x="16" y="192"/>
                  </a:lnTo>
                  <a:lnTo>
                    <a:pt x="19" y="182"/>
                  </a:lnTo>
                  <a:lnTo>
                    <a:pt x="22" y="172"/>
                  </a:lnTo>
                  <a:lnTo>
                    <a:pt x="26" y="162"/>
                  </a:lnTo>
                  <a:lnTo>
                    <a:pt x="30" y="151"/>
                  </a:lnTo>
                  <a:lnTo>
                    <a:pt x="34" y="142"/>
                  </a:lnTo>
                  <a:lnTo>
                    <a:pt x="37" y="131"/>
                  </a:lnTo>
                  <a:lnTo>
                    <a:pt x="43" y="121"/>
                  </a:lnTo>
                  <a:lnTo>
                    <a:pt x="48" y="112"/>
                  </a:lnTo>
                  <a:lnTo>
                    <a:pt x="53" y="103"/>
                  </a:lnTo>
                  <a:lnTo>
                    <a:pt x="58" y="94"/>
                  </a:lnTo>
                  <a:lnTo>
                    <a:pt x="64" y="85"/>
                  </a:lnTo>
                  <a:lnTo>
                    <a:pt x="69" y="76"/>
                  </a:lnTo>
                  <a:lnTo>
                    <a:pt x="76" y="67"/>
                  </a:lnTo>
                  <a:lnTo>
                    <a:pt x="82" y="59"/>
                  </a:lnTo>
                  <a:lnTo>
                    <a:pt x="89" y="51"/>
                  </a:lnTo>
                  <a:lnTo>
                    <a:pt x="95" y="43"/>
                  </a:lnTo>
                  <a:lnTo>
                    <a:pt x="103" y="35"/>
                  </a:lnTo>
                  <a:lnTo>
                    <a:pt x="110" y="27"/>
                  </a:lnTo>
                  <a:lnTo>
                    <a:pt x="117" y="20"/>
                  </a:lnTo>
                  <a:lnTo>
                    <a:pt x="125" y="13"/>
                  </a:lnTo>
                  <a:lnTo>
                    <a:pt x="133" y="6"/>
                  </a:lnTo>
                  <a:lnTo>
                    <a:pt x="140" y="0"/>
                  </a:lnTo>
                </a:path>
              </a:pathLst>
            </a:custGeom>
            <a:solidFill>
              <a:srgbClr val="FFFF66"/>
            </a:solidFill>
            <a:ln w="28575" cap="rnd">
              <a:solidFill>
                <a:srgbClr val="081D58"/>
              </a:solidFill>
              <a:round/>
              <a:headEnd type="none" w="sm" len="sm"/>
              <a:tailEnd type="none" w="sm" len="sm"/>
            </a:ln>
          </p:spPr>
          <p:txBody>
            <a:bodyPr/>
            <a:lstStyle/>
            <a:p>
              <a:endParaRPr lang="en-US"/>
            </a:p>
          </p:txBody>
        </p:sp>
      </p:grpSp>
      <p:sp>
        <p:nvSpPr>
          <p:cNvPr id="6152" name="Rectangle 16"/>
          <p:cNvSpPr>
            <a:spLocks noChangeArrowheads="1"/>
          </p:cNvSpPr>
          <p:nvPr/>
        </p:nvSpPr>
        <p:spPr bwMode="auto">
          <a:xfrm>
            <a:off x="3779838" y="1047750"/>
            <a:ext cx="349250" cy="366713"/>
          </a:xfrm>
          <a:prstGeom prst="rect">
            <a:avLst/>
          </a:prstGeom>
          <a:noFill/>
          <a:ln w="9525">
            <a:noFill/>
            <a:miter lim="800000"/>
            <a:headEnd/>
            <a:tailEnd/>
          </a:ln>
        </p:spPr>
        <p:txBody>
          <a:bodyPr wrap="none" lIns="92075" tIns="46038" rIns="92075" bIns="46038">
            <a:spAutoFit/>
          </a:bodyPr>
          <a:lstStyle/>
          <a:p>
            <a:pPr algn="l" defTabSz="762000" eaLnBrk="0" hangingPunct="0">
              <a:spcBef>
                <a:spcPct val="0"/>
              </a:spcBef>
              <a:buClrTx/>
              <a:buFontTx/>
              <a:buNone/>
            </a:pPr>
            <a:r>
              <a:rPr lang="en-US"/>
              <a:t>A</a:t>
            </a:r>
          </a:p>
        </p:txBody>
      </p:sp>
      <p:sp>
        <p:nvSpPr>
          <p:cNvPr id="6153" name="Rectangle 17"/>
          <p:cNvSpPr>
            <a:spLocks noChangeArrowheads="1"/>
          </p:cNvSpPr>
          <p:nvPr/>
        </p:nvSpPr>
        <p:spPr bwMode="auto">
          <a:xfrm>
            <a:off x="4692650" y="1047750"/>
            <a:ext cx="349250" cy="366713"/>
          </a:xfrm>
          <a:prstGeom prst="rect">
            <a:avLst/>
          </a:prstGeom>
          <a:noFill/>
          <a:ln w="9525">
            <a:noFill/>
            <a:miter lim="800000"/>
            <a:headEnd/>
            <a:tailEnd/>
          </a:ln>
        </p:spPr>
        <p:txBody>
          <a:bodyPr wrap="none" lIns="92075" tIns="46038" rIns="92075" bIns="46038">
            <a:spAutoFit/>
          </a:bodyPr>
          <a:lstStyle/>
          <a:p>
            <a:pPr algn="l" defTabSz="762000" eaLnBrk="0" hangingPunct="0">
              <a:spcBef>
                <a:spcPct val="0"/>
              </a:spcBef>
              <a:buClrTx/>
              <a:buFontTx/>
              <a:buNone/>
            </a:pPr>
            <a:r>
              <a:rPr lang="en-US"/>
              <a:t>B</a:t>
            </a:r>
          </a:p>
        </p:txBody>
      </p:sp>
      <p:sp>
        <p:nvSpPr>
          <p:cNvPr id="6154" name="Rectangle 19"/>
          <p:cNvSpPr>
            <a:spLocks noChangeArrowheads="1"/>
          </p:cNvSpPr>
          <p:nvPr/>
        </p:nvSpPr>
        <p:spPr bwMode="auto">
          <a:xfrm>
            <a:off x="1403350" y="2809875"/>
            <a:ext cx="349250" cy="366713"/>
          </a:xfrm>
          <a:prstGeom prst="rect">
            <a:avLst/>
          </a:prstGeom>
          <a:noFill/>
          <a:ln w="9525">
            <a:noFill/>
            <a:miter lim="800000"/>
            <a:headEnd/>
            <a:tailEnd/>
          </a:ln>
        </p:spPr>
        <p:txBody>
          <a:bodyPr wrap="none" lIns="92075" tIns="46038" rIns="92075" bIns="46038">
            <a:spAutoFit/>
          </a:bodyPr>
          <a:lstStyle/>
          <a:p>
            <a:pPr algn="l" defTabSz="762000" eaLnBrk="0" hangingPunct="0">
              <a:spcBef>
                <a:spcPct val="0"/>
              </a:spcBef>
              <a:buClrTx/>
              <a:buFontTx/>
              <a:buNone/>
            </a:pPr>
            <a:r>
              <a:rPr lang="en-US"/>
              <a:t>A</a:t>
            </a:r>
          </a:p>
        </p:txBody>
      </p:sp>
      <p:sp>
        <p:nvSpPr>
          <p:cNvPr id="6155" name="Rectangle 20"/>
          <p:cNvSpPr>
            <a:spLocks noChangeArrowheads="1"/>
          </p:cNvSpPr>
          <p:nvPr/>
        </p:nvSpPr>
        <p:spPr bwMode="auto">
          <a:xfrm>
            <a:off x="2317750" y="2809875"/>
            <a:ext cx="349250" cy="366713"/>
          </a:xfrm>
          <a:prstGeom prst="rect">
            <a:avLst/>
          </a:prstGeom>
          <a:noFill/>
          <a:ln w="9525">
            <a:noFill/>
            <a:miter lim="800000"/>
            <a:headEnd/>
            <a:tailEnd/>
          </a:ln>
        </p:spPr>
        <p:txBody>
          <a:bodyPr wrap="none" lIns="92075" tIns="46038" rIns="92075" bIns="46038">
            <a:spAutoFit/>
          </a:bodyPr>
          <a:lstStyle/>
          <a:p>
            <a:pPr algn="l" defTabSz="762000" eaLnBrk="0" hangingPunct="0">
              <a:spcBef>
                <a:spcPct val="0"/>
              </a:spcBef>
              <a:buClrTx/>
              <a:buFontTx/>
              <a:buNone/>
            </a:pPr>
            <a:r>
              <a:rPr lang="en-US"/>
              <a:t>B</a:t>
            </a:r>
          </a:p>
        </p:txBody>
      </p:sp>
      <p:sp>
        <p:nvSpPr>
          <p:cNvPr id="6156" name="Rectangle 21"/>
          <p:cNvSpPr>
            <a:spLocks noChangeArrowheads="1"/>
          </p:cNvSpPr>
          <p:nvPr/>
        </p:nvSpPr>
        <p:spPr bwMode="auto">
          <a:xfrm>
            <a:off x="3178175" y="3609975"/>
            <a:ext cx="1698625" cy="427038"/>
          </a:xfrm>
          <a:prstGeom prst="rect">
            <a:avLst/>
          </a:prstGeom>
          <a:noFill/>
          <a:ln w="9525">
            <a:noFill/>
            <a:miter lim="800000"/>
            <a:headEnd/>
            <a:tailEnd/>
          </a:ln>
        </p:spPr>
        <p:txBody>
          <a:bodyPr wrap="none" lIns="92075" tIns="46038" rIns="92075" bIns="46038">
            <a:spAutoFit/>
          </a:bodyPr>
          <a:lstStyle/>
          <a:p>
            <a:pPr algn="l" eaLnBrk="0" hangingPunct="0">
              <a:spcBef>
                <a:spcPct val="0"/>
              </a:spcBef>
              <a:buClrTx/>
              <a:buFontTx/>
              <a:buNone/>
            </a:pPr>
            <a:r>
              <a:rPr lang="en-US" sz="2200">
                <a:latin typeface="Courier New" pitchFamily="49" charset="0"/>
              </a:rPr>
              <a:t>INTERSECT</a:t>
            </a:r>
          </a:p>
        </p:txBody>
      </p:sp>
      <p:grpSp>
        <p:nvGrpSpPr>
          <p:cNvPr id="4" name="Group 31"/>
          <p:cNvGrpSpPr>
            <a:grpSpLocks/>
          </p:cNvGrpSpPr>
          <p:nvPr/>
        </p:nvGrpSpPr>
        <p:grpSpPr bwMode="auto">
          <a:xfrm>
            <a:off x="890588" y="3155950"/>
            <a:ext cx="2235200" cy="1341438"/>
            <a:chOff x="561" y="1988"/>
            <a:chExt cx="1408" cy="845"/>
          </a:xfrm>
        </p:grpSpPr>
        <p:sp>
          <p:nvSpPr>
            <p:cNvPr id="6164" name="Oval 22"/>
            <p:cNvSpPr>
              <a:spLocks noChangeArrowheads="1"/>
            </p:cNvSpPr>
            <p:nvPr/>
          </p:nvSpPr>
          <p:spPr bwMode="auto">
            <a:xfrm>
              <a:off x="561" y="1988"/>
              <a:ext cx="824" cy="840"/>
            </a:xfrm>
            <a:prstGeom prst="ellipse">
              <a:avLst/>
            </a:prstGeom>
            <a:solidFill>
              <a:srgbClr val="6699FF"/>
            </a:solidFill>
            <a:ln w="28575">
              <a:solidFill>
                <a:schemeClr val="tx1"/>
              </a:solidFill>
              <a:round/>
              <a:headEnd/>
              <a:tailEnd/>
            </a:ln>
          </p:spPr>
          <p:txBody>
            <a:bodyPr wrap="none" lIns="90488" tIns="44450" rIns="90488" bIns="44450" anchor="ctr"/>
            <a:lstStyle/>
            <a:p>
              <a:pPr algn="l" eaLnBrk="0" hangingPunct="0">
                <a:spcBef>
                  <a:spcPct val="50000"/>
                </a:spcBef>
                <a:buClrTx/>
                <a:buFontTx/>
                <a:buNone/>
              </a:pPr>
              <a:endParaRPr lang="en-US" sz="2400" b="0"/>
            </a:p>
          </p:txBody>
        </p:sp>
        <p:sp>
          <p:nvSpPr>
            <p:cNvPr id="6165" name="Oval 23"/>
            <p:cNvSpPr>
              <a:spLocks noChangeArrowheads="1"/>
            </p:cNvSpPr>
            <p:nvPr/>
          </p:nvSpPr>
          <p:spPr bwMode="gray">
            <a:xfrm>
              <a:off x="1145" y="1993"/>
              <a:ext cx="824" cy="840"/>
            </a:xfrm>
            <a:prstGeom prst="ellipse">
              <a:avLst/>
            </a:prstGeom>
            <a:solidFill>
              <a:srgbClr val="6699FF"/>
            </a:solidFill>
            <a:ln w="28575">
              <a:solidFill>
                <a:schemeClr val="tx1"/>
              </a:solidFill>
              <a:round/>
              <a:headEnd/>
              <a:tailEnd/>
            </a:ln>
          </p:spPr>
          <p:txBody>
            <a:bodyPr wrap="none" lIns="90488" tIns="44450" rIns="90488" bIns="44450" anchor="ctr"/>
            <a:lstStyle/>
            <a:p>
              <a:pPr algn="l" eaLnBrk="0" hangingPunct="0">
                <a:spcBef>
                  <a:spcPct val="50000"/>
                </a:spcBef>
                <a:buClrTx/>
                <a:buFontTx/>
                <a:buNone/>
              </a:pPr>
              <a:endParaRPr lang="en-US" sz="2400" b="0"/>
            </a:p>
          </p:txBody>
        </p:sp>
        <p:sp>
          <p:nvSpPr>
            <p:cNvPr id="6166" name="Freeform 24"/>
            <p:cNvSpPr>
              <a:spLocks/>
            </p:cNvSpPr>
            <p:nvPr/>
          </p:nvSpPr>
          <p:spPr bwMode="blackGray">
            <a:xfrm>
              <a:off x="1123" y="2112"/>
              <a:ext cx="282" cy="612"/>
            </a:xfrm>
            <a:custGeom>
              <a:avLst/>
              <a:gdLst>
                <a:gd name="T0" fmla="*/ 156 w 282"/>
                <a:gd name="T1" fmla="*/ 13 h 612"/>
                <a:gd name="T2" fmla="*/ 178 w 282"/>
                <a:gd name="T3" fmla="*/ 35 h 612"/>
                <a:gd name="T4" fmla="*/ 198 w 282"/>
                <a:gd name="T5" fmla="*/ 60 h 612"/>
                <a:gd name="T6" fmla="*/ 217 w 282"/>
                <a:gd name="T7" fmla="*/ 86 h 612"/>
                <a:gd name="T8" fmla="*/ 233 w 282"/>
                <a:gd name="T9" fmla="*/ 113 h 612"/>
                <a:gd name="T10" fmla="*/ 247 w 282"/>
                <a:gd name="T11" fmla="*/ 142 h 612"/>
                <a:gd name="T12" fmla="*/ 259 w 282"/>
                <a:gd name="T13" fmla="*/ 172 h 612"/>
                <a:gd name="T14" fmla="*/ 268 w 282"/>
                <a:gd name="T15" fmla="*/ 203 h 612"/>
                <a:gd name="T16" fmla="*/ 275 w 282"/>
                <a:gd name="T17" fmla="*/ 236 h 612"/>
                <a:gd name="T18" fmla="*/ 279 w 282"/>
                <a:gd name="T19" fmla="*/ 270 h 612"/>
                <a:gd name="T20" fmla="*/ 281 w 282"/>
                <a:gd name="T21" fmla="*/ 305 h 612"/>
                <a:gd name="T22" fmla="*/ 279 w 282"/>
                <a:gd name="T23" fmla="*/ 339 h 612"/>
                <a:gd name="T24" fmla="*/ 275 w 282"/>
                <a:gd name="T25" fmla="*/ 373 h 612"/>
                <a:gd name="T26" fmla="*/ 268 w 282"/>
                <a:gd name="T27" fmla="*/ 406 h 612"/>
                <a:gd name="T28" fmla="*/ 259 w 282"/>
                <a:gd name="T29" fmla="*/ 437 h 612"/>
                <a:gd name="T30" fmla="*/ 246 w 282"/>
                <a:gd name="T31" fmla="*/ 467 h 612"/>
                <a:gd name="T32" fmla="*/ 233 w 282"/>
                <a:gd name="T33" fmla="*/ 496 h 612"/>
                <a:gd name="T34" fmla="*/ 216 w 282"/>
                <a:gd name="T35" fmla="*/ 524 h 612"/>
                <a:gd name="T36" fmla="*/ 198 w 282"/>
                <a:gd name="T37" fmla="*/ 550 h 612"/>
                <a:gd name="T38" fmla="*/ 178 w 282"/>
                <a:gd name="T39" fmla="*/ 574 h 612"/>
                <a:gd name="T40" fmla="*/ 156 w 282"/>
                <a:gd name="T41" fmla="*/ 597 h 612"/>
                <a:gd name="T42" fmla="*/ 132 w 282"/>
                <a:gd name="T43" fmla="*/ 604 h 612"/>
                <a:gd name="T44" fmla="*/ 109 w 282"/>
                <a:gd name="T45" fmla="*/ 582 h 612"/>
                <a:gd name="T46" fmla="*/ 89 w 282"/>
                <a:gd name="T47" fmla="*/ 558 h 612"/>
                <a:gd name="T48" fmla="*/ 69 w 282"/>
                <a:gd name="T49" fmla="*/ 533 h 612"/>
                <a:gd name="T50" fmla="*/ 53 w 282"/>
                <a:gd name="T51" fmla="*/ 506 h 612"/>
                <a:gd name="T52" fmla="*/ 38 w 282"/>
                <a:gd name="T53" fmla="*/ 478 h 612"/>
                <a:gd name="T54" fmla="*/ 25 w 282"/>
                <a:gd name="T55" fmla="*/ 447 h 612"/>
                <a:gd name="T56" fmla="*/ 16 w 282"/>
                <a:gd name="T57" fmla="*/ 417 h 612"/>
                <a:gd name="T58" fmla="*/ 7 w 282"/>
                <a:gd name="T59" fmla="*/ 384 h 612"/>
                <a:gd name="T60" fmla="*/ 2 w 282"/>
                <a:gd name="T61" fmla="*/ 351 h 612"/>
                <a:gd name="T62" fmla="*/ 0 w 282"/>
                <a:gd name="T63" fmla="*/ 316 h 612"/>
                <a:gd name="T64" fmla="*/ 0 w 282"/>
                <a:gd name="T65" fmla="*/ 282 h 612"/>
                <a:gd name="T66" fmla="*/ 3 w 282"/>
                <a:gd name="T67" fmla="*/ 248 h 612"/>
                <a:gd name="T68" fmla="*/ 10 w 282"/>
                <a:gd name="T69" fmla="*/ 215 h 612"/>
                <a:gd name="T70" fmla="*/ 19 w 282"/>
                <a:gd name="T71" fmla="*/ 183 h 612"/>
                <a:gd name="T72" fmla="*/ 30 w 282"/>
                <a:gd name="T73" fmla="*/ 152 h 612"/>
                <a:gd name="T74" fmla="*/ 43 w 282"/>
                <a:gd name="T75" fmla="*/ 122 h 612"/>
                <a:gd name="T76" fmla="*/ 58 w 282"/>
                <a:gd name="T77" fmla="*/ 95 h 612"/>
                <a:gd name="T78" fmla="*/ 76 w 282"/>
                <a:gd name="T79" fmla="*/ 68 h 612"/>
                <a:gd name="T80" fmla="*/ 96 w 282"/>
                <a:gd name="T81" fmla="*/ 44 h 612"/>
                <a:gd name="T82" fmla="*/ 117 w 282"/>
                <a:gd name="T83" fmla="*/ 20 h 612"/>
                <a:gd name="T84" fmla="*/ 140 w 282"/>
                <a:gd name="T85" fmla="*/ 0 h 61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82"/>
                <a:gd name="T130" fmla="*/ 0 h 612"/>
                <a:gd name="T131" fmla="*/ 282 w 282"/>
                <a:gd name="T132" fmla="*/ 612 h 61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82" h="612">
                  <a:moveTo>
                    <a:pt x="140" y="0"/>
                  </a:moveTo>
                  <a:lnTo>
                    <a:pt x="148" y="6"/>
                  </a:lnTo>
                  <a:lnTo>
                    <a:pt x="156" y="13"/>
                  </a:lnTo>
                  <a:lnTo>
                    <a:pt x="164" y="20"/>
                  </a:lnTo>
                  <a:lnTo>
                    <a:pt x="171" y="27"/>
                  </a:lnTo>
                  <a:lnTo>
                    <a:pt x="178" y="35"/>
                  </a:lnTo>
                  <a:lnTo>
                    <a:pt x="185" y="44"/>
                  </a:lnTo>
                  <a:lnTo>
                    <a:pt x="192" y="51"/>
                  </a:lnTo>
                  <a:lnTo>
                    <a:pt x="198" y="60"/>
                  </a:lnTo>
                  <a:lnTo>
                    <a:pt x="205" y="68"/>
                  </a:lnTo>
                  <a:lnTo>
                    <a:pt x="211" y="77"/>
                  </a:lnTo>
                  <a:lnTo>
                    <a:pt x="217" y="86"/>
                  </a:lnTo>
                  <a:lnTo>
                    <a:pt x="222" y="94"/>
                  </a:lnTo>
                  <a:lnTo>
                    <a:pt x="228" y="104"/>
                  </a:lnTo>
                  <a:lnTo>
                    <a:pt x="233" y="113"/>
                  </a:lnTo>
                  <a:lnTo>
                    <a:pt x="238" y="122"/>
                  </a:lnTo>
                  <a:lnTo>
                    <a:pt x="243" y="132"/>
                  </a:lnTo>
                  <a:lnTo>
                    <a:pt x="247" y="142"/>
                  </a:lnTo>
                  <a:lnTo>
                    <a:pt x="251" y="152"/>
                  </a:lnTo>
                  <a:lnTo>
                    <a:pt x="255" y="162"/>
                  </a:lnTo>
                  <a:lnTo>
                    <a:pt x="259" y="172"/>
                  </a:lnTo>
                  <a:lnTo>
                    <a:pt x="262" y="182"/>
                  </a:lnTo>
                  <a:lnTo>
                    <a:pt x="265" y="193"/>
                  </a:lnTo>
                  <a:lnTo>
                    <a:pt x="268" y="203"/>
                  </a:lnTo>
                  <a:lnTo>
                    <a:pt x="271" y="214"/>
                  </a:lnTo>
                  <a:lnTo>
                    <a:pt x="273" y="225"/>
                  </a:lnTo>
                  <a:lnTo>
                    <a:pt x="275" y="236"/>
                  </a:lnTo>
                  <a:lnTo>
                    <a:pt x="277" y="247"/>
                  </a:lnTo>
                  <a:lnTo>
                    <a:pt x="278" y="259"/>
                  </a:lnTo>
                  <a:lnTo>
                    <a:pt x="279" y="270"/>
                  </a:lnTo>
                  <a:lnTo>
                    <a:pt x="280" y="281"/>
                  </a:lnTo>
                  <a:lnTo>
                    <a:pt x="281" y="293"/>
                  </a:lnTo>
                  <a:lnTo>
                    <a:pt x="281" y="305"/>
                  </a:lnTo>
                  <a:lnTo>
                    <a:pt x="281" y="316"/>
                  </a:lnTo>
                  <a:lnTo>
                    <a:pt x="280" y="328"/>
                  </a:lnTo>
                  <a:lnTo>
                    <a:pt x="279" y="339"/>
                  </a:lnTo>
                  <a:lnTo>
                    <a:pt x="278" y="350"/>
                  </a:lnTo>
                  <a:lnTo>
                    <a:pt x="277" y="362"/>
                  </a:lnTo>
                  <a:lnTo>
                    <a:pt x="275" y="373"/>
                  </a:lnTo>
                  <a:lnTo>
                    <a:pt x="273" y="384"/>
                  </a:lnTo>
                  <a:lnTo>
                    <a:pt x="271" y="395"/>
                  </a:lnTo>
                  <a:lnTo>
                    <a:pt x="268" y="406"/>
                  </a:lnTo>
                  <a:lnTo>
                    <a:pt x="265" y="416"/>
                  </a:lnTo>
                  <a:lnTo>
                    <a:pt x="262" y="427"/>
                  </a:lnTo>
                  <a:lnTo>
                    <a:pt x="259" y="437"/>
                  </a:lnTo>
                  <a:lnTo>
                    <a:pt x="255" y="447"/>
                  </a:lnTo>
                  <a:lnTo>
                    <a:pt x="251" y="457"/>
                  </a:lnTo>
                  <a:lnTo>
                    <a:pt x="246" y="467"/>
                  </a:lnTo>
                  <a:lnTo>
                    <a:pt x="242" y="478"/>
                  </a:lnTo>
                  <a:lnTo>
                    <a:pt x="237" y="487"/>
                  </a:lnTo>
                  <a:lnTo>
                    <a:pt x="233" y="496"/>
                  </a:lnTo>
                  <a:lnTo>
                    <a:pt x="227" y="506"/>
                  </a:lnTo>
                  <a:lnTo>
                    <a:pt x="222" y="515"/>
                  </a:lnTo>
                  <a:lnTo>
                    <a:pt x="216" y="524"/>
                  </a:lnTo>
                  <a:lnTo>
                    <a:pt x="211" y="533"/>
                  </a:lnTo>
                  <a:lnTo>
                    <a:pt x="204" y="541"/>
                  </a:lnTo>
                  <a:lnTo>
                    <a:pt x="198" y="550"/>
                  </a:lnTo>
                  <a:lnTo>
                    <a:pt x="191" y="558"/>
                  </a:lnTo>
                  <a:lnTo>
                    <a:pt x="184" y="566"/>
                  </a:lnTo>
                  <a:lnTo>
                    <a:pt x="178" y="574"/>
                  </a:lnTo>
                  <a:lnTo>
                    <a:pt x="171" y="582"/>
                  </a:lnTo>
                  <a:lnTo>
                    <a:pt x="163" y="589"/>
                  </a:lnTo>
                  <a:lnTo>
                    <a:pt x="156" y="597"/>
                  </a:lnTo>
                  <a:lnTo>
                    <a:pt x="147" y="604"/>
                  </a:lnTo>
                  <a:lnTo>
                    <a:pt x="140" y="611"/>
                  </a:lnTo>
                  <a:lnTo>
                    <a:pt x="132" y="604"/>
                  </a:lnTo>
                  <a:lnTo>
                    <a:pt x="124" y="597"/>
                  </a:lnTo>
                  <a:lnTo>
                    <a:pt x="116" y="589"/>
                  </a:lnTo>
                  <a:lnTo>
                    <a:pt x="109" y="582"/>
                  </a:lnTo>
                  <a:lnTo>
                    <a:pt x="102" y="574"/>
                  </a:lnTo>
                  <a:lnTo>
                    <a:pt x="95" y="566"/>
                  </a:lnTo>
                  <a:lnTo>
                    <a:pt x="89" y="558"/>
                  </a:lnTo>
                  <a:lnTo>
                    <a:pt x="82" y="550"/>
                  </a:lnTo>
                  <a:lnTo>
                    <a:pt x="76" y="541"/>
                  </a:lnTo>
                  <a:lnTo>
                    <a:pt x="69" y="533"/>
                  </a:lnTo>
                  <a:lnTo>
                    <a:pt x="63" y="524"/>
                  </a:lnTo>
                  <a:lnTo>
                    <a:pt x="58" y="515"/>
                  </a:lnTo>
                  <a:lnTo>
                    <a:pt x="53" y="506"/>
                  </a:lnTo>
                  <a:lnTo>
                    <a:pt x="47" y="496"/>
                  </a:lnTo>
                  <a:lnTo>
                    <a:pt x="43" y="487"/>
                  </a:lnTo>
                  <a:lnTo>
                    <a:pt x="38" y="478"/>
                  </a:lnTo>
                  <a:lnTo>
                    <a:pt x="34" y="467"/>
                  </a:lnTo>
                  <a:lnTo>
                    <a:pt x="29" y="458"/>
                  </a:lnTo>
                  <a:lnTo>
                    <a:pt x="25" y="447"/>
                  </a:lnTo>
                  <a:lnTo>
                    <a:pt x="22" y="437"/>
                  </a:lnTo>
                  <a:lnTo>
                    <a:pt x="18" y="427"/>
                  </a:lnTo>
                  <a:lnTo>
                    <a:pt x="16" y="417"/>
                  </a:lnTo>
                  <a:lnTo>
                    <a:pt x="12" y="406"/>
                  </a:lnTo>
                  <a:lnTo>
                    <a:pt x="10" y="395"/>
                  </a:lnTo>
                  <a:lnTo>
                    <a:pt x="7" y="384"/>
                  </a:lnTo>
                  <a:lnTo>
                    <a:pt x="5" y="373"/>
                  </a:lnTo>
                  <a:lnTo>
                    <a:pt x="3" y="362"/>
                  </a:lnTo>
                  <a:lnTo>
                    <a:pt x="2" y="351"/>
                  </a:lnTo>
                  <a:lnTo>
                    <a:pt x="1" y="340"/>
                  </a:lnTo>
                  <a:lnTo>
                    <a:pt x="0" y="328"/>
                  </a:lnTo>
                  <a:lnTo>
                    <a:pt x="0" y="316"/>
                  </a:lnTo>
                  <a:lnTo>
                    <a:pt x="0" y="305"/>
                  </a:lnTo>
                  <a:lnTo>
                    <a:pt x="0" y="294"/>
                  </a:lnTo>
                  <a:lnTo>
                    <a:pt x="0" y="282"/>
                  </a:lnTo>
                  <a:lnTo>
                    <a:pt x="1" y="270"/>
                  </a:lnTo>
                  <a:lnTo>
                    <a:pt x="2" y="259"/>
                  </a:lnTo>
                  <a:lnTo>
                    <a:pt x="3" y="248"/>
                  </a:lnTo>
                  <a:lnTo>
                    <a:pt x="5" y="237"/>
                  </a:lnTo>
                  <a:lnTo>
                    <a:pt x="7" y="226"/>
                  </a:lnTo>
                  <a:lnTo>
                    <a:pt x="10" y="215"/>
                  </a:lnTo>
                  <a:lnTo>
                    <a:pt x="12" y="204"/>
                  </a:lnTo>
                  <a:lnTo>
                    <a:pt x="16" y="193"/>
                  </a:lnTo>
                  <a:lnTo>
                    <a:pt x="19" y="183"/>
                  </a:lnTo>
                  <a:lnTo>
                    <a:pt x="22" y="173"/>
                  </a:lnTo>
                  <a:lnTo>
                    <a:pt x="26" y="163"/>
                  </a:lnTo>
                  <a:lnTo>
                    <a:pt x="30" y="152"/>
                  </a:lnTo>
                  <a:lnTo>
                    <a:pt x="34" y="143"/>
                  </a:lnTo>
                  <a:lnTo>
                    <a:pt x="38" y="132"/>
                  </a:lnTo>
                  <a:lnTo>
                    <a:pt x="43" y="122"/>
                  </a:lnTo>
                  <a:lnTo>
                    <a:pt x="48" y="113"/>
                  </a:lnTo>
                  <a:lnTo>
                    <a:pt x="53" y="104"/>
                  </a:lnTo>
                  <a:lnTo>
                    <a:pt x="58" y="95"/>
                  </a:lnTo>
                  <a:lnTo>
                    <a:pt x="64" y="86"/>
                  </a:lnTo>
                  <a:lnTo>
                    <a:pt x="69" y="77"/>
                  </a:lnTo>
                  <a:lnTo>
                    <a:pt x="76" y="68"/>
                  </a:lnTo>
                  <a:lnTo>
                    <a:pt x="82" y="60"/>
                  </a:lnTo>
                  <a:lnTo>
                    <a:pt x="89" y="51"/>
                  </a:lnTo>
                  <a:lnTo>
                    <a:pt x="96" y="44"/>
                  </a:lnTo>
                  <a:lnTo>
                    <a:pt x="103" y="35"/>
                  </a:lnTo>
                  <a:lnTo>
                    <a:pt x="110" y="27"/>
                  </a:lnTo>
                  <a:lnTo>
                    <a:pt x="117" y="20"/>
                  </a:lnTo>
                  <a:lnTo>
                    <a:pt x="125" y="13"/>
                  </a:lnTo>
                  <a:lnTo>
                    <a:pt x="133" y="6"/>
                  </a:lnTo>
                  <a:lnTo>
                    <a:pt x="140" y="0"/>
                  </a:lnTo>
                </a:path>
              </a:pathLst>
            </a:custGeom>
            <a:solidFill>
              <a:srgbClr val="FFFF00"/>
            </a:solidFill>
            <a:ln w="28575" cap="rnd">
              <a:solidFill>
                <a:srgbClr val="081D58"/>
              </a:solidFill>
              <a:round/>
              <a:headEnd type="none" w="sm" len="sm"/>
              <a:tailEnd type="none" w="sm" len="sm"/>
            </a:ln>
          </p:spPr>
          <p:txBody>
            <a:bodyPr/>
            <a:lstStyle/>
            <a:p>
              <a:endParaRPr lang="en-US"/>
            </a:p>
          </p:txBody>
        </p:sp>
      </p:grpSp>
      <p:sp>
        <p:nvSpPr>
          <p:cNvPr id="6158" name="Rectangle 25"/>
          <p:cNvSpPr>
            <a:spLocks noChangeArrowheads="1"/>
          </p:cNvSpPr>
          <p:nvPr/>
        </p:nvSpPr>
        <p:spPr bwMode="auto">
          <a:xfrm>
            <a:off x="1408113" y="4648200"/>
            <a:ext cx="349250" cy="366713"/>
          </a:xfrm>
          <a:prstGeom prst="rect">
            <a:avLst/>
          </a:prstGeom>
          <a:noFill/>
          <a:ln w="9525">
            <a:noFill/>
            <a:miter lim="800000"/>
            <a:headEnd/>
            <a:tailEnd/>
          </a:ln>
        </p:spPr>
        <p:txBody>
          <a:bodyPr wrap="none" lIns="92075" tIns="46038" rIns="92075" bIns="46038">
            <a:spAutoFit/>
          </a:bodyPr>
          <a:lstStyle/>
          <a:p>
            <a:pPr algn="l" defTabSz="762000" eaLnBrk="0" hangingPunct="0">
              <a:spcBef>
                <a:spcPct val="0"/>
              </a:spcBef>
              <a:buClrTx/>
              <a:buFontTx/>
              <a:buNone/>
            </a:pPr>
            <a:r>
              <a:rPr lang="en-US"/>
              <a:t>A</a:t>
            </a:r>
          </a:p>
        </p:txBody>
      </p:sp>
      <p:sp>
        <p:nvSpPr>
          <p:cNvPr id="6159" name="Rectangle 26"/>
          <p:cNvSpPr>
            <a:spLocks noChangeArrowheads="1"/>
          </p:cNvSpPr>
          <p:nvPr/>
        </p:nvSpPr>
        <p:spPr bwMode="auto">
          <a:xfrm>
            <a:off x="2317750" y="4648200"/>
            <a:ext cx="349250" cy="366713"/>
          </a:xfrm>
          <a:prstGeom prst="rect">
            <a:avLst/>
          </a:prstGeom>
          <a:noFill/>
          <a:ln w="9525">
            <a:noFill/>
            <a:miter lim="800000"/>
            <a:headEnd/>
            <a:tailEnd/>
          </a:ln>
        </p:spPr>
        <p:txBody>
          <a:bodyPr wrap="none" lIns="92075" tIns="46038" rIns="92075" bIns="46038">
            <a:spAutoFit/>
          </a:bodyPr>
          <a:lstStyle/>
          <a:p>
            <a:pPr algn="l" defTabSz="762000" eaLnBrk="0" hangingPunct="0">
              <a:spcBef>
                <a:spcPct val="0"/>
              </a:spcBef>
              <a:buClrTx/>
              <a:buFontTx/>
              <a:buNone/>
            </a:pPr>
            <a:r>
              <a:rPr lang="en-US"/>
              <a:t>B</a:t>
            </a:r>
          </a:p>
        </p:txBody>
      </p:sp>
      <p:sp>
        <p:nvSpPr>
          <p:cNvPr id="6160" name="Rectangle 27"/>
          <p:cNvSpPr>
            <a:spLocks noChangeArrowheads="1"/>
          </p:cNvSpPr>
          <p:nvPr/>
        </p:nvSpPr>
        <p:spPr bwMode="auto">
          <a:xfrm>
            <a:off x="3213100" y="5424488"/>
            <a:ext cx="1025525" cy="427037"/>
          </a:xfrm>
          <a:prstGeom prst="rect">
            <a:avLst/>
          </a:prstGeom>
          <a:noFill/>
          <a:ln w="9525">
            <a:noFill/>
            <a:miter lim="800000"/>
            <a:headEnd/>
            <a:tailEnd/>
          </a:ln>
        </p:spPr>
        <p:txBody>
          <a:bodyPr wrap="none" lIns="92075" tIns="46038" rIns="92075" bIns="46038">
            <a:spAutoFit/>
          </a:bodyPr>
          <a:lstStyle/>
          <a:p>
            <a:pPr algn="l" eaLnBrk="0" hangingPunct="0">
              <a:spcBef>
                <a:spcPct val="0"/>
              </a:spcBef>
              <a:buClrTx/>
              <a:buFontTx/>
              <a:buNone/>
            </a:pPr>
            <a:r>
              <a:rPr lang="en-US" sz="2200">
                <a:latin typeface="Courier New" pitchFamily="49" charset="0"/>
              </a:rPr>
              <a:t>MINUS</a:t>
            </a:r>
          </a:p>
        </p:txBody>
      </p:sp>
      <p:grpSp>
        <p:nvGrpSpPr>
          <p:cNvPr id="5" name="Group 32"/>
          <p:cNvGrpSpPr>
            <a:grpSpLocks/>
          </p:cNvGrpSpPr>
          <p:nvPr/>
        </p:nvGrpSpPr>
        <p:grpSpPr bwMode="auto">
          <a:xfrm>
            <a:off x="903288" y="4975225"/>
            <a:ext cx="2205037" cy="1317625"/>
            <a:chOff x="569" y="3038"/>
            <a:chExt cx="1389" cy="830"/>
          </a:xfrm>
        </p:grpSpPr>
        <p:sp>
          <p:nvSpPr>
            <p:cNvPr id="6162" name="Oval 28"/>
            <p:cNvSpPr>
              <a:spLocks noChangeArrowheads="1"/>
            </p:cNvSpPr>
            <p:nvPr/>
          </p:nvSpPr>
          <p:spPr bwMode="blackGray">
            <a:xfrm>
              <a:off x="569" y="3038"/>
              <a:ext cx="806" cy="825"/>
            </a:xfrm>
            <a:prstGeom prst="ellipse">
              <a:avLst/>
            </a:prstGeom>
            <a:solidFill>
              <a:srgbClr val="FFFF00"/>
            </a:solidFill>
            <a:ln w="28575">
              <a:solidFill>
                <a:srgbClr val="000000"/>
              </a:solidFill>
              <a:round/>
              <a:headEnd/>
              <a:tailEnd/>
            </a:ln>
          </p:spPr>
          <p:txBody>
            <a:bodyPr wrap="none" lIns="90488" tIns="44450" rIns="90488" bIns="44450" anchor="ctr"/>
            <a:lstStyle/>
            <a:p>
              <a:pPr algn="l" eaLnBrk="0" hangingPunct="0">
                <a:spcBef>
                  <a:spcPct val="50000"/>
                </a:spcBef>
                <a:buClrTx/>
                <a:buFontTx/>
                <a:buNone/>
              </a:pPr>
              <a:endParaRPr lang="en-US" sz="2400" b="0"/>
            </a:p>
          </p:txBody>
        </p:sp>
        <p:sp>
          <p:nvSpPr>
            <p:cNvPr id="6163" name="Oval 29"/>
            <p:cNvSpPr>
              <a:spLocks noChangeArrowheads="1"/>
            </p:cNvSpPr>
            <p:nvPr/>
          </p:nvSpPr>
          <p:spPr bwMode="blackGray">
            <a:xfrm>
              <a:off x="1152" y="3043"/>
              <a:ext cx="806" cy="825"/>
            </a:xfrm>
            <a:prstGeom prst="ellipse">
              <a:avLst/>
            </a:prstGeom>
            <a:solidFill>
              <a:srgbClr val="6699FF"/>
            </a:solidFill>
            <a:ln w="28575">
              <a:solidFill>
                <a:srgbClr val="000000"/>
              </a:solidFill>
              <a:round/>
              <a:headEnd/>
              <a:tailEnd/>
            </a:ln>
          </p:spPr>
          <p:txBody>
            <a:bodyPr wrap="none" lIns="90488" tIns="44450" rIns="90488" bIns="44450" anchor="ctr"/>
            <a:lstStyle/>
            <a:p>
              <a:pPr algn="l" eaLnBrk="0" hangingPunct="0">
                <a:spcBef>
                  <a:spcPct val="50000"/>
                </a:spcBef>
                <a:buClrTx/>
                <a:buFontTx/>
                <a:buNone/>
              </a:pPr>
              <a:endParaRPr lang="en-US" sz="2400" b="0"/>
            </a:p>
          </p:txBody>
        </p:sp>
      </p:grpSp>
    </p:spTree>
    <p:extLst>
      <p:ext uri="{BB962C8B-B14F-4D97-AF65-F5344CB8AC3E}">
        <p14:creationId xmlns:p14="http://schemas.microsoft.com/office/powerpoint/2010/main" val="1353707873"/>
      </p:ext>
    </p:extLst>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9"/>
          <p:cNvSpPr>
            <a:spLocks noGrp="1" noChangeArrowheads="1"/>
          </p:cNvSpPr>
          <p:nvPr>
            <p:ph type="title"/>
          </p:nvPr>
        </p:nvSpPr>
        <p:spPr/>
        <p:txBody>
          <a:bodyPr/>
          <a:lstStyle/>
          <a:p>
            <a:pPr eaLnBrk="1" hangingPunct="1"/>
            <a:r>
              <a:rPr lang="en-US" smtClean="0"/>
              <a:t>Tables Used in This Lesson</a:t>
            </a:r>
          </a:p>
        </p:txBody>
      </p:sp>
      <p:sp>
        <p:nvSpPr>
          <p:cNvPr id="7171" name="Rectangle 10"/>
          <p:cNvSpPr>
            <a:spLocks noGrp="1" noChangeArrowheads="1"/>
          </p:cNvSpPr>
          <p:nvPr>
            <p:ph type="body" idx="1"/>
          </p:nvPr>
        </p:nvSpPr>
        <p:spPr>
          <a:xfrm>
            <a:off x="863600" y="1816100"/>
            <a:ext cx="7366000" cy="2503488"/>
          </a:xfrm>
        </p:spPr>
        <p:txBody>
          <a:bodyPr>
            <a:normAutofit lnSpcReduction="10000"/>
          </a:bodyPr>
          <a:lstStyle/>
          <a:p>
            <a:pPr marL="0" indent="0" eaLnBrk="1" hangingPunct="1"/>
            <a:r>
              <a:rPr lang="en-US" smtClean="0"/>
              <a:t>The tables used in this lesson are:</a:t>
            </a:r>
          </a:p>
          <a:p>
            <a:pPr lvl="1" eaLnBrk="1" hangingPunct="1"/>
            <a:r>
              <a:rPr lang="en-US" smtClean="0">
                <a:latin typeface="Courier New" pitchFamily="49" charset="0"/>
              </a:rPr>
              <a:t>EMPLOYEES</a:t>
            </a:r>
            <a:r>
              <a:rPr lang="en-US" smtClean="0"/>
              <a:t>: Provides details regarding all</a:t>
            </a:r>
            <a:br>
              <a:rPr lang="en-US" smtClean="0"/>
            </a:br>
            <a:r>
              <a:rPr lang="en-US" smtClean="0"/>
              <a:t>current employees</a:t>
            </a:r>
          </a:p>
          <a:p>
            <a:pPr lvl="1" eaLnBrk="1" hangingPunct="1"/>
            <a:r>
              <a:rPr lang="en-US" smtClean="0">
                <a:latin typeface="Courier New" pitchFamily="49" charset="0"/>
              </a:rPr>
              <a:t>JOB_HISTORY</a:t>
            </a:r>
            <a:r>
              <a:rPr lang="en-US" smtClean="0"/>
              <a:t>: Records the details of the start date and end date of the former job, and the job identification number and department when an employee switches jobs</a:t>
            </a:r>
          </a:p>
        </p:txBody>
      </p:sp>
    </p:spTree>
    <p:extLst>
      <p:ext uri="{BB962C8B-B14F-4D97-AF65-F5344CB8AC3E}">
        <p14:creationId xmlns:p14="http://schemas.microsoft.com/office/powerpoint/2010/main" val="3030360914"/>
      </p:ext>
    </p:extLst>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0"/>
          <p:cNvSpPr>
            <a:spLocks noGrp="1" noChangeArrowheads="1"/>
          </p:cNvSpPr>
          <p:nvPr>
            <p:ph type="title"/>
          </p:nvPr>
        </p:nvSpPr>
        <p:spPr/>
        <p:txBody>
          <a:bodyPr/>
          <a:lstStyle/>
          <a:p>
            <a:pPr eaLnBrk="1" hangingPunct="1"/>
            <a:r>
              <a:rPr lang="en-US" smtClean="0">
                <a:latin typeface="Courier New" pitchFamily="49" charset="0"/>
              </a:rPr>
              <a:t>UNION</a:t>
            </a:r>
            <a:r>
              <a:rPr lang="en-US" smtClean="0"/>
              <a:t> Operator</a:t>
            </a:r>
          </a:p>
        </p:txBody>
      </p:sp>
      <p:grpSp>
        <p:nvGrpSpPr>
          <p:cNvPr id="2" name="Group 42"/>
          <p:cNvGrpSpPr>
            <a:grpSpLocks/>
          </p:cNvGrpSpPr>
          <p:nvPr/>
        </p:nvGrpSpPr>
        <p:grpSpPr bwMode="auto">
          <a:xfrm>
            <a:off x="1954213" y="1831975"/>
            <a:ext cx="5184775" cy="3494088"/>
            <a:chOff x="1380" y="992"/>
            <a:chExt cx="3266" cy="2201"/>
          </a:xfrm>
        </p:grpSpPr>
        <p:sp>
          <p:nvSpPr>
            <p:cNvPr id="8197" name="Oval 41"/>
            <p:cNvSpPr>
              <a:spLocks noChangeArrowheads="1"/>
            </p:cNvSpPr>
            <p:nvPr/>
          </p:nvSpPr>
          <p:spPr bwMode="blackGray">
            <a:xfrm>
              <a:off x="1380" y="1323"/>
              <a:ext cx="1808" cy="1870"/>
            </a:xfrm>
            <a:prstGeom prst="ellipse">
              <a:avLst/>
            </a:prstGeom>
            <a:solidFill>
              <a:srgbClr val="FFFF66"/>
            </a:solidFill>
            <a:ln w="28575">
              <a:solidFill>
                <a:srgbClr val="000000"/>
              </a:solidFill>
              <a:round/>
              <a:headEnd/>
              <a:tailEnd/>
            </a:ln>
          </p:spPr>
          <p:txBody>
            <a:bodyPr wrap="none" lIns="90488" tIns="44450" rIns="90488" bIns="44450" anchor="ctr"/>
            <a:lstStyle/>
            <a:p>
              <a:pPr algn="l" eaLnBrk="0" hangingPunct="0">
                <a:spcBef>
                  <a:spcPct val="50000"/>
                </a:spcBef>
                <a:buClrTx/>
                <a:buFontTx/>
                <a:buNone/>
              </a:pPr>
              <a:endParaRPr lang="en-US" sz="2400" b="0"/>
            </a:p>
          </p:txBody>
        </p:sp>
        <p:sp>
          <p:nvSpPr>
            <p:cNvPr id="8198" name="Rectangle 9"/>
            <p:cNvSpPr>
              <a:spLocks noChangeArrowheads="1"/>
            </p:cNvSpPr>
            <p:nvPr/>
          </p:nvSpPr>
          <p:spPr bwMode="auto">
            <a:xfrm>
              <a:off x="2174" y="992"/>
              <a:ext cx="220" cy="231"/>
            </a:xfrm>
            <a:prstGeom prst="rect">
              <a:avLst/>
            </a:prstGeom>
            <a:noFill/>
            <a:ln w="9525">
              <a:noFill/>
              <a:miter lim="800000"/>
              <a:headEnd/>
              <a:tailEnd/>
            </a:ln>
          </p:spPr>
          <p:txBody>
            <a:bodyPr wrap="none" lIns="92075" tIns="46038" rIns="92075" bIns="46038">
              <a:spAutoFit/>
            </a:bodyPr>
            <a:lstStyle/>
            <a:p>
              <a:pPr algn="l" defTabSz="762000" eaLnBrk="0" hangingPunct="0">
                <a:spcBef>
                  <a:spcPct val="0"/>
                </a:spcBef>
                <a:buClrTx/>
                <a:buFontTx/>
                <a:buNone/>
              </a:pPr>
              <a:r>
                <a:rPr lang="en-US"/>
                <a:t>A</a:t>
              </a:r>
            </a:p>
          </p:txBody>
        </p:sp>
        <p:sp>
          <p:nvSpPr>
            <p:cNvPr id="8199" name="Oval 10"/>
            <p:cNvSpPr>
              <a:spLocks noChangeArrowheads="1"/>
            </p:cNvSpPr>
            <p:nvPr/>
          </p:nvSpPr>
          <p:spPr bwMode="blackGray">
            <a:xfrm>
              <a:off x="2838" y="1323"/>
              <a:ext cx="1808" cy="1870"/>
            </a:xfrm>
            <a:prstGeom prst="ellipse">
              <a:avLst/>
            </a:prstGeom>
            <a:solidFill>
              <a:srgbClr val="FFFF66"/>
            </a:solidFill>
            <a:ln w="28575">
              <a:solidFill>
                <a:srgbClr val="000000"/>
              </a:solidFill>
              <a:round/>
              <a:headEnd/>
              <a:tailEnd/>
            </a:ln>
          </p:spPr>
          <p:txBody>
            <a:bodyPr wrap="none" lIns="90488" tIns="44450" rIns="90488" bIns="44450" anchor="ctr"/>
            <a:lstStyle/>
            <a:p>
              <a:pPr algn="l" eaLnBrk="0" hangingPunct="0">
                <a:spcBef>
                  <a:spcPct val="50000"/>
                </a:spcBef>
                <a:buClrTx/>
                <a:buFontTx/>
                <a:buNone/>
              </a:pPr>
              <a:endParaRPr lang="en-US" sz="2400" b="0"/>
            </a:p>
          </p:txBody>
        </p:sp>
        <p:sp>
          <p:nvSpPr>
            <p:cNvPr id="8200" name="Rectangle 11"/>
            <p:cNvSpPr>
              <a:spLocks noChangeArrowheads="1"/>
            </p:cNvSpPr>
            <p:nvPr/>
          </p:nvSpPr>
          <p:spPr bwMode="auto">
            <a:xfrm>
              <a:off x="3632" y="992"/>
              <a:ext cx="220" cy="231"/>
            </a:xfrm>
            <a:prstGeom prst="rect">
              <a:avLst/>
            </a:prstGeom>
            <a:noFill/>
            <a:ln w="9525">
              <a:noFill/>
              <a:miter lim="800000"/>
              <a:headEnd/>
              <a:tailEnd/>
            </a:ln>
          </p:spPr>
          <p:txBody>
            <a:bodyPr wrap="none" lIns="92075" tIns="46038" rIns="92075" bIns="46038">
              <a:spAutoFit/>
            </a:bodyPr>
            <a:lstStyle/>
            <a:p>
              <a:pPr algn="l" defTabSz="762000" eaLnBrk="0" hangingPunct="0">
                <a:spcBef>
                  <a:spcPct val="0"/>
                </a:spcBef>
                <a:buClrTx/>
                <a:buFontTx/>
                <a:buNone/>
              </a:pPr>
              <a:r>
                <a:rPr lang="en-US"/>
                <a:t>B</a:t>
              </a:r>
            </a:p>
          </p:txBody>
        </p:sp>
      </p:grpSp>
      <p:sp>
        <p:nvSpPr>
          <p:cNvPr id="8196" name="Rectangle 17"/>
          <p:cNvSpPr>
            <a:spLocks noChangeArrowheads="1"/>
          </p:cNvSpPr>
          <p:nvPr/>
        </p:nvSpPr>
        <p:spPr bwMode="auto">
          <a:xfrm>
            <a:off x="909638" y="5487988"/>
            <a:ext cx="7272337" cy="727075"/>
          </a:xfrm>
          <a:prstGeom prst="rect">
            <a:avLst/>
          </a:prstGeom>
          <a:noFill/>
          <a:ln w="9525">
            <a:noFill/>
            <a:miter lim="800000"/>
            <a:headEnd/>
            <a:tailEnd/>
          </a:ln>
        </p:spPr>
        <p:txBody>
          <a:bodyPr lIns="92075" tIns="46038" rIns="92075" bIns="46038">
            <a:spAutoFit/>
          </a:bodyPr>
          <a:lstStyle/>
          <a:p>
            <a:pPr defTabSz="346075" eaLnBrk="0" hangingPunct="0">
              <a:lnSpc>
                <a:spcPct val="95000"/>
              </a:lnSpc>
              <a:spcBef>
                <a:spcPct val="35000"/>
              </a:spcBef>
              <a:buClrTx/>
              <a:buFontTx/>
              <a:buNone/>
              <a:tabLst>
                <a:tab pos="571500" algn="l"/>
              </a:tabLst>
            </a:pPr>
            <a:r>
              <a:rPr lang="en-US" sz="2200"/>
              <a:t>The </a:t>
            </a:r>
            <a:r>
              <a:rPr lang="en-US" sz="2200">
                <a:latin typeface="Courier New" pitchFamily="49" charset="0"/>
              </a:rPr>
              <a:t>UNION</a:t>
            </a:r>
            <a:r>
              <a:rPr lang="en-US" sz="2200"/>
              <a:t> operator returns results from both queries after eliminating duplications.</a:t>
            </a:r>
          </a:p>
        </p:txBody>
      </p:sp>
    </p:spTree>
    <p:extLst>
      <p:ext uri="{BB962C8B-B14F-4D97-AF65-F5344CB8AC3E}">
        <p14:creationId xmlns:p14="http://schemas.microsoft.com/office/powerpoint/2010/main" val="2454112405"/>
      </p:ext>
    </p:extLst>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40"/>
          <p:cNvSpPr>
            <a:spLocks noGrp="1" noChangeArrowheads="1"/>
          </p:cNvSpPr>
          <p:nvPr>
            <p:ph type="title"/>
          </p:nvPr>
        </p:nvSpPr>
        <p:spPr/>
        <p:txBody>
          <a:bodyPr/>
          <a:lstStyle/>
          <a:p>
            <a:pPr eaLnBrk="1" hangingPunct="1"/>
            <a:r>
              <a:rPr lang="en-US" smtClean="0"/>
              <a:t>Using the </a:t>
            </a:r>
            <a:r>
              <a:rPr lang="en-US" smtClean="0">
                <a:latin typeface="Courier New" pitchFamily="49" charset="0"/>
              </a:rPr>
              <a:t>UNION</a:t>
            </a:r>
            <a:r>
              <a:rPr lang="en-US" smtClean="0"/>
              <a:t> Operator</a:t>
            </a:r>
          </a:p>
        </p:txBody>
      </p:sp>
      <p:sp>
        <p:nvSpPr>
          <p:cNvPr id="9219" name="Rectangle 1041"/>
          <p:cNvSpPr>
            <a:spLocks noGrp="1" noChangeArrowheads="1"/>
          </p:cNvSpPr>
          <p:nvPr>
            <p:ph type="body" idx="1"/>
          </p:nvPr>
        </p:nvSpPr>
        <p:spPr>
          <a:xfrm>
            <a:off x="863600" y="1816100"/>
            <a:ext cx="7366000" cy="695325"/>
          </a:xfrm>
        </p:spPr>
        <p:txBody>
          <a:bodyPr>
            <a:normAutofit fontScale="85000" lnSpcReduction="20000"/>
          </a:bodyPr>
          <a:lstStyle/>
          <a:p>
            <a:pPr marL="0" indent="0" eaLnBrk="1" hangingPunct="1"/>
            <a:r>
              <a:rPr lang="en-US" smtClean="0"/>
              <a:t>Display the current and previous job details of all employees. Display each employee only once.</a:t>
            </a:r>
          </a:p>
        </p:txBody>
      </p:sp>
      <p:sp>
        <p:nvSpPr>
          <p:cNvPr id="9220" name="Rectangle 1031"/>
          <p:cNvSpPr>
            <a:spLocks noChangeArrowheads="1"/>
          </p:cNvSpPr>
          <p:nvPr/>
        </p:nvSpPr>
        <p:spPr bwMode="blackGray">
          <a:xfrm>
            <a:off x="876300" y="2527300"/>
            <a:ext cx="7277100" cy="1485900"/>
          </a:xfrm>
          <a:prstGeom prst="rect">
            <a:avLst/>
          </a:prstGeom>
          <a:solidFill>
            <a:schemeClr val="accent1"/>
          </a:solidFill>
          <a:ln w="28575">
            <a:solidFill>
              <a:schemeClr val="tx1"/>
            </a:solidFill>
            <a:miter lim="800000"/>
            <a:headEnd/>
            <a:tailEnd/>
          </a:ln>
        </p:spPr>
        <p:txBody>
          <a:bodyPr wrap="none" lIns="90488" tIns="44450" rIns="90488" bIns="44450" anchor="ctr"/>
          <a:lstStyle/>
          <a:p>
            <a:pPr algn="l" eaLnBrk="0" hangingPunct="0">
              <a:spcBef>
                <a:spcPct val="50000"/>
              </a:spcBef>
              <a:buClrTx/>
              <a:buFontTx/>
              <a:buNone/>
            </a:pPr>
            <a:endParaRPr lang="en-US" sz="2400" b="0"/>
          </a:p>
        </p:txBody>
      </p:sp>
      <p:sp>
        <p:nvSpPr>
          <p:cNvPr id="9221" name="Rectangle 1032"/>
          <p:cNvSpPr>
            <a:spLocks noChangeArrowheads="1"/>
          </p:cNvSpPr>
          <p:nvPr/>
        </p:nvSpPr>
        <p:spPr bwMode="auto">
          <a:xfrm>
            <a:off x="1023938" y="2527300"/>
            <a:ext cx="3733800" cy="1465263"/>
          </a:xfrm>
          <a:prstGeom prst="rect">
            <a:avLst/>
          </a:prstGeom>
          <a:noFill/>
          <a:ln w="9525">
            <a:noFill/>
            <a:miter lim="800000"/>
            <a:headEnd/>
            <a:tailEnd/>
          </a:ln>
        </p:spPr>
        <p:txBody>
          <a:bodyPr wrap="none" lIns="92075" tIns="46038" rIns="92075" bIns="46038">
            <a:spAutoFit/>
          </a:bodyPr>
          <a:lstStyle/>
          <a:p>
            <a:pPr algn="l" eaLnBrk="0" hangingPunct="0">
              <a:spcBef>
                <a:spcPct val="0"/>
              </a:spcBef>
              <a:buClrTx/>
              <a:buFontTx/>
              <a:buNone/>
            </a:pPr>
            <a:r>
              <a:rPr lang="en-US" dirty="0">
                <a:latin typeface="Courier New" pitchFamily="49" charset="0"/>
              </a:rPr>
              <a:t>SELECT </a:t>
            </a:r>
            <a:r>
              <a:rPr lang="en-US" dirty="0" err="1">
                <a:latin typeface="Courier New" pitchFamily="49" charset="0"/>
              </a:rPr>
              <a:t>employee_id</a:t>
            </a:r>
            <a:r>
              <a:rPr lang="en-US" dirty="0">
                <a:latin typeface="Courier New" pitchFamily="49" charset="0"/>
              </a:rPr>
              <a:t>, </a:t>
            </a:r>
            <a:r>
              <a:rPr lang="en-US" dirty="0" err="1">
                <a:latin typeface="Courier New" pitchFamily="49" charset="0"/>
              </a:rPr>
              <a:t>job_id</a:t>
            </a:r>
            <a:endParaRPr lang="en-US" dirty="0">
              <a:latin typeface="Courier New" pitchFamily="49" charset="0"/>
            </a:endParaRPr>
          </a:p>
          <a:p>
            <a:pPr algn="l" eaLnBrk="0" hangingPunct="0">
              <a:spcBef>
                <a:spcPct val="0"/>
              </a:spcBef>
              <a:buClrTx/>
              <a:buFontTx/>
              <a:buNone/>
            </a:pPr>
            <a:r>
              <a:rPr lang="en-US" dirty="0">
                <a:latin typeface="Courier New" pitchFamily="49" charset="0"/>
              </a:rPr>
              <a:t>FROM   employees</a:t>
            </a:r>
          </a:p>
          <a:p>
            <a:pPr algn="l" eaLnBrk="0" hangingPunct="0">
              <a:spcBef>
                <a:spcPct val="0"/>
              </a:spcBef>
              <a:buClrTx/>
              <a:buFontTx/>
              <a:buNone/>
            </a:pPr>
            <a:r>
              <a:rPr lang="en-US" dirty="0">
                <a:latin typeface="Courier New" pitchFamily="49" charset="0"/>
              </a:rPr>
              <a:t>UNION</a:t>
            </a:r>
          </a:p>
          <a:p>
            <a:pPr algn="l" eaLnBrk="0" hangingPunct="0">
              <a:spcBef>
                <a:spcPct val="0"/>
              </a:spcBef>
              <a:buClrTx/>
              <a:buFontTx/>
              <a:buNone/>
            </a:pPr>
            <a:r>
              <a:rPr lang="en-US" dirty="0">
                <a:latin typeface="Courier New" pitchFamily="49" charset="0"/>
              </a:rPr>
              <a:t>SELECT </a:t>
            </a:r>
            <a:r>
              <a:rPr lang="en-US" dirty="0" err="1">
                <a:latin typeface="Courier New" pitchFamily="49" charset="0"/>
              </a:rPr>
              <a:t>employee_id</a:t>
            </a:r>
            <a:r>
              <a:rPr lang="en-US" dirty="0">
                <a:latin typeface="Courier New" pitchFamily="49" charset="0"/>
              </a:rPr>
              <a:t>, </a:t>
            </a:r>
            <a:r>
              <a:rPr lang="en-US" dirty="0" err="1">
                <a:latin typeface="Courier New" pitchFamily="49" charset="0"/>
              </a:rPr>
              <a:t>job_id</a:t>
            </a:r>
            <a:endParaRPr lang="en-US" dirty="0">
              <a:latin typeface="Courier New" pitchFamily="49" charset="0"/>
            </a:endParaRPr>
          </a:p>
          <a:p>
            <a:pPr algn="l" eaLnBrk="0" hangingPunct="0">
              <a:spcBef>
                <a:spcPct val="0"/>
              </a:spcBef>
              <a:buClrTx/>
              <a:buFontTx/>
              <a:buNone/>
            </a:pPr>
            <a:r>
              <a:rPr lang="en-US" dirty="0">
                <a:latin typeface="Courier New" pitchFamily="49" charset="0"/>
              </a:rPr>
              <a:t>FROM   </a:t>
            </a:r>
            <a:r>
              <a:rPr lang="en-US" dirty="0" err="1">
                <a:latin typeface="Courier New" pitchFamily="49" charset="0"/>
              </a:rPr>
              <a:t>job_history</a:t>
            </a:r>
            <a:r>
              <a:rPr lang="en-US" dirty="0">
                <a:latin typeface="Courier New" pitchFamily="49" charset="0"/>
              </a:rPr>
              <a:t>;</a:t>
            </a:r>
          </a:p>
        </p:txBody>
      </p:sp>
      <p:sp>
        <p:nvSpPr>
          <p:cNvPr id="9222" name="Rectangle 1033"/>
          <p:cNvSpPr>
            <a:spLocks noChangeArrowheads="1"/>
          </p:cNvSpPr>
          <p:nvPr/>
        </p:nvSpPr>
        <p:spPr bwMode="auto">
          <a:xfrm>
            <a:off x="1023938" y="3136900"/>
            <a:ext cx="990600" cy="228600"/>
          </a:xfrm>
          <a:prstGeom prst="rect">
            <a:avLst/>
          </a:prstGeom>
          <a:noFill/>
          <a:ln w="25400">
            <a:solidFill>
              <a:schemeClr val="hlink"/>
            </a:solidFill>
            <a:miter lim="800000"/>
            <a:headEnd/>
            <a:tailEnd/>
          </a:ln>
        </p:spPr>
        <p:txBody>
          <a:bodyPr wrap="none" anchor="ctr"/>
          <a:lstStyle/>
          <a:p>
            <a:endParaRPr lang="en-US"/>
          </a:p>
        </p:txBody>
      </p:sp>
      <p:pic>
        <p:nvPicPr>
          <p:cNvPr id="9223" name="Picture 1034"/>
          <p:cNvPicPr>
            <a:picLocks noChangeAspect="1" noChangeArrowheads="1"/>
          </p:cNvPicPr>
          <p:nvPr/>
        </p:nvPicPr>
        <p:blipFill>
          <a:blip r:embed="rId3" cstate="print"/>
          <a:srcRect/>
          <a:stretch>
            <a:fillRect/>
          </a:stretch>
        </p:blipFill>
        <p:spPr bwMode="gray">
          <a:xfrm>
            <a:off x="1085850" y="5048250"/>
            <a:ext cx="6877050" cy="447675"/>
          </a:xfrm>
          <a:prstGeom prst="rect">
            <a:avLst/>
          </a:prstGeom>
          <a:noFill/>
          <a:ln w="25400">
            <a:noFill/>
            <a:miter lim="800000"/>
            <a:headEnd type="none" w="sm" len="sm"/>
            <a:tailEnd type="none" w="sm" len="sm"/>
          </a:ln>
        </p:spPr>
      </p:pic>
      <p:sp>
        <p:nvSpPr>
          <p:cNvPr id="9224" name="Text Box 1036"/>
          <p:cNvSpPr txBox="1">
            <a:spLocks noChangeArrowheads="1"/>
          </p:cNvSpPr>
          <p:nvPr/>
        </p:nvSpPr>
        <p:spPr bwMode="auto">
          <a:xfrm>
            <a:off x="1112838" y="4725988"/>
            <a:ext cx="366712" cy="390525"/>
          </a:xfrm>
          <a:prstGeom prst="rect">
            <a:avLst/>
          </a:prstGeom>
          <a:noFill/>
          <a:ln w="25400">
            <a:noFill/>
            <a:miter lim="800000"/>
            <a:headEnd type="none" w="sm" len="sm"/>
            <a:tailEnd type="none" w="med" len="lg"/>
          </a:ln>
        </p:spPr>
        <p:txBody>
          <a:bodyPr lIns="12700" tIns="12700" rIns="12700" bIns="12700">
            <a:spAutoFit/>
          </a:bodyPr>
          <a:lstStyle/>
          <a:p>
            <a:pPr defTabSz="822325">
              <a:spcBef>
                <a:spcPct val="0"/>
              </a:spcBef>
              <a:buClr>
                <a:srgbClr val="000000"/>
              </a:buClr>
            </a:pPr>
            <a:r>
              <a:rPr lang="en-US" sz="2400"/>
              <a:t>…</a:t>
            </a:r>
          </a:p>
        </p:txBody>
      </p:sp>
      <p:sp>
        <p:nvSpPr>
          <p:cNvPr id="9225" name="Text Box 1037"/>
          <p:cNvSpPr txBox="1">
            <a:spLocks noChangeArrowheads="1"/>
          </p:cNvSpPr>
          <p:nvPr/>
        </p:nvSpPr>
        <p:spPr bwMode="auto">
          <a:xfrm>
            <a:off x="1112838" y="5267325"/>
            <a:ext cx="366712" cy="390525"/>
          </a:xfrm>
          <a:prstGeom prst="rect">
            <a:avLst/>
          </a:prstGeom>
          <a:noFill/>
          <a:ln w="25400">
            <a:noFill/>
            <a:miter lim="800000"/>
            <a:headEnd type="none" w="sm" len="sm"/>
            <a:tailEnd type="none" w="med" len="lg"/>
          </a:ln>
        </p:spPr>
        <p:txBody>
          <a:bodyPr lIns="12700" tIns="12700" rIns="12700" bIns="12700">
            <a:spAutoFit/>
          </a:bodyPr>
          <a:lstStyle/>
          <a:p>
            <a:pPr defTabSz="822325">
              <a:spcBef>
                <a:spcPct val="0"/>
              </a:spcBef>
              <a:buClr>
                <a:srgbClr val="000000"/>
              </a:buClr>
            </a:pPr>
            <a:r>
              <a:rPr lang="en-US" sz="2400"/>
              <a:t>…</a:t>
            </a:r>
          </a:p>
        </p:txBody>
      </p:sp>
      <p:pic>
        <p:nvPicPr>
          <p:cNvPr id="9226" name="Picture 1038"/>
          <p:cNvPicPr>
            <a:picLocks noChangeAspect="1" noChangeArrowheads="1"/>
          </p:cNvPicPr>
          <p:nvPr/>
        </p:nvPicPr>
        <p:blipFill>
          <a:blip r:embed="rId4" cstate="print"/>
          <a:srcRect/>
          <a:stretch>
            <a:fillRect/>
          </a:stretch>
        </p:blipFill>
        <p:spPr bwMode="gray">
          <a:xfrm>
            <a:off x="1085850" y="4241800"/>
            <a:ext cx="6877050" cy="704850"/>
          </a:xfrm>
          <a:prstGeom prst="rect">
            <a:avLst/>
          </a:prstGeom>
          <a:solidFill>
            <a:schemeClr val="accent1"/>
          </a:solidFill>
          <a:ln w="25400">
            <a:noFill/>
            <a:miter lim="800000"/>
            <a:headEnd type="none" w="sm" len="sm"/>
            <a:tailEnd type="none" w="sm" len="sm"/>
          </a:ln>
        </p:spPr>
      </p:pic>
      <p:pic>
        <p:nvPicPr>
          <p:cNvPr id="9227" name="Picture 1039"/>
          <p:cNvPicPr>
            <a:picLocks noChangeAspect="1" noChangeArrowheads="1"/>
          </p:cNvPicPr>
          <p:nvPr/>
        </p:nvPicPr>
        <p:blipFill>
          <a:blip r:embed="rId5" cstate="print"/>
          <a:srcRect/>
          <a:stretch>
            <a:fillRect/>
          </a:stretch>
        </p:blipFill>
        <p:spPr bwMode="gray">
          <a:xfrm>
            <a:off x="1085850" y="5603875"/>
            <a:ext cx="6877050" cy="466725"/>
          </a:xfrm>
          <a:prstGeom prst="rect">
            <a:avLst/>
          </a:prstGeom>
          <a:noFill/>
          <a:ln w="25400">
            <a:noFill/>
            <a:miter lim="800000"/>
            <a:headEnd type="none" w="sm" len="sm"/>
            <a:tailEnd type="none" w="sm" len="sm"/>
          </a:ln>
        </p:spPr>
      </p:pic>
    </p:spTree>
    <p:extLst>
      <p:ext uri="{BB962C8B-B14F-4D97-AF65-F5344CB8AC3E}">
        <p14:creationId xmlns:p14="http://schemas.microsoft.com/office/powerpoint/2010/main" val="2525174183"/>
      </p:ext>
    </p:extLst>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6"/>
          <p:cNvSpPr>
            <a:spLocks noGrp="1" noChangeArrowheads="1"/>
          </p:cNvSpPr>
          <p:nvPr>
            <p:ph type="title"/>
          </p:nvPr>
        </p:nvSpPr>
        <p:spPr/>
        <p:txBody>
          <a:bodyPr/>
          <a:lstStyle/>
          <a:p>
            <a:pPr eaLnBrk="1" hangingPunct="1"/>
            <a:r>
              <a:rPr lang="en-US" smtClean="0">
                <a:latin typeface="Courier New" pitchFamily="49" charset="0"/>
              </a:rPr>
              <a:t>UNION</a:t>
            </a:r>
            <a:r>
              <a:rPr lang="en-US" smtClean="0"/>
              <a:t> </a:t>
            </a:r>
            <a:r>
              <a:rPr lang="en-US" smtClean="0">
                <a:latin typeface="Courier New" pitchFamily="49" charset="0"/>
              </a:rPr>
              <a:t>ALL</a:t>
            </a:r>
            <a:r>
              <a:rPr lang="en-US" smtClean="0"/>
              <a:t> Operator</a:t>
            </a:r>
          </a:p>
        </p:txBody>
      </p:sp>
      <p:grpSp>
        <p:nvGrpSpPr>
          <p:cNvPr id="2" name="Group 38"/>
          <p:cNvGrpSpPr>
            <a:grpSpLocks/>
          </p:cNvGrpSpPr>
          <p:nvPr/>
        </p:nvGrpSpPr>
        <p:grpSpPr bwMode="auto">
          <a:xfrm>
            <a:off x="1954213" y="1831975"/>
            <a:ext cx="5184775" cy="3494088"/>
            <a:chOff x="1380" y="992"/>
            <a:chExt cx="3266" cy="2201"/>
          </a:xfrm>
        </p:grpSpPr>
        <p:sp>
          <p:nvSpPr>
            <p:cNvPr id="10246" name="Oval 39"/>
            <p:cNvSpPr>
              <a:spLocks noChangeArrowheads="1"/>
            </p:cNvSpPr>
            <p:nvPr/>
          </p:nvSpPr>
          <p:spPr bwMode="blackGray">
            <a:xfrm>
              <a:off x="1380" y="1323"/>
              <a:ext cx="1808" cy="1870"/>
            </a:xfrm>
            <a:prstGeom prst="ellipse">
              <a:avLst/>
            </a:prstGeom>
            <a:solidFill>
              <a:srgbClr val="FFFF66"/>
            </a:solidFill>
            <a:ln w="28575">
              <a:solidFill>
                <a:srgbClr val="000000"/>
              </a:solidFill>
              <a:round/>
              <a:headEnd/>
              <a:tailEnd/>
            </a:ln>
          </p:spPr>
          <p:txBody>
            <a:bodyPr wrap="none" lIns="90488" tIns="44450" rIns="90488" bIns="44450" anchor="ctr"/>
            <a:lstStyle/>
            <a:p>
              <a:pPr algn="l" eaLnBrk="0" hangingPunct="0">
                <a:spcBef>
                  <a:spcPct val="50000"/>
                </a:spcBef>
                <a:buClrTx/>
                <a:buFontTx/>
                <a:buNone/>
              </a:pPr>
              <a:endParaRPr lang="en-US" sz="2400" b="0"/>
            </a:p>
          </p:txBody>
        </p:sp>
        <p:sp>
          <p:nvSpPr>
            <p:cNvPr id="10247" name="Rectangle 40"/>
            <p:cNvSpPr>
              <a:spLocks noChangeArrowheads="1"/>
            </p:cNvSpPr>
            <p:nvPr/>
          </p:nvSpPr>
          <p:spPr bwMode="auto">
            <a:xfrm>
              <a:off x="2174" y="992"/>
              <a:ext cx="220" cy="231"/>
            </a:xfrm>
            <a:prstGeom prst="rect">
              <a:avLst/>
            </a:prstGeom>
            <a:noFill/>
            <a:ln w="9525">
              <a:noFill/>
              <a:miter lim="800000"/>
              <a:headEnd/>
              <a:tailEnd/>
            </a:ln>
          </p:spPr>
          <p:txBody>
            <a:bodyPr wrap="none" lIns="92075" tIns="46038" rIns="92075" bIns="46038">
              <a:spAutoFit/>
            </a:bodyPr>
            <a:lstStyle/>
            <a:p>
              <a:pPr algn="l" defTabSz="762000" eaLnBrk="0" hangingPunct="0">
                <a:spcBef>
                  <a:spcPct val="0"/>
                </a:spcBef>
                <a:buClrTx/>
                <a:buFontTx/>
                <a:buNone/>
              </a:pPr>
              <a:r>
                <a:rPr lang="en-US"/>
                <a:t>A</a:t>
              </a:r>
            </a:p>
          </p:txBody>
        </p:sp>
        <p:sp>
          <p:nvSpPr>
            <p:cNvPr id="10248" name="Oval 41"/>
            <p:cNvSpPr>
              <a:spLocks noChangeArrowheads="1"/>
            </p:cNvSpPr>
            <p:nvPr/>
          </p:nvSpPr>
          <p:spPr bwMode="blackGray">
            <a:xfrm>
              <a:off x="2838" y="1323"/>
              <a:ext cx="1808" cy="1870"/>
            </a:xfrm>
            <a:prstGeom prst="ellipse">
              <a:avLst/>
            </a:prstGeom>
            <a:solidFill>
              <a:srgbClr val="FFFF66"/>
            </a:solidFill>
            <a:ln w="28575">
              <a:solidFill>
                <a:srgbClr val="000000"/>
              </a:solidFill>
              <a:round/>
              <a:headEnd/>
              <a:tailEnd/>
            </a:ln>
          </p:spPr>
          <p:txBody>
            <a:bodyPr wrap="none" lIns="90488" tIns="44450" rIns="90488" bIns="44450" anchor="ctr"/>
            <a:lstStyle/>
            <a:p>
              <a:pPr algn="l" eaLnBrk="0" hangingPunct="0">
                <a:spcBef>
                  <a:spcPct val="50000"/>
                </a:spcBef>
                <a:buClrTx/>
                <a:buFontTx/>
                <a:buNone/>
              </a:pPr>
              <a:endParaRPr lang="en-US" sz="2400" b="0"/>
            </a:p>
          </p:txBody>
        </p:sp>
        <p:sp>
          <p:nvSpPr>
            <p:cNvPr id="10249" name="Rectangle 42"/>
            <p:cNvSpPr>
              <a:spLocks noChangeArrowheads="1"/>
            </p:cNvSpPr>
            <p:nvPr/>
          </p:nvSpPr>
          <p:spPr bwMode="auto">
            <a:xfrm>
              <a:off x="3632" y="992"/>
              <a:ext cx="220" cy="231"/>
            </a:xfrm>
            <a:prstGeom prst="rect">
              <a:avLst/>
            </a:prstGeom>
            <a:noFill/>
            <a:ln w="9525">
              <a:noFill/>
              <a:miter lim="800000"/>
              <a:headEnd/>
              <a:tailEnd/>
            </a:ln>
          </p:spPr>
          <p:txBody>
            <a:bodyPr wrap="none" lIns="92075" tIns="46038" rIns="92075" bIns="46038">
              <a:spAutoFit/>
            </a:bodyPr>
            <a:lstStyle/>
            <a:p>
              <a:pPr algn="l" defTabSz="762000" eaLnBrk="0" hangingPunct="0">
                <a:spcBef>
                  <a:spcPct val="0"/>
                </a:spcBef>
                <a:buClrTx/>
                <a:buFontTx/>
                <a:buNone/>
              </a:pPr>
              <a:r>
                <a:rPr lang="en-US"/>
                <a:t>B</a:t>
              </a:r>
            </a:p>
          </p:txBody>
        </p:sp>
      </p:grpSp>
      <p:sp>
        <p:nvSpPr>
          <p:cNvPr id="10244" name="Rectangle 43"/>
          <p:cNvSpPr>
            <a:spLocks noChangeArrowheads="1"/>
          </p:cNvSpPr>
          <p:nvPr/>
        </p:nvSpPr>
        <p:spPr bwMode="auto">
          <a:xfrm>
            <a:off x="909638" y="5487988"/>
            <a:ext cx="7272337" cy="727075"/>
          </a:xfrm>
          <a:prstGeom prst="rect">
            <a:avLst/>
          </a:prstGeom>
          <a:noFill/>
          <a:ln w="9525">
            <a:noFill/>
            <a:miter lim="800000"/>
            <a:headEnd/>
            <a:tailEnd/>
          </a:ln>
        </p:spPr>
        <p:txBody>
          <a:bodyPr lIns="92075" tIns="46038" rIns="92075" bIns="46038">
            <a:spAutoFit/>
          </a:bodyPr>
          <a:lstStyle/>
          <a:p>
            <a:pPr defTabSz="346075" eaLnBrk="0" hangingPunct="0">
              <a:lnSpc>
                <a:spcPct val="95000"/>
              </a:lnSpc>
              <a:spcBef>
                <a:spcPct val="35000"/>
              </a:spcBef>
              <a:buClrTx/>
              <a:buFontTx/>
              <a:buNone/>
              <a:tabLst>
                <a:tab pos="571500" algn="l"/>
              </a:tabLst>
            </a:pPr>
            <a:r>
              <a:rPr lang="en-US" sz="2200"/>
              <a:t>The </a:t>
            </a:r>
            <a:r>
              <a:rPr lang="en-US" sz="2200">
                <a:latin typeface="Courier New" pitchFamily="49" charset="0"/>
              </a:rPr>
              <a:t>UNION</a:t>
            </a:r>
            <a:r>
              <a:rPr lang="en-US" sz="2200"/>
              <a:t> </a:t>
            </a:r>
            <a:r>
              <a:rPr lang="en-US" sz="2200">
                <a:latin typeface="Courier New" pitchFamily="49" charset="0"/>
              </a:rPr>
              <a:t>ALL</a:t>
            </a:r>
            <a:r>
              <a:rPr lang="en-US" sz="2200"/>
              <a:t> operator returns results from both queries, including all duplications.</a:t>
            </a:r>
          </a:p>
        </p:txBody>
      </p:sp>
      <p:sp>
        <p:nvSpPr>
          <p:cNvPr id="10245" name="Freeform 13"/>
          <p:cNvSpPr>
            <a:spLocks/>
          </p:cNvSpPr>
          <p:nvPr/>
        </p:nvSpPr>
        <p:spPr bwMode="blackGray">
          <a:xfrm>
            <a:off x="4251325" y="2979738"/>
            <a:ext cx="588963" cy="1741487"/>
          </a:xfrm>
          <a:custGeom>
            <a:avLst/>
            <a:gdLst>
              <a:gd name="T0" fmla="*/ 294 w 529"/>
              <a:gd name="T1" fmla="*/ 29 h 1345"/>
              <a:gd name="T2" fmla="*/ 336 w 529"/>
              <a:gd name="T3" fmla="*/ 77 h 1345"/>
              <a:gd name="T4" fmla="*/ 373 w 529"/>
              <a:gd name="T5" fmla="*/ 132 h 1345"/>
              <a:gd name="T6" fmla="*/ 408 w 529"/>
              <a:gd name="T7" fmla="*/ 190 h 1345"/>
              <a:gd name="T8" fmla="*/ 438 w 529"/>
              <a:gd name="T9" fmla="*/ 249 h 1345"/>
              <a:gd name="T10" fmla="*/ 465 w 529"/>
              <a:gd name="T11" fmla="*/ 312 h 1345"/>
              <a:gd name="T12" fmla="*/ 487 w 529"/>
              <a:gd name="T13" fmla="*/ 379 h 1345"/>
              <a:gd name="T14" fmla="*/ 504 w 529"/>
              <a:gd name="T15" fmla="*/ 448 h 1345"/>
              <a:gd name="T16" fmla="*/ 517 w 529"/>
              <a:gd name="T17" fmla="*/ 521 h 1345"/>
              <a:gd name="T18" fmla="*/ 525 w 529"/>
              <a:gd name="T19" fmla="*/ 595 h 1345"/>
              <a:gd name="T20" fmla="*/ 528 w 529"/>
              <a:gd name="T21" fmla="*/ 672 h 1345"/>
              <a:gd name="T22" fmla="*/ 525 w 529"/>
              <a:gd name="T23" fmla="*/ 746 h 1345"/>
              <a:gd name="T24" fmla="*/ 517 w 529"/>
              <a:gd name="T25" fmla="*/ 821 h 1345"/>
              <a:gd name="T26" fmla="*/ 504 w 529"/>
              <a:gd name="T27" fmla="*/ 893 h 1345"/>
              <a:gd name="T28" fmla="*/ 487 w 529"/>
              <a:gd name="T29" fmla="*/ 961 h 1345"/>
              <a:gd name="T30" fmla="*/ 463 w 529"/>
              <a:gd name="T31" fmla="*/ 1029 h 1345"/>
              <a:gd name="T32" fmla="*/ 438 w 529"/>
              <a:gd name="T33" fmla="*/ 1092 h 1345"/>
              <a:gd name="T34" fmla="*/ 407 w 529"/>
              <a:gd name="T35" fmla="*/ 1153 h 1345"/>
              <a:gd name="T36" fmla="*/ 372 w 529"/>
              <a:gd name="T37" fmla="*/ 1210 h 1345"/>
              <a:gd name="T38" fmla="*/ 334 w 529"/>
              <a:gd name="T39" fmla="*/ 1263 h 1345"/>
              <a:gd name="T40" fmla="*/ 293 w 529"/>
              <a:gd name="T41" fmla="*/ 1314 h 1345"/>
              <a:gd name="T42" fmla="*/ 248 w 529"/>
              <a:gd name="T43" fmla="*/ 1329 h 1345"/>
              <a:gd name="T44" fmla="*/ 206 w 529"/>
              <a:gd name="T45" fmla="*/ 1280 h 1345"/>
              <a:gd name="T46" fmla="*/ 167 w 529"/>
              <a:gd name="T47" fmla="*/ 1228 h 1345"/>
              <a:gd name="T48" fmla="*/ 131 w 529"/>
              <a:gd name="T49" fmla="*/ 1174 h 1345"/>
              <a:gd name="T50" fmla="*/ 100 w 529"/>
              <a:gd name="T51" fmla="*/ 1114 h 1345"/>
              <a:gd name="T52" fmla="*/ 71 w 529"/>
              <a:gd name="T53" fmla="*/ 1051 h 1345"/>
              <a:gd name="T54" fmla="*/ 47 w 529"/>
              <a:gd name="T55" fmla="*/ 984 h 1345"/>
              <a:gd name="T56" fmla="*/ 30 w 529"/>
              <a:gd name="T57" fmla="*/ 917 h 1345"/>
              <a:gd name="T58" fmla="*/ 14 w 529"/>
              <a:gd name="T59" fmla="*/ 845 h 1345"/>
              <a:gd name="T60" fmla="*/ 4 w 529"/>
              <a:gd name="T61" fmla="*/ 772 h 1345"/>
              <a:gd name="T62" fmla="*/ 0 w 529"/>
              <a:gd name="T63" fmla="*/ 695 h 1345"/>
              <a:gd name="T64" fmla="*/ 1 w 529"/>
              <a:gd name="T65" fmla="*/ 621 h 1345"/>
              <a:gd name="T66" fmla="*/ 7 w 529"/>
              <a:gd name="T67" fmla="*/ 547 h 1345"/>
              <a:gd name="T68" fmla="*/ 19 w 529"/>
              <a:gd name="T69" fmla="*/ 474 h 1345"/>
              <a:gd name="T70" fmla="*/ 36 w 529"/>
              <a:gd name="T71" fmla="*/ 403 h 1345"/>
              <a:gd name="T72" fmla="*/ 56 w 529"/>
              <a:gd name="T73" fmla="*/ 335 h 1345"/>
              <a:gd name="T74" fmla="*/ 81 w 529"/>
              <a:gd name="T75" fmla="*/ 269 h 1345"/>
              <a:gd name="T76" fmla="*/ 110 w 529"/>
              <a:gd name="T77" fmla="*/ 210 h 1345"/>
              <a:gd name="T78" fmla="*/ 143 w 529"/>
              <a:gd name="T79" fmla="*/ 150 h 1345"/>
              <a:gd name="T80" fmla="*/ 180 w 529"/>
              <a:gd name="T81" fmla="*/ 96 h 1345"/>
              <a:gd name="T82" fmla="*/ 221 w 529"/>
              <a:gd name="T83" fmla="*/ 44 h 1345"/>
              <a:gd name="T84" fmla="*/ 264 w 529"/>
              <a:gd name="T85" fmla="*/ 0 h 134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29"/>
              <a:gd name="T130" fmla="*/ 0 h 1345"/>
              <a:gd name="T131" fmla="*/ 529 w 529"/>
              <a:gd name="T132" fmla="*/ 1345 h 134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29" h="1345">
                <a:moveTo>
                  <a:pt x="264" y="0"/>
                </a:moveTo>
                <a:lnTo>
                  <a:pt x="279" y="14"/>
                </a:lnTo>
                <a:lnTo>
                  <a:pt x="294" y="29"/>
                </a:lnTo>
                <a:lnTo>
                  <a:pt x="309" y="44"/>
                </a:lnTo>
                <a:lnTo>
                  <a:pt x="322" y="61"/>
                </a:lnTo>
                <a:lnTo>
                  <a:pt x="336" y="77"/>
                </a:lnTo>
                <a:lnTo>
                  <a:pt x="348" y="96"/>
                </a:lnTo>
                <a:lnTo>
                  <a:pt x="362" y="113"/>
                </a:lnTo>
                <a:lnTo>
                  <a:pt x="373" y="132"/>
                </a:lnTo>
                <a:lnTo>
                  <a:pt x="385" y="150"/>
                </a:lnTo>
                <a:lnTo>
                  <a:pt x="396" y="169"/>
                </a:lnTo>
                <a:lnTo>
                  <a:pt x="408" y="190"/>
                </a:lnTo>
                <a:lnTo>
                  <a:pt x="418" y="208"/>
                </a:lnTo>
                <a:lnTo>
                  <a:pt x="429" y="229"/>
                </a:lnTo>
                <a:lnTo>
                  <a:pt x="438" y="249"/>
                </a:lnTo>
                <a:lnTo>
                  <a:pt x="448" y="269"/>
                </a:lnTo>
                <a:lnTo>
                  <a:pt x="457" y="292"/>
                </a:lnTo>
                <a:lnTo>
                  <a:pt x="465" y="312"/>
                </a:lnTo>
                <a:lnTo>
                  <a:pt x="472" y="335"/>
                </a:lnTo>
                <a:lnTo>
                  <a:pt x="480" y="357"/>
                </a:lnTo>
                <a:lnTo>
                  <a:pt x="487" y="379"/>
                </a:lnTo>
                <a:lnTo>
                  <a:pt x="493" y="401"/>
                </a:lnTo>
                <a:lnTo>
                  <a:pt x="499" y="426"/>
                </a:lnTo>
                <a:lnTo>
                  <a:pt x="504" y="448"/>
                </a:lnTo>
                <a:lnTo>
                  <a:pt x="510" y="472"/>
                </a:lnTo>
                <a:lnTo>
                  <a:pt x="514" y="496"/>
                </a:lnTo>
                <a:lnTo>
                  <a:pt x="517" y="521"/>
                </a:lnTo>
                <a:lnTo>
                  <a:pt x="520" y="545"/>
                </a:lnTo>
                <a:lnTo>
                  <a:pt x="523" y="571"/>
                </a:lnTo>
                <a:lnTo>
                  <a:pt x="525" y="595"/>
                </a:lnTo>
                <a:lnTo>
                  <a:pt x="526" y="619"/>
                </a:lnTo>
                <a:lnTo>
                  <a:pt x="528" y="645"/>
                </a:lnTo>
                <a:lnTo>
                  <a:pt x="528" y="672"/>
                </a:lnTo>
                <a:lnTo>
                  <a:pt x="528" y="695"/>
                </a:lnTo>
                <a:lnTo>
                  <a:pt x="526" y="722"/>
                </a:lnTo>
                <a:lnTo>
                  <a:pt x="525" y="746"/>
                </a:lnTo>
                <a:lnTo>
                  <a:pt x="523" y="770"/>
                </a:lnTo>
                <a:lnTo>
                  <a:pt x="520" y="796"/>
                </a:lnTo>
                <a:lnTo>
                  <a:pt x="517" y="821"/>
                </a:lnTo>
                <a:lnTo>
                  <a:pt x="514" y="845"/>
                </a:lnTo>
                <a:lnTo>
                  <a:pt x="510" y="869"/>
                </a:lnTo>
                <a:lnTo>
                  <a:pt x="504" y="893"/>
                </a:lnTo>
                <a:lnTo>
                  <a:pt x="499" y="916"/>
                </a:lnTo>
                <a:lnTo>
                  <a:pt x="493" y="940"/>
                </a:lnTo>
                <a:lnTo>
                  <a:pt x="487" y="961"/>
                </a:lnTo>
                <a:lnTo>
                  <a:pt x="480" y="984"/>
                </a:lnTo>
                <a:lnTo>
                  <a:pt x="472" y="1006"/>
                </a:lnTo>
                <a:lnTo>
                  <a:pt x="463" y="1029"/>
                </a:lnTo>
                <a:lnTo>
                  <a:pt x="456" y="1051"/>
                </a:lnTo>
                <a:lnTo>
                  <a:pt x="446" y="1072"/>
                </a:lnTo>
                <a:lnTo>
                  <a:pt x="438" y="1092"/>
                </a:lnTo>
                <a:lnTo>
                  <a:pt x="427" y="1113"/>
                </a:lnTo>
                <a:lnTo>
                  <a:pt x="417" y="1133"/>
                </a:lnTo>
                <a:lnTo>
                  <a:pt x="407" y="1153"/>
                </a:lnTo>
                <a:lnTo>
                  <a:pt x="396" y="1172"/>
                </a:lnTo>
                <a:lnTo>
                  <a:pt x="384" y="1191"/>
                </a:lnTo>
                <a:lnTo>
                  <a:pt x="372" y="1210"/>
                </a:lnTo>
                <a:lnTo>
                  <a:pt x="360" y="1228"/>
                </a:lnTo>
                <a:lnTo>
                  <a:pt x="347" y="1247"/>
                </a:lnTo>
                <a:lnTo>
                  <a:pt x="334" y="1263"/>
                </a:lnTo>
                <a:lnTo>
                  <a:pt x="321" y="1280"/>
                </a:lnTo>
                <a:lnTo>
                  <a:pt x="306" y="1297"/>
                </a:lnTo>
                <a:lnTo>
                  <a:pt x="293" y="1314"/>
                </a:lnTo>
                <a:lnTo>
                  <a:pt x="278" y="1329"/>
                </a:lnTo>
                <a:lnTo>
                  <a:pt x="263" y="1344"/>
                </a:lnTo>
                <a:lnTo>
                  <a:pt x="248" y="1329"/>
                </a:lnTo>
                <a:lnTo>
                  <a:pt x="233" y="1314"/>
                </a:lnTo>
                <a:lnTo>
                  <a:pt x="219" y="1297"/>
                </a:lnTo>
                <a:lnTo>
                  <a:pt x="206" y="1280"/>
                </a:lnTo>
                <a:lnTo>
                  <a:pt x="193" y="1263"/>
                </a:lnTo>
                <a:lnTo>
                  <a:pt x="179" y="1247"/>
                </a:lnTo>
                <a:lnTo>
                  <a:pt x="167" y="1228"/>
                </a:lnTo>
                <a:lnTo>
                  <a:pt x="155" y="1210"/>
                </a:lnTo>
                <a:lnTo>
                  <a:pt x="143" y="1191"/>
                </a:lnTo>
                <a:lnTo>
                  <a:pt x="131" y="1174"/>
                </a:lnTo>
                <a:lnTo>
                  <a:pt x="119" y="1153"/>
                </a:lnTo>
                <a:lnTo>
                  <a:pt x="110" y="1133"/>
                </a:lnTo>
                <a:lnTo>
                  <a:pt x="100" y="1114"/>
                </a:lnTo>
                <a:lnTo>
                  <a:pt x="89" y="1092"/>
                </a:lnTo>
                <a:lnTo>
                  <a:pt x="81" y="1072"/>
                </a:lnTo>
                <a:lnTo>
                  <a:pt x="71" y="1051"/>
                </a:lnTo>
                <a:lnTo>
                  <a:pt x="64" y="1029"/>
                </a:lnTo>
                <a:lnTo>
                  <a:pt x="55" y="1008"/>
                </a:lnTo>
                <a:lnTo>
                  <a:pt x="47" y="984"/>
                </a:lnTo>
                <a:lnTo>
                  <a:pt x="42" y="961"/>
                </a:lnTo>
                <a:lnTo>
                  <a:pt x="34" y="940"/>
                </a:lnTo>
                <a:lnTo>
                  <a:pt x="30" y="917"/>
                </a:lnTo>
                <a:lnTo>
                  <a:pt x="23" y="893"/>
                </a:lnTo>
                <a:lnTo>
                  <a:pt x="19" y="869"/>
                </a:lnTo>
                <a:lnTo>
                  <a:pt x="14" y="845"/>
                </a:lnTo>
                <a:lnTo>
                  <a:pt x="10" y="821"/>
                </a:lnTo>
                <a:lnTo>
                  <a:pt x="7" y="796"/>
                </a:lnTo>
                <a:lnTo>
                  <a:pt x="4" y="772"/>
                </a:lnTo>
                <a:lnTo>
                  <a:pt x="2" y="748"/>
                </a:lnTo>
                <a:lnTo>
                  <a:pt x="1" y="722"/>
                </a:lnTo>
                <a:lnTo>
                  <a:pt x="0" y="695"/>
                </a:lnTo>
                <a:lnTo>
                  <a:pt x="0" y="672"/>
                </a:lnTo>
                <a:lnTo>
                  <a:pt x="0" y="648"/>
                </a:lnTo>
                <a:lnTo>
                  <a:pt x="1" y="621"/>
                </a:lnTo>
                <a:lnTo>
                  <a:pt x="2" y="595"/>
                </a:lnTo>
                <a:lnTo>
                  <a:pt x="4" y="571"/>
                </a:lnTo>
                <a:lnTo>
                  <a:pt x="7" y="547"/>
                </a:lnTo>
                <a:lnTo>
                  <a:pt x="10" y="522"/>
                </a:lnTo>
                <a:lnTo>
                  <a:pt x="14" y="498"/>
                </a:lnTo>
                <a:lnTo>
                  <a:pt x="19" y="474"/>
                </a:lnTo>
                <a:lnTo>
                  <a:pt x="23" y="450"/>
                </a:lnTo>
                <a:lnTo>
                  <a:pt x="30" y="426"/>
                </a:lnTo>
                <a:lnTo>
                  <a:pt x="36" y="403"/>
                </a:lnTo>
                <a:lnTo>
                  <a:pt x="42" y="382"/>
                </a:lnTo>
                <a:lnTo>
                  <a:pt x="49" y="359"/>
                </a:lnTo>
                <a:lnTo>
                  <a:pt x="56" y="335"/>
                </a:lnTo>
                <a:lnTo>
                  <a:pt x="64" y="314"/>
                </a:lnTo>
                <a:lnTo>
                  <a:pt x="71" y="292"/>
                </a:lnTo>
                <a:lnTo>
                  <a:pt x="81" y="269"/>
                </a:lnTo>
                <a:lnTo>
                  <a:pt x="91" y="249"/>
                </a:lnTo>
                <a:lnTo>
                  <a:pt x="100" y="229"/>
                </a:lnTo>
                <a:lnTo>
                  <a:pt x="110" y="210"/>
                </a:lnTo>
                <a:lnTo>
                  <a:pt x="120" y="190"/>
                </a:lnTo>
                <a:lnTo>
                  <a:pt x="131" y="169"/>
                </a:lnTo>
                <a:lnTo>
                  <a:pt x="143" y="150"/>
                </a:lnTo>
                <a:lnTo>
                  <a:pt x="155" y="132"/>
                </a:lnTo>
                <a:lnTo>
                  <a:pt x="168" y="113"/>
                </a:lnTo>
                <a:lnTo>
                  <a:pt x="180" y="96"/>
                </a:lnTo>
                <a:lnTo>
                  <a:pt x="194" y="77"/>
                </a:lnTo>
                <a:lnTo>
                  <a:pt x="207" y="61"/>
                </a:lnTo>
                <a:lnTo>
                  <a:pt x="221" y="44"/>
                </a:lnTo>
                <a:lnTo>
                  <a:pt x="235" y="29"/>
                </a:lnTo>
                <a:lnTo>
                  <a:pt x="251" y="14"/>
                </a:lnTo>
                <a:lnTo>
                  <a:pt x="264" y="0"/>
                </a:lnTo>
              </a:path>
            </a:pathLst>
          </a:custGeom>
          <a:solidFill>
            <a:srgbClr val="FFFF66"/>
          </a:solidFill>
          <a:ln w="28575" cap="rnd">
            <a:solidFill>
              <a:srgbClr val="081D58"/>
            </a:solidFill>
            <a:round/>
            <a:headEnd type="none" w="sm" len="sm"/>
            <a:tailEnd type="none" w="sm" len="sm"/>
          </a:ln>
        </p:spPr>
        <p:txBody>
          <a:bodyPr/>
          <a:lstStyle/>
          <a:p>
            <a:endParaRPr lang="en-US"/>
          </a:p>
        </p:txBody>
      </p:sp>
    </p:spTree>
    <p:extLst>
      <p:ext uri="{BB962C8B-B14F-4D97-AF65-F5344CB8AC3E}">
        <p14:creationId xmlns:p14="http://schemas.microsoft.com/office/powerpoint/2010/main" val="3176603597"/>
      </p:ext>
    </p:extLst>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9"/>
          <p:cNvSpPr>
            <a:spLocks noGrp="1" noChangeArrowheads="1"/>
          </p:cNvSpPr>
          <p:nvPr>
            <p:ph type="title"/>
          </p:nvPr>
        </p:nvSpPr>
        <p:spPr/>
        <p:txBody>
          <a:bodyPr/>
          <a:lstStyle/>
          <a:p>
            <a:pPr eaLnBrk="1" hangingPunct="1"/>
            <a:r>
              <a:rPr lang="en-US" dirty="0" smtClean="0"/>
              <a:t>Using the </a:t>
            </a:r>
            <a:r>
              <a:rPr lang="en-US" dirty="0" smtClean="0">
                <a:latin typeface="Courier New" pitchFamily="49" charset="0"/>
              </a:rPr>
              <a:t>UNION</a:t>
            </a:r>
            <a:r>
              <a:rPr lang="en-US" dirty="0" smtClean="0"/>
              <a:t> </a:t>
            </a:r>
            <a:r>
              <a:rPr lang="en-US" dirty="0" smtClean="0">
                <a:latin typeface="Courier New" pitchFamily="49" charset="0"/>
              </a:rPr>
              <a:t>ALL</a:t>
            </a:r>
            <a:r>
              <a:rPr lang="en-US" dirty="0" smtClean="0"/>
              <a:t> Operator</a:t>
            </a:r>
          </a:p>
        </p:txBody>
      </p:sp>
      <p:sp>
        <p:nvSpPr>
          <p:cNvPr id="11267" name="Rectangle 20"/>
          <p:cNvSpPr>
            <a:spLocks noGrp="1" noChangeArrowheads="1"/>
          </p:cNvSpPr>
          <p:nvPr>
            <p:ph type="body" idx="1"/>
          </p:nvPr>
        </p:nvSpPr>
        <p:spPr>
          <a:xfrm>
            <a:off x="838200" y="1676400"/>
            <a:ext cx="7366000" cy="576263"/>
          </a:xfrm>
        </p:spPr>
        <p:txBody>
          <a:bodyPr>
            <a:normAutofit fontScale="70000" lnSpcReduction="20000"/>
          </a:bodyPr>
          <a:lstStyle/>
          <a:p>
            <a:pPr marL="0" indent="0" eaLnBrk="1" hangingPunct="1"/>
            <a:r>
              <a:rPr lang="en-US" dirty="0" smtClean="0"/>
              <a:t>Display the current and previous departments of all employees.</a:t>
            </a:r>
          </a:p>
        </p:txBody>
      </p:sp>
      <p:sp>
        <p:nvSpPr>
          <p:cNvPr id="11268" name="Rectangle 9"/>
          <p:cNvSpPr>
            <a:spLocks noChangeArrowheads="1"/>
          </p:cNvSpPr>
          <p:nvPr/>
        </p:nvSpPr>
        <p:spPr bwMode="blackGray">
          <a:xfrm>
            <a:off x="857250" y="2254250"/>
            <a:ext cx="7296150" cy="1706563"/>
          </a:xfrm>
          <a:prstGeom prst="rect">
            <a:avLst/>
          </a:prstGeom>
          <a:solidFill>
            <a:schemeClr val="accent1"/>
          </a:solidFill>
          <a:ln w="28575">
            <a:solidFill>
              <a:schemeClr val="tx1"/>
            </a:solidFill>
            <a:miter lim="800000"/>
            <a:headEnd/>
            <a:tailEnd/>
          </a:ln>
        </p:spPr>
        <p:txBody>
          <a:bodyPr wrap="none" lIns="92075" tIns="46038" rIns="92075" bIns="46038" anchor="ctr"/>
          <a:lstStyle/>
          <a:p>
            <a:pPr algn="l" eaLnBrk="0" hangingPunct="0">
              <a:spcBef>
                <a:spcPct val="0"/>
              </a:spcBef>
              <a:buClrTx/>
              <a:buFontTx/>
              <a:buNone/>
              <a:tabLst>
                <a:tab pos="1200150" algn="l"/>
              </a:tabLst>
            </a:pPr>
            <a:endParaRPr lang="en-US">
              <a:solidFill>
                <a:srgbClr val="000000"/>
              </a:solidFill>
              <a:latin typeface="Courier New" pitchFamily="49" charset="0"/>
            </a:endParaRPr>
          </a:p>
          <a:p>
            <a:pPr algn="l" eaLnBrk="0" hangingPunct="0">
              <a:spcBef>
                <a:spcPct val="0"/>
              </a:spcBef>
              <a:buClrTx/>
              <a:buFontTx/>
              <a:buNone/>
              <a:tabLst>
                <a:tab pos="1200150" algn="l"/>
              </a:tabLst>
            </a:pPr>
            <a:endParaRPr lang="en-US">
              <a:solidFill>
                <a:srgbClr val="000000"/>
              </a:solidFill>
              <a:latin typeface="Courier New" pitchFamily="49" charset="0"/>
            </a:endParaRPr>
          </a:p>
        </p:txBody>
      </p:sp>
      <p:sp>
        <p:nvSpPr>
          <p:cNvPr id="11269" name="Rectangle 10"/>
          <p:cNvSpPr>
            <a:spLocks noChangeArrowheads="1"/>
          </p:cNvSpPr>
          <p:nvPr/>
        </p:nvSpPr>
        <p:spPr bwMode="auto">
          <a:xfrm>
            <a:off x="990600" y="2314575"/>
            <a:ext cx="6348413" cy="1549400"/>
          </a:xfrm>
          <a:prstGeom prst="rect">
            <a:avLst/>
          </a:prstGeom>
          <a:noFill/>
          <a:ln w="9525">
            <a:noFill/>
            <a:miter lim="800000"/>
            <a:headEnd/>
            <a:tailEnd/>
          </a:ln>
        </p:spPr>
        <p:txBody>
          <a:bodyPr wrap="none" lIns="92075" tIns="46038" rIns="92075" bIns="46038" anchor="ctr"/>
          <a:lstStyle/>
          <a:p>
            <a:pPr algn="l" eaLnBrk="0" hangingPunct="0">
              <a:spcBef>
                <a:spcPct val="0"/>
              </a:spcBef>
              <a:buClrTx/>
              <a:buFontTx/>
              <a:buNone/>
              <a:tabLst>
                <a:tab pos="1200150" algn="l"/>
              </a:tabLst>
            </a:pPr>
            <a:r>
              <a:rPr lang="en-US">
                <a:latin typeface="Courier New" pitchFamily="49" charset="0"/>
              </a:rPr>
              <a:t>SELECT employee_id, job_id, department_id</a:t>
            </a:r>
          </a:p>
          <a:p>
            <a:pPr algn="l" eaLnBrk="0" hangingPunct="0">
              <a:spcBef>
                <a:spcPct val="0"/>
              </a:spcBef>
              <a:buClrTx/>
              <a:buFontTx/>
              <a:buNone/>
              <a:tabLst>
                <a:tab pos="1200150" algn="l"/>
              </a:tabLst>
            </a:pPr>
            <a:r>
              <a:rPr lang="en-US">
                <a:latin typeface="Courier New" pitchFamily="49" charset="0"/>
              </a:rPr>
              <a:t>FROM   employees</a:t>
            </a:r>
          </a:p>
          <a:p>
            <a:pPr algn="l" eaLnBrk="0" hangingPunct="0">
              <a:spcBef>
                <a:spcPct val="0"/>
              </a:spcBef>
              <a:buClrTx/>
              <a:buFontTx/>
              <a:buNone/>
              <a:tabLst>
                <a:tab pos="1200150" algn="l"/>
              </a:tabLst>
            </a:pPr>
            <a:r>
              <a:rPr lang="en-US">
                <a:latin typeface="Courier New" pitchFamily="49" charset="0"/>
              </a:rPr>
              <a:t>UNION ALL</a:t>
            </a:r>
          </a:p>
          <a:p>
            <a:pPr algn="l" eaLnBrk="0" hangingPunct="0">
              <a:spcBef>
                <a:spcPct val="0"/>
              </a:spcBef>
              <a:buClrTx/>
              <a:buFontTx/>
              <a:buNone/>
              <a:tabLst>
                <a:tab pos="1200150" algn="l"/>
              </a:tabLst>
            </a:pPr>
            <a:r>
              <a:rPr lang="en-US">
                <a:latin typeface="Courier New" pitchFamily="49" charset="0"/>
              </a:rPr>
              <a:t>SELECT employee_id, job_id, department_id</a:t>
            </a:r>
          </a:p>
          <a:p>
            <a:pPr algn="l" eaLnBrk="0" hangingPunct="0">
              <a:spcBef>
                <a:spcPct val="0"/>
              </a:spcBef>
              <a:buClrTx/>
              <a:buFontTx/>
              <a:buNone/>
              <a:tabLst>
                <a:tab pos="1200150" algn="l"/>
              </a:tabLst>
            </a:pPr>
            <a:r>
              <a:rPr lang="en-US">
                <a:latin typeface="Courier New" pitchFamily="49" charset="0"/>
              </a:rPr>
              <a:t>FROM   job_history</a:t>
            </a:r>
          </a:p>
          <a:p>
            <a:pPr algn="l" eaLnBrk="0" hangingPunct="0">
              <a:spcBef>
                <a:spcPct val="0"/>
              </a:spcBef>
              <a:buClrTx/>
              <a:buFontTx/>
              <a:buNone/>
              <a:tabLst>
                <a:tab pos="1200150" algn="l"/>
              </a:tabLst>
            </a:pPr>
            <a:r>
              <a:rPr lang="en-US">
                <a:latin typeface="Courier New" pitchFamily="49" charset="0"/>
              </a:rPr>
              <a:t>ORDER BY  employee_id;</a:t>
            </a:r>
          </a:p>
        </p:txBody>
      </p:sp>
      <p:sp>
        <p:nvSpPr>
          <p:cNvPr id="11270" name="Rectangle 11"/>
          <p:cNvSpPr>
            <a:spLocks noChangeArrowheads="1"/>
          </p:cNvSpPr>
          <p:nvPr/>
        </p:nvSpPr>
        <p:spPr bwMode="auto">
          <a:xfrm>
            <a:off x="1041400" y="2790825"/>
            <a:ext cx="1371600" cy="304800"/>
          </a:xfrm>
          <a:prstGeom prst="rect">
            <a:avLst/>
          </a:prstGeom>
          <a:noFill/>
          <a:ln w="22225">
            <a:solidFill>
              <a:schemeClr val="hlink"/>
            </a:solidFill>
            <a:miter lim="800000"/>
            <a:headEnd/>
            <a:tailEnd/>
          </a:ln>
        </p:spPr>
        <p:txBody>
          <a:bodyPr wrap="none" anchor="ctr"/>
          <a:lstStyle/>
          <a:p>
            <a:endParaRPr lang="en-US"/>
          </a:p>
        </p:txBody>
      </p:sp>
      <p:pic>
        <p:nvPicPr>
          <p:cNvPr id="11271" name="Picture 12"/>
          <p:cNvPicPr>
            <a:picLocks noChangeAspect="1" noChangeArrowheads="1"/>
          </p:cNvPicPr>
          <p:nvPr/>
        </p:nvPicPr>
        <p:blipFill>
          <a:blip r:embed="rId3" cstate="print"/>
          <a:srcRect/>
          <a:stretch>
            <a:fillRect/>
          </a:stretch>
        </p:blipFill>
        <p:spPr bwMode="gray">
          <a:xfrm>
            <a:off x="1189038" y="4090988"/>
            <a:ext cx="6734175" cy="695325"/>
          </a:xfrm>
          <a:prstGeom prst="rect">
            <a:avLst/>
          </a:prstGeom>
          <a:noFill/>
          <a:ln w="25400">
            <a:noFill/>
            <a:miter lim="800000"/>
            <a:headEnd type="none" w="sm" len="sm"/>
            <a:tailEnd type="none" w="sm" len="sm"/>
          </a:ln>
        </p:spPr>
      </p:pic>
      <p:pic>
        <p:nvPicPr>
          <p:cNvPr id="11272" name="Picture 13"/>
          <p:cNvPicPr>
            <a:picLocks noChangeAspect="1" noChangeArrowheads="1"/>
          </p:cNvPicPr>
          <p:nvPr/>
        </p:nvPicPr>
        <p:blipFill>
          <a:blip r:embed="rId4" cstate="print"/>
          <a:srcRect/>
          <a:stretch>
            <a:fillRect/>
          </a:stretch>
        </p:blipFill>
        <p:spPr bwMode="gray">
          <a:xfrm>
            <a:off x="1189038" y="4903788"/>
            <a:ext cx="6734175" cy="647700"/>
          </a:xfrm>
          <a:prstGeom prst="rect">
            <a:avLst/>
          </a:prstGeom>
          <a:noFill/>
          <a:ln w="25400">
            <a:noFill/>
            <a:miter lim="800000"/>
            <a:headEnd type="none" w="sm" len="sm"/>
            <a:tailEnd type="none" w="sm" len="sm"/>
          </a:ln>
        </p:spPr>
      </p:pic>
      <p:pic>
        <p:nvPicPr>
          <p:cNvPr id="11273" name="Picture 14"/>
          <p:cNvPicPr>
            <a:picLocks noChangeAspect="1" noChangeArrowheads="1"/>
          </p:cNvPicPr>
          <p:nvPr/>
        </p:nvPicPr>
        <p:blipFill>
          <a:blip r:embed="rId5" cstate="print"/>
          <a:srcRect/>
          <a:stretch>
            <a:fillRect/>
          </a:stretch>
        </p:blipFill>
        <p:spPr bwMode="gray">
          <a:xfrm>
            <a:off x="1189038" y="5668963"/>
            <a:ext cx="6734175" cy="466725"/>
          </a:xfrm>
          <a:prstGeom prst="rect">
            <a:avLst/>
          </a:prstGeom>
          <a:noFill/>
          <a:ln w="25400">
            <a:noFill/>
            <a:miter lim="800000"/>
            <a:headEnd type="none" w="sm" len="sm"/>
            <a:tailEnd type="none" w="sm" len="sm"/>
          </a:ln>
        </p:spPr>
      </p:pic>
      <p:pic>
        <p:nvPicPr>
          <p:cNvPr id="11274" name="Picture 15"/>
          <p:cNvPicPr>
            <a:picLocks noChangeAspect="1" noChangeArrowheads="1"/>
          </p:cNvPicPr>
          <p:nvPr/>
        </p:nvPicPr>
        <p:blipFill>
          <a:blip r:embed="rId6" cstate="print"/>
          <a:srcRect/>
          <a:stretch>
            <a:fillRect/>
          </a:stretch>
        </p:blipFill>
        <p:spPr bwMode="auto">
          <a:xfrm>
            <a:off x="1190625" y="6134100"/>
            <a:ext cx="6734175" cy="238125"/>
          </a:xfrm>
          <a:prstGeom prst="rect">
            <a:avLst/>
          </a:prstGeom>
          <a:noFill/>
          <a:ln w="25400">
            <a:noFill/>
            <a:miter lim="800000"/>
            <a:headEnd type="none" w="sm" len="sm"/>
            <a:tailEnd type="none" w="sm" len="sm"/>
          </a:ln>
        </p:spPr>
      </p:pic>
      <p:sp>
        <p:nvSpPr>
          <p:cNvPr id="11275" name="Text Box 16"/>
          <p:cNvSpPr txBox="1">
            <a:spLocks noChangeArrowheads="1"/>
          </p:cNvSpPr>
          <p:nvPr/>
        </p:nvSpPr>
        <p:spPr bwMode="auto">
          <a:xfrm>
            <a:off x="1155700" y="4570413"/>
            <a:ext cx="366713" cy="390525"/>
          </a:xfrm>
          <a:prstGeom prst="rect">
            <a:avLst/>
          </a:prstGeom>
          <a:noFill/>
          <a:ln w="25400">
            <a:noFill/>
            <a:miter lim="800000"/>
            <a:headEnd type="none" w="sm" len="sm"/>
            <a:tailEnd type="none" w="med" len="lg"/>
          </a:ln>
        </p:spPr>
        <p:txBody>
          <a:bodyPr lIns="12700" tIns="12700" rIns="12700" bIns="12700">
            <a:spAutoFit/>
          </a:bodyPr>
          <a:lstStyle/>
          <a:p>
            <a:pPr defTabSz="822325">
              <a:spcBef>
                <a:spcPct val="0"/>
              </a:spcBef>
              <a:buClr>
                <a:srgbClr val="000000"/>
              </a:buClr>
            </a:pPr>
            <a:r>
              <a:rPr lang="en-US" sz="2400"/>
              <a:t>…</a:t>
            </a:r>
          </a:p>
        </p:txBody>
      </p:sp>
      <p:sp>
        <p:nvSpPr>
          <p:cNvPr id="11276" name="Text Box 17"/>
          <p:cNvSpPr txBox="1">
            <a:spLocks noChangeArrowheads="1"/>
          </p:cNvSpPr>
          <p:nvPr/>
        </p:nvSpPr>
        <p:spPr bwMode="auto">
          <a:xfrm>
            <a:off x="1154113" y="5359400"/>
            <a:ext cx="366712" cy="390525"/>
          </a:xfrm>
          <a:prstGeom prst="rect">
            <a:avLst/>
          </a:prstGeom>
          <a:noFill/>
          <a:ln w="25400">
            <a:noFill/>
            <a:miter lim="800000"/>
            <a:headEnd type="none" w="sm" len="sm"/>
            <a:tailEnd type="none" w="med" len="lg"/>
          </a:ln>
        </p:spPr>
        <p:txBody>
          <a:bodyPr lIns="12700" tIns="12700" rIns="12700" bIns="12700">
            <a:spAutoFit/>
          </a:bodyPr>
          <a:lstStyle/>
          <a:p>
            <a:pPr defTabSz="822325">
              <a:spcBef>
                <a:spcPct val="0"/>
              </a:spcBef>
              <a:buClr>
                <a:srgbClr val="000000"/>
              </a:buClr>
            </a:pPr>
            <a:r>
              <a:rPr lang="en-US" sz="2400"/>
              <a:t>…</a:t>
            </a:r>
          </a:p>
        </p:txBody>
      </p:sp>
    </p:spTree>
    <p:extLst>
      <p:ext uri="{BB962C8B-B14F-4D97-AF65-F5344CB8AC3E}">
        <p14:creationId xmlns:p14="http://schemas.microsoft.com/office/powerpoint/2010/main" val="60296644"/>
      </p:ext>
    </p:extLst>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6"/>
          <p:cNvSpPr>
            <a:spLocks noGrp="1" noChangeArrowheads="1"/>
          </p:cNvSpPr>
          <p:nvPr>
            <p:ph type="title"/>
          </p:nvPr>
        </p:nvSpPr>
        <p:spPr/>
        <p:txBody>
          <a:bodyPr/>
          <a:lstStyle/>
          <a:p>
            <a:pPr eaLnBrk="1" hangingPunct="1"/>
            <a:r>
              <a:rPr lang="en-US" smtClean="0">
                <a:latin typeface="Courier New" pitchFamily="49" charset="0"/>
              </a:rPr>
              <a:t>INTERSECT</a:t>
            </a:r>
            <a:r>
              <a:rPr lang="en-US" smtClean="0"/>
              <a:t> Operator</a:t>
            </a:r>
          </a:p>
        </p:txBody>
      </p:sp>
      <p:sp>
        <p:nvSpPr>
          <p:cNvPr id="12291" name="Oval 59"/>
          <p:cNvSpPr>
            <a:spLocks noChangeArrowheads="1"/>
          </p:cNvSpPr>
          <p:nvPr/>
        </p:nvSpPr>
        <p:spPr bwMode="gray">
          <a:xfrm>
            <a:off x="1954213" y="2357438"/>
            <a:ext cx="2870200" cy="2968625"/>
          </a:xfrm>
          <a:prstGeom prst="ellipse">
            <a:avLst/>
          </a:prstGeom>
          <a:solidFill>
            <a:srgbClr val="6699FF"/>
          </a:solidFill>
          <a:ln w="28575">
            <a:solidFill>
              <a:schemeClr val="tx1"/>
            </a:solidFill>
            <a:round/>
            <a:headEnd/>
            <a:tailEnd/>
          </a:ln>
        </p:spPr>
        <p:txBody>
          <a:bodyPr wrap="none" lIns="90488" tIns="44450" rIns="90488" bIns="44450" anchor="ctr"/>
          <a:lstStyle/>
          <a:p>
            <a:pPr algn="l" eaLnBrk="0" hangingPunct="0">
              <a:spcBef>
                <a:spcPct val="50000"/>
              </a:spcBef>
              <a:buClrTx/>
              <a:buFontTx/>
              <a:buNone/>
            </a:pPr>
            <a:endParaRPr lang="en-US" sz="2400" b="0"/>
          </a:p>
        </p:txBody>
      </p:sp>
      <p:sp>
        <p:nvSpPr>
          <p:cNvPr id="12292" name="Rectangle 60"/>
          <p:cNvSpPr>
            <a:spLocks noChangeArrowheads="1"/>
          </p:cNvSpPr>
          <p:nvPr/>
        </p:nvSpPr>
        <p:spPr bwMode="auto">
          <a:xfrm>
            <a:off x="3214688" y="1831975"/>
            <a:ext cx="349250" cy="366713"/>
          </a:xfrm>
          <a:prstGeom prst="rect">
            <a:avLst/>
          </a:prstGeom>
          <a:noFill/>
          <a:ln w="9525">
            <a:noFill/>
            <a:miter lim="800000"/>
            <a:headEnd/>
            <a:tailEnd/>
          </a:ln>
        </p:spPr>
        <p:txBody>
          <a:bodyPr wrap="none" lIns="92075" tIns="46038" rIns="92075" bIns="46038">
            <a:spAutoFit/>
          </a:bodyPr>
          <a:lstStyle/>
          <a:p>
            <a:pPr algn="l" defTabSz="762000" eaLnBrk="0" hangingPunct="0">
              <a:spcBef>
                <a:spcPct val="0"/>
              </a:spcBef>
              <a:buClrTx/>
              <a:buFontTx/>
              <a:buNone/>
            </a:pPr>
            <a:r>
              <a:rPr lang="en-US"/>
              <a:t>A</a:t>
            </a:r>
          </a:p>
        </p:txBody>
      </p:sp>
      <p:sp>
        <p:nvSpPr>
          <p:cNvPr id="12293" name="Oval 61"/>
          <p:cNvSpPr>
            <a:spLocks noChangeArrowheads="1"/>
          </p:cNvSpPr>
          <p:nvPr/>
        </p:nvSpPr>
        <p:spPr bwMode="gray">
          <a:xfrm>
            <a:off x="4268788" y="2357438"/>
            <a:ext cx="2870200" cy="2968625"/>
          </a:xfrm>
          <a:prstGeom prst="ellipse">
            <a:avLst/>
          </a:prstGeom>
          <a:solidFill>
            <a:srgbClr val="6699FF"/>
          </a:solidFill>
          <a:ln w="28575">
            <a:solidFill>
              <a:schemeClr val="tx1"/>
            </a:solidFill>
            <a:round/>
            <a:headEnd/>
            <a:tailEnd/>
          </a:ln>
        </p:spPr>
        <p:txBody>
          <a:bodyPr wrap="none" lIns="90488" tIns="44450" rIns="90488" bIns="44450" anchor="ctr"/>
          <a:lstStyle/>
          <a:p>
            <a:pPr algn="l" eaLnBrk="0" hangingPunct="0">
              <a:spcBef>
                <a:spcPct val="50000"/>
              </a:spcBef>
              <a:buClrTx/>
              <a:buFontTx/>
              <a:buNone/>
            </a:pPr>
            <a:endParaRPr lang="en-US" sz="2400" b="0"/>
          </a:p>
        </p:txBody>
      </p:sp>
      <p:sp>
        <p:nvSpPr>
          <p:cNvPr id="12294" name="Rectangle 62"/>
          <p:cNvSpPr>
            <a:spLocks noChangeArrowheads="1"/>
          </p:cNvSpPr>
          <p:nvPr/>
        </p:nvSpPr>
        <p:spPr bwMode="auto">
          <a:xfrm>
            <a:off x="5529263" y="1831975"/>
            <a:ext cx="349250" cy="366713"/>
          </a:xfrm>
          <a:prstGeom prst="rect">
            <a:avLst/>
          </a:prstGeom>
          <a:noFill/>
          <a:ln w="9525">
            <a:noFill/>
            <a:miter lim="800000"/>
            <a:headEnd/>
            <a:tailEnd/>
          </a:ln>
        </p:spPr>
        <p:txBody>
          <a:bodyPr wrap="none" lIns="92075" tIns="46038" rIns="92075" bIns="46038">
            <a:spAutoFit/>
          </a:bodyPr>
          <a:lstStyle/>
          <a:p>
            <a:pPr algn="l" defTabSz="762000" eaLnBrk="0" hangingPunct="0">
              <a:spcBef>
                <a:spcPct val="0"/>
              </a:spcBef>
              <a:buClrTx/>
              <a:buFontTx/>
              <a:buNone/>
            </a:pPr>
            <a:r>
              <a:rPr lang="en-US"/>
              <a:t>B</a:t>
            </a:r>
          </a:p>
        </p:txBody>
      </p:sp>
      <p:sp>
        <p:nvSpPr>
          <p:cNvPr id="12295" name="Rectangle 63"/>
          <p:cNvSpPr>
            <a:spLocks noChangeArrowheads="1"/>
          </p:cNvSpPr>
          <p:nvPr/>
        </p:nvSpPr>
        <p:spPr bwMode="auto">
          <a:xfrm>
            <a:off x="909638" y="5487988"/>
            <a:ext cx="7272337" cy="727075"/>
          </a:xfrm>
          <a:prstGeom prst="rect">
            <a:avLst/>
          </a:prstGeom>
          <a:noFill/>
          <a:ln w="9525">
            <a:noFill/>
            <a:miter lim="800000"/>
            <a:headEnd/>
            <a:tailEnd/>
          </a:ln>
        </p:spPr>
        <p:txBody>
          <a:bodyPr lIns="92075" tIns="46038" rIns="92075" bIns="46038">
            <a:spAutoFit/>
          </a:bodyPr>
          <a:lstStyle/>
          <a:p>
            <a:pPr defTabSz="346075" eaLnBrk="0" hangingPunct="0">
              <a:lnSpc>
                <a:spcPct val="95000"/>
              </a:lnSpc>
              <a:spcBef>
                <a:spcPct val="35000"/>
              </a:spcBef>
              <a:buClrTx/>
              <a:buFontTx/>
              <a:buNone/>
              <a:tabLst>
                <a:tab pos="571500" algn="l"/>
              </a:tabLst>
            </a:pPr>
            <a:r>
              <a:rPr lang="en-US" sz="2200"/>
              <a:t>The </a:t>
            </a:r>
            <a:r>
              <a:rPr lang="en-US" sz="2200">
                <a:latin typeface="Courier New" pitchFamily="49" charset="0"/>
              </a:rPr>
              <a:t>INTERSECT</a:t>
            </a:r>
            <a:r>
              <a:rPr lang="en-US" sz="2200"/>
              <a:t> operator returns rows that are common to both queries.</a:t>
            </a:r>
          </a:p>
        </p:txBody>
      </p:sp>
      <p:sp>
        <p:nvSpPr>
          <p:cNvPr id="12296" name="Freeform 64"/>
          <p:cNvSpPr>
            <a:spLocks/>
          </p:cNvSpPr>
          <p:nvPr/>
        </p:nvSpPr>
        <p:spPr bwMode="blackGray">
          <a:xfrm>
            <a:off x="4251325" y="2979738"/>
            <a:ext cx="588963" cy="1741487"/>
          </a:xfrm>
          <a:custGeom>
            <a:avLst/>
            <a:gdLst>
              <a:gd name="T0" fmla="*/ 294 w 529"/>
              <a:gd name="T1" fmla="*/ 29 h 1345"/>
              <a:gd name="T2" fmla="*/ 336 w 529"/>
              <a:gd name="T3" fmla="*/ 77 h 1345"/>
              <a:gd name="T4" fmla="*/ 373 w 529"/>
              <a:gd name="T5" fmla="*/ 132 h 1345"/>
              <a:gd name="T6" fmla="*/ 408 w 529"/>
              <a:gd name="T7" fmla="*/ 190 h 1345"/>
              <a:gd name="T8" fmla="*/ 438 w 529"/>
              <a:gd name="T9" fmla="*/ 249 h 1345"/>
              <a:gd name="T10" fmla="*/ 465 w 529"/>
              <a:gd name="T11" fmla="*/ 312 h 1345"/>
              <a:gd name="T12" fmla="*/ 487 w 529"/>
              <a:gd name="T13" fmla="*/ 379 h 1345"/>
              <a:gd name="T14" fmla="*/ 504 w 529"/>
              <a:gd name="T15" fmla="*/ 448 h 1345"/>
              <a:gd name="T16" fmla="*/ 517 w 529"/>
              <a:gd name="T17" fmla="*/ 521 h 1345"/>
              <a:gd name="T18" fmla="*/ 525 w 529"/>
              <a:gd name="T19" fmla="*/ 595 h 1345"/>
              <a:gd name="T20" fmla="*/ 528 w 529"/>
              <a:gd name="T21" fmla="*/ 672 h 1345"/>
              <a:gd name="T22" fmla="*/ 525 w 529"/>
              <a:gd name="T23" fmla="*/ 746 h 1345"/>
              <a:gd name="T24" fmla="*/ 517 w 529"/>
              <a:gd name="T25" fmla="*/ 821 h 1345"/>
              <a:gd name="T26" fmla="*/ 504 w 529"/>
              <a:gd name="T27" fmla="*/ 893 h 1345"/>
              <a:gd name="T28" fmla="*/ 487 w 529"/>
              <a:gd name="T29" fmla="*/ 961 h 1345"/>
              <a:gd name="T30" fmla="*/ 463 w 529"/>
              <a:gd name="T31" fmla="*/ 1029 h 1345"/>
              <a:gd name="T32" fmla="*/ 438 w 529"/>
              <a:gd name="T33" fmla="*/ 1092 h 1345"/>
              <a:gd name="T34" fmla="*/ 407 w 529"/>
              <a:gd name="T35" fmla="*/ 1153 h 1345"/>
              <a:gd name="T36" fmla="*/ 372 w 529"/>
              <a:gd name="T37" fmla="*/ 1210 h 1345"/>
              <a:gd name="T38" fmla="*/ 334 w 529"/>
              <a:gd name="T39" fmla="*/ 1263 h 1345"/>
              <a:gd name="T40" fmla="*/ 293 w 529"/>
              <a:gd name="T41" fmla="*/ 1314 h 1345"/>
              <a:gd name="T42" fmla="*/ 248 w 529"/>
              <a:gd name="T43" fmla="*/ 1329 h 1345"/>
              <a:gd name="T44" fmla="*/ 206 w 529"/>
              <a:gd name="T45" fmla="*/ 1280 h 1345"/>
              <a:gd name="T46" fmla="*/ 167 w 529"/>
              <a:gd name="T47" fmla="*/ 1228 h 1345"/>
              <a:gd name="T48" fmla="*/ 131 w 529"/>
              <a:gd name="T49" fmla="*/ 1174 h 1345"/>
              <a:gd name="T50" fmla="*/ 100 w 529"/>
              <a:gd name="T51" fmla="*/ 1114 h 1345"/>
              <a:gd name="T52" fmla="*/ 71 w 529"/>
              <a:gd name="T53" fmla="*/ 1051 h 1345"/>
              <a:gd name="T54" fmla="*/ 47 w 529"/>
              <a:gd name="T55" fmla="*/ 984 h 1345"/>
              <a:gd name="T56" fmla="*/ 30 w 529"/>
              <a:gd name="T57" fmla="*/ 917 h 1345"/>
              <a:gd name="T58" fmla="*/ 14 w 529"/>
              <a:gd name="T59" fmla="*/ 845 h 1345"/>
              <a:gd name="T60" fmla="*/ 4 w 529"/>
              <a:gd name="T61" fmla="*/ 772 h 1345"/>
              <a:gd name="T62" fmla="*/ 0 w 529"/>
              <a:gd name="T63" fmla="*/ 695 h 1345"/>
              <a:gd name="T64" fmla="*/ 1 w 529"/>
              <a:gd name="T65" fmla="*/ 621 h 1345"/>
              <a:gd name="T66" fmla="*/ 7 w 529"/>
              <a:gd name="T67" fmla="*/ 547 h 1345"/>
              <a:gd name="T68" fmla="*/ 19 w 529"/>
              <a:gd name="T69" fmla="*/ 474 h 1345"/>
              <a:gd name="T70" fmla="*/ 36 w 529"/>
              <a:gd name="T71" fmla="*/ 403 h 1345"/>
              <a:gd name="T72" fmla="*/ 56 w 529"/>
              <a:gd name="T73" fmla="*/ 335 h 1345"/>
              <a:gd name="T74" fmla="*/ 81 w 529"/>
              <a:gd name="T75" fmla="*/ 269 h 1345"/>
              <a:gd name="T76" fmla="*/ 110 w 529"/>
              <a:gd name="T77" fmla="*/ 210 h 1345"/>
              <a:gd name="T78" fmla="*/ 143 w 529"/>
              <a:gd name="T79" fmla="*/ 150 h 1345"/>
              <a:gd name="T80" fmla="*/ 180 w 529"/>
              <a:gd name="T81" fmla="*/ 96 h 1345"/>
              <a:gd name="T82" fmla="*/ 221 w 529"/>
              <a:gd name="T83" fmla="*/ 44 h 1345"/>
              <a:gd name="T84" fmla="*/ 264 w 529"/>
              <a:gd name="T85" fmla="*/ 0 h 134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29"/>
              <a:gd name="T130" fmla="*/ 0 h 1345"/>
              <a:gd name="T131" fmla="*/ 529 w 529"/>
              <a:gd name="T132" fmla="*/ 1345 h 134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29" h="1345">
                <a:moveTo>
                  <a:pt x="264" y="0"/>
                </a:moveTo>
                <a:lnTo>
                  <a:pt x="279" y="14"/>
                </a:lnTo>
                <a:lnTo>
                  <a:pt x="294" y="29"/>
                </a:lnTo>
                <a:lnTo>
                  <a:pt x="309" y="44"/>
                </a:lnTo>
                <a:lnTo>
                  <a:pt x="322" y="61"/>
                </a:lnTo>
                <a:lnTo>
                  <a:pt x="336" y="77"/>
                </a:lnTo>
                <a:lnTo>
                  <a:pt x="348" y="96"/>
                </a:lnTo>
                <a:lnTo>
                  <a:pt x="362" y="113"/>
                </a:lnTo>
                <a:lnTo>
                  <a:pt x="373" y="132"/>
                </a:lnTo>
                <a:lnTo>
                  <a:pt x="385" y="150"/>
                </a:lnTo>
                <a:lnTo>
                  <a:pt x="396" y="169"/>
                </a:lnTo>
                <a:lnTo>
                  <a:pt x="408" y="190"/>
                </a:lnTo>
                <a:lnTo>
                  <a:pt x="418" y="208"/>
                </a:lnTo>
                <a:lnTo>
                  <a:pt x="429" y="229"/>
                </a:lnTo>
                <a:lnTo>
                  <a:pt x="438" y="249"/>
                </a:lnTo>
                <a:lnTo>
                  <a:pt x="448" y="269"/>
                </a:lnTo>
                <a:lnTo>
                  <a:pt x="457" y="292"/>
                </a:lnTo>
                <a:lnTo>
                  <a:pt x="465" y="312"/>
                </a:lnTo>
                <a:lnTo>
                  <a:pt x="472" y="335"/>
                </a:lnTo>
                <a:lnTo>
                  <a:pt x="480" y="357"/>
                </a:lnTo>
                <a:lnTo>
                  <a:pt x="487" y="379"/>
                </a:lnTo>
                <a:lnTo>
                  <a:pt x="493" y="401"/>
                </a:lnTo>
                <a:lnTo>
                  <a:pt x="499" y="426"/>
                </a:lnTo>
                <a:lnTo>
                  <a:pt x="504" y="448"/>
                </a:lnTo>
                <a:lnTo>
                  <a:pt x="510" y="472"/>
                </a:lnTo>
                <a:lnTo>
                  <a:pt x="514" y="496"/>
                </a:lnTo>
                <a:lnTo>
                  <a:pt x="517" y="521"/>
                </a:lnTo>
                <a:lnTo>
                  <a:pt x="520" y="545"/>
                </a:lnTo>
                <a:lnTo>
                  <a:pt x="523" y="571"/>
                </a:lnTo>
                <a:lnTo>
                  <a:pt x="525" y="595"/>
                </a:lnTo>
                <a:lnTo>
                  <a:pt x="526" y="619"/>
                </a:lnTo>
                <a:lnTo>
                  <a:pt x="528" y="645"/>
                </a:lnTo>
                <a:lnTo>
                  <a:pt x="528" y="672"/>
                </a:lnTo>
                <a:lnTo>
                  <a:pt x="528" y="695"/>
                </a:lnTo>
                <a:lnTo>
                  <a:pt x="526" y="722"/>
                </a:lnTo>
                <a:lnTo>
                  <a:pt x="525" y="746"/>
                </a:lnTo>
                <a:lnTo>
                  <a:pt x="523" y="770"/>
                </a:lnTo>
                <a:lnTo>
                  <a:pt x="520" y="796"/>
                </a:lnTo>
                <a:lnTo>
                  <a:pt x="517" y="821"/>
                </a:lnTo>
                <a:lnTo>
                  <a:pt x="514" y="845"/>
                </a:lnTo>
                <a:lnTo>
                  <a:pt x="510" y="869"/>
                </a:lnTo>
                <a:lnTo>
                  <a:pt x="504" y="893"/>
                </a:lnTo>
                <a:lnTo>
                  <a:pt x="499" y="916"/>
                </a:lnTo>
                <a:lnTo>
                  <a:pt x="493" y="940"/>
                </a:lnTo>
                <a:lnTo>
                  <a:pt x="487" y="961"/>
                </a:lnTo>
                <a:lnTo>
                  <a:pt x="480" y="984"/>
                </a:lnTo>
                <a:lnTo>
                  <a:pt x="472" y="1006"/>
                </a:lnTo>
                <a:lnTo>
                  <a:pt x="463" y="1029"/>
                </a:lnTo>
                <a:lnTo>
                  <a:pt x="456" y="1051"/>
                </a:lnTo>
                <a:lnTo>
                  <a:pt x="446" y="1072"/>
                </a:lnTo>
                <a:lnTo>
                  <a:pt x="438" y="1092"/>
                </a:lnTo>
                <a:lnTo>
                  <a:pt x="427" y="1113"/>
                </a:lnTo>
                <a:lnTo>
                  <a:pt x="417" y="1133"/>
                </a:lnTo>
                <a:lnTo>
                  <a:pt x="407" y="1153"/>
                </a:lnTo>
                <a:lnTo>
                  <a:pt x="396" y="1172"/>
                </a:lnTo>
                <a:lnTo>
                  <a:pt x="384" y="1191"/>
                </a:lnTo>
                <a:lnTo>
                  <a:pt x="372" y="1210"/>
                </a:lnTo>
                <a:lnTo>
                  <a:pt x="360" y="1228"/>
                </a:lnTo>
                <a:lnTo>
                  <a:pt x="347" y="1247"/>
                </a:lnTo>
                <a:lnTo>
                  <a:pt x="334" y="1263"/>
                </a:lnTo>
                <a:lnTo>
                  <a:pt x="321" y="1280"/>
                </a:lnTo>
                <a:lnTo>
                  <a:pt x="306" y="1297"/>
                </a:lnTo>
                <a:lnTo>
                  <a:pt x="293" y="1314"/>
                </a:lnTo>
                <a:lnTo>
                  <a:pt x="278" y="1329"/>
                </a:lnTo>
                <a:lnTo>
                  <a:pt x="263" y="1344"/>
                </a:lnTo>
                <a:lnTo>
                  <a:pt x="248" y="1329"/>
                </a:lnTo>
                <a:lnTo>
                  <a:pt x="233" y="1314"/>
                </a:lnTo>
                <a:lnTo>
                  <a:pt x="219" y="1297"/>
                </a:lnTo>
                <a:lnTo>
                  <a:pt x="206" y="1280"/>
                </a:lnTo>
                <a:lnTo>
                  <a:pt x="193" y="1263"/>
                </a:lnTo>
                <a:lnTo>
                  <a:pt x="179" y="1247"/>
                </a:lnTo>
                <a:lnTo>
                  <a:pt x="167" y="1228"/>
                </a:lnTo>
                <a:lnTo>
                  <a:pt x="155" y="1210"/>
                </a:lnTo>
                <a:lnTo>
                  <a:pt x="143" y="1191"/>
                </a:lnTo>
                <a:lnTo>
                  <a:pt x="131" y="1174"/>
                </a:lnTo>
                <a:lnTo>
                  <a:pt x="119" y="1153"/>
                </a:lnTo>
                <a:lnTo>
                  <a:pt x="110" y="1133"/>
                </a:lnTo>
                <a:lnTo>
                  <a:pt x="100" y="1114"/>
                </a:lnTo>
                <a:lnTo>
                  <a:pt x="89" y="1092"/>
                </a:lnTo>
                <a:lnTo>
                  <a:pt x="81" y="1072"/>
                </a:lnTo>
                <a:lnTo>
                  <a:pt x="71" y="1051"/>
                </a:lnTo>
                <a:lnTo>
                  <a:pt x="64" y="1029"/>
                </a:lnTo>
                <a:lnTo>
                  <a:pt x="55" y="1008"/>
                </a:lnTo>
                <a:lnTo>
                  <a:pt x="47" y="984"/>
                </a:lnTo>
                <a:lnTo>
                  <a:pt x="42" y="961"/>
                </a:lnTo>
                <a:lnTo>
                  <a:pt x="34" y="940"/>
                </a:lnTo>
                <a:lnTo>
                  <a:pt x="30" y="917"/>
                </a:lnTo>
                <a:lnTo>
                  <a:pt x="23" y="893"/>
                </a:lnTo>
                <a:lnTo>
                  <a:pt x="19" y="869"/>
                </a:lnTo>
                <a:lnTo>
                  <a:pt x="14" y="845"/>
                </a:lnTo>
                <a:lnTo>
                  <a:pt x="10" y="821"/>
                </a:lnTo>
                <a:lnTo>
                  <a:pt x="7" y="796"/>
                </a:lnTo>
                <a:lnTo>
                  <a:pt x="4" y="772"/>
                </a:lnTo>
                <a:lnTo>
                  <a:pt x="2" y="748"/>
                </a:lnTo>
                <a:lnTo>
                  <a:pt x="1" y="722"/>
                </a:lnTo>
                <a:lnTo>
                  <a:pt x="0" y="695"/>
                </a:lnTo>
                <a:lnTo>
                  <a:pt x="0" y="672"/>
                </a:lnTo>
                <a:lnTo>
                  <a:pt x="0" y="648"/>
                </a:lnTo>
                <a:lnTo>
                  <a:pt x="1" y="621"/>
                </a:lnTo>
                <a:lnTo>
                  <a:pt x="2" y="595"/>
                </a:lnTo>
                <a:lnTo>
                  <a:pt x="4" y="571"/>
                </a:lnTo>
                <a:lnTo>
                  <a:pt x="7" y="547"/>
                </a:lnTo>
                <a:lnTo>
                  <a:pt x="10" y="522"/>
                </a:lnTo>
                <a:lnTo>
                  <a:pt x="14" y="498"/>
                </a:lnTo>
                <a:lnTo>
                  <a:pt x="19" y="474"/>
                </a:lnTo>
                <a:lnTo>
                  <a:pt x="23" y="450"/>
                </a:lnTo>
                <a:lnTo>
                  <a:pt x="30" y="426"/>
                </a:lnTo>
                <a:lnTo>
                  <a:pt x="36" y="403"/>
                </a:lnTo>
                <a:lnTo>
                  <a:pt x="42" y="382"/>
                </a:lnTo>
                <a:lnTo>
                  <a:pt x="49" y="359"/>
                </a:lnTo>
                <a:lnTo>
                  <a:pt x="56" y="335"/>
                </a:lnTo>
                <a:lnTo>
                  <a:pt x="64" y="314"/>
                </a:lnTo>
                <a:lnTo>
                  <a:pt x="71" y="292"/>
                </a:lnTo>
                <a:lnTo>
                  <a:pt x="81" y="269"/>
                </a:lnTo>
                <a:lnTo>
                  <a:pt x="91" y="249"/>
                </a:lnTo>
                <a:lnTo>
                  <a:pt x="100" y="229"/>
                </a:lnTo>
                <a:lnTo>
                  <a:pt x="110" y="210"/>
                </a:lnTo>
                <a:lnTo>
                  <a:pt x="120" y="190"/>
                </a:lnTo>
                <a:lnTo>
                  <a:pt x="131" y="169"/>
                </a:lnTo>
                <a:lnTo>
                  <a:pt x="143" y="150"/>
                </a:lnTo>
                <a:lnTo>
                  <a:pt x="155" y="132"/>
                </a:lnTo>
                <a:lnTo>
                  <a:pt x="168" y="113"/>
                </a:lnTo>
                <a:lnTo>
                  <a:pt x="180" y="96"/>
                </a:lnTo>
                <a:lnTo>
                  <a:pt x="194" y="77"/>
                </a:lnTo>
                <a:lnTo>
                  <a:pt x="207" y="61"/>
                </a:lnTo>
                <a:lnTo>
                  <a:pt x="221" y="44"/>
                </a:lnTo>
                <a:lnTo>
                  <a:pt x="235" y="29"/>
                </a:lnTo>
                <a:lnTo>
                  <a:pt x="251" y="14"/>
                </a:lnTo>
                <a:lnTo>
                  <a:pt x="264" y="0"/>
                </a:lnTo>
              </a:path>
            </a:pathLst>
          </a:custGeom>
          <a:solidFill>
            <a:srgbClr val="FFFF66"/>
          </a:solidFill>
          <a:ln w="28575" cap="rnd">
            <a:solidFill>
              <a:srgbClr val="081D58"/>
            </a:solidFill>
            <a:round/>
            <a:headEnd type="none" w="sm" len="sm"/>
            <a:tailEnd type="none" w="sm" len="sm"/>
          </a:ln>
        </p:spPr>
        <p:txBody>
          <a:bodyPr/>
          <a:lstStyle/>
          <a:p>
            <a:endParaRPr lang="en-US"/>
          </a:p>
        </p:txBody>
      </p:sp>
    </p:spTree>
    <p:extLst>
      <p:ext uri="{BB962C8B-B14F-4D97-AF65-F5344CB8AC3E}">
        <p14:creationId xmlns:p14="http://schemas.microsoft.com/office/powerpoint/2010/main" val="3725564389"/>
      </p:ext>
    </p:extLst>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7"/>
          <p:cNvSpPr>
            <a:spLocks noGrp="1" noChangeArrowheads="1"/>
          </p:cNvSpPr>
          <p:nvPr>
            <p:ph type="title"/>
          </p:nvPr>
        </p:nvSpPr>
        <p:spPr/>
        <p:txBody>
          <a:bodyPr/>
          <a:lstStyle/>
          <a:p>
            <a:pPr eaLnBrk="1" hangingPunct="1"/>
            <a:r>
              <a:rPr lang="en-US" smtClean="0"/>
              <a:t>Using the </a:t>
            </a:r>
            <a:r>
              <a:rPr lang="en-US" smtClean="0">
                <a:latin typeface="Courier New" pitchFamily="49" charset="0"/>
              </a:rPr>
              <a:t>INTERSECT</a:t>
            </a:r>
            <a:r>
              <a:rPr lang="en-US" smtClean="0"/>
              <a:t> Operator</a:t>
            </a:r>
          </a:p>
        </p:txBody>
      </p:sp>
      <p:sp>
        <p:nvSpPr>
          <p:cNvPr id="13315" name="Rectangle 18"/>
          <p:cNvSpPr>
            <a:spLocks noGrp="1" noChangeArrowheads="1"/>
          </p:cNvSpPr>
          <p:nvPr>
            <p:ph type="body" idx="1"/>
          </p:nvPr>
        </p:nvSpPr>
        <p:spPr>
          <a:xfrm>
            <a:off x="863600" y="1814513"/>
            <a:ext cx="7366000" cy="1700212"/>
          </a:xfrm>
        </p:spPr>
        <p:txBody>
          <a:bodyPr>
            <a:normAutofit fontScale="85000" lnSpcReduction="10000"/>
          </a:bodyPr>
          <a:lstStyle/>
          <a:p>
            <a:pPr marL="0" indent="0" eaLnBrk="1" hangingPunct="1"/>
            <a:r>
              <a:rPr lang="en-US" smtClean="0"/>
              <a:t>Display the employee IDs and job IDs of those employees who currently have a job title that is the same as their job title when they were initially hired (that is, they changed jobs but have now gone back to doing their original job).</a:t>
            </a:r>
          </a:p>
        </p:txBody>
      </p:sp>
      <p:sp>
        <p:nvSpPr>
          <p:cNvPr id="13316" name="Rectangle 9"/>
          <p:cNvSpPr>
            <a:spLocks noChangeArrowheads="1"/>
          </p:cNvSpPr>
          <p:nvPr/>
        </p:nvSpPr>
        <p:spPr bwMode="blackGray">
          <a:xfrm>
            <a:off x="857250" y="3683000"/>
            <a:ext cx="7296150" cy="1587500"/>
          </a:xfrm>
          <a:prstGeom prst="rect">
            <a:avLst/>
          </a:prstGeom>
          <a:solidFill>
            <a:schemeClr val="accent1"/>
          </a:solidFill>
          <a:ln w="28575">
            <a:solidFill>
              <a:schemeClr val="tx1"/>
            </a:solidFill>
            <a:miter lim="800000"/>
            <a:headEnd/>
            <a:tailEnd/>
          </a:ln>
        </p:spPr>
        <p:txBody>
          <a:bodyPr wrap="none" lIns="92075" tIns="46038" rIns="92075" bIns="46038" anchor="ctr"/>
          <a:lstStyle/>
          <a:p>
            <a:pPr algn="l" eaLnBrk="0" hangingPunct="0">
              <a:spcBef>
                <a:spcPct val="0"/>
              </a:spcBef>
              <a:buClrTx/>
              <a:buFontTx/>
              <a:buNone/>
            </a:pPr>
            <a:endParaRPr lang="en-US">
              <a:solidFill>
                <a:srgbClr val="000000"/>
              </a:solidFill>
              <a:latin typeface="Courier New" pitchFamily="49" charset="0"/>
            </a:endParaRPr>
          </a:p>
          <a:p>
            <a:pPr algn="l" eaLnBrk="0" hangingPunct="0">
              <a:spcBef>
                <a:spcPct val="0"/>
              </a:spcBef>
              <a:buClrTx/>
              <a:buFontTx/>
              <a:buNone/>
            </a:pPr>
            <a:endParaRPr lang="en-US">
              <a:solidFill>
                <a:srgbClr val="000000"/>
              </a:solidFill>
              <a:latin typeface="Courier New" pitchFamily="49" charset="0"/>
            </a:endParaRPr>
          </a:p>
        </p:txBody>
      </p:sp>
      <p:sp>
        <p:nvSpPr>
          <p:cNvPr id="13317" name="Rectangle 10"/>
          <p:cNvSpPr>
            <a:spLocks noChangeArrowheads="1"/>
          </p:cNvSpPr>
          <p:nvPr/>
        </p:nvSpPr>
        <p:spPr bwMode="auto">
          <a:xfrm>
            <a:off x="1066800" y="3662363"/>
            <a:ext cx="7424738" cy="1625600"/>
          </a:xfrm>
          <a:prstGeom prst="rect">
            <a:avLst/>
          </a:prstGeom>
          <a:noFill/>
          <a:ln w="9525">
            <a:noFill/>
            <a:miter lim="800000"/>
            <a:headEnd/>
            <a:tailEnd/>
          </a:ln>
        </p:spPr>
        <p:txBody>
          <a:bodyPr wrap="none" lIns="92075" tIns="46038" rIns="92075" bIns="46038" anchor="ctr"/>
          <a:lstStyle/>
          <a:p>
            <a:pPr algn="l" eaLnBrk="0" hangingPunct="0">
              <a:spcBef>
                <a:spcPct val="0"/>
              </a:spcBef>
              <a:buClrTx/>
              <a:buFontTx/>
              <a:buNone/>
            </a:pPr>
            <a:r>
              <a:rPr lang="en-US">
                <a:latin typeface="Courier New" pitchFamily="49" charset="0"/>
              </a:rPr>
              <a:t>SELECT employee_id, job_id</a:t>
            </a:r>
          </a:p>
          <a:p>
            <a:pPr algn="l" eaLnBrk="0" hangingPunct="0">
              <a:spcBef>
                <a:spcPct val="0"/>
              </a:spcBef>
              <a:buClrTx/>
              <a:buFontTx/>
              <a:buNone/>
            </a:pPr>
            <a:r>
              <a:rPr lang="en-US">
                <a:latin typeface="Courier New" pitchFamily="49" charset="0"/>
              </a:rPr>
              <a:t>FROM   employees</a:t>
            </a:r>
          </a:p>
          <a:p>
            <a:pPr algn="l" eaLnBrk="0" hangingPunct="0">
              <a:spcBef>
                <a:spcPct val="0"/>
              </a:spcBef>
              <a:buClrTx/>
              <a:buFontTx/>
              <a:buNone/>
            </a:pPr>
            <a:r>
              <a:rPr lang="en-US">
                <a:latin typeface="Courier New" pitchFamily="49" charset="0"/>
              </a:rPr>
              <a:t>INTERSECT</a:t>
            </a:r>
          </a:p>
          <a:p>
            <a:pPr algn="l" eaLnBrk="0" hangingPunct="0">
              <a:spcBef>
                <a:spcPct val="0"/>
              </a:spcBef>
              <a:buClrTx/>
              <a:buFontTx/>
              <a:buNone/>
            </a:pPr>
            <a:r>
              <a:rPr lang="en-US">
                <a:latin typeface="Courier New" pitchFamily="49" charset="0"/>
              </a:rPr>
              <a:t>SELECT employee_id, job_id</a:t>
            </a:r>
          </a:p>
          <a:p>
            <a:pPr algn="l" eaLnBrk="0" hangingPunct="0">
              <a:spcBef>
                <a:spcPct val="0"/>
              </a:spcBef>
              <a:buClrTx/>
              <a:buFontTx/>
              <a:buNone/>
            </a:pPr>
            <a:r>
              <a:rPr lang="en-US">
                <a:latin typeface="Courier New" pitchFamily="49" charset="0"/>
              </a:rPr>
              <a:t>FROM   job_history;</a:t>
            </a:r>
          </a:p>
        </p:txBody>
      </p:sp>
      <p:sp>
        <p:nvSpPr>
          <p:cNvPr id="13318" name="Rectangle 11"/>
          <p:cNvSpPr>
            <a:spLocks noChangeArrowheads="1"/>
          </p:cNvSpPr>
          <p:nvPr/>
        </p:nvSpPr>
        <p:spPr bwMode="auto">
          <a:xfrm>
            <a:off x="1066800" y="4348163"/>
            <a:ext cx="1371600" cy="228600"/>
          </a:xfrm>
          <a:prstGeom prst="rect">
            <a:avLst/>
          </a:prstGeom>
          <a:noFill/>
          <a:ln w="25400">
            <a:solidFill>
              <a:schemeClr val="hlink"/>
            </a:solidFill>
            <a:miter lim="800000"/>
            <a:headEnd/>
            <a:tailEnd/>
          </a:ln>
        </p:spPr>
        <p:txBody>
          <a:bodyPr wrap="none" anchor="ctr"/>
          <a:lstStyle/>
          <a:p>
            <a:endParaRPr lang="en-US"/>
          </a:p>
        </p:txBody>
      </p:sp>
      <p:pic>
        <p:nvPicPr>
          <p:cNvPr id="13319" name="Picture 12"/>
          <p:cNvPicPr>
            <a:picLocks noChangeAspect="1" noChangeArrowheads="1"/>
          </p:cNvPicPr>
          <p:nvPr/>
        </p:nvPicPr>
        <p:blipFill>
          <a:blip r:embed="rId3" cstate="print"/>
          <a:srcRect/>
          <a:stretch>
            <a:fillRect/>
          </a:stretch>
        </p:blipFill>
        <p:spPr bwMode="gray">
          <a:xfrm>
            <a:off x="1152525" y="5505450"/>
            <a:ext cx="6762750" cy="733425"/>
          </a:xfrm>
          <a:prstGeom prst="rect">
            <a:avLst/>
          </a:prstGeom>
          <a:noFill/>
          <a:ln w="25400">
            <a:noFill/>
            <a:miter lim="800000"/>
            <a:headEnd type="none" w="sm" len="sm"/>
            <a:tailEnd type="none" w="sm" len="sm"/>
          </a:ln>
        </p:spPr>
      </p:pic>
    </p:spTree>
    <p:extLst>
      <p:ext uri="{BB962C8B-B14F-4D97-AF65-F5344CB8AC3E}">
        <p14:creationId xmlns:p14="http://schemas.microsoft.com/office/powerpoint/2010/main" val="1974607248"/>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solidFill>
                  <a:srgbClr val="C00000"/>
                </a:solidFill>
              </a:rPr>
              <a:t>     AT THE END OF THIS LAB  STUDENT WILL BE ABLE TO  KNOW:</a:t>
            </a:r>
          </a:p>
          <a:p>
            <a:pPr>
              <a:buNone/>
            </a:pPr>
            <a:endParaRPr lang="en-US" dirty="0" smtClean="0">
              <a:solidFill>
                <a:srgbClr val="FFC000"/>
              </a:solidFill>
            </a:endParaRPr>
          </a:p>
          <a:p>
            <a:pPr lvl="1"/>
            <a:r>
              <a:rPr lang="en-US" dirty="0" smtClean="0">
                <a:solidFill>
                  <a:srgbClr val="FFC000"/>
                </a:solidFill>
              </a:rPr>
              <a:t>ABOUT THE CONCEPT OF PRIMARY KEY AND FOREIGN KEY</a:t>
            </a:r>
          </a:p>
          <a:p>
            <a:pPr lvl="1"/>
            <a:r>
              <a:rPr lang="en-US" dirty="0" smtClean="0">
                <a:solidFill>
                  <a:srgbClr val="FFC000"/>
                </a:solidFill>
              </a:rPr>
              <a:t>HOW TO RELATE MULTIPLE TABLES IN SQL </a:t>
            </a:r>
          </a:p>
          <a:p>
            <a:pPr lvl="1"/>
            <a:r>
              <a:rPr lang="en-US" smtClean="0">
                <a:solidFill>
                  <a:srgbClr val="FFC000"/>
                </a:solidFill>
              </a:rPr>
              <a:t>SET OPERATORS</a:t>
            </a:r>
            <a:endParaRPr lang="en-US" dirty="0" smtClean="0">
              <a:solidFill>
                <a:srgbClr val="FFC000"/>
              </a:solidFill>
            </a:endParaRPr>
          </a:p>
        </p:txBody>
      </p:sp>
      <p:sp>
        <p:nvSpPr>
          <p:cNvPr id="2" name="Title 1"/>
          <p:cNvSpPr>
            <a:spLocks noGrp="1"/>
          </p:cNvSpPr>
          <p:nvPr>
            <p:ph type="title"/>
          </p:nvPr>
        </p:nvSpPr>
        <p:spPr/>
        <p:txBody>
          <a:bodyPr/>
          <a:lstStyle/>
          <a:p>
            <a:r>
              <a:rPr lang="en-US" dirty="0" smtClean="0"/>
              <a:t>LEARNING OUTCOMES</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Arc 5"/>
          <p:cNvSpPr>
            <a:spLocks/>
          </p:cNvSpPr>
          <p:nvPr/>
        </p:nvSpPr>
        <p:spPr bwMode="auto">
          <a:xfrm>
            <a:off x="9317038" y="5722938"/>
            <a:ext cx="193675" cy="204787"/>
          </a:xfrm>
          <a:custGeom>
            <a:avLst/>
            <a:gdLst>
              <a:gd name="T0" fmla="*/ 193675 w 21600"/>
              <a:gd name="T1" fmla="*/ 204787 h 21600"/>
              <a:gd name="T2" fmla="*/ 0 w 21600"/>
              <a:gd name="T3" fmla="*/ 0 h 21600"/>
              <a:gd name="T4" fmla="*/ 193675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9525" cap="rnd">
            <a:noFill/>
            <a:round/>
            <a:headEnd type="none" w="sm" len="sm"/>
            <a:tailEnd type="none" w="sm" len="sm"/>
          </a:ln>
        </p:spPr>
        <p:txBody>
          <a:bodyPr/>
          <a:lstStyle/>
          <a:p>
            <a:endParaRPr lang="en-US"/>
          </a:p>
        </p:txBody>
      </p:sp>
      <p:sp>
        <p:nvSpPr>
          <p:cNvPr id="14339" name="Rectangle 13"/>
          <p:cNvSpPr>
            <a:spLocks noGrp="1" noChangeArrowheads="1"/>
          </p:cNvSpPr>
          <p:nvPr>
            <p:ph type="title"/>
          </p:nvPr>
        </p:nvSpPr>
        <p:spPr/>
        <p:txBody>
          <a:bodyPr/>
          <a:lstStyle/>
          <a:p>
            <a:pPr eaLnBrk="1" hangingPunct="1"/>
            <a:r>
              <a:rPr lang="en-US" smtClean="0">
                <a:latin typeface="Courier New" pitchFamily="49" charset="0"/>
              </a:rPr>
              <a:t>MINUS</a:t>
            </a:r>
            <a:r>
              <a:rPr lang="en-US" smtClean="0"/>
              <a:t> Operator</a:t>
            </a:r>
          </a:p>
        </p:txBody>
      </p:sp>
      <p:sp>
        <p:nvSpPr>
          <p:cNvPr id="14340" name="Oval 35"/>
          <p:cNvSpPr>
            <a:spLocks noChangeArrowheads="1"/>
          </p:cNvSpPr>
          <p:nvPr/>
        </p:nvSpPr>
        <p:spPr bwMode="blackGray">
          <a:xfrm>
            <a:off x="1954213" y="2357438"/>
            <a:ext cx="2870200" cy="2968625"/>
          </a:xfrm>
          <a:prstGeom prst="ellipse">
            <a:avLst/>
          </a:prstGeom>
          <a:solidFill>
            <a:srgbClr val="FFFF66"/>
          </a:solidFill>
          <a:ln w="28575" cap="rnd">
            <a:solidFill>
              <a:srgbClr val="081D58"/>
            </a:solidFill>
            <a:round/>
            <a:headEnd type="none" w="sm" len="sm"/>
            <a:tailEnd type="none" w="sm" len="sm"/>
          </a:ln>
        </p:spPr>
        <p:txBody>
          <a:bodyPr/>
          <a:lstStyle/>
          <a:p>
            <a:pPr algn="l" eaLnBrk="0" hangingPunct="0">
              <a:spcBef>
                <a:spcPct val="50000"/>
              </a:spcBef>
              <a:buClrTx/>
              <a:buFontTx/>
              <a:buNone/>
            </a:pPr>
            <a:endParaRPr lang="en-US" sz="2400" b="0"/>
          </a:p>
        </p:txBody>
      </p:sp>
      <p:sp>
        <p:nvSpPr>
          <p:cNvPr id="14341" name="Rectangle 36"/>
          <p:cNvSpPr>
            <a:spLocks noChangeArrowheads="1"/>
          </p:cNvSpPr>
          <p:nvPr/>
        </p:nvSpPr>
        <p:spPr bwMode="auto">
          <a:xfrm>
            <a:off x="3214688" y="1831975"/>
            <a:ext cx="349250" cy="366713"/>
          </a:xfrm>
          <a:prstGeom prst="rect">
            <a:avLst/>
          </a:prstGeom>
          <a:noFill/>
          <a:ln w="9525">
            <a:noFill/>
            <a:miter lim="800000"/>
            <a:headEnd/>
            <a:tailEnd/>
          </a:ln>
        </p:spPr>
        <p:txBody>
          <a:bodyPr wrap="none" lIns="92075" tIns="46038" rIns="92075" bIns="46038">
            <a:spAutoFit/>
          </a:bodyPr>
          <a:lstStyle/>
          <a:p>
            <a:pPr algn="l" defTabSz="762000" eaLnBrk="0" hangingPunct="0">
              <a:spcBef>
                <a:spcPct val="0"/>
              </a:spcBef>
              <a:buClrTx/>
              <a:buFontTx/>
              <a:buNone/>
            </a:pPr>
            <a:r>
              <a:rPr lang="en-US"/>
              <a:t>A</a:t>
            </a:r>
          </a:p>
        </p:txBody>
      </p:sp>
      <p:sp>
        <p:nvSpPr>
          <p:cNvPr id="14342" name="Oval 37"/>
          <p:cNvSpPr>
            <a:spLocks noChangeArrowheads="1"/>
          </p:cNvSpPr>
          <p:nvPr/>
        </p:nvSpPr>
        <p:spPr bwMode="gray">
          <a:xfrm>
            <a:off x="4268788" y="2357438"/>
            <a:ext cx="2870200" cy="2968625"/>
          </a:xfrm>
          <a:prstGeom prst="ellipse">
            <a:avLst/>
          </a:prstGeom>
          <a:solidFill>
            <a:srgbClr val="6699FF"/>
          </a:solidFill>
          <a:ln w="28575">
            <a:solidFill>
              <a:schemeClr val="tx1"/>
            </a:solidFill>
            <a:round/>
            <a:headEnd/>
            <a:tailEnd/>
          </a:ln>
        </p:spPr>
        <p:txBody>
          <a:bodyPr wrap="none" lIns="90488" tIns="44450" rIns="90488" bIns="44450" anchor="ctr"/>
          <a:lstStyle/>
          <a:p>
            <a:pPr algn="l" eaLnBrk="0" hangingPunct="0">
              <a:spcBef>
                <a:spcPct val="50000"/>
              </a:spcBef>
              <a:buClrTx/>
              <a:buFontTx/>
              <a:buNone/>
            </a:pPr>
            <a:endParaRPr lang="en-US" sz="2400" b="0"/>
          </a:p>
        </p:txBody>
      </p:sp>
      <p:sp>
        <p:nvSpPr>
          <p:cNvPr id="14343" name="Rectangle 38"/>
          <p:cNvSpPr>
            <a:spLocks noChangeArrowheads="1"/>
          </p:cNvSpPr>
          <p:nvPr/>
        </p:nvSpPr>
        <p:spPr bwMode="auto">
          <a:xfrm>
            <a:off x="5529263" y="1831975"/>
            <a:ext cx="349250" cy="366713"/>
          </a:xfrm>
          <a:prstGeom prst="rect">
            <a:avLst/>
          </a:prstGeom>
          <a:noFill/>
          <a:ln w="9525">
            <a:noFill/>
            <a:miter lim="800000"/>
            <a:headEnd/>
            <a:tailEnd/>
          </a:ln>
        </p:spPr>
        <p:txBody>
          <a:bodyPr wrap="none" lIns="92075" tIns="46038" rIns="92075" bIns="46038">
            <a:spAutoFit/>
          </a:bodyPr>
          <a:lstStyle/>
          <a:p>
            <a:pPr algn="l" defTabSz="762000" eaLnBrk="0" hangingPunct="0">
              <a:spcBef>
                <a:spcPct val="0"/>
              </a:spcBef>
              <a:buClrTx/>
              <a:buFontTx/>
              <a:buNone/>
            </a:pPr>
            <a:r>
              <a:rPr lang="en-US"/>
              <a:t>B</a:t>
            </a:r>
          </a:p>
        </p:txBody>
      </p:sp>
      <p:sp>
        <p:nvSpPr>
          <p:cNvPr id="14344" name="Rectangle 39"/>
          <p:cNvSpPr>
            <a:spLocks noChangeArrowheads="1"/>
          </p:cNvSpPr>
          <p:nvPr/>
        </p:nvSpPr>
        <p:spPr bwMode="auto">
          <a:xfrm>
            <a:off x="909638" y="5487988"/>
            <a:ext cx="7272337" cy="1162050"/>
          </a:xfrm>
          <a:prstGeom prst="rect">
            <a:avLst/>
          </a:prstGeom>
          <a:noFill/>
          <a:ln w="9525">
            <a:noFill/>
            <a:miter lim="800000"/>
            <a:headEnd/>
            <a:tailEnd/>
          </a:ln>
        </p:spPr>
        <p:txBody>
          <a:bodyPr lIns="92075" tIns="46038" rIns="92075" bIns="46038">
            <a:spAutoFit/>
          </a:bodyPr>
          <a:lstStyle/>
          <a:p>
            <a:pPr defTabSz="346075" eaLnBrk="0" hangingPunct="0">
              <a:lnSpc>
                <a:spcPct val="95000"/>
              </a:lnSpc>
              <a:spcBef>
                <a:spcPct val="35000"/>
              </a:spcBef>
              <a:buClrTx/>
              <a:buFontTx/>
              <a:buNone/>
              <a:tabLst>
                <a:tab pos="571500" algn="l"/>
              </a:tabLst>
            </a:pPr>
            <a:r>
              <a:rPr lang="en-US" sz="2200"/>
              <a:t>The </a:t>
            </a:r>
            <a:r>
              <a:rPr lang="en-US" sz="2200">
                <a:latin typeface="Courier New" pitchFamily="49" charset="0"/>
              </a:rPr>
              <a:t>MINUS</a:t>
            </a:r>
            <a:r>
              <a:rPr lang="en-US" sz="2200"/>
              <a:t> operator returns rows in the first query that are not present in the second query.</a:t>
            </a:r>
          </a:p>
          <a:p>
            <a:pPr defTabSz="346075" eaLnBrk="0" hangingPunct="0">
              <a:lnSpc>
                <a:spcPct val="95000"/>
              </a:lnSpc>
              <a:spcBef>
                <a:spcPct val="35000"/>
              </a:spcBef>
              <a:buClrTx/>
              <a:buFontTx/>
              <a:buNone/>
              <a:tabLst>
                <a:tab pos="571500" algn="l"/>
              </a:tabLst>
            </a:pPr>
            <a:endParaRPr lang="en-US" sz="2200"/>
          </a:p>
        </p:txBody>
      </p:sp>
    </p:spTree>
    <p:extLst>
      <p:ext uri="{BB962C8B-B14F-4D97-AF65-F5344CB8AC3E}">
        <p14:creationId xmlns:p14="http://schemas.microsoft.com/office/powerpoint/2010/main" val="687679172"/>
      </p:ext>
    </p:extLst>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8"/>
          <p:cNvSpPr>
            <a:spLocks noGrp="1" noChangeArrowheads="1"/>
          </p:cNvSpPr>
          <p:nvPr>
            <p:ph type="title"/>
          </p:nvPr>
        </p:nvSpPr>
        <p:spPr/>
        <p:txBody>
          <a:bodyPr/>
          <a:lstStyle/>
          <a:p>
            <a:pPr eaLnBrk="1" hangingPunct="1"/>
            <a:r>
              <a:rPr lang="en-US" smtClean="0">
                <a:latin typeface="Courier New" pitchFamily="49" charset="0"/>
              </a:rPr>
              <a:t>MINUS</a:t>
            </a:r>
            <a:r>
              <a:rPr lang="en-US" smtClean="0"/>
              <a:t> Operator</a:t>
            </a:r>
          </a:p>
        </p:txBody>
      </p:sp>
      <p:sp>
        <p:nvSpPr>
          <p:cNvPr id="15363" name="Rectangle 19"/>
          <p:cNvSpPr>
            <a:spLocks noGrp="1" noChangeArrowheads="1"/>
          </p:cNvSpPr>
          <p:nvPr>
            <p:ph type="body" idx="1"/>
          </p:nvPr>
        </p:nvSpPr>
        <p:spPr>
          <a:xfrm>
            <a:off x="825500" y="1819275"/>
            <a:ext cx="7366000" cy="660400"/>
          </a:xfrm>
        </p:spPr>
        <p:txBody>
          <a:bodyPr>
            <a:normAutofit fontScale="85000" lnSpcReduction="20000"/>
          </a:bodyPr>
          <a:lstStyle/>
          <a:p>
            <a:pPr marL="0" indent="0">
              <a:lnSpc>
                <a:spcPct val="95000"/>
              </a:lnSpc>
              <a:spcBef>
                <a:spcPct val="35000"/>
              </a:spcBef>
              <a:buClrTx/>
              <a:buFontTx/>
              <a:buNone/>
            </a:pPr>
            <a:r>
              <a:rPr lang="en-US" smtClean="0"/>
              <a:t>Display the employee IDs of those employees who have not changed their jobs even once.</a:t>
            </a:r>
          </a:p>
        </p:txBody>
      </p:sp>
      <p:sp>
        <p:nvSpPr>
          <p:cNvPr id="15364" name="Rectangle 9"/>
          <p:cNvSpPr>
            <a:spLocks noChangeArrowheads="1"/>
          </p:cNvSpPr>
          <p:nvPr/>
        </p:nvSpPr>
        <p:spPr bwMode="blackGray">
          <a:xfrm>
            <a:off x="914400" y="2438400"/>
            <a:ext cx="7305675" cy="1562100"/>
          </a:xfrm>
          <a:prstGeom prst="rect">
            <a:avLst/>
          </a:prstGeom>
          <a:solidFill>
            <a:schemeClr val="accent1"/>
          </a:solidFill>
          <a:ln w="28575">
            <a:solidFill>
              <a:schemeClr val="tx1"/>
            </a:solidFill>
            <a:miter lim="800000"/>
            <a:headEnd/>
            <a:tailEnd/>
          </a:ln>
        </p:spPr>
        <p:txBody>
          <a:bodyPr wrap="none" lIns="92075" tIns="46038" rIns="92075" bIns="46038" anchor="ctr"/>
          <a:lstStyle/>
          <a:p>
            <a:pPr algn="l" eaLnBrk="0" hangingPunct="0">
              <a:spcBef>
                <a:spcPct val="0"/>
              </a:spcBef>
              <a:buClrTx/>
              <a:buFontTx/>
              <a:buNone/>
              <a:tabLst>
                <a:tab pos="1200150" algn="l"/>
              </a:tabLst>
            </a:pPr>
            <a:endParaRPr lang="en-US">
              <a:solidFill>
                <a:srgbClr val="000000"/>
              </a:solidFill>
              <a:latin typeface="Courier New" pitchFamily="49" charset="0"/>
            </a:endParaRPr>
          </a:p>
          <a:p>
            <a:pPr algn="l" eaLnBrk="0" hangingPunct="0">
              <a:spcBef>
                <a:spcPct val="0"/>
              </a:spcBef>
              <a:buClrTx/>
              <a:buFontTx/>
              <a:buNone/>
              <a:tabLst>
                <a:tab pos="1200150" algn="l"/>
              </a:tabLst>
            </a:pPr>
            <a:endParaRPr lang="en-US">
              <a:solidFill>
                <a:srgbClr val="000000"/>
              </a:solidFill>
              <a:latin typeface="Courier New" pitchFamily="49" charset="0"/>
            </a:endParaRPr>
          </a:p>
        </p:txBody>
      </p:sp>
      <p:sp>
        <p:nvSpPr>
          <p:cNvPr id="15365" name="Rectangle 10"/>
          <p:cNvSpPr>
            <a:spLocks noChangeArrowheads="1"/>
          </p:cNvSpPr>
          <p:nvPr/>
        </p:nvSpPr>
        <p:spPr bwMode="auto">
          <a:xfrm>
            <a:off x="1066800" y="2438400"/>
            <a:ext cx="5672138" cy="1600200"/>
          </a:xfrm>
          <a:prstGeom prst="rect">
            <a:avLst/>
          </a:prstGeom>
          <a:noFill/>
          <a:ln w="9525">
            <a:noFill/>
            <a:miter lim="800000"/>
            <a:headEnd/>
            <a:tailEnd/>
          </a:ln>
        </p:spPr>
        <p:txBody>
          <a:bodyPr wrap="none" lIns="92075" tIns="46038" rIns="92075" bIns="46038" anchor="ctr"/>
          <a:lstStyle/>
          <a:p>
            <a:pPr algn="l" eaLnBrk="0" hangingPunct="0">
              <a:spcBef>
                <a:spcPct val="0"/>
              </a:spcBef>
              <a:buClrTx/>
              <a:buFontTx/>
              <a:buNone/>
              <a:tabLst>
                <a:tab pos="1200150" algn="l"/>
              </a:tabLst>
            </a:pPr>
            <a:r>
              <a:rPr lang="en-US" dirty="0">
                <a:latin typeface="Courier New" pitchFamily="49" charset="0"/>
              </a:rPr>
              <a:t>SELECT </a:t>
            </a:r>
            <a:r>
              <a:rPr lang="en-US" dirty="0" err="1">
                <a:latin typeface="Courier New" pitchFamily="49" charset="0"/>
              </a:rPr>
              <a:t>employee_id,job_id</a:t>
            </a:r>
            <a:endParaRPr lang="en-US" dirty="0">
              <a:latin typeface="Courier New" pitchFamily="49" charset="0"/>
            </a:endParaRPr>
          </a:p>
          <a:p>
            <a:pPr algn="l" eaLnBrk="0" hangingPunct="0">
              <a:spcBef>
                <a:spcPct val="0"/>
              </a:spcBef>
              <a:buClrTx/>
              <a:buFontTx/>
              <a:buNone/>
              <a:tabLst>
                <a:tab pos="1200150" algn="l"/>
              </a:tabLst>
            </a:pPr>
            <a:r>
              <a:rPr lang="en-US" dirty="0">
                <a:latin typeface="Courier New" pitchFamily="49" charset="0"/>
              </a:rPr>
              <a:t>FROM   employees</a:t>
            </a:r>
          </a:p>
          <a:p>
            <a:pPr algn="l" eaLnBrk="0" hangingPunct="0">
              <a:spcBef>
                <a:spcPct val="0"/>
              </a:spcBef>
              <a:buClrTx/>
              <a:buFontTx/>
              <a:buNone/>
              <a:tabLst>
                <a:tab pos="1200150" algn="l"/>
              </a:tabLst>
            </a:pPr>
            <a:r>
              <a:rPr lang="en-US" dirty="0">
                <a:latin typeface="Courier New" pitchFamily="49" charset="0"/>
              </a:rPr>
              <a:t>MINUS</a:t>
            </a:r>
          </a:p>
          <a:p>
            <a:pPr algn="l" eaLnBrk="0" hangingPunct="0">
              <a:spcBef>
                <a:spcPct val="0"/>
              </a:spcBef>
              <a:buClrTx/>
              <a:buFontTx/>
              <a:buNone/>
              <a:tabLst>
                <a:tab pos="1200150" algn="l"/>
              </a:tabLst>
            </a:pPr>
            <a:r>
              <a:rPr lang="en-US" dirty="0">
                <a:latin typeface="Courier New" pitchFamily="49" charset="0"/>
              </a:rPr>
              <a:t>SELECT </a:t>
            </a:r>
            <a:r>
              <a:rPr lang="en-US" dirty="0" err="1">
                <a:latin typeface="Courier New" pitchFamily="49" charset="0"/>
              </a:rPr>
              <a:t>employee_id,job_id</a:t>
            </a:r>
            <a:endParaRPr lang="en-US" dirty="0">
              <a:latin typeface="Courier New" pitchFamily="49" charset="0"/>
            </a:endParaRPr>
          </a:p>
          <a:p>
            <a:pPr algn="l" eaLnBrk="0" hangingPunct="0">
              <a:spcBef>
                <a:spcPct val="0"/>
              </a:spcBef>
              <a:buClrTx/>
              <a:buFontTx/>
              <a:buNone/>
              <a:tabLst>
                <a:tab pos="1200150" algn="l"/>
              </a:tabLst>
            </a:pPr>
            <a:r>
              <a:rPr lang="en-US" dirty="0">
                <a:latin typeface="Courier New" pitchFamily="49" charset="0"/>
              </a:rPr>
              <a:t>FROM   </a:t>
            </a:r>
            <a:r>
              <a:rPr lang="en-US" dirty="0" err="1">
                <a:latin typeface="Courier New" pitchFamily="49" charset="0"/>
              </a:rPr>
              <a:t>job_history</a:t>
            </a:r>
            <a:r>
              <a:rPr lang="en-US" dirty="0">
                <a:latin typeface="Courier New" pitchFamily="49" charset="0"/>
              </a:rPr>
              <a:t>;</a:t>
            </a:r>
          </a:p>
        </p:txBody>
      </p:sp>
      <p:sp>
        <p:nvSpPr>
          <p:cNvPr id="15366" name="Rectangle 11"/>
          <p:cNvSpPr>
            <a:spLocks noChangeArrowheads="1"/>
          </p:cNvSpPr>
          <p:nvPr/>
        </p:nvSpPr>
        <p:spPr bwMode="auto">
          <a:xfrm>
            <a:off x="1039813" y="3121025"/>
            <a:ext cx="1169987" cy="266700"/>
          </a:xfrm>
          <a:prstGeom prst="rect">
            <a:avLst/>
          </a:prstGeom>
          <a:noFill/>
          <a:ln w="25400">
            <a:solidFill>
              <a:schemeClr val="hlink"/>
            </a:solidFill>
            <a:miter lim="800000"/>
            <a:headEnd/>
            <a:tailEnd/>
          </a:ln>
        </p:spPr>
        <p:txBody>
          <a:bodyPr wrap="none" anchor="ctr"/>
          <a:lstStyle/>
          <a:p>
            <a:endParaRPr lang="en-US"/>
          </a:p>
        </p:txBody>
      </p:sp>
      <p:pic>
        <p:nvPicPr>
          <p:cNvPr id="15367" name="Picture 12"/>
          <p:cNvPicPr>
            <a:picLocks noChangeAspect="1" noChangeArrowheads="1"/>
          </p:cNvPicPr>
          <p:nvPr/>
        </p:nvPicPr>
        <p:blipFill>
          <a:blip r:embed="rId3" cstate="print"/>
          <a:srcRect/>
          <a:stretch>
            <a:fillRect/>
          </a:stretch>
        </p:blipFill>
        <p:spPr bwMode="gray">
          <a:xfrm>
            <a:off x="1171575" y="4067175"/>
            <a:ext cx="6753225" cy="1123950"/>
          </a:xfrm>
          <a:prstGeom prst="rect">
            <a:avLst/>
          </a:prstGeom>
          <a:noFill/>
          <a:ln w="25400">
            <a:noFill/>
            <a:miter lim="800000"/>
            <a:headEnd type="none" w="sm" len="sm"/>
            <a:tailEnd type="none" w="sm" len="sm"/>
          </a:ln>
        </p:spPr>
      </p:pic>
      <p:pic>
        <p:nvPicPr>
          <p:cNvPr id="15368" name="Picture 13"/>
          <p:cNvPicPr>
            <a:picLocks noChangeAspect="1" noChangeArrowheads="1"/>
          </p:cNvPicPr>
          <p:nvPr/>
        </p:nvPicPr>
        <p:blipFill>
          <a:blip r:embed="rId4" cstate="print"/>
          <a:srcRect/>
          <a:stretch>
            <a:fillRect/>
          </a:stretch>
        </p:blipFill>
        <p:spPr bwMode="gray">
          <a:xfrm>
            <a:off x="1189038" y="5283200"/>
            <a:ext cx="6734175" cy="895350"/>
          </a:xfrm>
          <a:prstGeom prst="rect">
            <a:avLst/>
          </a:prstGeom>
          <a:noFill/>
          <a:ln w="25400">
            <a:noFill/>
            <a:miter lim="800000"/>
            <a:headEnd type="none" w="sm" len="sm"/>
            <a:tailEnd type="none" w="sm" len="sm"/>
          </a:ln>
        </p:spPr>
      </p:pic>
      <p:pic>
        <p:nvPicPr>
          <p:cNvPr id="15369" name="Picture 14"/>
          <p:cNvPicPr>
            <a:picLocks noChangeAspect="1" noChangeArrowheads="1"/>
          </p:cNvPicPr>
          <p:nvPr/>
        </p:nvPicPr>
        <p:blipFill>
          <a:blip r:embed="rId5" cstate="print"/>
          <a:srcRect/>
          <a:stretch>
            <a:fillRect/>
          </a:stretch>
        </p:blipFill>
        <p:spPr bwMode="auto">
          <a:xfrm>
            <a:off x="1182688" y="6169025"/>
            <a:ext cx="6734175" cy="200025"/>
          </a:xfrm>
          <a:prstGeom prst="rect">
            <a:avLst/>
          </a:prstGeom>
          <a:noFill/>
          <a:ln w="25400">
            <a:noFill/>
            <a:miter lim="800000"/>
            <a:headEnd type="none" w="sm" len="sm"/>
            <a:tailEnd type="none" w="sm" len="sm"/>
          </a:ln>
        </p:spPr>
      </p:pic>
      <p:sp>
        <p:nvSpPr>
          <p:cNvPr id="15370" name="Text Box 15"/>
          <p:cNvSpPr txBox="1">
            <a:spLocks noChangeArrowheads="1"/>
          </p:cNvSpPr>
          <p:nvPr/>
        </p:nvSpPr>
        <p:spPr bwMode="auto">
          <a:xfrm>
            <a:off x="1155700" y="4956175"/>
            <a:ext cx="366713" cy="390525"/>
          </a:xfrm>
          <a:prstGeom prst="rect">
            <a:avLst/>
          </a:prstGeom>
          <a:noFill/>
          <a:ln w="25400">
            <a:noFill/>
            <a:miter lim="800000"/>
            <a:headEnd type="none" w="sm" len="sm"/>
            <a:tailEnd type="none" w="med" len="lg"/>
          </a:ln>
        </p:spPr>
        <p:txBody>
          <a:bodyPr lIns="12700" tIns="12700" rIns="12700" bIns="12700">
            <a:spAutoFit/>
          </a:bodyPr>
          <a:lstStyle/>
          <a:p>
            <a:pPr defTabSz="822325">
              <a:spcBef>
                <a:spcPct val="0"/>
              </a:spcBef>
              <a:buClr>
                <a:srgbClr val="000000"/>
              </a:buClr>
            </a:pPr>
            <a:r>
              <a:rPr lang="en-US" sz="2400"/>
              <a:t>…</a:t>
            </a:r>
          </a:p>
        </p:txBody>
      </p:sp>
    </p:spTree>
    <p:extLst>
      <p:ext uri="{BB962C8B-B14F-4D97-AF65-F5344CB8AC3E}">
        <p14:creationId xmlns:p14="http://schemas.microsoft.com/office/powerpoint/2010/main" val="4179837614"/>
      </p:ext>
    </p:extLst>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type="title"/>
          </p:nvPr>
        </p:nvSpPr>
        <p:spPr/>
        <p:txBody>
          <a:bodyPr/>
          <a:lstStyle/>
          <a:p>
            <a:pPr eaLnBrk="1" hangingPunct="1"/>
            <a:r>
              <a:rPr lang="en-US" smtClean="0"/>
              <a:t>Set Operator Guidelines</a:t>
            </a:r>
          </a:p>
        </p:txBody>
      </p:sp>
      <p:sp>
        <p:nvSpPr>
          <p:cNvPr id="16387" name="Rectangle 5"/>
          <p:cNvSpPr>
            <a:spLocks noGrp="1" noChangeArrowheads="1"/>
          </p:cNvSpPr>
          <p:nvPr>
            <p:ph type="body" idx="1"/>
          </p:nvPr>
        </p:nvSpPr>
        <p:spPr>
          <a:xfrm>
            <a:off x="863600" y="1835150"/>
            <a:ext cx="7366000" cy="2868613"/>
          </a:xfrm>
        </p:spPr>
        <p:txBody>
          <a:bodyPr>
            <a:normAutofit/>
          </a:bodyPr>
          <a:lstStyle/>
          <a:p>
            <a:pPr lvl="1" eaLnBrk="1" hangingPunct="1"/>
            <a:r>
              <a:rPr lang="en-US" dirty="0" smtClean="0"/>
              <a:t>The expressions in the </a:t>
            </a:r>
            <a:r>
              <a:rPr lang="en-US" dirty="0" smtClean="0">
                <a:latin typeface="Courier New" pitchFamily="49" charset="0"/>
              </a:rPr>
              <a:t>SELECT</a:t>
            </a:r>
            <a:r>
              <a:rPr lang="en-US" dirty="0" smtClean="0"/>
              <a:t> lists must match in number and data type.</a:t>
            </a:r>
          </a:p>
          <a:p>
            <a:pPr lvl="1" eaLnBrk="1" hangingPunct="1"/>
            <a:r>
              <a:rPr lang="en-US" dirty="0" smtClean="0"/>
              <a:t>The </a:t>
            </a:r>
            <a:r>
              <a:rPr lang="en-US" dirty="0" smtClean="0">
                <a:latin typeface="Courier New" pitchFamily="49" charset="0"/>
              </a:rPr>
              <a:t>ORDER</a:t>
            </a:r>
            <a:r>
              <a:rPr lang="en-US" dirty="0" smtClean="0"/>
              <a:t> </a:t>
            </a:r>
            <a:r>
              <a:rPr lang="en-US" dirty="0" smtClean="0">
                <a:latin typeface="Courier New" pitchFamily="49" charset="0"/>
              </a:rPr>
              <a:t>BY</a:t>
            </a:r>
            <a:r>
              <a:rPr lang="en-US" dirty="0" smtClean="0"/>
              <a:t> clause:</a:t>
            </a:r>
          </a:p>
          <a:p>
            <a:pPr lvl="2" eaLnBrk="1" hangingPunct="1"/>
            <a:r>
              <a:rPr lang="en-US" dirty="0" smtClean="0"/>
              <a:t>Can appear only at the very end of the statement</a:t>
            </a:r>
          </a:p>
          <a:p>
            <a:pPr lvl="2" eaLnBrk="1" hangingPunct="1"/>
            <a:r>
              <a:rPr lang="en-US" dirty="0" smtClean="0"/>
              <a:t>Will accept the column name, aliases from the first </a:t>
            </a:r>
            <a:r>
              <a:rPr lang="en-US" dirty="0" smtClean="0">
                <a:latin typeface="Courier New" pitchFamily="49" charset="0"/>
              </a:rPr>
              <a:t>SELECT</a:t>
            </a:r>
            <a:r>
              <a:rPr lang="en-US" dirty="0" smtClean="0"/>
              <a:t> statement</a:t>
            </a:r>
          </a:p>
        </p:txBody>
      </p:sp>
    </p:spTree>
    <p:extLst>
      <p:ext uri="{BB962C8B-B14F-4D97-AF65-F5344CB8AC3E}">
        <p14:creationId xmlns:p14="http://schemas.microsoft.com/office/powerpoint/2010/main" val="2424469747"/>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l="13913" t="15000" r="15652" b="3750"/>
          <a:stretch>
            <a:fillRect/>
          </a:stretch>
        </p:blipFill>
        <p:spPr bwMode="auto">
          <a:xfrm>
            <a:off x="990600" y="1828800"/>
            <a:ext cx="7924800" cy="5029200"/>
          </a:xfrm>
          <a:prstGeom prst="rect">
            <a:avLst/>
          </a:prstGeom>
          <a:noFill/>
          <a:ln w="9525">
            <a:noFill/>
            <a:miter lim="800000"/>
            <a:headEnd/>
            <a:tailEnd/>
          </a:ln>
          <a:effectLst/>
        </p:spPr>
      </p:pic>
      <p:sp>
        <p:nvSpPr>
          <p:cNvPr id="3" name="TextBox 2"/>
          <p:cNvSpPr txBox="1"/>
          <p:nvPr/>
        </p:nvSpPr>
        <p:spPr>
          <a:xfrm>
            <a:off x="609601" y="304800"/>
            <a:ext cx="8534400" cy="132343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4000" dirty="0" smtClean="0"/>
              <a:t>PRIMARY KEY AND FOREIGN KEY CONCEPT</a:t>
            </a:r>
            <a:endParaRPr lang="en-US" sz="4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cstate="print"/>
          <a:srcRect l="8824" t="15942" r="13725" b="7246"/>
          <a:stretch>
            <a:fillRect/>
          </a:stretch>
        </p:blipFill>
        <p:spPr bwMode="auto">
          <a:xfrm>
            <a:off x="1219200" y="1295400"/>
            <a:ext cx="7086600" cy="5105400"/>
          </a:xfrm>
          <a:prstGeom prst="rect">
            <a:avLst/>
          </a:prstGeom>
          <a:noFill/>
          <a:ln w="9525">
            <a:noFill/>
            <a:miter lim="800000"/>
            <a:headEnd/>
            <a:tailEnd/>
          </a:ln>
          <a:effectLst/>
        </p:spPr>
      </p:pic>
      <p:sp>
        <p:nvSpPr>
          <p:cNvPr id="2"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en-US" dirty="0" smtClean="0"/>
              <a:t>CARTESIAN PRODUCT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EQUIJOIN</a:t>
            </a:r>
          </a:p>
          <a:p>
            <a:r>
              <a:rPr lang="en-US" dirty="0" smtClean="0"/>
              <a:t>NON EQUIJOIN</a:t>
            </a:r>
          </a:p>
          <a:p>
            <a:r>
              <a:rPr lang="en-US" dirty="0" smtClean="0"/>
              <a:t>OUTER JOIN</a:t>
            </a:r>
          </a:p>
          <a:p>
            <a:pPr>
              <a:buNone/>
            </a:pPr>
            <a:r>
              <a:rPr lang="en-US" dirty="0" smtClean="0"/>
              <a:t>                     RIGHT OUTER JOIN</a:t>
            </a:r>
          </a:p>
          <a:p>
            <a:pPr>
              <a:buNone/>
            </a:pPr>
            <a:r>
              <a:rPr lang="en-US" dirty="0" smtClean="0"/>
              <a:t>                     LEFT OUTER JOIN</a:t>
            </a:r>
          </a:p>
          <a:p>
            <a:pPr lvl="1">
              <a:buNone/>
            </a:pPr>
            <a:r>
              <a:rPr lang="en-US" dirty="0" smtClean="0"/>
              <a:t>                      FULL OUTER JOIN</a:t>
            </a:r>
          </a:p>
          <a:p>
            <a:pPr lvl="1">
              <a:buNone/>
            </a:pPr>
            <a:endParaRPr lang="en-US" dirty="0" smtClean="0"/>
          </a:p>
          <a:p>
            <a:pPr lvl="1"/>
            <a:r>
              <a:rPr lang="en-US" dirty="0" smtClean="0"/>
              <a:t>SELF JOIN</a:t>
            </a:r>
            <a:endParaRPr lang="en-US" dirty="0"/>
          </a:p>
        </p:txBody>
      </p:sp>
      <p:sp>
        <p:nvSpPr>
          <p:cNvPr id="2"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en-US" sz="4000" dirty="0" smtClean="0"/>
              <a:t>TYPES</a:t>
            </a:r>
            <a:r>
              <a:rPr lang="en-US" dirty="0" smtClean="0"/>
              <a:t> OF JOINS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cstate="print"/>
          <a:srcRect r="17647" b="3645"/>
          <a:stretch>
            <a:fillRect/>
          </a:stretch>
        </p:blipFill>
        <p:spPr bwMode="auto">
          <a:xfrm>
            <a:off x="914400" y="1676401"/>
            <a:ext cx="6858000" cy="4724400"/>
          </a:xfrm>
          <a:prstGeom prst="rect">
            <a:avLst/>
          </a:prstGeom>
          <a:noFill/>
          <a:ln w="9525">
            <a:noFill/>
            <a:miter lim="800000"/>
            <a:headEnd/>
            <a:tailEnd/>
          </a:ln>
          <a:effectLst/>
        </p:spPr>
      </p:pic>
      <p:sp>
        <p:nvSpPr>
          <p:cNvPr id="2" name="Title 1"/>
          <p:cNvSpPr>
            <a:spLocks noGrp="1"/>
          </p:cNvSpPr>
          <p:nvPr>
            <p:ph type="title"/>
          </p:nvPr>
        </p:nvSpPr>
        <p:spPr>
          <a:solidFill>
            <a:schemeClr val="accent1">
              <a:lumMod val="40000"/>
              <a:lumOff val="60000"/>
            </a:schemeClr>
          </a:solidFill>
        </p:spPr>
        <p:txBody>
          <a:bodyPr/>
          <a:lstStyle/>
          <a:p>
            <a:r>
              <a:rPr lang="en-US" dirty="0" smtClean="0">
                <a:solidFill>
                  <a:schemeClr val="bg1"/>
                </a:solidFill>
              </a:rPr>
              <a:t>1. EQUI JOIN</a:t>
            </a:r>
            <a:endParaRPr lang="en-US"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b="1" dirty="0" smtClean="0">
                <a:solidFill>
                  <a:srgbClr val="FF0000"/>
                </a:solidFill>
              </a:rPr>
              <a:t>SELECT</a:t>
            </a:r>
            <a:r>
              <a:rPr lang="en-US" dirty="0" smtClean="0"/>
              <a:t> </a:t>
            </a:r>
          </a:p>
          <a:p>
            <a:pPr>
              <a:buNone/>
            </a:pPr>
            <a:r>
              <a:rPr lang="en-US" dirty="0" smtClean="0"/>
              <a:t>	E.EMPNO , E.ENAME , E.DEPTNO , D.DNAME,D.DEPTNO,D.LOC </a:t>
            </a:r>
          </a:p>
          <a:p>
            <a:pPr>
              <a:buNone/>
            </a:pPr>
            <a:r>
              <a:rPr lang="en-US" b="1" dirty="0" smtClean="0">
                <a:solidFill>
                  <a:srgbClr val="FF0000"/>
                </a:solidFill>
              </a:rPr>
              <a:t>FROM</a:t>
            </a:r>
            <a:r>
              <a:rPr lang="en-US" dirty="0" smtClean="0"/>
              <a:t> </a:t>
            </a:r>
          </a:p>
          <a:p>
            <a:pPr>
              <a:buNone/>
            </a:pPr>
            <a:r>
              <a:rPr lang="en-US" dirty="0" smtClean="0"/>
              <a:t>EMP E , DEPT D </a:t>
            </a:r>
          </a:p>
          <a:p>
            <a:pPr>
              <a:buNone/>
            </a:pPr>
            <a:r>
              <a:rPr lang="en-US" b="1" dirty="0" smtClean="0">
                <a:solidFill>
                  <a:srgbClr val="FF0000"/>
                </a:solidFill>
              </a:rPr>
              <a:t>WHERE</a:t>
            </a:r>
            <a:r>
              <a:rPr lang="en-US" dirty="0" smtClean="0"/>
              <a:t> </a:t>
            </a:r>
          </a:p>
          <a:p>
            <a:pPr>
              <a:buNone/>
            </a:pPr>
            <a:r>
              <a:rPr lang="en-US" dirty="0" smtClean="0"/>
              <a:t>E.DEPTNO = D.DEPTNO</a:t>
            </a:r>
            <a:endParaRPr lang="en-US" dirty="0"/>
          </a:p>
        </p:txBody>
      </p:sp>
      <p:sp>
        <p:nvSpPr>
          <p:cNvPr id="2" name="Title 1"/>
          <p:cNvSpPr>
            <a:spLocks noGrp="1"/>
          </p:cNvSpPr>
          <p:nvPr>
            <p:ph type="title"/>
          </p:nvPr>
        </p:nvSpPr>
        <p:spPr/>
        <p:txBody>
          <a:bodyPr>
            <a:normAutofit fontScale="90000"/>
          </a:bodyPr>
          <a:lstStyle/>
          <a:p>
            <a:r>
              <a:rPr lang="en-US" dirty="0" smtClean="0"/>
              <a:t>RETRIEVING RECORDS WITH EQUI JOIN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solidFill>
                  <a:srgbClr val="FF0000"/>
                </a:solidFill>
              </a:rPr>
              <a:t>SELECT </a:t>
            </a:r>
          </a:p>
          <a:p>
            <a:pPr>
              <a:buNone/>
            </a:pPr>
            <a:r>
              <a:rPr lang="en-US" dirty="0" smtClean="0"/>
              <a:t>E.ENAME,D.DEPTNO  </a:t>
            </a:r>
          </a:p>
          <a:p>
            <a:pPr>
              <a:buNone/>
            </a:pPr>
            <a:r>
              <a:rPr lang="en-US" dirty="0" smtClean="0">
                <a:solidFill>
                  <a:srgbClr val="FF0000"/>
                </a:solidFill>
              </a:rPr>
              <a:t>FROM </a:t>
            </a:r>
          </a:p>
          <a:p>
            <a:pPr>
              <a:buNone/>
            </a:pPr>
            <a:r>
              <a:rPr lang="en-US" dirty="0" smtClean="0"/>
              <a:t>EMP E , DEPT D </a:t>
            </a:r>
          </a:p>
          <a:p>
            <a:pPr>
              <a:buNone/>
            </a:pPr>
            <a:r>
              <a:rPr lang="en-US" dirty="0" smtClean="0">
                <a:solidFill>
                  <a:srgbClr val="FF0000"/>
                </a:solidFill>
              </a:rPr>
              <a:t>WHERE</a:t>
            </a:r>
          </a:p>
          <a:p>
            <a:pPr>
              <a:buNone/>
            </a:pPr>
            <a:r>
              <a:rPr lang="en-US" dirty="0" smtClean="0"/>
              <a:t>E.DEPTNO = D.DEPT</a:t>
            </a:r>
          </a:p>
          <a:p>
            <a:pPr>
              <a:buNone/>
            </a:pPr>
            <a:r>
              <a:rPr lang="en-US" dirty="0" smtClean="0">
                <a:solidFill>
                  <a:srgbClr val="FF0000"/>
                </a:solidFill>
              </a:rPr>
              <a:t>AND</a:t>
            </a:r>
          </a:p>
          <a:p>
            <a:pPr>
              <a:buNone/>
            </a:pPr>
            <a:r>
              <a:rPr lang="en-US" dirty="0" smtClean="0"/>
              <a:t>ENAME = ‘MILLAR’;</a:t>
            </a:r>
            <a:endParaRPr lang="en-US" dirty="0"/>
          </a:p>
        </p:txBody>
      </p:sp>
      <p:sp>
        <p:nvSpPr>
          <p:cNvPr id="2" name="Title 1"/>
          <p:cNvSpPr>
            <a:spLocks noGrp="1"/>
          </p:cNvSpPr>
          <p:nvPr>
            <p:ph type="title"/>
          </p:nvPr>
        </p:nvSpPr>
        <p:spPr/>
        <p:txBody>
          <a:bodyPr>
            <a:normAutofit fontScale="90000"/>
          </a:bodyPr>
          <a:lstStyle/>
          <a:p>
            <a:r>
              <a:rPr lang="en-US" dirty="0" smtClean="0"/>
              <a:t>ADDITIONAL SEARCH CONDITIONS </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404</TotalTime>
  <Words>1855</Words>
  <Application>Microsoft Office PowerPoint</Application>
  <PresentationFormat>On-screen Show (4:3)</PresentationFormat>
  <Paragraphs>259</Paragraphs>
  <Slides>32</Slides>
  <Notes>11</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44" baseType="lpstr">
      <vt:lpstr>Calibri</vt:lpstr>
      <vt:lpstr>Courier New</vt:lpstr>
      <vt:lpstr>Lucida Sans Unicode</vt:lpstr>
      <vt:lpstr>Times</vt:lpstr>
      <vt:lpstr>Times New Roman</vt:lpstr>
      <vt:lpstr>TimesNewRoman</vt:lpstr>
      <vt:lpstr>Verdana</vt:lpstr>
      <vt:lpstr>Wingdings</vt:lpstr>
      <vt:lpstr>Wingdings 2</vt:lpstr>
      <vt:lpstr>Wingdings 3</vt:lpstr>
      <vt:lpstr>Concourse</vt:lpstr>
      <vt:lpstr>Document</vt:lpstr>
      <vt:lpstr>Database Systems</vt:lpstr>
      <vt:lpstr>OBJECTIVES:</vt:lpstr>
      <vt:lpstr>LEARNING OUTCOMES</vt:lpstr>
      <vt:lpstr>PowerPoint Presentation</vt:lpstr>
      <vt:lpstr>CARTESIAN PRODUCT</vt:lpstr>
      <vt:lpstr>TYPES OF JOINS</vt:lpstr>
      <vt:lpstr>1. EQUI JOIN</vt:lpstr>
      <vt:lpstr>RETRIEVING RECORDS WITH EQUI JOIN</vt:lpstr>
      <vt:lpstr>ADDITIONAL SEARCH CONDITIONS </vt:lpstr>
      <vt:lpstr>2) NON EQUIJOIN</vt:lpstr>
      <vt:lpstr>PowerPoint Presentation</vt:lpstr>
      <vt:lpstr>RETRIEVE RECORD FROM NONEQUI-JOINS</vt:lpstr>
      <vt:lpstr>3) OUTER JOINS</vt:lpstr>
      <vt:lpstr>I. LEFT OUTER JOIN</vt:lpstr>
      <vt:lpstr>HOW TO RETRIEVE RECORDS USING LEFT OUTER JOIN??</vt:lpstr>
      <vt:lpstr>II. RIGHT OUTER JOIN</vt:lpstr>
      <vt:lpstr>HOW TO RETRIEVE RECORDS USING RIGHT OUTER JOIN??</vt:lpstr>
      <vt:lpstr>III. FULL OUTER JOIN</vt:lpstr>
      <vt:lpstr>HOW TO RETRIEVE RECORDS USING FULL OUTER JOIN??</vt:lpstr>
      <vt:lpstr>4) SELF JOIN</vt:lpstr>
      <vt:lpstr>SET OPERATORS</vt:lpstr>
      <vt:lpstr>Set Operators</vt:lpstr>
      <vt:lpstr>Tables Used in This Lesson</vt:lpstr>
      <vt:lpstr>UNION Operator</vt:lpstr>
      <vt:lpstr>Using the UNION Operator</vt:lpstr>
      <vt:lpstr>UNION ALL Operator</vt:lpstr>
      <vt:lpstr>Using the UNION ALL Operator</vt:lpstr>
      <vt:lpstr>INTERSECT Operator</vt:lpstr>
      <vt:lpstr>Using the INTERSECT Operator</vt:lpstr>
      <vt:lpstr>MINUS Operator</vt:lpstr>
      <vt:lpstr>MINUS Operator</vt:lpstr>
      <vt:lpstr>Set Operator Guidelines</vt:lpstr>
    </vt:vector>
  </TitlesOfParts>
  <Company>UR-REHMAN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Oracle 9i Labs</dc:title>
  <dc:creator>BESMILLAH</dc:creator>
  <cp:lastModifiedBy>Shoaib Raza</cp:lastModifiedBy>
  <cp:revision>153</cp:revision>
  <dcterms:created xsi:type="dcterms:W3CDTF">2013-08-30T08:00:44Z</dcterms:created>
  <dcterms:modified xsi:type="dcterms:W3CDTF">2015-09-16T09:33:23Z</dcterms:modified>
</cp:coreProperties>
</file>