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89"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672"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5D8E1E-4FFB-4A6D-B332-A420B173791E}" type="datetimeFigureOut">
              <a:rPr lang="en-US" smtClean="0"/>
              <a:pPr/>
              <a:t>10/2/2015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44419C-6887-4669-BFAB-029E9DEF2F24}" type="slidenum">
              <a:rPr lang="en-US" smtClean="0"/>
              <a:pPr/>
              <a:t>‹#›</a:t>
            </a:fld>
            <a:endParaRPr lang="en-US"/>
          </a:p>
        </p:txBody>
      </p:sp>
    </p:spTree>
    <p:extLst>
      <p:ext uri="{BB962C8B-B14F-4D97-AF65-F5344CB8AC3E}">
        <p14:creationId xmlns:p14="http://schemas.microsoft.com/office/powerpoint/2010/main" val="1943411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403976" y="4767603"/>
            <a:ext cx="5995759" cy="3802314"/>
          </a:xfrm>
          <a:noFill/>
          <a:ln/>
        </p:spPr>
        <p:txBody>
          <a:bodyPr lIns="0" tIns="0" rIns="0" bIns="0"/>
          <a:lstStyle/>
          <a:p>
            <a:pPr marL="109910" defTabSz="471498">
              <a:tabLst>
                <a:tab pos="446011" algn="l"/>
              </a:tabLst>
            </a:pPr>
            <a:r>
              <a:rPr lang="en-US" dirty="0" smtClean="0">
                <a:latin typeface="Arial" charset="0"/>
              </a:rPr>
              <a:t>What Is a </a:t>
            </a:r>
            <a:r>
              <a:rPr lang="en-US" dirty="0" err="1" smtClean="0">
                <a:latin typeface="Arial" charset="0"/>
              </a:rPr>
              <a:t>Subquery</a:t>
            </a:r>
            <a:r>
              <a:rPr lang="en-US" dirty="0" smtClean="0">
                <a:latin typeface="Arial" charset="0"/>
              </a:rPr>
              <a:t>?</a:t>
            </a:r>
          </a:p>
          <a:p>
            <a:pPr marL="224599" lvl="1" defTabSz="471498">
              <a:tabLst>
                <a:tab pos="446011" algn="l"/>
              </a:tabLst>
            </a:pPr>
            <a:r>
              <a:rPr lang="en-US" dirty="0" smtClean="0"/>
              <a:t>A </a:t>
            </a:r>
            <a:r>
              <a:rPr lang="en-US" i="1" dirty="0" err="1" smtClean="0"/>
              <a:t>subquer</a:t>
            </a:r>
            <a:r>
              <a:rPr lang="en-US" dirty="0" err="1" smtClean="0"/>
              <a:t>y</a:t>
            </a:r>
            <a:r>
              <a:rPr lang="en-US" b="1" i="1" dirty="0" smtClean="0"/>
              <a:t> </a:t>
            </a:r>
            <a:r>
              <a:rPr lang="en-US" dirty="0" smtClean="0"/>
              <a:t>is a SELECT statement that is embedded in the clause of another SQL statement.</a:t>
            </a:r>
          </a:p>
          <a:p>
            <a:pPr marL="224599" lvl="1" defTabSz="471498">
              <a:tabLst>
                <a:tab pos="446011" algn="l"/>
              </a:tabLst>
            </a:pPr>
            <a:r>
              <a:rPr lang="en-US" dirty="0" smtClean="0"/>
              <a:t>The </a:t>
            </a:r>
            <a:r>
              <a:rPr lang="en-US" dirty="0" err="1" smtClean="0"/>
              <a:t>subquery</a:t>
            </a:r>
            <a:r>
              <a:rPr lang="en-US" dirty="0" smtClean="0"/>
              <a:t> (inner query) returns a value that is used by the main query (outer query). Using a </a:t>
            </a:r>
            <a:r>
              <a:rPr lang="en-US" dirty="0" err="1" smtClean="0"/>
              <a:t>subquery</a:t>
            </a:r>
            <a:r>
              <a:rPr lang="en-US" dirty="0" smtClean="0"/>
              <a:t> is equivalent to performing two sequential queries, and using the result of the first query as the search value in the second query.</a:t>
            </a:r>
          </a:p>
          <a:p>
            <a:pPr marL="224599" lvl="1" defTabSz="471498">
              <a:tabLst>
                <a:tab pos="446011" algn="l"/>
              </a:tabLst>
            </a:pPr>
            <a:r>
              <a:rPr lang="en-US" dirty="0" err="1" smtClean="0"/>
              <a:t>Subqueries</a:t>
            </a:r>
            <a:r>
              <a:rPr lang="en-US" dirty="0" smtClean="0"/>
              <a:t> can be used for the following purposes: </a:t>
            </a:r>
          </a:p>
          <a:p>
            <a:pPr marL="552736" lvl="2" indent="-213448" defTabSz="471498">
              <a:tabLst>
                <a:tab pos="446011" algn="l"/>
              </a:tabLst>
            </a:pPr>
            <a:r>
              <a:rPr lang="en-US" dirty="0" smtClean="0"/>
              <a:t>To provide values for conditions in WHERE, HAVING, and START WITH clauses of SELECT, UPDATE, and DELETE statements</a:t>
            </a:r>
          </a:p>
          <a:p>
            <a:pPr marL="552736" lvl="2" indent="-213448" defTabSz="471498">
              <a:tabLst>
                <a:tab pos="446011" algn="l"/>
              </a:tabLst>
            </a:pPr>
            <a:r>
              <a:rPr lang="en-US" dirty="0" smtClean="0"/>
              <a:t>To define the set of rows to be inserted into the target table of an INSERT or CREATE TABLE statement</a:t>
            </a:r>
          </a:p>
          <a:p>
            <a:pPr marL="552736" lvl="2" indent="-213448" defTabSz="471498">
              <a:tabLst>
                <a:tab pos="446011" algn="l"/>
              </a:tabLst>
            </a:pPr>
            <a:r>
              <a:rPr lang="en-US" dirty="0" smtClean="0"/>
              <a:t>To define the set of rows to be included in a view or snapshot in a CREATE VIEW or CREATE SNAPSHOT statement</a:t>
            </a:r>
          </a:p>
          <a:p>
            <a:pPr marL="552736" lvl="2" indent="-213448" defTabSz="471498">
              <a:tabLst>
                <a:tab pos="446011" algn="l"/>
              </a:tabLst>
            </a:pPr>
            <a:r>
              <a:rPr lang="en-US" dirty="0" smtClean="0"/>
              <a:t>To define one or more values to be assigned to existing rows in an UPDATE statement</a:t>
            </a:r>
          </a:p>
          <a:p>
            <a:pPr marL="552736" lvl="2" indent="-213448" defTabSz="471498">
              <a:tabLst>
                <a:tab pos="446011" algn="l"/>
              </a:tabLst>
            </a:pPr>
            <a:r>
              <a:rPr lang="en-US" dirty="0" smtClean="0"/>
              <a:t>To define a table to be operated on by a containing query. You do this by placing the </a:t>
            </a:r>
            <a:r>
              <a:rPr lang="en-US" dirty="0" err="1" smtClean="0"/>
              <a:t>subquery</a:t>
            </a:r>
            <a:r>
              <a:rPr lang="en-US" dirty="0" smtClean="0"/>
              <a:t> in the FROM clause. This can be done in INSERT, UPDATE, and DELETE statements as well.</a:t>
            </a:r>
          </a:p>
          <a:p>
            <a:pPr marL="224599" lvl="1" defTabSz="471498">
              <a:tabLst>
                <a:tab pos="446011" algn="l"/>
              </a:tabLst>
            </a:pPr>
            <a:r>
              <a:rPr lang="en-US" b="1" dirty="0" smtClean="0"/>
              <a:t>Note:</a:t>
            </a:r>
            <a:r>
              <a:rPr lang="en-US" dirty="0" smtClean="0"/>
              <a:t> A </a:t>
            </a:r>
            <a:r>
              <a:rPr lang="en-US" dirty="0" err="1" smtClean="0"/>
              <a:t>subquery</a:t>
            </a:r>
            <a:r>
              <a:rPr lang="en-US" dirty="0" smtClean="0"/>
              <a:t> is evaluated once for the entire parent statement.</a:t>
            </a:r>
          </a:p>
          <a:p>
            <a:pPr marL="109910" defTabSz="471498">
              <a:tabLst>
                <a:tab pos="446011" algn="l"/>
              </a:tabLst>
            </a:pPr>
            <a:endParaRPr lang="en-US" b="0" dirty="0" smtClean="0">
              <a:latin typeface="Times New Roman" pitchFamily="18" charset="0"/>
            </a:endParaRPr>
          </a:p>
        </p:txBody>
      </p:sp>
      <p:sp>
        <p:nvSpPr>
          <p:cNvPr id="23555" name="Rectangle 3"/>
          <p:cNvSpPr>
            <a:spLocks noGrp="1" noRot="1" noChangeAspect="1" noChangeArrowheads="1" noTextEdit="1"/>
          </p:cNvSpPr>
          <p:nvPr>
            <p:ph type="sldImg"/>
          </p:nvPr>
        </p:nvSpPr>
        <p:spPr>
          <a:xfrm>
            <a:off x="454025" y="168275"/>
            <a:ext cx="5938838" cy="4452938"/>
          </a:xfrm>
          <a:ln cap="flat"/>
        </p:spPr>
      </p:sp>
    </p:spTree>
    <p:extLst>
      <p:ext uri="{BB962C8B-B14F-4D97-AF65-F5344CB8AC3E}">
        <p14:creationId xmlns:p14="http://schemas.microsoft.com/office/powerpoint/2010/main" val="1978905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439738" y="193675"/>
            <a:ext cx="5940425" cy="4454525"/>
          </a:xfrm>
          <a:ln cap="flat"/>
        </p:spPr>
      </p:sp>
      <p:grpSp>
        <p:nvGrpSpPr>
          <p:cNvPr id="2" name="Group 14"/>
          <p:cNvGrpSpPr>
            <a:grpSpLocks/>
          </p:cNvGrpSpPr>
          <p:nvPr/>
        </p:nvGrpSpPr>
        <p:grpSpPr bwMode="auto">
          <a:xfrm>
            <a:off x="231528" y="7485359"/>
            <a:ext cx="285816" cy="302150"/>
            <a:chOff x="145" y="4707"/>
            <a:chExt cx="179" cy="190"/>
          </a:xfrm>
        </p:grpSpPr>
        <p:sp>
          <p:nvSpPr>
            <p:cNvPr id="26629" name="Freeform 3"/>
            <p:cNvSpPr>
              <a:spLocks/>
            </p:cNvSpPr>
            <p:nvPr/>
          </p:nvSpPr>
          <p:spPr bwMode="auto">
            <a:xfrm>
              <a:off x="145" y="4707"/>
              <a:ext cx="179" cy="182"/>
            </a:xfrm>
            <a:custGeom>
              <a:avLst/>
              <a:gdLst>
                <a:gd name="T0" fmla="*/ 178 w 179"/>
                <a:gd name="T1" fmla="*/ 181 h 182"/>
                <a:gd name="T2" fmla="*/ 178 w 179"/>
                <a:gd name="T3" fmla="*/ 0 h 182"/>
                <a:gd name="T4" fmla="*/ 0 w 179"/>
                <a:gd name="T5" fmla="*/ 0 h 182"/>
                <a:gd name="T6" fmla="*/ 0 w 179"/>
                <a:gd name="T7" fmla="*/ 181 h 182"/>
                <a:gd name="T8" fmla="*/ 178 w 179"/>
                <a:gd name="T9" fmla="*/ 181 h 182"/>
                <a:gd name="T10" fmla="*/ 0 60000 65536"/>
                <a:gd name="T11" fmla="*/ 0 60000 65536"/>
                <a:gd name="T12" fmla="*/ 0 60000 65536"/>
                <a:gd name="T13" fmla="*/ 0 60000 65536"/>
                <a:gd name="T14" fmla="*/ 0 60000 65536"/>
                <a:gd name="T15" fmla="*/ 0 w 179"/>
                <a:gd name="T16" fmla="*/ 0 h 182"/>
                <a:gd name="T17" fmla="*/ 179 w 179"/>
                <a:gd name="T18" fmla="*/ 182 h 182"/>
              </a:gdLst>
              <a:ahLst/>
              <a:cxnLst>
                <a:cxn ang="T10">
                  <a:pos x="T0" y="T1"/>
                </a:cxn>
                <a:cxn ang="T11">
                  <a:pos x="T2" y="T3"/>
                </a:cxn>
                <a:cxn ang="T12">
                  <a:pos x="T4" y="T5"/>
                </a:cxn>
                <a:cxn ang="T13">
                  <a:pos x="T6" y="T7"/>
                </a:cxn>
                <a:cxn ang="T14">
                  <a:pos x="T8" y="T9"/>
                </a:cxn>
              </a:cxnLst>
              <a:rect l="T15" t="T16" r="T17" b="T18"/>
              <a:pathLst>
                <a:path w="179" h="182">
                  <a:moveTo>
                    <a:pt x="178" y="181"/>
                  </a:moveTo>
                  <a:lnTo>
                    <a:pt x="178" y="0"/>
                  </a:lnTo>
                  <a:lnTo>
                    <a:pt x="0" y="0"/>
                  </a:lnTo>
                  <a:lnTo>
                    <a:pt x="0" y="181"/>
                  </a:lnTo>
                  <a:lnTo>
                    <a:pt x="178" y="181"/>
                  </a:lnTo>
                </a:path>
              </a:pathLst>
            </a:custGeom>
            <a:solidFill>
              <a:srgbClr val="000000"/>
            </a:solidFill>
            <a:ln w="9525" cap="rnd">
              <a:noFill/>
              <a:round/>
              <a:headEnd/>
              <a:tailEnd/>
            </a:ln>
          </p:spPr>
          <p:txBody>
            <a:bodyPr/>
            <a:lstStyle/>
            <a:p>
              <a:endParaRPr lang="en-US"/>
            </a:p>
          </p:txBody>
        </p:sp>
        <p:sp>
          <p:nvSpPr>
            <p:cNvPr id="26630" name="Freeform 4"/>
            <p:cNvSpPr>
              <a:spLocks/>
            </p:cNvSpPr>
            <p:nvPr/>
          </p:nvSpPr>
          <p:spPr bwMode="auto">
            <a:xfrm>
              <a:off x="227" y="4880"/>
              <a:ext cx="25" cy="17"/>
            </a:xfrm>
            <a:custGeom>
              <a:avLst/>
              <a:gdLst>
                <a:gd name="T0" fmla="*/ 24 w 25"/>
                <a:gd name="T1" fmla="*/ 16 h 17"/>
                <a:gd name="T2" fmla="*/ 24 w 25"/>
                <a:gd name="T3" fmla="*/ 0 h 17"/>
                <a:gd name="T4" fmla="*/ 0 w 25"/>
                <a:gd name="T5" fmla="*/ 0 h 17"/>
                <a:gd name="T6" fmla="*/ 0 w 25"/>
                <a:gd name="T7" fmla="*/ 16 h 17"/>
                <a:gd name="T8" fmla="*/ 24 w 25"/>
                <a:gd name="T9" fmla="*/ 16 h 17"/>
                <a:gd name="T10" fmla="*/ 0 60000 65536"/>
                <a:gd name="T11" fmla="*/ 0 60000 65536"/>
                <a:gd name="T12" fmla="*/ 0 60000 65536"/>
                <a:gd name="T13" fmla="*/ 0 60000 65536"/>
                <a:gd name="T14" fmla="*/ 0 60000 65536"/>
                <a:gd name="T15" fmla="*/ 0 w 25"/>
                <a:gd name="T16" fmla="*/ 0 h 17"/>
                <a:gd name="T17" fmla="*/ 25 w 25"/>
                <a:gd name="T18" fmla="*/ 17 h 17"/>
              </a:gdLst>
              <a:ahLst/>
              <a:cxnLst>
                <a:cxn ang="T10">
                  <a:pos x="T0" y="T1"/>
                </a:cxn>
                <a:cxn ang="T11">
                  <a:pos x="T2" y="T3"/>
                </a:cxn>
                <a:cxn ang="T12">
                  <a:pos x="T4" y="T5"/>
                </a:cxn>
                <a:cxn ang="T13">
                  <a:pos x="T6" y="T7"/>
                </a:cxn>
                <a:cxn ang="T14">
                  <a:pos x="T8" y="T9"/>
                </a:cxn>
              </a:cxnLst>
              <a:rect l="T15" t="T16" r="T17" b="T18"/>
              <a:pathLst>
                <a:path w="25" h="17">
                  <a:moveTo>
                    <a:pt x="24" y="16"/>
                  </a:moveTo>
                  <a:lnTo>
                    <a:pt x="24" y="0"/>
                  </a:lnTo>
                  <a:lnTo>
                    <a:pt x="0" y="0"/>
                  </a:lnTo>
                  <a:lnTo>
                    <a:pt x="0" y="16"/>
                  </a:lnTo>
                  <a:lnTo>
                    <a:pt x="24" y="16"/>
                  </a:lnTo>
                </a:path>
              </a:pathLst>
            </a:custGeom>
            <a:solidFill>
              <a:srgbClr val="FFFFFF"/>
            </a:solidFill>
            <a:ln w="9525" cap="rnd">
              <a:noFill/>
              <a:round/>
              <a:headEnd/>
              <a:tailEnd/>
            </a:ln>
          </p:spPr>
          <p:txBody>
            <a:bodyPr/>
            <a:lstStyle/>
            <a:p>
              <a:endParaRPr lang="en-US"/>
            </a:p>
          </p:txBody>
        </p:sp>
        <p:sp>
          <p:nvSpPr>
            <p:cNvPr id="26631" name="Freeform 5"/>
            <p:cNvSpPr>
              <a:spLocks/>
            </p:cNvSpPr>
            <p:nvPr/>
          </p:nvSpPr>
          <p:spPr bwMode="auto">
            <a:xfrm>
              <a:off x="167" y="4760"/>
              <a:ext cx="31" cy="19"/>
            </a:xfrm>
            <a:custGeom>
              <a:avLst/>
              <a:gdLst>
                <a:gd name="T0" fmla="*/ 0 w 31"/>
                <a:gd name="T1" fmla="*/ 0 h 19"/>
                <a:gd name="T2" fmla="*/ 24 w 31"/>
                <a:gd name="T3" fmla="*/ 18 h 19"/>
                <a:gd name="T4" fmla="*/ 30 w 31"/>
                <a:gd name="T5" fmla="*/ 8 h 19"/>
                <a:gd name="T6" fmla="*/ 0 w 31"/>
                <a:gd name="T7" fmla="*/ 0 h 19"/>
                <a:gd name="T8" fmla="*/ 0 60000 65536"/>
                <a:gd name="T9" fmla="*/ 0 60000 65536"/>
                <a:gd name="T10" fmla="*/ 0 60000 65536"/>
                <a:gd name="T11" fmla="*/ 0 60000 65536"/>
                <a:gd name="T12" fmla="*/ 0 w 31"/>
                <a:gd name="T13" fmla="*/ 0 h 19"/>
                <a:gd name="T14" fmla="*/ 31 w 31"/>
                <a:gd name="T15" fmla="*/ 19 h 19"/>
              </a:gdLst>
              <a:ahLst/>
              <a:cxnLst>
                <a:cxn ang="T8">
                  <a:pos x="T0" y="T1"/>
                </a:cxn>
                <a:cxn ang="T9">
                  <a:pos x="T2" y="T3"/>
                </a:cxn>
                <a:cxn ang="T10">
                  <a:pos x="T4" y="T5"/>
                </a:cxn>
                <a:cxn ang="T11">
                  <a:pos x="T6" y="T7"/>
                </a:cxn>
              </a:cxnLst>
              <a:rect l="T12" t="T13" r="T14" b="T15"/>
              <a:pathLst>
                <a:path w="31" h="19">
                  <a:moveTo>
                    <a:pt x="0" y="0"/>
                  </a:moveTo>
                  <a:lnTo>
                    <a:pt x="24" y="18"/>
                  </a:lnTo>
                  <a:lnTo>
                    <a:pt x="30" y="8"/>
                  </a:lnTo>
                  <a:lnTo>
                    <a:pt x="0" y="0"/>
                  </a:lnTo>
                </a:path>
              </a:pathLst>
            </a:custGeom>
            <a:solidFill>
              <a:srgbClr val="FFFFFF"/>
            </a:solidFill>
            <a:ln w="9525" cap="rnd">
              <a:noFill/>
              <a:round/>
              <a:headEnd/>
              <a:tailEnd/>
            </a:ln>
          </p:spPr>
          <p:txBody>
            <a:bodyPr/>
            <a:lstStyle/>
            <a:p>
              <a:endParaRPr lang="en-US"/>
            </a:p>
          </p:txBody>
        </p:sp>
        <p:sp>
          <p:nvSpPr>
            <p:cNvPr id="26632" name="Freeform 6"/>
            <p:cNvSpPr>
              <a:spLocks/>
            </p:cNvSpPr>
            <p:nvPr/>
          </p:nvSpPr>
          <p:spPr bwMode="auto">
            <a:xfrm>
              <a:off x="277" y="4760"/>
              <a:ext cx="36" cy="19"/>
            </a:xfrm>
            <a:custGeom>
              <a:avLst/>
              <a:gdLst>
                <a:gd name="T0" fmla="*/ 35 w 36"/>
                <a:gd name="T1" fmla="*/ 0 h 19"/>
                <a:gd name="T2" fmla="*/ 6 w 36"/>
                <a:gd name="T3" fmla="*/ 18 h 19"/>
                <a:gd name="T4" fmla="*/ 0 w 36"/>
                <a:gd name="T5" fmla="*/ 8 h 19"/>
                <a:gd name="T6" fmla="*/ 35 w 36"/>
                <a:gd name="T7" fmla="*/ 0 h 19"/>
                <a:gd name="T8" fmla="*/ 0 60000 65536"/>
                <a:gd name="T9" fmla="*/ 0 60000 65536"/>
                <a:gd name="T10" fmla="*/ 0 60000 65536"/>
                <a:gd name="T11" fmla="*/ 0 60000 65536"/>
                <a:gd name="T12" fmla="*/ 0 w 36"/>
                <a:gd name="T13" fmla="*/ 0 h 19"/>
                <a:gd name="T14" fmla="*/ 36 w 36"/>
                <a:gd name="T15" fmla="*/ 19 h 19"/>
              </a:gdLst>
              <a:ahLst/>
              <a:cxnLst>
                <a:cxn ang="T8">
                  <a:pos x="T0" y="T1"/>
                </a:cxn>
                <a:cxn ang="T9">
                  <a:pos x="T2" y="T3"/>
                </a:cxn>
                <a:cxn ang="T10">
                  <a:pos x="T4" y="T5"/>
                </a:cxn>
                <a:cxn ang="T11">
                  <a:pos x="T6" y="T7"/>
                </a:cxn>
              </a:cxnLst>
              <a:rect l="T12" t="T13" r="T14" b="T15"/>
              <a:pathLst>
                <a:path w="36" h="19">
                  <a:moveTo>
                    <a:pt x="35" y="0"/>
                  </a:moveTo>
                  <a:lnTo>
                    <a:pt x="6" y="18"/>
                  </a:lnTo>
                  <a:lnTo>
                    <a:pt x="0" y="8"/>
                  </a:lnTo>
                  <a:lnTo>
                    <a:pt x="35" y="0"/>
                  </a:lnTo>
                </a:path>
              </a:pathLst>
            </a:custGeom>
            <a:solidFill>
              <a:srgbClr val="FFFFFF"/>
            </a:solidFill>
            <a:ln w="9525" cap="rnd">
              <a:noFill/>
              <a:round/>
              <a:headEnd/>
              <a:tailEnd/>
            </a:ln>
          </p:spPr>
          <p:txBody>
            <a:bodyPr/>
            <a:lstStyle/>
            <a:p>
              <a:endParaRPr lang="en-US"/>
            </a:p>
          </p:txBody>
        </p:sp>
        <p:sp>
          <p:nvSpPr>
            <p:cNvPr id="26633" name="Freeform 7"/>
            <p:cNvSpPr>
              <a:spLocks/>
            </p:cNvSpPr>
            <p:nvPr/>
          </p:nvSpPr>
          <p:spPr bwMode="auto">
            <a:xfrm>
              <a:off x="163" y="4799"/>
              <a:ext cx="34" cy="19"/>
            </a:xfrm>
            <a:custGeom>
              <a:avLst/>
              <a:gdLst>
                <a:gd name="T0" fmla="*/ 0 w 34"/>
                <a:gd name="T1" fmla="*/ 18 h 19"/>
                <a:gd name="T2" fmla="*/ 33 w 34"/>
                <a:gd name="T3" fmla="*/ 14 h 19"/>
                <a:gd name="T4" fmla="*/ 31 w 34"/>
                <a:gd name="T5" fmla="*/ 0 h 19"/>
                <a:gd name="T6" fmla="*/ 0 w 34"/>
                <a:gd name="T7" fmla="*/ 18 h 19"/>
                <a:gd name="T8" fmla="*/ 0 60000 65536"/>
                <a:gd name="T9" fmla="*/ 0 60000 65536"/>
                <a:gd name="T10" fmla="*/ 0 60000 65536"/>
                <a:gd name="T11" fmla="*/ 0 60000 65536"/>
                <a:gd name="T12" fmla="*/ 0 w 34"/>
                <a:gd name="T13" fmla="*/ 0 h 19"/>
                <a:gd name="T14" fmla="*/ 34 w 34"/>
                <a:gd name="T15" fmla="*/ 19 h 19"/>
              </a:gdLst>
              <a:ahLst/>
              <a:cxnLst>
                <a:cxn ang="T8">
                  <a:pos x="T0" y="T1"/>
                </a:cxn>
                <a:cxn ang="T9">
                  <a:pos x="T2" y="T3"/>
                </a:cxn>
                <a:cxn ang="T10">
                  <a:pos x="T4" y="T5"/>
                </a:cxn>
                <a:cxn ang="T11">
                  <a:pos x="T6" y="T7"/>
                </a:cxn>
              </a:cxnLst>
              <a:rect l="T12" t="T13" r="T14" b="T15"/>
              <a:pathLst>
                <a:path w="34" h="19">
                  <a:moveTo>
                    <a:pt x="0" y="18"/>
                  </a:moveTo>
                  <a:lnTo>
                    <a:pt x="33" y="14"/>
                  </a:lnTo>
                  <a:lnTo>
                    <a:pt x="31" y="0"/>
                  </a:lnTo>
                  <a:lnTo>
                    <a:pt x="0" y="18"/>
                  </a:lnTo>
                </a:path>
              </a:pathLst>
            </a:custGeom>
            <a:solidFill>
              <a:srgbClr val="FFFFFF"/>
            </a:solidFill>
            <a:ln w="9525" cap="rnd">
              <a:noFill/>
              <a:round/>
              <a:headEnd/>
              <a:tailEnd/>
            </a:ln>
          </p:spPr>
          <p:txBody>
            <a:bodyPr/>
            <a:lstStyle/>
            <a:p>
              <a:endParaRPr lang="en-US"/>
            </a:p>
          </p:txBody>
        </p:sp>
        <p:sp>
          <p:nvSpPr>
            <p:cNvPr id="26634" name="Freeform 8"/>
            <p:cNvSpPr>
              <a:spLocks/>
            </p:cNvSpPr>
            <p:nvPr/>
          </p:nvSpPr>
          <p:spPr bwMode="auto">
            <a:xfrm>
              <a:off x="280" y="4800"/>
              <a:ext cx="35" cy="19"/>
            </a:xfrm>
            <a:custGeom>
              <a:avLst/>
              <a:gdLst>
                <a:gd name="T0" fmla="*/ 34 w 35"/>
                <a:gd name="T1" fmla="*/ 18 h 19"/>
                <a:gd name="T2" fmla="*/ 0 w 35"/>
                <a:gd name="T3" fmla="*/ 15 h 19"/>
                <a:gd name="T4" fmla="*/ 2 w 35"/>
                <a:gd name="T5" fmla="*/ 0 h 19"/>
                <a:gd name="T6" fmla="*/ 34 w 35"/>
                <a:gd name="T7" fmla="*/ 18 h 19"/>
                <a:gd name="T8" fmla="*/ 0 60000 65536"/>
                <a:gd name="T9" fmla="*/ 0 60000 65536"/>
                <a:gd name="T10" fmla="*/ 0 60000 65536"/>
                <a:gd name="T11" fmla="*/ 0 60000 65536"/>
                <a:gd name="T12" fmla="*/ 0 w 35"/>
                <a:gd name="T13" fmla="*/ 0 h 19"/>
                <a:gd name="T14" fmla="*/ 35 w 35"/>
                <a:gd name="T15" fmla="*/ 19 h 19"/>
              </a:gdLst>
              <a:ahLst/>
              <a:cxnLst>
                <a:cxn ang="T8">
                  <a:pos x="T0" y="T1"/>
                </a:cxn>
                <a:cxn ang="T9">
                  <a:pos x="T2" y="T3"/>
                </a:cxn>
                <a:cxn ang="T10">
                  <a:pos x="T4" y="T5"/>
                </a:cxn>
                <a:cxn ang="T11">
                  <a:pos x="T6" y="T7"/>
                </a:cxn>
              </a:cxnLst>
              <a:rect l="T12" t="T13" r="T14" b="T15"/>
              <a:pathLst>
                <a:path w="35" h="19">
                  <a:moveTo>
                    <a:pt x="34" y="18"/>
                  </a:moveTo>
                  <a:lnTo>
                    <a:pt x="0" y="15"/>
                  </a:lnTo>
                  <a:lnTo>
                    <a:pt x="2" y="0"/>
                  </a:lnTo>
                  <a:lnTo>
                    <a:pt x="34" y="18"/>
                  </a:lnTo>
                </a:path>
              </a:pathLst>
            </a:custGeom>
            <a:solidFill>
              <a:srgbClr val="FFFFFF"/>
            </a:solidFill>
            <a:ln w="9525" cap="rnd">
              <a:noFill/>
              <a:round/>
              <a:headEnd/>
              <a:tailEnd/>
            </a:ln>
          </p:spPr>
          <p:txBody>
            <a:bodyPr/>
            <a:lstStyle/>
            <a:p>
              <a:endParaRPr lang="en-US"/>
            </a:p>
          </p:txBody>
        </p:sp>
        <p:sp>
          <p:nvSpPr>
            <p:cNvPr id="26635" name="Freeform 9"/>
            <p:cNvSpPr>
              <a:spLocks/>
            </p:cNvSpPr>
            <p:nvPr/>
          </p:nvSpPr>
          <p:spPr bwMode="auto">
            <a:xfrm>
              <a:off x="190" y="4721"/>
              <a:ext cx="27" cy="31"/>
            </a:xfrm>
            <a:custGeom>
              <a:avLst/>
              <a:gdLst>
                <a:gd name="T0" fmla="*/ 0 w 27"/>
                <a:gd name="T1" fmla="*/ 0 h 31"/>
                <a:gd name="T2" fmla="*/ 15 w 27"/>
                <a:gd name="T3" fmla="*/ 30 h 31"/>
                <a:gd name="T4" fmla="*/ 26 w 27"/>
                <a:gd name="T5" fmla="*/ 23 h 31"/>
                <a:gd name="T6" fmla="*/ 0 w 27"/>
                <a:gd name="T7" fmla="*/ 0 h 31"/>
                <a:gd name="T8" fmla="*/ 0 60000 65536"/>
                <a:gd name="T9" fmla="*/ 0 60000 65536"/>
                <a:gd name="T10" fmla="*/ 0 60000 65536"/>
                <a:gd name="T11" fmla="*/ 0 60000 65536"/>
                <a:gd name="T12" fmla="*/ 0 w 27"/>
                <a:gd name="T13" fmla="*/ 0 h 31"/>
                <a:gd name="T14" fmla="*/ 27 w 27"/>
                <a:gd name="T15" fmla="*/ 31 h 31"/>
              </a:gdLst>
              <a:ahLst/>
              <a:cxnLst>
                <a:cxn ang="T8">
                  <a:pos x="T0" y="T1"/>
                </a:cxn>
                <a:cxn ang="T9">
                  <a:pos x="T2" y="T3"/>
                </a:cxn>
                <a:cxn ang="T10">
                  <a:pos x="T4" y="T5"/>
                </a:cxn>
                <a:cxn ang="T11">
                  <a:pos x="T6" y="T7"/>
                </a:cxn>
              </a:cxnLst>
              <a:rect l="T12" t="T13" r="T14" b="T15"/>
              <a:pathLst>
                <a:path w="27" h="31">
                  <a:moveTo>
                    <a:pt x="0" y="0"/>
                  </a:moveTo>
                  <a:lnTo>
                    <a:pt x="15" y="30"/>
                  </a:lnTo>
                  <a:lnTo>
                    <a:pt x="26" y="23"/>
                  </a:lnTo>
                  <a:lnTo>
                    <a:pt x="0" y="0"/>
                  </a:lnTo>
                </a:path>
              </a:pathLst>
            </a:custGeom>
            <a:solidFill>
              <a:srgbClr val="FFFFFF"/>
            </a:solidFill>
            <a:ln w="9525" cap="rnd">
              <a:noFill/>
              <a:round/>
              <a:headEnd/>
              <a:tailEnd/>
            </a:ln>
          </p:spPr>
          <p:txBody>
            <a:bodyPr/>
            <a:lstStyle/>
            <a:p>
              <a:endParaRPr lang="en-US"/>
            </a:p>
          </p:txBody>
        </p:sp>
        <p:sp>
          <p:nvSpPr>
            <p:cNvPr id="26636" name="Freeform 10"/>
            <p:cNvSpPr>
              <a:spLocks/>
            </p:cNvSpPr>
            <p:nvPr/>
          </p:nvSpPr>
          <p:spPr bwMode="auto">
            <a:xfrm>
              <a:off x="255" y="4724"/>
              <a:ext cx="28" cy="31"/>
            </a:xfrm>
            <a:custGeom>
              <a:avLst/>
              <a:gdLst>
                <a:gd name="T0" fmla="*/ 27 w 28"/>
                <a:gd name="T1" fmla="*/ 0 h 31"/>
                <a:gd name="T2" fmla="*/ 11 w 28"/>
                <a:gd name="T3" fmla="*/ 30 h 31"/>
                <a:gd name="T4" fmla="*/ 0 w 28"/>
                <a:gd name="T5" fmla="*/ 22 h 31"/>
                <a:gd name="T6" fmla="*/ 27 w 28"/>
                <a:gd name="T7" fmla="*/ 0 h 31"/>
                <a:gd name="T8" fmla="*/ 0 60000 65536"/>
                <a:gd name="T9" fmla="*/ 0 60000 65536"/>
                <a:gd name="T10" fmla="*/ 0 60000 65536"/>
                <a:gd name="T11" fmla="*/ 0 60000 65536"/>
                <a:gd name="T12" fmla="*/ 0 w 28"/>
                <a:gd name="T13" fmla="*/ 0 h 31"/>
                <a:gd name="T14" fmla="*/ 28 w 28"/>
                <a:gd name="T15" fmla="*/ 31 h 31"/>
              </a:gdLst>
              <a:ahLst/>
              <a:cxnLst>
                <a:cxn ang="T8">
                  <a:pos x="T0" y="T1"/>
                </a:cxn>
                <a:cxn ang="T9">
                  <a:pos x="T2" y="T3"/>
                </a:cxn>
                <a:cxn ang="T10">
                  <a:pos x="T4" y="T5"/>
                </a:cxn>
                <a:cxn ang="T11">
                  <a:pos x="T6" y="T7"/>
                </a:cxn>
              </a:cxnLst>
              <a:rect l="T12" t="T13" r="T14" b="T15"/>
              <a:pathLst>
                <a:path w="28" h="31">
                  <a:moveTo>
                    <a:pt x="27" y="0"/>
                  </a:moveTo>
                  <a:lnTo>
                    <a:pt x="11" y="30"/>
                  </a:lnTo>
                  <a:lnTo>
                    <a:pt x="0" y="22"/>
                  </a:lnTo>
                  <a:lnTo>
                    <a:pt x="27" y="0"/>
                  </a:lnTo>
                </a:path>
              </a:pathLst>
            </a:custGeom>
            <a:solidFill>
              <a:srgbClr val="FFFFFF"/>
            </a:solidFill>
            <a:ln w="9525" cap="rnd">
              <a:noFill/>
              <a:round/>
              <a:headEnd/>
              <a:tailEnd/>
            </a:ln>
          </p:spPr>
          <p:txBody>
            <a:bodyPr/>
            <a:lstStyle/>
            <a:p>
              <a:endParaRPr lang="en-US"/>
            </a:p>
          </p:txBody>
        </p:sp>
        <p:sp>
          <p:nvSpPr>
            <p:cNvPr id="26637" name="Freeform 11"/>
            <p:cNvSpPr>
              <a:spLocks/>
            </p:cNvSpPr>
            <p:nvPr/>
          </p:nvSpPr>
          <p:spPr bwMode="auto">
            <a:xfrm>
              <a:off x="231" y="4712"/>
              <a:ext cx="17" cy="32"/>
            </a:xfrm>
            <a:custGeom>
              <a:avLst/>
              <a:gdLst>
                <a:gd name="T0" fmla="*/ 7 w 17"/>
                <a:gd name="T1" fmla="*/ 0 h 32"/>
                <a:gd name="T2" fmla="*/ 0 w 17"/>
                <a:gd name="T3" fmla="*/ 31 h 32"/>
                <a:gd name="T4" fmla="*/ 16 w 17"/>
                <a:gd name="T5" fmla="*/ 29 h 32"/>
                <a:gd name="T6" fmla="*/ 7 w 17"/>
                <a:gd name="T7" fmla="*/ 0 h 32"/>
                <a:gd name="T8" fmla="*/ 0 60000 65536"/>
                <a:gd name="T9" fmla="*/ 0 60000 65536"/>
                <a:gd name="T10" fmla="*/ 0 60000 65536"/>
                <a:gd name="T11" fmla="*/ 0 60000 65536"/>
                <a:gd name="T12" fmla="*/ 0 w 17"/>
                <a:gd name="T13" fmla="*/ 0 h 32"/>
                <a:gd name="T14" fmla="*/ 17 w 17"/>
                <a:gd name="T15" fmla="*/ 32 h 32"/>
              </a:gdLst>
              <a:ahLst/>
              <a:cxnLst>
                <a:cxn ang="T8">
                  <a:pos x="T0" y="T1"/>
                </a:cxn>
                <a:cxn ang="T9">
                  <a:pos x="T2" y="T3"/>
                </a:cxn>
                <a:cxn ang="T10">
                  <a:pos x="T4" y="T5"/>
                </a:cxn>
                <a:cxn ang="T11">
                  <a:pos x="T6" y="T7"/>
                </a:cxn>
              </a:cxnLst>
              <a:rect l="T12" t="T13" r="T14" b="T15"/>
              <a:pathLst>
                <a:path w="17" h="32">
                  <a:moveTo>
                    <a:pt x="7" y="0"/>
                  </a:moveTo>
                  <a:lnTo>
                    <a:pt x="0" y="31"/>
                  </a:lnTo>
                  <a:lnTo>
                    <a:pt x="16" y="29"/>
                  </a:lnTo>
                  <a:lnTo>
                    <a:pt x="7" y="0"/>
                  </a:lnTo>
                </a:path>
              </a:pathLst>
            </a:custGeom>
            <a:solidFill>
              <a:srgbClr val="FFFFFF"/>
            </a:solidFill>
            <a:ln w="9525" cap="rnd">
              <a:noFill/>
              <a:round/>
              <a:headEnd/>
              <a:tailEnd/>
            </a:ln>
          </p:spPr>
          <p:txBody>
            <a:bodyPr/>
            <a:lstStyle/>
            <a:p>
              <a:endParaRPr lang="en-US"/>
            </a:p>
          </p:txBody>
        </p:sp>
        <p:sp>
          <p:nvSpPr>
            <p:cNvPr id="26638" name="Freeform 12"/>
            <p:cNvSpPr>
              <a:spLocks/>
            </p:cNvSpPr>
            <p:nvPr/>
          </p:nvSpPr>
          <p:spPr bwMode="auto">
            <a:xfrm>
              <a:off x="204" y="4759"/>
              <a:ext cx="69" cy="114"/>
            </a:xfrm>
            <a:custGeom>
              <a:avLst/>
              <a:gdLst>
                <a:gd name="T0" fmla="*/ 22 w 69"/>
                <a:gd name="T1" fmla="*/ 113 h 114"/>
                <a:gd name="T2" fmla="*/ 23 w 69"/>
                <a:gd name="T3" fmla="*/ 93 h 114"/>
                <a:gd name="T4" fmla="*/ 21 w 69"/>
                <a:gd name="T5" fmla="*/ 90 h 114"/>
                <a:gd name="T6" fmla="*/ 15 w 69"/>
                <a:gd name="T7" fmla="*/ 82 h 114"/>
                <a:gd name="T8" fmla="*/ 9 w 69"/>
                <a:gd name="T9" fmla="*/ 71 h 114"/>
                <a:gd name="T10" fmla="*/ 4 w 69"/>
                <a:gd name="T11" fmla="*/ 57 h 114"/>
                <a:gd name="T12" fmla="*/ 0 w 69"/>
                <a:gd name="T13" fmla="*/ 41 h 114"/>
                <a:gd name="T14" fmla="*/ 1 w 69"/>
                <a:gd name="T15" fmla="*/ 26 h 114"/>
                <a:gd name="T16" fmla="*/ 8 w 69"/>
                <a:gd name="T17" fmla="*/ 11 h 114"/>
                <a:gd name="T18" fmla="*/ 23 w 69"/>
                <a:gd name="T19" fmla="*/ 0 h 114"/>
                <a:gd name="T20" fmla="*/ 43 w 69"/>
                <a:gd name="T21" fmla="*/ 0 h 114"/>
                <a:gd name="T22" fmla="*/ 46 w 69"/>
                <a:gd name="T23" fmla="*/ 0 h 114"/>
                <a:gd name="T24" fmla="*/ 51 w 69"/>
                <a:gd name="T25" fmla="*/ 4 h 114"/>
                <a:gd name="T26" fmla="*/ 57 w 69"/>
                <a:gd name="T27" fmla="*/ 10 h 114"/>
                <a:gd name="T28" fmla="*/ 63 w 69"/>
                <a:gd name="T29" fmla="*/ 19 h 114"/>
                <a:gd name="T30" fmla="*/ 68 w 69"/>
                <a:gd name="T31" fmla="*/ 31 h 114"/>
                <a:gd name="T32" fmla="*/ 66 w 69"/>
                <a:gd name="T33" fmla="*/ 47 h 114"/>
                <a:gd name="T34" fmla="*/ 59 w 69"/>
                <a:gd name="T35" fmla="*/ 67 h 114"/>
                <a:gd name="T36" fmla="*/ 43 w 69"/>
                <a:gd name="T37" fmla="*/ 90 h 114"/>
                <a:gd name="T38" fmla="*/ 43 w 69"/>
                <a:gd name="T39" fmla="*/ 113 h 114"/>
                <a:gd name="T40" fmla="*/ 22 w 69"/>
                <a:gd name="T41" fmla="*/ 113 h 1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114"/>
                <a:gd name="T65" fmla="*/ 69 w 69"/>
                <a:gd name="T66" fmla="*/ 114 h 1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114">
                  <a:moveTo>
                    <a:pt x="22" y="113"/>
                  </a:moveTo>
                  <a:lnTo>
                    <a:pt x="23" y="93"/>
                  </a:lnTo>
                  <a:lnTo>
                    <a:pt x="21" y="90"/>
                  </a:lnTo>
                  <a:lnTo>
                    <a:pt x="15" y="82"/>
                  </a:lnTo>
                  <a:lnTo>
                    <a:pt x="9" y="71"/>
                  </a:lnTo>
                  <a:lnTo>
                    <a:pt x="4" y="57"/>
                  </a:lnTo>
                  <a:lnTo>
                    <a:pt x="0" y="41"/>
                  </a:lnTo>
                  <a:lnTo>
                    <a:pt x="1" y="26"/>
                  </a:lnTo>
                  <a:lnTo>
                    <a:pt x="8" y="11"/>
                  </a:lnTo>
                  <a:lnTo>
                    <a:pt x="23" y="0"/>
                  </a:lnTo>
                  <a:lnTo>
                    <a:pt x="43" y="0"/>
                  </a:lnTo>
                  <a:lnTo>
                    <a:pt x="46" y="0"/>
                  </a:lnTo>
                  <a:lnTo>
                    <a:pt x="51" y="4"/>
                  </a:lnTo>
                  <a:lnTo>
                    <a:pt x="57" y="10"/>
                  </a:lnTo>
                  <a:lnTo>
                    <a:pt x="63" y="19"/>
                  </a:lnTo>
                  <a:lnTo>
                    <a:pt x="68" y="31"/>
                  </a:lnTo>
                  <a:lnTo>
                    <a:pt x="66" y="47"/>
                  </a:lnTo>
                  <a:lnTo>
                    <a:pt x="59" y="67"/>
                  </a:lnTo>
                  <a:lnTo>
                    <a:pt x="43" y="90"/>
                  </a:lnTo>
                  <a:lnTo>
                    <a:pt x="43" y="113"/>
                  </a:lnTo>
                  <a:lnTo>
                    <a:pt x="22" y="113"/>
                  </a:lnTo>
                </a:path>
              </a:pathLst>
            </a:custGeom>
            <a:solidFill>
              <a:srgbClr val="FFFFFF"/>
            </a:solidFill>
            <a:ln w="9525" cap="rnd">
              <a:noFill/>
              <a:round/>
              <a:headEnd/>
              <a:tailEnd/>
            </a:ln>
          </p:spPr>
          <p:txBody>
            <a:bodyPr/>
            <a:lstStyle/>
            <a:p>
              <a:endParaRPr lang="en-US"/>
            </a:p>
          </p:txBody>
        </p:sp>
        <p:sp>
          <p:nvSpPr>
            <p:cNvPr id="26639" name="Freeform 13"/>
            <p:cNvSpPr>
              <a:spLocks/>
            </p:cNvSpPr>
            <p:nvPr/>
          </p:nvSpPr>
          <p:spPr bwMode="auto">
            <a:xfrm>
              <a:off x="233" y="4779"/>
              <a:ext cx="17" cy="88"/>
            </a:xfrm>
            <a:custGeom>
              <a:avLst/>
              <a:gdLst>
                <a:gd name="T0" fmla="*/ 4 w 17"/>
                <a:gd name="T1" fmla="*/ 0 h 88"/>
                <a:gd name="T2" fmla="*/ 6 w 17"/>
                <a:gd name="T3" fmla="*/ 6 h 88"/>
                <a:gd name="T4" fmla="*/ 2 w 17"/>
                <a:gd name="T5" fmla="*/ 7 h 88"/>
                <a:gd name="T6" fmla="*/ 2 w 17"/>
                <a:gd name="T7" fmla="*/ 78 h 88"/>
                <a:gd name="T8" fmla="*/ 0 w 17"/>
                <a:gd name="T9" fmla="*/ 79 h 88"/>
                <a:gd name="T10" fmla="*/ 0 w 17"/>
                <a:gd name="T11" fmla="*/ 87 h 88"/>
                <a:gd name="T12" fmla="*/ 2 w 17"/>
                <a:gd name="T13" fmla="*/ 87 h 88"/>
                <a:gd name="T14" fmla="*/ 4 w 17"/>
                <a:gd name="T15" fmla="*/ 87 h 88"/>
                <a:gd name="T16" fmla="*/ 6 w 17"/>
                <a:gd name="T17" fmla="*/ 87 h 88"/>
                <a:gd name="T18" fmla="*/ 9 w 17"/>
                <a:gd name="T19" fmla="*/ 85 h 88"/>
                <a:gd name="T20" fmla="*/ 13 w 17"/>
                <a:gd name="T21" fmla="*/ 85 h 88"/>
                <a:gd name="T22" fmla="*/ 16 w 17"/>
                <a:gd name="T23" fmla="*/ 84 h 88"/>
                <a:gd name="T24" fmla="*/ 16 w 17"/>
                <a:gd name="T25" fmla="*/ 82 h 88"/>
                <a:gd name="T26" fmla="*/ 16 w 17"/>
                <a:gd name="T27" fmla="*/ 79 h 88"/>
                <a:gd name="T28" fmla="*/ 16 w 17"/>
                <a:gd name="T29" fmla="*/ 48 h 88"/>
                <a:gd name="T30" fmla="*/ 13 w 17"/>
                <a:gd name="T31" fmla="*/ 47 h 88"/>
                <a:gd name="T32" fmla="*/ 13 w 17"/>
                <a:gd name="T33" fmla="*/ 39 h 88"/>
                <a:gd name="T34" fmla="*/ 13 w 17"/>
                <a:gd name="T35" fmla="*/ 5 h 88"/>
                <a:gd name="T36" fmla="*/ 4 w 17"/>
                <a:gd name="T37" fmla="*/ 0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88"/>
                <a:gd name="T59" fmla="*/ 17 w 17"/>
                <a:gd name="T60" fmla="*/ 88 h 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88">
                  <a:moveTo>
                    <a:pt x="4" y="0"/>
                  </a:moveTo>
                  <a:lnTo>
                    <a:pt x="6" y="6"/>
                  </a:lnTo>
                  <a:lnTo>
                    <a:pt x="2" y="7"/>
                  </a:lnTo>
                  <a:lnTo>
                    <a:pt x="2" y="78"/>
                  </a:lnTo>
                  <a:lnTo>
                    <a:pt x="0" y="79"/>
                  </a:lnTo>
                  <a:lnTo>
                    <a:pt x="0" y="87"/>
                  </a:lnTo>
                  <a:lnTo>
                    <a:pt x="2" y="87"/>
                  </a:lnTo>
                  <a:lnTo>
                    <a:pt x="4" y="87"/>
                  </a:lnTo>
                  <a:lnTo>
                    <a:pt x="6" y="87"/>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w="9525" cap="rnd">
              <a:noFill/>
              <a:round/>
              <a:headEnd/>
              <a:tailEnd/>
            </a:ln>
          </p:spPr>
          <p:txBody>
            <a:bodyPr/>
            <a:lstStyle/>
            <a:p>
              <a:endParaRPr lang="en-US"/>
            </a:p>
          </p:txBody>
        </p:sp>
      </p:grpSp>
      <p:sp>
        <p:nvSpPr>
          <p:cNvPr id="26628" name="Rectangle 15"/>
          <p:cNvSpPr>
            <a:spLocks noGrp="1" noChangeArrowheads="1"/>
          </p:cNvSpPr>
          <p:nvPr>
            <p:ph type="body" idx="1"/>
          </p:nvPr>
        </p:nvSpPr>
        <p:spPr>
          <a:xfrm>
            <a:off x="411959" y="4773963"/>
            <a:ext cx="6030889" cy="3568545"/>
          </a:xfrm>
          <a:noFill/>
          <a:ln/>
        </p:spPr>
        <p:txBody>
          <a:bodyPr/>
          <a:lstStyle/>
          <a:p>
            <a:pPr>
              <a:tabLst>
                <a:tab pos="344066" algn="l"/>
              </a:tabLst>
            </a:pPr>
            <a:r>
              <a:rPr lang="en-US" dirty="0" smtClean="0">
                <a:latin typeface="Helvetica" pitchFamily="34" charset="0"/>
              </a:rPr>
              <a:t>Correlated </a:t>
            </a:r>
            <a:r>
              <a:rPr lang="en-US" dirty="0" err="1" smtClean="0">
                <a:latin typeface="Helvetica" pitchFamily="34" charset="0"/>
              </a:rPr>
              <a:t>Subqueries</a:t>
            </a:r>
            <a:endParaRPr lang="en-US" b="0" dirty="0" smtClean="0">
              <a:latin typeface="Helvetica" pitchFamily="34" charset="0"/>
            </a:endParaRPr>
          </a:p>
          <a:p>
            <a:pPr lvl="1">
              <a:tabLst>
                <a:tab pos="344066" algn="l"/>
              </a:tabLst>
            </a:pPr>
            <a:r>
              <a:rPr lang="en-US" dirty="0" smtClean="0"/>
              <a:t>A correlated </a:t>
            </a:r>
            <a:r>
              <a:rPr lang="en-US" dirty="0" err="1" smtClean="0"/>
              <a:t>subquery</a:t>
            </a:r>
            <a:r>
              <a:rPr lang="en-US" dirty="0" smtClean="0"/>
              <a:t> is a nested </a:t>
            </a:r>
            <a:r>
              <a:rPr lang="en-US" dirty="0" err="1" smtClean="0"/>
              <a:t>subquery</a:t>
            </a:r>
            <a:r>
              <a:rPr lang="en-US" dirty="0" smtClean="0"/>
              <a:t> that is evaluated once for each row processed by the main query, and that on execution uses a value from a column in the outer query.</a:t>
            </a:r>
          </a:p>
          <a:p>
            <a:pPr lvl="1">
              <a:tabLst>
                <a:tab pos="344066" algn="l"/>
              </a:tabLst>
            </a:pPr>
            <a:r>
              <a:rPr lang="en-US" b="1" dirty="0" smtClean="0"/>
              <a:t>Nested </a:t>
            </a:r>
            <a:r>
              <a:rPr lang="en-US" b="1" dirty="0" err="1" smtClean="0"/>
              <a:t>Subqueries</a:t>
            </a:r>
            <a:r>
              <a:rPr lang="en-US" b="1" dirty="0" smtClean="0"/>
              <a:t> Versus Correlated </a:t>
            </a:r>
            <a:r>
              <a:rPr lang="en-US" b="1" dirty="0" err="1" smtClean="0"/>
              <a:t>Subqueries</a:t>
            </a:r>
            <a:endParaRPr lang="en-US" b="1" dirty="0" smtClean="0"/>
          </a:p>
          <a:p>
            <a:pPr lvl="1">
              <a:tabLst>
                <a:tab pos="344066" algn="l"/>
              </a:tabLst>
            </a:pPr>
            <a:r>
              <a:rPr lang="en-US" dirty="0" smtClean="0"/>
              <a:t>With a normal nested </a:t>
            </a:r>
            <a:r>
              <a:rPr lang="en-US" dirty="0" err="1" smtClean="0"/>
              <a:t>subquery</a:t>
            </a:r>
            <a:r>
              <a:rPr lang="en-US" dirty="0" smtClean="0"/>
              <a:t>, the inner SELECT runs first and executes once, returning values to be used by the main query. A correlated </a:t>
            </a:r>
            <a:r>
              <a:rPr lang="en-US" dirty="0" err="1" smtClean="0"/>
              <a:t>subquery</a:t>
            </a:r>
            <a:r>
              <a:rPr lang="en-US" dirty="0" smtClean="0"/>
              <a:t>, on the other hand, executes once for each candidate row considered by the outer query. In other words, the inner query is driven by the outer query.</a:t>
            </a:r>
            <a:endParaRPr lang="en-US" b="1" dirty="0" smtClean="0"/>
          </a:p>
          <a:p>
            <a:pPr lvl="1">
              <a:tabLst>
                <a:tab pos="344066" algn="l"/>
              </a:tabLst>
            </a:pPr>
            <a:r>
              <a:rPr lang="en-US" b="1" dirty="0" smtClean="0"/>
              <a:t>Correlated </a:t>
            </a:r>
            <a:r>
              <a:rPr lang="en-US" b="1" dirty="0" err="1" smtClean="0"/>
              <a:t>Subquery</a:t>
            </a:r>
            <a:r>
              <a:rPr lang="en-US" b="1" dirty="0" smtClean="0"/>
              <a:t> Execution</a:t>
            </a:r>
            <a:endParaRPr lang="en-US" dirty="0" smtClean="0"/>
          </a:p>
          <a:p>
            <a:pPr lvl="1">
              <a:tabLst>
                <a:tab pos="344066" algn="l"/>
              </a:tabLst>
            </a:pPr>
            <a:r>
              <a:rPr lang="en-US" dirty="0" smtClean="0"/>
              <a:t>1. 	Get a candidate row (fetched by the outer query).</a:t>
            </a:r>
          </a:p>
          <a:p>
            <a:pPr lvl="1">
              <a:tabLst>
                <a:tab pos="344066" algn="l"/>
              </a:tabLst>
            </a:pPr>
            <a:r>
              <a:rPr lang="en-US" dirty="0" smtClean="0"/>
              <a:t>2. 	Execute the inner query using the value of the candidate row.</a:t>
            </a:r>
            <a:endParaRPr lang="en-US" b="1" dirty="0" smtClean="0"/>
          </a:p>
          <a:p>
            <a:pPr lvl="1">
              <a:tabLst>
                <a:tab pos="344066" algn="l"/>
              </a:tabLst>
            </a:pPr>
            <a:r>
              <a:rPr lang="en-US" dirty="0" smtClean="0"/>
              <a:t>3. 	Use the value(s) resulting from the inner query to qualify or disqualify the candidate.</a:t>
            </a:r>
            <a:endParaRPr lang="en-US" b="1" dirty="0" smtClean="0"/>
          </a:p>
          <a:p>
            <a:pPr lvl="1">
              <a:tabLst>
                <a:tab pos="344066" algn="l"/>
              </a:tabLst>
            </a:pPr>
            <a:r>
              <a:rPr lang="en-US" dirty="0" smtClean="0"/>
              <a:t>4. 	Repeat until no candidate row remains.</a:t>
            </a:r>
            <a:endParaRPr lang="en-US" b="1" dirty="0" smtClean="0"/>
          </a:p>
          <a:p>
            <a:pPr lvl="1">
              <a:tabLst>
                <a:tab pos="344066" algn="l"/>
              </a:tabLst>
            </a:pPr>
            <a:r>
              <a:rPr lang="en-US" dirty="0" smtClean="0"/>
              <a:t>Although this discussion focuses on correlated </a:t>
            </a:r>
            <a:r>
              <a:rPr lang="en-US" dirty="0" err="1" smtClean="0"/>
              <a:t>subqueries</a:t>
            </a:r>
            <a:r>
              <a:rPr lang="en-US" dirty="0" smtClean="0"/>
              <a:t> in SELECT statements, it also applies to correlated UPDATE and DELETE statements.</a:t>
            </a:r>
          </a:p>
        </p:txBody>
      </p:sp>
    </p:spTree>
    <p:extLst>
      <p:ext uri="{BB962C8B-B14F-4D97-AF65-F5344CB8AC3E}">
        <p14:creationId xmlns:p14="http://schemas.microsoft.com/office/powerpoint/2010/main" val="3497647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400783" y="4770783"/>
            <a:ext cx="6010130" cy="3802314"/>
          </a:xfrm>
          <a:noFill/>
          <a:ln/>
        </p:spPr>
        <p:txBody>
          <a:bodyPr lIns="90796" tIns="44601" rIns="90796" bIns="44601"/>
          <a:lstStyle/>
          <a:p>
            <a:pPr defTabSz="471498">
              <a:tabLst>
                <a:tab pos="446011" algn="l"/>
              </a:tabLst>
            </a:pPr>
            <a:r>
              <a:rPr lang="en-US" dirty="0" smtClean="0">
                <a:latin typeface="Arial" charset="0"/>
              </a:rPr>
              <a:t>Correlated </a:t>
            </a:r>
            <a:r>
              <a:rPr lang="en-US" dirty="0" err="1" smtClean="0">
                <a:latin typeface="Arial" charset="0"/>
              </a:rPr>
              <a:t>Subqueries</a:t>
            </a:r>
            <a:r>
              <a:rPr lang="en-US" dirty="0" smtClean="0">
                <a:latin typeface="Arial" charset="0"/>
              </a:rPr>
              <a:t> (continued)</a:t>
            </a:r>
          </a:p>
          <a:p>
            <a:pPr lvl="1" defTabSz="471498">
              <a:tabLst>
                <a:tab pos="446011" algn="l"/>
              </a:tabLst>
            </a:pPr>
            <a:r>
              <a:rPr lang="en-US" dirty="0" smtClean="0"/>
              <a:t>A correlated </a:t>
            </a:r>
            <a:r>
              <a:rPr lang="en-US" dirty="0" err="1" smtClean="0"/>
              <a:t>subquery</a:t>
            </a:r>
            <a:r>
              <a:rPr lang="en-US" dirty="0" smtClean="0"/>
              <a:t> is one way of  “reading” every row in a table, and comparing values in each row against related data. It is used whenever a </a:t>
            </a:r>
            <a:r>
              <a:rPr lang="en-US" dirty="0" err="1" smtClean="0"/>
              <a:t>subquery</a:t>
            </a:r>
            <a:r>
              <a:rPr lang="en-US" dirty="0" smtClean="0"/>
              <a:t> must return a different result or set of results for each candidate row considered by the main query. In other words, you use a correlated </a:t>
            </a:r>
            <a:r>
              <a:rPr lang="en-US" dirty="0" err="1" smtClean="0"/>
              <a:t>subquery</a:t>
            </a:r>
            <a:r>
              <a:rPr lang="en-US" dirty="0" smtClean="0"/>
              <a:t> to answer a multipart question whose answer depends on the value in each row processed by the parent statement. </a:t>
            </a:r>
          </a:p>
          <a:p>
            <a:pPr lvl="1" defTabSz="471498">
              <a:tabLst>
                <a:tab pos="446011" algn="l"/>
              </a:tabLst>
            </a:pPr>
            <a:r>
              <a:rPr lang="en-US" dirty="0" smtClean="0"/>
              <a:t>Oracle performs a correlated </a:t>
            </a:r>
            <a:r>
              <a:rPr lang="en-US" dirty="0" err="1" smtClean="0"/>
              <a:t>subquery</a:t>
            </a:r>
            <a:r>
              <a:rPr lang="en-US" dirty="0" smtClean="0"/>
              <a:t> when the </a:t>
            </a:r>
            <a:r>
              <a:rPr lang="en-US" dirty="0" err="1" smtClean="0"/>
              <a:t>subquery</a:t>
            </a:r>
            <a:r>
              <a:rPr lang="en-US" dirty="0" smtClean="0"/>
              <a:t> references a column from a table in the parent query. </a:t>
            </a:r>
            <a:endParaRPr lang="en-US" b="1" dirty="0" smtClean="0"/>
          </a:p>
          <a:p>
            <a:pPr defTabSz="471498">
              <a:spcBef>
                <a:spcPct val="0"/>
              </a:spcBef>
              <a:tabLst>
                <a:tab pos="446011" algn="l"/>
              </a:tabLst>
            </a:pPr>
            <a:endParaRPr lang="en-US" b="0" dirty="0" smtClean="0">
              <a:solidFill>
                <a:schemeClr val="tx2"/>
              </a:solidFill>
              <a:latin typeface="Courier New" pitchFamily="49" charset="0"/>
            </a:endParaRPr>
          </a:p>
          <a:p>
            <a:pPr defTabSz="471498">
              <a:spcBef>
                <a:spcPct val="0"/>
              </a:spcBef>
              <a:tabLst>
                <a:tab pos="446011" algn="l"/>
              </a:tabLst>
            </a:pPr>
            <a:r>
              <a:rPr lang="en-US" b="0" dirty="0" smtClean="0">
                <a:solidFill>
                  <a:schemeClr val="tx2"/>
                </a:solidFill>
                <a:latin typeface="Courier New" pitchFamily="49" charset="0"/>
              </a:rPr>
              <a:t>   </a:t>
            </a:r>
            <a:endParaRPr lang="en-US" dirty="0" smtClean="0">
              <a:latin typeface="Arial" charset="0"/>
            </a:endParaRPr>
          </a:p>
          <a:p>
            <a:pPr defTabSz="471498">
              <a:tabLst>
                <a:tab pos="446011" algn="l"/>
              </a:tabLst>
            </a:pPr>
            <a:endParaRPr lang="en-US" dirty="0" smtClean="0">
              <a:latin typeface="Arial" charset="0"/>
            </a:endParaRPr>
          </a:p>
          <a:p>
            <a:pPr defTabSz="471498">
              <a:tabLst>
                <a:tab pos="446011" algn="l"/>
              </a:tabLst>
            </a:pPr>
            <a:endParaRPr lang="en-US" dirty="0" smtClean="0">
              <a:latin typeface="Arial" charset="0"/>
            </a:endParaRPr>
          </a:p>
        </p:txBody>
      </p:sp>
      <p:sp>
        <p:nvSpPr>
          <p:cNvPr id="27651" name="Rectangle 3"/>
          <p:cNvSpPr>
            <a:spLocks noGrp="1" noRot="1" noChangeAspect="1" noChangeArrowheads="1" noTextEdit="1"/>
          </p:cNvSpPr>
          <p:nvPr>
            <p:ph type="sldImg"/>
          </p:nvPr>
        </p:nvSpPr>
        <p:spPr>
          <a:xfrm>
            <a:off x="454025" y="168275"/>
            <a:ext cx="5938838" cy="4452938"/>
          </a:xfrm>
          <a:ln cap="flat"/>
        </p:spPr>
      </p:sp>
    </p:spTree>
    <p:extLst>
      <p:ext uri="{BB962C8B-B14F-4D97-AF65-F5344CB8AC3E}">
        <p14:creationId xmlns:p14="http://schemas.microsoft.com/office/powerpoint/2010/main" val="2041308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400783" y="4770783"/>
            <a:ext cx="6010130" cy="3802314"/>
          </a:xfrm>
          <a:noFill/>
          <a:ln/>
        </p:spPr>
        <p:txBody>
          <a:bodyPr lIns="90796" tIns="44601" rIns="90796" bIns="44601"/>
          <a:lstStyle/>
          <a:p>
            <a:pPr defTabSz="471498">
              <a:tabLst>
                <a:tab pos="446011" algn="l"/>
              </a:tabLst>
            </a:pPr>
            <a:r>
              <a:rPr lang="en-US" dirty="0" smtClean="0">
                <a:latin typeface="Arial" charset="0"/>
              </a:rPr>
              <a:t>Using Correlated </a:t>
            </a:r>
            <a:r>
              <a:rPr lang="en-US" dirty="0" err="1" smtClean="0">
                <a:latin typeface="Arial" charset="0"/>
              </a:rPr>
              <a:t>Subqueries</a:t>
            </a:r>
            <a:endParaRPr lang="en-US" dirty="0" smtClean="0">
              <a:latin typeface="Arial" charset="0"/>
            </a:endParaRPr>
          </a:p>
          <a:p>
            <a:pPr lvl="1" defTabSz="471498">
              <a:tabLst>
                <a:tab pos="446011" algn="l"/>
              </a:tabLst>
            </a:pPr>
            <a:r>
              <a:rPr lang="en-US" dirty="0" smtClean="0"/>
              <a:t>In the example, we determine which employees earn more than the average salaries for their departments. In this case, the correlated </a:t>
            </a:r>
            <a:r>
              <a:rPr lang="en-US" dirty="0" err="1" smtClean="0"/>
              <a:t>subquery</a:t>
            </a:r>
            <a:r>
              <a:rPr lang="en-US" dirty="0" smtClean="0"/>
              <a:t> specifically computes the average salary for each department.</a:t>
            </a:r>
          </a:p>
          <a:p>
            <a:pPr lvl="1" defTabSz="471498">
              <a:tabLst>
                <a:tab pos="446011" algn="l"/>
              </a:tabLst>
            </a:pPr>
            <a:r>
              <a:rPr lang="en-US" dirty="0" smtClean="0"/>
              <a:t>Because the outer query and inner query both use the EMP table in the FROM clause, an alias is given to EMP in each separate SELECT statement for clarity. Not only does the alias make the entire SELECT statement more readable, without the alias the query would not work properly because the inner statement would not be able to distinguish the inner table column from the outer table column.</a:t>
            </a:r>
          </a:p>
          <a:p>
            <a:pPr defTabSz="471498">
              <a:tabLst>
                <a:tab pos="446011" algn="l"/>
              </a:tabLst>
            </a:pPr>
            <a:r>
              <a:rPr lang="en-US" dirty="0" smtClean="0">
                <a:latin typeface="Arial" charset="0"/>
              </a:rPr>
              <a:t>    </a:t>
            </a:r>
          </a:p>
          <a:p>
            <a:pPr defTabSz="471498">
              <a:spcBef>
                <a:spcPct val="0"/>
              </a:spcBef>
              <a:tabLst>
                <a:tab pos="446011" algn="l"/>
              </a:tabLst>
            </a:pPr>
            <a:endParaRPr lang="en-US" b="0" dirty="0" smtClean="0">
              <a:solidFill>
                <a:schemeClr val="tx2"/>
              </a:solidFill>
              <a:latin typeface="Courier New" pitchFamily="49" charset="0"/>
            </a:endParaRPr>
          </a:p>
          <a:p>
            <a:pPr defTabSz="471498">
              <a:spcBef>
                <a:spcPct val="0"/>
              </a:spcBef>
              <a:tabLst>
                <a:tab pos="446011" algn="l"/>
              </a:tabLst>
            </a:pPr>
            <a:r>
              <a:rPr lang="en-US" b="0" dirty="0" smtClean="0">
                <a:solidFill>
                  <a:schemeClr val="tx2"/>
                </a:solidFill>
                <a:latin typeface="Courier New" pitchFamily="49" charset="0"/>
              </a:rPr>
              <a:t>   </a:t>
            </a:r>
            <a:endParaRPr lang="en-US" dirty="0" smtClean="0">
              <a:latin typeface="Arial" charset="0"/>
            </a:endParaRPr>
          </a:p>
          <a:p>
            <a:pPr defTabSz="471498">
              <a:tabLst>
                <a:tab pos="446011" algn="l"/>
              </a:tabLst>
            </a:pPr>
            <a:endParaRPr lang="en-US" dirty="0" smtClean="0">
              <a:latin typeface="Arial" charset="0"/>
            </a:endParaRPr>
          </a:p>
          <a:p>
            <a:pPr defTabSz="471498">
              <a:tabLst>
                <a:tab pos="446011" algn="l"/>
              </a:tabLst>
            </a:pPr>
            <a:endParaRPr lang="en-US" dirty="0" smtClean="0">
              <a:latin typeface="Arial" charset="0"/>
            </a:endParaRPr>
          </a:p>
          <a:p>
            <a:pPr defTabSz="471498">
              <a:tabLst>
                <a:tab pos="446011" algn="l"/>
              </a:tabLst>
            </a:pPr>
            <a:endParaRPr lang="en-US" dirty="0" smtClean="0">
              <a:latin typeface="Arial" charset="0"/>
            </a:endParaRPr>
          </a:p>
        </p:txBody>
      </p:sp>
      <p:sp>
        <p:nvSpPr>
          <p:cNvPr id="28675" name="Rectangle 3"/>
          <p:cNvSpPr>
            <a:spLocks noGrp="1" noRot="1" noChangeAspect="1" noChangeArrowheads="1" noTextEdit="1"/>
          </p:cNvSpPr>
          <p:nvPr>
            <p:ph type="sldImg"/>
          </p:nvPr>
        </p:nvSpPr>
        <p:spPr>
          <a:xfrm>
            <a:off x="454025" y="168275"/>
            <a:ext cx="5938838" cy="4452938"/>
          </a:xfrm>
          <a:ln cap="flat"/>
        </p:spPr>
      </p:sp>
      <p:grpSp>
        <p:nvGrpSpPr>
          <p:cNvPr id="2" name="Group 15"/>
          <p:cNvGrpSpPr>
            <a:grpSpLocks/>
          </p:cNvGrpSpPr>
          <p:nvPr/>
        </p:nvGrpSpPr>
        <p:grpSpPr bwMode="auto">
          <a:xfrm>
            <a:off x="188415" y="5624753"/>
            <a:ext cx="287413" cy="303739"/>
            <a:chOff x="118" y="3537"/>
            <a:chExt cx="180" cy="191"/>
          </a:xfrm>
        </p:grpSpPr>
        <p:sp>
          <p:nvSpPr>
            <p:cNvPr id="28677" name="Freeform 4"/>
            <p:cNvSpPr>
              <a:spLocks/>
            </p:cNvSpPr>
            <p:nvPr/>
          </p:nvSpPr>
          <p:spPr bwMode="auto">
            <a:xfrm>
              <a:off x="118" y="3537"/>
              <a:ext cx="180" cy="183"/>
            </a:xfrm>
            <a:custGeom>
              <a:avLst/>
              <a:gdLst>
                <a:gd name="T0" fmla="*/ 179 w 180"/>
                <a:gd name="T1" fmla="*/ 182 h 183"/>
                <a:gd name="T2" fmla="*/ 179 w 180"/>
                <a:gd name="T3" fmla="*/ 0 h 183"/>
                <a:gd name="T4" fmla="*/ 0 w 180"/>
                <a:gd name="T5" fmla="*/ 0 h 183"/>
                <a:gd name="T6" fmla="*/ 0 w 180"/>
                <a:gd name="T7" fmla="*/ 182 h 183"/>
                <a:gd name="T8" fmla="*/ 179 w 180"/>
                <a:gd name="T9" fmla="*/ 182 h 183"/>
                <a:gd name="T10" fmla="*/ 0 60000 65536"/>
                <a:gd name="T11" fmla="*/ 0 60000 65536"/>
                <a:gd name="T12" fmla="*/ 0 60000 65536"/>
                <a:gd name="T13" fmla="*/ 0 60000 65536"/>
                <a:gd name="T14" fmla="*/ 0 60000 65536"/>
                <a:gd name="T15" fmla="*/ 0 w 180"/>
                <a:gd name="T16" fmla="*/ 0 h 183"/>
                <a:gd name="T17" fmla="*/ 180 w 180"/>
                <a:gd name="T18" fmla="*/ 183 h 183"/>
              </a:gdLst>
              <a:ahLst/>
              <a:cxnLst>
                <a:cxn ang="T10">
                  <a:pos x="T0" y="T1"/>
                </a:cxn>
                <a:cxn ang="T11">
                  <a:pos x="T2" y="T3"/>
                </a:cxn>
                <a:cxn ang="T12">
                  <a:pos x="T4" y="T5"/>
                </a:cxn>
                <a:cxn ang="T13">
                  <a:pos x="T6" y="T7"/>
                </a:cxn>
                <a:cxn ang="T14">
                  <a:pos x="T8" y="T9"/>
                </a:cxn>
              </a:cxnLst>
              <a:rect l="T15" t="T16" r="T17" b="T18"/>
              <a:pathLst>
                <a:path w="180" h="183">
                  <a:moveTo>
                    <a:pt x="179" y="182"/>
                  </a:moveTo>
                  <a:lnTo>
                    <a:pt x="179" y="0"/>
                  </a:lnTo>
                  <a:lnTo>
                    <a:pt x="0" y="0"/>
                  </a:lnTo>
                  <a:lnTo>
                    <a:pt x="0" y="182"/>
                  </a:lnTo>
                  <a:lnTo>
                    <a:pt x="179" y="182"/>
                  </a:lnTo>
                </a:path>
              </a:pathLst>
            </a:custGeom>
            <a:solidFill>
              <a:srgbClr val="000000"/>
            </a:solidFill>
            <a:ln w="9525" cap="rnd">
              <a:noFill/>
              <a:round/>
              <a:headEnd/>
              <a:tailEnd/>
            </a:ln>
          </p:spPr>
          <p:txBody>
            <a:bodyPr/>
            <a:lstStyle/>
            <a:p>
              <a:endParaRPr lang="en-US"/>
            </a:p>
          </p:txBody>
        </p:sp>
        <p:sp>
          <p:nvSpPr>
            <p:cNvPr id="28678" name="Freeform 5"/>
            <p:cNvSpPr>
              <a:spLocks/>
            </p:cNvSpPr>
            <p:nvPr/>
          </p:nvSpPr>
          <p:spPr bwMode="auto">
            <a:xfrm>
              <a:off x="199" y="3710"/>
              <a:ext cx="27" cy="18"/>
            </a:xfrm>
            <a:custGeom>
              <a:avLst/>
              <a:gdLst>
                <a:gd name="T0" fmla="*/ 26 w 27"/>
                <a:gd name="T1" fmla="*/ 17 h 18"/>
                <a:gd name="T2" fmla="*/ 26 w 27"/>
                <a:gd name="T3" fmla="*/ 0 h 18"/>
                <a:gd name="T4" fmla="*/ 0 w 27"/>
                <a:gd name="T5" fmla="*/ 0 h 18"/>
                <a:gd name="T6" fmla="*/ 0 w 27"/>
                <a:gd name="T7" fmla="*/ 17 h 18"/>
                <a:gd name="T8" fmla="*/ 26 w 27"/>
                <a:gd name="T9" fmla="*/ 17 h 18"/>
                <a:gd name="T10" fmla="*/ 0 60000 65536"/>
                <a:gd name="T11" fmla="*/ 0 60000 65536"/>
                <a:gd name="T12" fmla="*/ 0 60000 65536"/>
                <a:gd name="T13" fmla="*/ 0 60000 65536"/>
                <a:gd name="T14" fmla="*/ 0 60000 65536"/>
                <a:gd name="T15" fmla="*/ 0 w 27"/>
                <a:gd name="T16" fmla="*/ 0 h 18"/>
                <a:gd name="T17" fmla="*/ 27 w 27"/>
                <a:gd name="T18" fmla="*/ 18 h 18"/>
              </a:gdLst>
              <a:ahLst/>
              <a:cxnLst>
                <a:cxn ang="T10">
                  <a:pos x="T0" y="T1"/>
                </a:cxn>
                <a:cxn ang="T11">
                  <a:pos x="T2" y="T3"/>
                </a:cxn>
                <a:cxn ang="T12">
                  <a:pos x="T4" y="T5"/>
                </a:cxn>
                <a:cxn ang="T13">
                  <a:pos x="T6" y="T7"/>
                </a:cxn>
                <a:cxn ang="T14">
                  <a:pos x="T8" y="T9"/>
                </a:cxn>
              </a:cxnLst>
              <a:rect l="T15" t="T16" r="T17" b="T18"/>
              <a:pathLst>
                <a:path w="27" h="18">
                  <a:moveTo>
                    <a:pt x="26" y="17"/>
                  </a:moveTo>
                  <a:lnTo>
                    <a:pt x="26" y="0"/>
                  </a:lnTo>
                  <a:lnTo>
                    <a:pt x="0" y="0"/>
                  </a:lnTo>
                  <a:lnTo>
                    <a:pt x="0" y="17"/>
                  </a:lnTo>
                  <a:lnTo>
                    <a:pt x="26" y="17"/>
                  </a:lnTo>
                </a:path>
              </a:pathLst>
            </a:custGeom>
            <a:solidFill>
              <a:srgbClr val="FFFFFF"/>
            </a:solidFill>
            <a:ln w="9525" cap="rnd">
              <a:noFill/>
              <a:round/>
              <a:headEnd/>
              <a:tailEnd/>
            </a:ln>
          </p:spPr>
          <p:txBody>
            <a:bodyPr/>
            <a:lstStyle/>
            <a:p>
              <a:endParaRPr lang="en-US"/>
            </a:p>
          </p:txBody>
        </p:sp>
        <p:sp>
          <p:nvSpPr>
            <p:cNvPr id="28679" name="Freeform 6"/>
            <p:cNvSpPr>
              <a:spLocks/>
            </p:cNvSpPr>
            <p:nvPr/>
          </p:nvSpPr>
          <p:spPr bwMode="auto">
            <a:xfrm>
              <a:off x="141" y="3590"/>
              <a:ext cx="32" cy="20"/>
            </a:xfrm>
            <a:custGeom>
              <a:avLst/>
              <a:gdLst>
                <a:gd name="T0" fmla="*/ 0 w 32"/>
                <a:gd name="T1" fmla="*/ 0 h 20"/>
                <a:gd name="T2" fmla="*/ 25 w 32"/>
                <a:gd name="T3" fmla="*/ 19 h 20"/>
                <a:gd name="T4" fmla="*/ 31 w 32"/>
                <a:gd name="T5" fmla="*/ 8 h 20"/>
                <a:gd name="T6" fmla="*/ 0 w 32"/>
                <a:gd name="T7" fmla="*/ 0 h 20"/>
                <a:gd name="T8" fmla="*/ 0 60000 65536"/>
                <a:gd name="T9" fmla="*/ 0 60000 65536"/>
                <a:gd name="T10" fmla="*/ 0 60000 65536"/>
                <a:gd name="T11" fmla="*/ 0 60000 65536"/>
                <a:gd name="T12" fmla="*/ 0 w 32"/>
                <a:gd name="T13" fmla="*/ 0 h 20"/>
                <a:gd name="T14" fmla="*/ 32 w 32"/>
                <a:gd name="T15" fmla="*/ 20 h 20"/>
              </a:gdLst>
              <a:ahLst/>
              <a:cxnLst>
                <a:cxn ang="T8">
                  <a:pos x="T0" y="T1"/>
                </a:cxn>
                <a:cxn ang="T9">
                  <a:pos x="T2" y="T3"/>
                </a:cxn>
                <a:cxn ang="T10">
                  <a:pos x="T4" y="T5"/>
                </a:cxn>
                <a:cxn ang="T11">
                  <a:pos x="T6" y="T7"/>
                </a:cxn>
              </a:cxnLst>
              <a:rect l="T12" t="T13" r="T14" b="T15"/>
              <a:pathLst>
                <a:path w="32" h="20">
                  <a:moveTo>
                    <a:pt x="0" y="0"/>
                  </a:moveTo>
                  <a:lnTo>
                    <a:pt x="25" y="19"/>
                  </a:lnTo>
                  <a:lnTo>
                    <a:pt x="31" y="8"/>
                  </a:lnTo>
                  <a:lnTo>
                    <a:pt x="0" y="0"/>
                  </a:lnTo>
                </a:path>
              </a:pathLst>
            </a:custGeom>
            <a:solidFill>
              <a:srgbClr val="FFFFFF"/>
            </a:solidFill>
            <a:ln w="9525" cap="rnd">
              <a:noFill/>
              <a:round/>
              <a:headEnd/>
              <a:tailEnd/>
            </a:ln>
          </p:spPr>
          <p:txBody>
            <a:bodyPr/>
            <a:lstStyle/>
            <a:p>
              <a:endParaRPr lang="en-US"/>
            </a:p>
          </p:txBody>
        </p:sp>
        <p:sp>
          <p:nvSpPr>
            <p:cNvPr id="28680" name="Freeform 7"/>
            <p:cNvSpPr>
              <a:spLocks/>
            </p:cNvSpPr>
            <p:nvPr/>
          </p:nvSpPr>
          <p:spPr bwMode="auto">
            <a:xfrm>
              <a:off x="251" y="3590"/>
              <a:ext cx="34" cy="20"/>
            </a:xfrm>
            <a:custGeom>
              <a:avLst/>
              <a:gdLst>
                <a:gd name="T0" fmla="*/ 33 w 34"/>
                <a:gd name="T1" fmla="*/ 0 h 20"/>
                <a:gd name="T2" fmla="*/ 6 w 34"/>
                <a:gd name="T3" fmla="*/ 19 h 20"/>
                <a:gd name="T4" fmla="*/ 0 w 34"/>
                <a:gd name="T5" fmla="*/ 9 h 20"/>
                <a:gd name="T6" fmla="*/ 33 w 34"/>
                <a:gd name="T7" fmla="*/ 0 h 20"/>
                <a:gd name="T8" fmla="*/ 0 60000 65536"/>
                <a:gd name="T9" fmla="*/ 0 60000 65536"/>
                <a:gd name="T10" fmla="*/ 0 60000 65536"/>
                <a:gd name="T11" fmla="*/ 0 60000 65536"/>
                <a:gd name="T12" fmla="*/ 0 w 34"/>
                <a:gd name="T13" fmla="*/ 0 h 20"/>
                <a:gd name="T14" fmla="*/ 34 w 34"/>
                <a:gd name="T15" fmla="*/ 20 h 20"/>
              </a:gdLst>
              <a:ahLst/>
              <a:cxnLst>
                <a:cxn ang="T8">
                  <a:pos x="T0" y="T1"/>
                </a:cxn>
                <a:cxn ang="T9">
                  <a:pos x="T2" y="T3"/>
                </a:cxn>
                <a:cxn ang="T10">
                  <a:pos x="T4" y="T5"/>
                </a:cxn>
                <a:cxn ang="T11">
                  <a:pos x="T6" y="T7"/>
                </a:cxn>
              </a:cxnLst>
              <a:rect l="T12" t="T13" r="T14" b="T15"/>
              <a:pathLst>
                <a:path w="34" h="20">
                  <a:moveTo>
                    <a:pt x="33" y="0"/>
                  </a:moveTo>
                  <a:lnTo>
                    <a:pt x="6" y="19"/>
                  </a:lnTo>
                  <a:lnTo>
                    <a:pt x="0" y="9"/>
                  </a:lnTo>
                  <a:lnTo>
                    <a:pt x="33" y="0"/>
                  </a:lnTo>
                </a:path>
              </a:pathLst>
            </a:custGeom>
            <a:solidFill>
              <a:srgbClr val="FFFFFF"/>
            </a:solidFill>
            <a:ln w="9525" cap="rnd">
              <a:noFill/>
              <a:round/>
              <a:headEnd/>
              <a:tailEnd/>
            </a:ln>
          </p:spPr>
          <p:txBody>
            <a:bodyPr/>
            <a:lstStyle/>
            <a:p>
              <a:endParaRPr lang="en-US"/>
            </a:p>
          </p:txBody>
        </p:sp>
        <p:sp>
          <p:nvSpPr>
            <p:cNvPr id="28681" name="Freeform 8"/>
            <p:cNvSpPr>
              <a:spLocks/>
            </p:cNvSpPr>
            <p:nvPr/>
          </p:nvSpPr>
          <p:spPr bwMode="auto">
            <a:xfrm>
              <a:off x="137" y="3628"/>
              <a:ext cx="33" cy="19"/>
            </a:xfrm>
            <a:custGeom>
              <a:avLst/>
              <a:gdLst>
                <a:gd name="T0" fmla="*/ 0 w 33"/>
                <a:gd name="T1" fmla="*/ 18 h 19"/>
                <a:gd name="T2" fmla="*/ 32 w 33"/>
                <a:gd name="T3" fmla="*/ 14 h 19"/>
                <a:gd name="T4" fmla="*/ 30 w 33"/>
                <a:gd name="T5" fmla="*/ 0 h 19"/>
                <a:gd name="T6" fmla="*/ 0 w 33"/>
                <a:gd name="T7" fmla="*/ 18 h 19"/>
                <a:gd name="T8" fmla="*/ 0 60000 65536"/>
                <a:gd name="T9" fmla="*/ 0 60000 65536"/>
                <a:gd name="T10" fmla="*/ 0 60000 65536"/>
                <a:gd name="T11" fmla="*/ 0 60000 65536"/>
                <a:gd name="T12" fmla="*/ 0 w 33"/>
                <a:gd name="T13" fmla="*/ 0 h 19"/>
                <a:gd name="T14" fmla="*/ 33 w 33"/>
                <a:gd name="T15" fmla="*/ 19 h 19"/>
              </a:gdLst>
              <a:ahLst/>
              <a:cxnLst>
                <a:cxn ang="T8">
                  <a:pos x="T0" y="T1"/>
                </a:cxn>
                <a:cxn ang="T9">
                  <a:pos x="T2" y="T3"/>
                </a:cxn>
                <a:cxn ang="T10">
                  <a:pos x="T4" y="T5"/>
                </a:cxn>
                <a:cxn ang="T11">
                  <a:pos x="T6" y="T7"/>
                </a:cxn>
              </a:cxnLst>
              <a:rect l="T12" t="T13" r="T14" b="T15"/>
              <a:pathLst>
                <a:path w="33" h="19">
                  <a:moveTo>
                    <a:pt x="0" y="18"/>
                  </a:moveTo>
                  <a:lnTo>
                    <a:pt x="32" y="14"/>
                  </a:lnTo>
                  <a:lnTo>
                    <a:pt x="30" y="0"/>
                  </a:lnTo>
                  <a:lnTo>
                    <a:pt x="0" y="18"/>
                  </a:lnTo>
                </a:path>
              </a:pathLst>
            </a:custGeom>
            <a:solidFill>
              <a:srgbClr val="FFFFFF"/>
            </a:solidFill>
            <a:ln w="9525" cap="rnd">
              <a:noFill/>
              <a:round/>
              <a:headEnd/>
              <a:tailEnd/>
            </a:ln>
          </p:spPr>
          <p:txBody>
            <a:bodyPr/>
            <a:lstStyle/>
            <a:p>
              <a:endParaRPr lang="en-US"/>
            </a:p>
          </p:txBody>
        </p:sp>
        <p:sp>
          <p:nvSpPr>
            <p:cNvPr id="28682" name="Freeform 9"/>
            <p:cNvSpPr>
              <a:spLocks/>
            </p:cNvSpPr>
            <p:nvPr/>
          </p:nvSpPr>
          <p:spPr bwMode="auto">
            <a:xfrm>
              <a:off x="254" y="3629"/>
              <a:ext cx="34" cy="19"/>
            </a:xfrm>
            <a:custGeom>
              <a:avLst/>
              <a:gdLst>
                <a:gd name="T0" fmla="*/ 33 w 34"/>
                <a:gd name="T1" fmla="*/ 18 h 19"/>
                <a:gd name="T2" fmla="*/ 0 w 34"/>
                <a:gd name="T3" fmla="*/ 15 h 19"/>
                <a:gd name="T4" fmla="*/ 2 w 34"/>
                <a:gd name="T5" fmla="*/ 0 h 19"/>
                <a:gd name="T6" fmla="*/ 33 w 34"/>
                <a:gd name="T7" fmla="*/ 18 h 19"/>
                <a:gd name="T8" fmla="*/ 0 60000 65536"/>
                <a:gd name="T9" fmla="*/ 0 60000 65536"/>
                <a:gd name="T10" fmla="*/ 0 60000 65536"/>
                <a:gd name="T11" fmla="*/ 0 60000 65536"/>
                <a:gd name="T12" fmla="*/ 0 w 34"/>
                <a:gd name="T13" fmla="*/ 0 h 19"/>
                <a:gd name="T14" fmla="*/ 34 w 34"/>
                <a:gd name="T15" fmla="*/ 19 h 19"/>
              </a:gdLst>
              <a:ahLst/>
              <a:cxnLst>
                <a:cxn ang="T8">
                  <a:pos x="T0" y="T1"/>
                </a:cxn>
                <a:cxn ang="T9">
                  <a:pos x="T2" y="T3"/>
                </a:cxn>
                <a:cxn ang="T10">
                  <a:pos x="T4" y="T5"/>
                </a:cxn>
                <a:cxn ang="T11">
                  <a:pos x="T6" y="T7"/>
                </a:cxn>
              </a:cxnLst>
              <a:rect l="T12" t="T13" r="T14" b="T15"/>
              <a:pathLst>
                <a:path w="34" h="19">
                  <a:moveTo>
                    <a:pt x="33" y="18"/>
                  </a:moveTo>
                  <a:lnTo>
                    <a:pt x="0" y="15"/>
                  </a:lnTo>
                  <a:lnTo>
                    <a:pt x="2" y="0"/>
                  </a:lnTo>
                  <a:lnTo>
                    <a:pt x="33" y="18"/>
                  </a:lnTo>
                </a:path>
              </a:pathLst>
            </a:custGeom>
            <a:solidFill>
              <a:srgbClr val="FFFFFF"/>
            </a:solidFill>
            <a:ln w="9525" cap="rnd">
              <a:noFill/>
              <a:round/>
              <a:headEnd/>
              <a:tailEnd/>
            </a:ln>
          </p:spPr>
          <p:txBody>
            <a:bodyPr/>
            <a:lstStyle/>
            <a:p>
              <a:endParaRPr lang="en-US"/>
            </a:p>
          </p:txBody>
        </p:sp>
        <p:sp>
          <p:nvSpPr>
            <p:cNvPr id="28683" name="Freeform 10"/>
            <p:cNvSpPr>
              <a:spLocks/>
            </p:cNvSpPr>
            <p:nvPr/>
          </p:nvSpPr>
          <p:spPr bwMode="auto">
            <a:xfrm>
              <a:off x="162" y="3553"/>
              <a:ext cx="29" cy="28"/>
            </a:xfrm>
            <a:custGeom>
              <a:avLst/>
              <a:gdLst>
                <a:gd name="T0" fmla="*/ 0 w 29"/>
                <a:gd name="T1" fmla="*/ 0 h 28"/>
                <a:gd name="T2" fmla="*/ 16 w 29"/>
                <a:gd name="T3" fmla="*/ 27 h 28"/>
                <a:gd name="T4" fmla="*/ 28 w 29"/>
                <a:gd name="T5" fmla="*/ 20 h 28"/>
                <a:gd name="T6" fmla="*/ 0 w 29"/>
                <a:gd name="T7" fmla="*/ 0 h 28"/>
                <a:gd name="T8" fmla="*/ 0 60000 65536"/>
                <a:gd name="T9" fmla="*/ 0 60000 65536"/>
                <a:gd name="T10" fmla="*/ 0 60000 65536"/>
                <a:gd name="T11" fmla="*/ 0 60000 65536"/>
                <a:gd name="T12" fmla="*/ 0 w 29"/>
                <a:gd name="T13" fmla="*/ 0 h 28"/>
                <a:gd name="T14" fmla="*/ 29 w 29"/>
                <a:gd name="T15" fmla="*/ 28 h 28"/>
              </a:gdLst>
              <a:ahLst/>
              <a:cxnLst>
                <a:cxn ang="T8">
                  <a:pos x="T0" y="T1"/>
                </a:cxn>
                <a:cxn ang="T9">
                  <a:pos x="T2" y="T3"/>
                </a:cxn>
                <a:cxn ang="T10">
                  <a:pos x="T4" y="T5"/>
                </a:cxn>
                <a:cxn ang="T11">
                  <a:pos x="T6" y="T7"/>
                </a:cxn>
              </a:cxnLst>
              <a:rect l="T12" t="T13" r="T14" b="T15"/>
              <a:pathLst>
                <a:path w="29" h="28">
                  <a:moveTo>
                    <a:pt x="0" y="0"/>
                  </a:moveTo>
                  <a:lnTo>
                    <a:pt x="16" y="27"/>
                  </a:lnTo>
                  <a:lnTo>
                    <a:pt x="28" y="20"/>
                  </a:lnTo>
                  <a:lnTo>
                    <a:pt x="0" y="0"/>
                  </a:lnTo>
                </a:path>
              </a:pathLst>
            </a:custGeom>
            <a:solidFill>
              <a:srgbClr val="FFFFFF"/>
            </a:solidFill>
            <a:ln w="9525" cap="rnd">
              <a:noFill/>
              <a:round/>
              <a:headEnd/>
              <a:tailEnd/>
            </a:ln>
          </p:spPr>
          <p:txBody>
            <a:bodyPr/>
            <a:lstStyle/>
            <a:p>
              <a:endParaRPr lang="en-US"/>
            </a:p>
          </p:txBody>
        </p:sp>
        <p:sp>
          <p:nvSpPr>
            <p:cNvPr id="28684" name="Freeform 11"/>
            <p:cNvSpPr>
              <a:spLocks/>
            </p:cNvSpPr>
            <p:nvPr/>
          </p:nvSpPr>
          <p:spPr bwMode="auto">
            <a:xfrm>
              <a:off x="229" y="3555"/>
              <a:ext cx="28" cy="30"/>
            </a:xfrm>
            <a:custGeom>
              <a:avLst/>
              <a:gdLst>
                <a:gd name="T0" fmla="*/ 27 w 28"/>
                <a:gd name="T1" fmla="*/ 0 h 30"/>
                <a:gd name="T2" fmla="*/ 11 w 28"/>
                <a:gd name="T3" fmla="*/ 29 h 30"/>
                <a:gd name="T4" fmla="*/ 0 w 28"/>
                <a:gd name="T5" fmla="*/ 21 h 30"/>
                <a:gd name="T6" fmla="*/ 27 w 28"/>
                <a:gd name="T7" fmla="*/ 0 h 30"/>
                <a:gd name="T8" fmla="*/ 0 60000 65536"/>
                <a:gd name="T9" fmla="*/ 0 60000 65536"/>
                <a:gd name="T10" fmla="*/ 0 60000 65536"/>
                <a:gd name="T11" fmla="*/ 0 60000 65536"/>
                <a:gd name="T12" fmla="*/ 0 w 28"/>
                <a:gd name="T13" fmla="*/ 0 h 30"/>
                <a:gd name="T14" fmla="*/ 28 w 28"/>
                <a:gd name="T15" fmla="*/ 30 h 30"/>
              </a:gdLst>
              <a:ahLst/>
              <a:cxnLst>
                <a:cxn ang="T8">
                  <a:pos x="T0" y="T1"/>
                </a:cxn>
                <a:cxn ang="T9">
                  <a:pos x="T2" y="T3"/>
                </a:cxn>
                <a:cxn ang="T10">
                  <a:pos x="T4" y="T5"/>
                </a:cxn>
                <a:cxn ang="T11">
                  <a:pos x="T6" y="T7"/>
                </a:cxn>
              </a:cxnLst>
              <a:rect l="T12" t="T13" r="T14" b="T15"/>
              <a:pathLst>
                <a:path w="28" h="30">
                  <a:moveTo>
                    <a:pt x="27" y="0"/>
                  </a:moveTo>
                  <a:lnTo>
                    <a:pt x="11" y="29"/>
                  </a:lnTo>
                  <a:lnTo>
                    <a:pt x="0" y="21"/>
                  </a:lnTo>
                  <a:lnTo>
                    <a:pt x="27" y="0"/>
                  </a:lnTo>
                </a:path>
              </a:pathLst>
            </a:custGeom>
            <a:solidFill>
              <a:srgbClr val="FFFFFF"/>
            </a:solidFill>
            <a:ln w="9525" cap="rnd">
              <a:noFill/>
              <a:round/>
              <a:headEnd/>
              <a:tailEnd/>
            </a:ln>
          </p:spPr>
          <p:txBody>
            <a:bodyPr/>
            <a:lstStyle/>
            <a:p>
              <a:endParaRPr lang="en-US"/>
            </a:p>
          </p:txBody>
        </p:sp>
        <p:sp>
          <p:nvSpPr>
            <p:cNvPr id="28685" name="Freeform 12"/>
            <p:cNvSpPr>
              <a:spLocks/>
            </p:cNvSpPr>
            <p:nvPr/>
          </p:nvSpPr>
          <p:spPr bwMode="auto">
            <a:xfrm>
              <a:off x="203" y="3543"/>
              <a:ext cx="18" cy="31"/>
            </a:xfrm>
            <a:custGeom>
              <a:avLst/>
              <a:gdLst>
                <a:gd name="T0" fmla="*/ 7 w 18"/>
                <a:gd name="T1" fmla="*/ 0 h 31"/>
                <a:gd name="T2" fmla="*/ 0 w 18"/>
                <a:gd name="T3" fmla="*/ 30 h 31"/>
                <a:gd name="T4" fmla="*/ 17 w 18"/>
                <a:gd name="T5" fmla="*/ 29 h 31"/>
                <a:gd name="T6" fmla="*/ 7 w 18"/>
                <a:gd name="T7" fmla="*/ 0 h 31"/>
                <a:gd name="T8" fmla="*/ 0 60000 65536"/>
                <a:gd name="T9" fmla="*/ 0 60000 65536"/>
                <a:gd name="T10" fmla="*/ 0 60000 65536"/>
                <a:gd name="T11" fmla="*/ 0 60000 65536"/>
                <a:gd name="T12" fmla="*/ 0 w 18"/>
                <a:gd name="T13" fmla="*/ 0 h 31"/>
                <a:gd name="T14" fmla="*/ 18 w 18"/>
                <a:gd name="T15" fmla="*/ 31 h 31"/>
              </a:gdLst>
              <a:ahLst/>
              <a:cxnLst>
                <a:cxn ang="T8">
                  <a:pos x="T0" y="T1"/>
                </a:cxn>
                <a:cxn ang="T9">
                  <a:pos x="T2" y="T3"/>
                </a:cxn>
                <a:cxn ang="T10">
                  <a:pos x="T4" y="T5"/>
                </a:cxn>
                <a:cxn ang="T11">
                  <a:pos x="T6" y="T7"/>
                </a:cxn>
              </a:cxnLst>
              <a:rect l="T12" t="T13" r="T14" b="T15"/>
              <a:pathLst>
                <a:path w="18" h="31">
                  <a:moveTo>
                    <a:pt x="7" y="0"/>
                  </a:moveTo>
                  <a:lnTo>
                    <a:pt x="0" y="30"/>
                  </a:lnTo>
                  <a:lnTo>
                    <a:pt x="17" y="29"/>
                  </a:lnTo>
                  <a:lnTo>
                    <a:pt x="7" y="0"/>
                  </a:lnTo>
                </a:path>
              </a:pathLst>
            </a:custGeom>
            <a:solidFill>
              <a:srgbClr val="FFFFFF"/>
            </a:solidFill>
            <a:ln w="9525" cap="rnd">
              <a:noFill/>
              <a:round/>
              <a:headEnd/>
              <a:tailEnd/>
            </a:ln>
          </p:spPr>
          <p:txBody>
            <a:bodyPr/>
            <a:lstStyle/>
            <a:p>
              <a:endParaRPr lang="en-US"/>
            </a:p>
          </p:txBody>
        </p:sp>
        <p:sp>
          <p:nvSpPr>
            <p:cNvPr id="28686" name="Freeform 13"/>
            <p:cNvSpPr>
              <a:spLocks/>
            </p:cNvSpPr>
            <p:nvPr/>
          </p:nvSpPr>
          <p:spPr bwMode="auto">
            <a:xfrm>
              <a:off x="178" y="3589"/>
              <a:ext cx="67" cy="114"/>
            </a:xfrm>
            <a:custGeom>
              <a:avLst/>
              <a:gdLst>
                <a:gd name="T0" fmla="*/ 21 w 67"/>
                <a:gd name="T1" fmla="*/ 113 h 114"/>
                <a:gd name="T2" fmla="*/ 22 w 67"/>
                <a:gd name="T3" fmla="*/ 93 h 114"/>
                <a:gd name="T4" fmla="*/ 20 w 67"/>
                <a:gd name="T5" fmla="*/ 90 h 114"/>
                <a:gd name="T6" fmla="*/ 14 w 67"/>
                <a:gd name="T7" fmla="*/ 82 h 114"/>
                <a:gd name="T8" fmla="*/ 8 w 67"/>
                <a:gd name="T9" fmla="*/ 71 h 114"/>
                <a:gd name="T10" fmla="*/ 3 w 67"/>
                <a:gd name="T11" fmla="*/ 57 h 114"/>
                <a:gd name="T12" fmla="*/ 0 w 67"/>
                <a:gd name="T13" fmla="*/ 41 h 114"/>
                <a:gd name="T14" fmla="*/ 0 w 67"/>
                <a:gd name="T15" fmla="*/ 26 h 114"/>
                <a:gd name="T16" fmla="*/ 7 w 67"/>
                <a:gd name="T17" fmla="*/ 11 h 114"/>
                <a:gd name="T18" fmla="*/ 22 w 67"/>
                <a:gd name="T19" fmla="*/ 0 h 114"/>
                <a:gd name="T20" fmla="*/ 42 w 67"/>
                <a:gd name="T21" fmla="*/ 0 h 114"/>
                <a:gd name="T22" fmla="*/ 45 w 67"/>
                <a:gd name="T23" fmla="*/ 0 h 114"/>
                <a:gd name="T24" fmla="*/ 50 w 67"/>
                <a:gd name="T25" fmla="*/ 4 h 114"/>
                <a:gd name="T26" fmla="*/ 56 w 67"/>
                <a:gd name="T27" fmla="*/ 10 h 114"/>
                <a:gd name="T28" fmla="*/ 62 w 67"/>
                <a:gd name="T29" fmla="*/ 19 h 114"/>
                <a:gd name="T30" fmla="*/ 66 w 67"/>
                <a:gd name="T31" fmla="*/ 31 h 114"/>
                <a:gd name="T32" fmla="*/ 65 w 67"/>
                <a:gd name="T33" fmla="*/ 47 h 114"/>
                <a:gd name="T34" fmla="*/ 58 w 67"/>
                <a:gd name="T35" fmla="*/ 67 h 114"/>
                <a:gd name="T36" fmla="*/ 42 w 67"/>
                <a:gd name="T37" fmla="*/ 90 h 114"/>
                <a:gd name="T38" fmla="*/ 42 w 67"/>
                <a:gd name="T39" fmla="*/ 113 h 114"/>
                <a:gd name="T40" fmla="*/ 21 w 67"/>
                <a:gd name="T41" fmla="*/ 113 h 1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
                <a:gd name="T64" fmla="*/ 0 h 114"/>
                <a:gd name="T65" fmla="*/ 67 w 67"/>
                <a:gd name="T66" fmla="*/ 114 h 1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 h="114">
                  <a:moveTo>
                    <a:pt x="21" y="113"/>
                  </a:moveTo>
                  <a:lnTo>
                    <a:pt x="22" y="93"/>
                  </a:lnTo>
                  <a:lnTo>
                    <a:pt x="20" y="90"/>
                  </a:lnTo>
                  <a:lnTo>
                    <a:pt x="14" y="82"/>
                  </a:lnTo>
                  <a:lnTo>
                    <a:pt x="8" y="71"/>
                  </a:lnTo>
                  <a:lnTo>
                    <a:pt x="3" y="57"/>
                  </a:lnTo>
                  <a:lnTo>
                    <a:pt x="0" y="41"/>
                  </a:lnTo>
                  <a:lnTo>
                    <a:pt x="0" y="26"/>
                  </a:lnTo>
                  <a:lnTo>
                    <a:pt x="7" y="11"/>
                  </a:lnTo>
                  <a:lnTo>
                    <a:pt x="22" y="0"/>
                  </a:lnTo>
                  <a:lnTo>
                    <a:pt x="42" y="0"/>
                  </a:lnTo>
                  <a:lnTo>
                    <a:pt x="45" y="0"/>
                  </a:lnTo>
                  <a:lnTo>
                    <a:pt x="50" y="4"/>
                  </a:lnTo>
                  <a:lnTo>
                    <a:pt x="56" y="10"/>
                  </a:lnTo>
                  <a:lnTo>
                    <a:pt x="62" y="19"/>
                  </a:lnTo>
                  <a:lnTo>
                    <a:pt x="66" y="31"/>
                  </a:lnTo>
                  <a:lnTo>
                    <a:pt x="65" y="47"/>
                  </a:lnTo>
                  <a:lnTo>
                    <a:pt x="58" y="67"/>
                  </a:lnTo>
                  <a:lnTo>
                    <a:pt x="42" y="90"/>
                  </a:lnTo>
                  <a:lnTo>
                    <a:pt x="42" y="113"/>
                  </a:lnTo>
                  <a:lnTo>
                    <a:pt x="21" y="113"/>
                  </a:lnTo>
                </a:path>
              </a:pathLst>
            </a:custGeom>
            <a:solidFill>
              <a:srgbClr val="FFFFFF"/>
            </a:solidFill>
            <a:ln w="9525" cap="rnd">
              <a:noFill/>
              <a:round/>
              <a:headEnd/>
              <a:tailEnd/>
            </a:ln>
          </p:spPr>
          <p:txBody>
            <a:bodyPr/>
            <a:lstStyle/>
            <a:p>
              <a:endParaRPr lang="en-US"/>
            </a:p>
          </p:txBody>
        </p:sp>
        <p:sp>
          <p:nvSpPr>
            <p:cNvPr id="28687" name="Freeform 14"/>
            <p:cNvSpPr>
              <a:spLocks/>
            </p:cNvSpPr>
            <p:nvPr/>
          </p:nvSpPr>
          <p:spPr bwMode="auto">
            <a:xfrm>
              <a:off x="205" y="3610"/>
              <a:ext cx="17" cy="86"/>
            </a:xfrm>
            <a:custGeom>
              <a:avLst/>
              <a:gdLst>
                <a:gd name="T0" fmla="*/ 4 w 17"/>
                <a:gd name="T1" fmla="*/ 0 h 86"/>
                <a:gd name="T2" fmla="*/ 6 w 17"/>
                <a:gd name="T3" fmla="*/ 5 h 86"/>
                <a:gd name="T4" fmla="*/ 2 w 17"/>
                <a:gd name="T5" fmla="*/ 6 h 86"/>
                <a:gd name="T6" fmla="*/ 2 w 17"/>
                <a:gd name="T7" fmla="*/ 77 h 86"/>
                <a:gd name="T8" fmla="*/ 0 w 17"/>
                <a:gd name="T9" fmla="*/ 78 h 86"/>
                <a:gd name="T10" fmla="*/ 0 w 17"/>
                <a:gd name="T11" fmla="*/ 85 h 86"/>
                <a:gd name="T12" fmla="*/ 2 w 17"/>
                <a:gd name="T13" fmla="*/ 85 h 86"/>
                <a:gd name="T14" fmla="*/ 4 w 17"/>
                <a:gd name="T15" fmla="*/ 85 h 86"/>
                <a:gd name="T16" fmla="*/ 6 w 17"/>
                <a:gd name="T17" fmla="*/ 85 h 86"/>
                <a:gd name="T18" fmla="*/ 9 w 17"/>
                <a:gd name="T19" fmla="*/ 84 h 86"/>
                <a:gd name="T20" fmla="*/ 13 w 17"/>
                <a:gd name="T21" fmla="*/ 84 h 86"/>
                <a:gd name="T22" fmla="*/ 16 w 17"/>
                <a:gd name="T23" fmla="*/ 83 h 86"/>
                <a:gd name="T24" fmla="*/ 16 w 17"/>
                <a:gd name="T25" fmla="*/ 81 h 86"/>
                <a:gd name="T26" fmla="*/ 16 w 17"/>
                <a:gd name="T27" fmla="*/ 78 h 86"/>
                <a:gd name="T28" fmla="*/ 16 w 17"/>
                <a:gd name="T29" fmla="*/ 47 h 86"/>
                <a:gd name="T30" fmla="*/ 13 w 17"/>
                <a:gd name="T31" fmla="*/ 46 h 86"/>
                <a:gd name="T32" fmla="*/ 13 w 17"/>
                <a:gd name="T33" fmla="*/ 38 h 86"/>
                <a:gd name="T34" fmla="*/ 13 w 17"/>
                <a:gd name="T35" fmla="*/ 4 h 86"/>
                <a:gd name="T36" fmla="*/ 4 w 17"/>
                <a:gd name="T37" fmla="*/ 0 h 8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86"/>
                <a:gd name="T59" fmla="*/ 17 w 17"/>
                <a:gd name="T60" fmla="*/ 86 h 8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86">
                  <a:moveTo>
                    <a:pt x="4" y="0"/>
                  </a:moveTo>
                  <a:lnTo>
                    <a:pt x="6" y="5"/>
                  </a:lnTo>
                  <a:lnTo>
                    <a:pt x="2" y="6"/>
                  </a:lnTo>
                  <a:lnTo>
                    <a:pt x="2" y="77"/>
                  </a:lnTo>
                  <a:lnTo>
                    <a:pt x="0" y="78"/>
                  </a:lnTo>
                  <a:lnTo>
                    <a:pt x="0" y="85"/>
                  </a:lnTo>
                  <a:lnTo>
                    <a:pt x="2" y="85"/>
                  </a:lnTo>
                  <a:lnTo>
                    <a:pt x="4" y="85"/>
                  </a:lnTo>
                  <a:lnTo>
                    <a:pt x="6" y="85"/>
                  </a:lnTo>
                  <a:lnTo>
                    <a:pt x="9" y="84"/>
                  </a:lnTo>
                  <a:lnTo>
                    <a:pt x="13" y="84"/>
                  </a:lnTo>
                  <a:lnTo>
                    <a:pt x="16" y="83"/>
                  </a:lnTo>
                  <a:lnTo>
                    <a:pt x="16" y="81"/>
                  </a:lnTo>
                  <a:lnTo>
                    <a:pt x="16" y="78"/>
                  </a:lnTo>
                  <a:lnTo>
                    <a:pt x="16" y="47"/>
                  </a:lnTo>
                  <a:lnTo>
                    <a:pt x="13" y="46"/>
                  </a:lnTo>
                  <a:lnTo>
                    <a:pt x="13" y="38"/>
                  </a:lnTo>
                  <a:lnTo>
                    <a:pt x="13" y="4"/>
                  </a:lnTo>
                  <a:lnTo>
                    <a:pt x="4" y="0"/>
                  </a:lnTo>
                </a:path>
              </a:pathLst>
            </a:custGeom>
            <a:solidFill>
              <a:srgbClr val="000000"/>
            </a:solidFill>
            <a:ln w="9525" cap="rnd">
              <a:noFill/>
              <a:round/>
              <a:headEnd/>
              <a:tailEnd/>
            </a:ln>
          </p:spPr>
          <p:txBody>
            <a:bodyPr/>
            <a:lstStyle/>
            <a:p>
              <a:endParaRPr lang="en-US"/>
            </a:p>
          </p:txBody>
        </p:sp>
      </p:grpSp>
    </p:spTree>
    <p:extLst>
      <p:ext uri="{BB962C8B-B14F-4D97-AF65-F5344CB8AC3E}">
        <p14:creationId xmlns:p14="http://schemas.microsoft.com/office/powerpoint/2010/main" val="1108242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p:spPr>
        <p:txBody>
          <a:bodyPr/>
          <a:lstStyle/>
          <a:p>
            <a:r>
              <a:rPr lang="en-US" smtClean="0">
                <a:latin typeface="Arial" charset="0"/>
              </a:rPr>
              <a:t>Subqueries</a:t>
            </a:r>
          </a:p>
          <a:p>
            <a:pPr lvl="1"/>
            <a:r>
              <a:rPr lang="en-US" smtClean="0">
                <a:latin typeface="Times" pitchFamily="18" charset="0"/>
              </a:rPr>
              <a:t>You can build powerful statements out of simple ones by using subqueries. They can be very useful when you need to select rows from a table with a condition that depends on the data in the table itself.</a:t>
            </a:r>
          </a:p>
          <a:p>
            <a:pPr lvl="1"/>
            <a:r>
              <a:rPr lang="en-US" smtClean="0"/>
              <a:t>In the syntax:</a:t>
            </a:r>
          </a:p>
          <a:p>
            <a:pPr algn="just">
              <a:lnSpc>
                <a:spcPct val="112000"/>
              </a:lnSpc>
              <a:spcBef>
                <a:spcPct val="0"/>
              </a:spcBef>
            </a:pPr>
            <a:r>
              <a:rPr lang="en-US" b="0" i="1" smtClean="0">
                <a:latin typeface="Times" pitchFamily="18" charset="0"/>
              </a:rPr>
              <a:t>	operator</a:t>
            </a:r>
            <a:r>
              <a:rPr lang="en-US" b="0" smtClean="0">
                <a:latin typeface="Times" pitchFamily="18" charset="0"/>
              </a:rPr>
              <a:t>	includes a comparison operator such as &gt;, =, or IN.</a:t>
            </a:r>
          </a:p>
          <a:p>
            <a:pPr lvl="1"/>
            <a:r>
              <a:rPr lang="en-US" b="1" smtClean="0"/>
              <a:t>Note:</a:t>
            </a:r>
            <a:r>
              <a:rPr lang="en-US" smtClean="0"/>
              <a:t> Comparison operators fall into two classes: single-row operators (&gt;, =, &gt;=, &lt;, &lt;&gt;, &lt;=) and multiple-row operators (IN, ANY, ALL).</a:t>
            </a:r>
          </a:p>
          <a:p>
            <a:pPr lvl="1"/>
            <a:r>
              <a:rPr lang="en-US" smtClean="0"/>
              <a:t>The subquery is often referred to as a nested SELECT, sub-SELECT, or inner SELECT statement.</a:t>
            </a:r>
          </a:p>
        </p:txBody>
      </p:sp>
      <p:sp>
        <p:nvSpPr>
          <p:cNvPr id="24579" name="Rectangle 3"/>
          <p:cNvSpPr>
            <a:spLocks noGrp="1" noRot="1" noChangeAspect="1" noChangeArrowheads="1" noTextEdit="1"/>
          </p:cNvSpPr>
          <p:nvPr>
            <p:ph type="sldImg"/>
          </p:nvPr>
        </p:nvSpPr>
        <p:spPr>
          <a:xfrm>
            <a:off x="449263" y="214313"/>
            <a:ext cx="5883275" cy="4413250"/>
          </a:xfrm>
          <a:ln cap="flat"/>
        </p:spPr>
      </p:sp>
    </p:spTree>
    <p:extLst>
      <p:ext uri="{BB962C8B-B14F-4D97-AF65-F5344CB8AC3E}">
        <p14:creationId xmlns:p14="http://schemas.microsoft.com/office/powerpoint/2010/main" val="3069842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455613" y="168275"/>
            <a:ext cx="5938837" cy="4452938"/>
          </a:xfrm>
          <a:ln cap="flat"/>
        </p:spPr>
      </p:sp>
      <p:sp>
        <p:nvSpPr>
          <p:cNvPr id="25603" name="Rectangle 3"/>
          <p:cNvSpPr>
            <a:spLocks noGrp="1" noChangeArrowheads="1"/>
          </p:cNvSpPr>
          <p:nvPr>
            <p:ph type="body" idx="1"/>
          </p:nvPr>
        </p:nvSpPr>
        <p:spPr>
          <a:xfrm>
            <a:off x="403976" y="4767603"/>
            <a:ext cx="6018114" cy="3802314"/>
          </a:xfrm>
          <a:noFill/>
          <a:ln/>
        </p:spPr>
        <p:txBody>
          <a:bodyPr>
            <a:normAutofit lnSpcReduction="10000"/>
          </a:bodyPr>
          <a:lstStyle/>
          <a:p>
            <a:pPr defTabSz="398224">
              <a:spcBef>
                <a:spcPct val="0"/>
              </a:spcBef>
              <a:tabLst>
                <a:tab pos="457162" algn="l"/>
              </a:tabLst>
            </a:pPr>
            <a:r>
              <a:rPr lang="en-US" dirty="0" smtClean="0">
                <a:latin typeface="Arial" charset="0"/>
              </a:rPr>
              <a:t>Using a </a:t>
            </a:r>
            <a:r>
              <a:rPr lang="en-US" dirty="0" err="1" smtClean="0">
                <a:latin typeface="Arial" charset="0"/>
              </a:rPr>
              <a:t>Subquery</a:t>
            </a:r>
            <a:endParaRPr lang="en-US" dirty="0" smtClean="0">
              <a:latin typeface="Arial" charset="0"/>
            </a:endParaRPr>
          </a:p>
          <a:p>
            <a:pPr lvl="1" defTabSz="398224">
              <a:spcBef>
                <a:spcPct val="0"/>
              </a:spcBef>
              <a:tabLst>
                <a:tab pos="457162" algn="l"/>
              </a:tabLst>
            </a:pPr>
            <a:r>
              <a:rPr lang="en-US" dirty="0" smtClean="0"/>
              <a:t>In the slide, the inner query returns the salary of employee 7566. The outer query takes the result of the inner query and uses this result to display the names of all the employees who earn more than this amount.</a:t>
            </a:r>
          </a:p>
          <a:p>
            <a:pPr lvl="1" defTabSz="398224">
              <a:spcBef>
                <a:spcPct val="0"/>
              </a:spcBef>
              <a:tabLst>
                <a:tab pos="457162" algn="l"/>
              </a:tabLst>
            </a:pPr>
            <a:r>
              <a:rPr lang="en-US" dirty="0" err="1" smtClean="0"/>
              <a:t>Subqueries</a:t>
            </a:r>
            <a:r>
              <a:rPr lang="en-US" dirty="0" smtClean="0"/>
              <a:t> are very useful for writing SQL statements that need values based on an unknown conditional value.</a:t>
            </a:r>
          </a:p>
          <a:p>
            <a:pPr lvl="1" defTabSz="398224">
              <a:spcBef>
                <a:spcPct val="0"/>
              </a:spcBef>
              <a:tabLst>
                <a:tab pos="457162" algn="l"/>
              </a:tabLst>
            </a:pPr>
            <a:r>
              <a:rPr lang="en-US" b="1" dirty="0" smtClean="0"/>
              <a:t>Examples</a:t>
            </a:r>
          </a:p>
          <a:p>
            <a:pPr lvl="1" defTabSz="398224">
              <a:spcBef>
                <a:spcPct val="0"/>
              </a:spcBef>
              <a:tabLst>
                <a:tab pos="457162" algn="l"/>
              </a:tabLst>
            </a:pPr>
            <a:r>
              <a:rPr lang="en-US" dirty="0" smtClean="0"/>
              <a:t>Create a duplicate of the DEPT table.</a:t>
            </a:r>
          </a:p>
          <a:p>
            <a:pPr lvl="1" defTabSz="398224">
              <a:tabLst>
                <a:tab pos="457162" algn="l"/>
              </a:tabLst>
            </a:pPr>
            <a:endParaRPr lang="en-US" dirty="0" smtClean="0"/>
          </a:p>
          <a:p>
            <a:pPr lvl="1" defTabSz="398224">
              <a:tabLst>
                <a:tab pos="457162" algn="l"/>
              </a:tabLst>
            </a:pPr>
            <a:endParaRPr lang="en-US" dirty="0" smtClean="0"/>
          </a:p>
          <a:p>
            <a:pPr lvl="1" defTabSz="398224">
              <a:tabLst>
                <a:tab pos="457162" algn="l"/>
              </a:tabLst>
            </a:pPr>
            <a:endParaRPr lang="en-US" dirty="0" smtClean="0"/>
          </a:p>
          <a:p>
            <a:pPr lvl="1" defTabSz="398224">
              <a:tabLst>
                <a:tab pos="457162" algn="l"/>
              </a:tabLst>
            </a:pPr>
            <a:r>
              <a:rPr lang="en-US" dirty="0" smtClean="0"/>
              <a:t>Display all employees who make less than the average salary in the company.</a:t>
            </a:r>
          </a:p>
          <a:p>
            <a:pPr lvl="1" defTabSz="398224">
              <a:tabLst>
                <a:tab pos="457162" algn="l"/>
              </a:tabLst>
            </a:pPr>
            <a:endParaRPr lang="en-US" dirty="0" smtClean="0"/>
          </a:p>
          <a:p>
            <a:pPr lvl="1" defTabSz="398224">
              <a:tabLst>
                <a:tab pos="457162" algn="l"/>
              </a:tabLst>
            </a:pPr>
            <a:endParaRPr lang="en-US" dirty="0" smtClean="0"/>
          </a:p>
          <a:p>
            <a:pPr lvl="1" defTabSz="398224">
              <a:tabLst>
                <a:tab pos="457162" algn="l"/>
              </a:tabLst>
            </a:pPr>
            <a:endParaRPr lang="en-US" dirty="0" smtClean="0"/>
          </a:p>
          <a:p>
            <a:pPr defTabSz="398224">
              <a:spcBef>
                <a:spcPct val="0"/>
              </a:spcBef>
              <a:tabLst>
                <a:tab pos="457162" algn="l"/>
              </a:tabLst>
            </a:pPr>
            <a:endParaRPr lang="en-US" dirty="0" smtClean="0">
              <a:solidFill>
                <a:schemeClr val="accent2"/>
              </a:solidFill>
              <a:latin typeface="Arial" charset="0"/>
            </a:endParaRPr>
          </a:p>
          <a:p>
            <a:pPr defTabSz="398224">
              <a:spcBef>
                <a:spcPct val="0"/>
              </a:spcBef>
              <a:tabLst>
                <a:tab pos="457162" algn="l"/>
              </a:tabLst>
            </a:pPr>
            <a:r>
              <a:rPr lang="en-US" dirty="0" smtClean="0">
                <a:solidFill>
                  <a:schemeClr val="accent2"/>
                </a:solidFill>
                <a:latin typeface="Arial" charset="0"/>
              </a:rPr>
              <a:t>Class Management Note</a:t>
            </a:r>
          </a:p>
          <a:p>
            <a:pPr lvl="1" defTabSz="398224">
              <a:spcBef>
                <a:spcPct val="0"/>
              </a:spcBef>
              <a:tabLst>
                <a:tab pos="457162" algn="l"/>
              </a:tabLst>
            </a:pPr>
            <a:r>
              <a:rPr lang="en-US" dirty="0" smtClean="0">
                <a:solidFill>
                  <a:schemeClr val="accent2"/>
                </a:solidFill>
              </a:rPr>
              <a:t>Execute the </a:t>
            </a:r>
            <a:r>
              <a:rPr lang="en-US" dirty="0" err="1" smtClean="0">
                <a:solidFill>
                  <a:schemeClr val="accent2"/>
                </a:solidFill>
              </a:rPr>
              <a:t>subquery</a:t>
            </a:r>
            <a:r>
              <a:rPr lang="en-US" dirty="0" smtClean="0">
                <a:solidFill>
                  <a:schemeClr val="accent2"/>
                </a:solidFill>
              </a:rPr>
              <a:t> (inner query) on its own first to show the value that the </a:t>
            </a:r>
            <a:r>
              <a:rPr lang="en-US" dirty="0" err="1" smtClean="0">
                <a:solidFill>
                  <a:schemeClr val="accent2"/>
                </a:solidFill>
              </a:rPr>
              <a:t>subquery</a:t>
            </a:r>
            <a:r>
              <a:rPr lang="en-US" dirty="0" smtClean="0">
                <a:solidFill>
                  <a:schemeClr val="accent2"/>
                </a:solidFill>
              </a:rPr>
              <a:t> returns. Then execute the outer query using the result returned by the inner query. Finally, execute the entire query (containing the </a:t>
            </a:r>
            <a:r>
              <a:rPr lang="en-US" dirty="0" err="1" smtClean="0">
                <a:solidFill>
                  <a:schemeClr val="accent2"/>
                </a:solidFill>
              </a:rPr>
              <a:t>subquery</a:t>
            </a:r>
            <a:r>
              <a:rPr lang="en-US" dirty="0" smtClean="0">
                <a:solidFill>
                  <a:schemeClr val="accent2"/>
                </a:solidFill>
              </a:rPr>
              <a:t>) and show that the result is the same.</a:t>
            </a:r>
            <a:r>
              <a:rPr lang="en-US" dirty="0" smtClean="0">
                <a:solidFill>
                  <a:schemeClr val="accent1"/>
                </a:solidFill>
              </a:rPr>
              <a:t> </a:t>
            </a:r>
          </a:p>
        </p:txBody>
      </p:sp>
      <p:sp>
        <p:nvSpPr>
          <p:cNvPr id="25604" name="Rectangle 4"/>
          <p:cNvSpPr>
            <a:spLocks noChangeArrowheads="1"/>
          </p:cNvSpPr>
          <p:nvPr/>
        </p:nvSpPr>
        <p:spPr bwMode="auto">
          <a:xfrm>
            <a:off x="603568" y="6216330"/>
            <a:ext cx="5649267" cy="539098"/>
          </a:xfrm>
          <a:prstGeom prst="rect">
            <a:avLst/>
          </a:prstGeom>
          <a:noFill/>
          <a:ln w="12700">
            <a:solidFill>
              <a:schemeClr val="tx1"/>
            </a:solidFill>
            <a:miter lim="800000"/>
            <a:headEnd/>
            <a:tailEnd/>
          </a:ln>
        </p:spPr>
        <p:txBody>
          <a:bodyPr wrap="none" lIns="90796" tIns="44601" rIns="90796" bIns="44601" anchor="ctr"/>
          <a:lstStyle/>
          <a:p>
            <a:pPr defTabSz="872908">
              <a:spcBef>
                <a:spcPct val="0"/>
              </a:spcBef>
            </a:pPr>
            <a:r>
              <a:rPr lang="en-US" sz="1100" dirty="0">
                <a:solidFill>
                  <a:schemeClr val="tx2"/>
                </a:solidFill>
                <a:latin typeface="Courier New" pitchFamily="49" charset="0"/>
              </a:rPr>
              <a:t>SQL&gt; CREATE TABLE </a:t>
            </a:r>
            <a:r>
              <a:rPr lang="en-US" sz="1100" dirty="0" err="1">
                <a:solidFill>
                  <a:schemeClr val="tx2"/>
                </a:solidFill>
                <a:latin typeface="Courier New" pitchFamily="49" charset="0"/>
              </a:rPr>
              <a:t>dept_copy</a:t>
            </a:r>
            <a:r>
              <a:rPr lang="en-US" sz="1100" dirty="0">
                <a:solidFill>
                  <a:schemeClr val="tx2"/>
                </a:solidFill>
                <a:latin typeface="Courier New" pitchFamily="49" charset="0"/>
              </a:rPr>
              <a:t>(</a:t>
            </a:r>
            <a:r>
              <a:rPr lang="en-US" sz="1100" dirty="0" err="1">
                <a:solidFill>
                  <a:schemeClr val="tx2"/>
                </a:solidFill>
                <a:latin typeface="Courier New" pitchFamily="49" charset="0"/>
              </a:rPr>
              <a:t>deptno</a:t>
            </a:r>
            <a:r>
              <a:rPr lang="en-US" sz="1100" dirty="0">
                <a:solidFill>
                  <a:schemeClr val="tx2"/>
                </a:solidFill>
                <a:latin typeface="Courier New" pitchFamily="49" charset="0"/>
              </a:rPr>
              <a:t>, </a:t>
            </a:r>
            <a:r>
              <a:rPr lang="en-US" sz="1100" dirty="0" err="1">
                <a:solidFill>
                  <a:schemeClr val="tx2"/>
                </a:solidFill>
                <a:latin typeface="Courier New" pitchFamily="49" charset="0"/>
              </a:rPr>
              <a:t>dname</a:t>
            </a:r>
            <a:r>
              <a:rPr lang="en-US" sz="1100" dirty="0">
                <a:solidFill>
                  <a:schemeClr val="tx2"/>
                </a:solidFill>
                <a:latin typeface="Courier New" pitchFamily="49" charset="0"/>
              </a:rPr>
              <a:t>, loc)</a:t>
            </a:r>
          </a:p>
          <a:p>
            <a:pPr defTabSz="872908">
              <a:lnSpc>
                <a:spcPct val="90000"/>
              </a:lnSpc>
              <a:spcBef>
                <a:spcPct val="0"/>
              </a:spcBef>
            </a:pPr>
            <a:r>
              <a:rPr lang="en-US" sz="1100" dirty="0">
                <a:solidFill>
                  <a:schemeClr val="tx2"/>
                </a:solidFill>
                <a:latin typeface="Courier New" pitchFamily="49" charset="0"/>
              </a:rPr>
              <a:t>  2  AS SELECT </a:t>
            </a:r>
            <a:r>
              <a:rPr lang="en-US" sz="1100" dirty="0" err="1">
                <a:solidFill>
                  <a:schemeClr val="tx2"/>
                </a:solidFill>
                <a:latin typeface="Courier New" pitchFamily="49" charset="0"/>
              </a:rPr>
              <a:t>deptno</a:t>
            </a:r>
            <a:r>
              <a:rPr lang="en-US" sz="1100" dirty="0">
                <a:solidFill>
                  <a:schemeClr val="tx2"/>
                </a:solidFill>
                <a:latin typeface="Courier New" pitchFamily="49" charset="0"/>
              </a:rPr>
              <a:t>, </a:t>
            </a:r>
            <a:r>
              <a:rPr lang="en-US" sz="1100" dirty="0" err="1">
                <a:solidFill>
                  <a:schemeClr val="tx2"/>
                </a:solidFill>
                <a:latin typeface="Courier New" pitchFamily="49" charset="0"/>
              </a:rPr>
              <a:t>dname</a:t>
            </a:r>
            <a:r>
              <a:rPr lang="en-US" sz="1100" dirty="0">
                <a:solidFill>
                  <a:schemeClr val="tx2"/>
                </a:solidFill>
                <a:latin typeface="Courier New" pitchFamily="49" charset="0"/>
              </a:rPr>
              <a:t>, loc </a:t>
            </a:r>
          </a:p>
          <a:p>
            <a:pPr defTabSz="872908">
              <a:spcBef>
                <a:spcPct val="0"/>
              </a:spcBef>
            </a:pPr>
            <a:r>
              <a:rPr lang="en-US" sz="1100" dirty="0">
                <a:solidFill>
                  <a:schemeClr val="tx2"/>
                </a:solidFill>
                <a:latin typeface="Courier New" pitchFamily="49" charset="0"/>
              </a:rPr>
              <a:t>  3  FROM dept;</a:t>
            </a:r>
          </a:p>
        </p:txBody>
      </p:sp>
      <p:sp>
        <p:nvSpPr>
          <p:cNvPr id="25605" name="Rectangle 5"/>
          <p:cNvSpPr>
            <a:spLocks noChangeArrowheads="1"/>
          </p:cNvSpPr>
          <p:nvPr/>
        </p:nvSpPr>
        <p:spPr bwMode="auto">
          <a:xfrm>
            <a:off x="603569" y="7068711"/>
            <a:ext cx="5650864" cy="663138"/>
          </a:xfrm>
          <a:prstGeom prst="rect">
            <a:avLst/>
          </a:prstGeom>
          <a:noFill/>
          <a:ln w="12700">
            <a:solidFill>
              <a:schemeClr val="tx1"/>
            </a:solidFill>
            <a:miter lim="800000"/>
            <a:headEnd/>
            <a:tailEnd/>
          </a:ln>
        </p:spPr>
        <p:txBody>
          <a:bodyPr wrap="none" lIns="90796" tIns="44601" rIns="90796" bIns="44601" anchor="ctr"/>
          <a:lstStyle/>
          <a:p>
            <a:pPr defTabSz="872908">
              <a:lnSpc>
                <a:spcPct val="90000"/>
              </a:lnSpc>
              <a:spcBef>
                <a:spcPct val="0"/>
              </a:spcBef>
            </a:pPr>
            <a:r>
              <a:rPr lang="en-US" sz="1100" dirty="0">
                <a:solidFill>
                  <a:schemeClr val="tx2"/>
                </a:solidFill>
                <a:latin typeface="Courier New" pitchFamily="49" charset="0"/>
              </a:rPr>
              <a:t>SQL&gt; SELECT </a:t>
            </a:r>
            <a:r>
              <a:rPr lang="en-US" sz="1100" dirty="0" err="1">
                <a:solidFill>
                  <a:schemeClr val="tx2"/>
                </a:solidFill>
                <a:latin typeface="Courier New" pitchFamily="49" charset="0"/>
              </a:rPr>
              <a:t>ename</a:t>
            </a:r>
            <a:r>
              <a:rPr lang="en-US" sz="1100" dirty="0">
                <a:solidFill>
                  <a:schemeClr val="tx2"/>
                </a:solidFill>
                <a:latin typeface="Courier New" pitchFamily="49" charset="0"/>
              </a:rPr>
              <a:t>, job, </a:t>
            </a:r>
            <a:r>
              <a:rPr lang="en-US" sz="1100" dirty="0" err="1">
                <a:solidFill>
                  <a:schemeClr val="tx2"/>
                </a:solidFill>
                <a:latin typeface="Courier New" pitchFamily="49" charset="0"/>
              </a:rPr>
              <a:t>sal</a:t>
            </a:r>
            <a:endParaRPr lang="en-US" sz="1100" dirty="0">
              <a:solidFill>
                <a:schemeClr val="tx2"/>
              </a:solidFill>
              <a:latin typeface="Courier New" pitchFamily="49" charset="0"/>
            </a:endParaRPr>
          </a:p>
          <a:p>
            <a:pPr defTabSz="872908">
              <a:lnSpc>
                <a:spcPct val="90000"/>
              </a:lnSpc>
              <a:spcBef>
                <a:spcPct val="0"/>
              </a:spcBef>
            </a:pPr>
            <a:r>
              <a:rPr lang="en-US" sz="1100" dirty="0">
                <a:solidFill>
                  <a:schemeClr val="tx2"/>
                </a:solidFill>
                <a:latin typeface="Courier New" pitchFamily="49" charset="0"/>
              </a:rPr>
              <a:t>  2  FROM   </a:t>
            </a:r>
            <a:r>
              <a:rPr lang="en-US" sz="1100" dirty="0" err="1">
                <a:solidFill>
                  <a:schemeClr val="tx2"/>
                </a:solidFill>
                <a:latin typeface="Courier New" pitchFamily="49" charset="0"/>
              </a:rPr>
              <a:t>emp</a:t>
            </a:r>
            <a:endParaRPr lang="en-US" sz="1100" dirty="0">
              <a:solidFill>
                <a:schemeClr val="tx2"/>
              </a:solidFill>
              <a:latin typeface="Courier New" pitchFamily="49" charset="0"/>
            </a:endParaRPr>
          </a:p>
          <a:p>
            <a:pPr defTabSz="872908">
              <a:lnSpc>
                <a:spcPct val="90000"/>
              </a:lnSpc>
              <a:spcBef>
                <a:spcPct val="0"/>
              </a:spcBef>
            </a:pPr>
            <a:r>
              <a:rPr lang="en-US" sz="1100" dirty="0">
                <a:solidFill>
                  <a:schemeClr val="tx2"/>
                </a:solidFill>
                <a:latin typeface="Courier New" pitchFamily="49" charset="0"/>
              </a:rPr>
              <a:t>  3  WHERE  </a:t>
            </a:r>
            <a:r>
              <a:rPr lang="en-US" sz="1100" dirty="0" err="1">
                <a:solidFill>
                  <a:schemeClr val="tx2"/>
                </a:solidFill>
                <a:latin typeface="Courier New" pitchFamily="49" charset="0"/>
              </a:rPr>
              <a:t>sal</a:t>
            </a:r>
            <a:r>
              <a:rPr lang="en-US" sz="1100" dirty="0">
                <a:solidFill>
                  <a:schemeClr val="tx2"/>
                </a:solidFill>
                <a:latin typeface="Courier New" pitchFamily="49" charset="0"/>
              </a:rPr>
              <a:t> &lt; (SELECT AVG(</a:t>
            </a:r>
            <a:r>
              <a:rPr lang="en-US" sz="1100" dirty="0" err="1">
                <a:solidFill>
                  <a:schemeClr val="tx2"/>
                </a:solidFill>
                <a:latin typeface="Courier New" pitchFamily="49" charset="0"/>
              </a:rPr>
              <a:t>sal</a:t>
            </a:r>
            <a:r>
              <a:rPr lang="en-US" sz="1100" dirty="0">
                <a:solidFill>
                  <a:schemeClr val="tx2"/>
                </a:solidFill>
                <a:latin typeface="Courier New" pitchFamily="49" charset="0"/>
              </a:rPr>
              <a:t>)</a:t>
            </a:r>
          </a:p>
          <a:p>
            <a:pPr defTabSz="872908">
              <a:lnSpc>
                <a:spcPct val="90000"/>
              </a:lnSpc>
              <a:spcBef>
                <a:spcPct val="0"/>
              </a:spcBef>
            </a:pPr>
            <a:r>
              <a:rPr lang="en-US" sz="1100" dirty="0">
                <a:solidFill>
                  <a:schemeClr val="tx2"/>
                </a:solidFill>
                <a:latin typeface="Courier New" pitchFamily="49" charset="0"/>
              </a:rPr>
              <a:t>  4                FROM   </a:t>
            </a:r>
            <a:r>
              <a:rPr lang="en-US" sz="1100" dirty="0" err="1">
                <a:solidFill>
                  <a:schemeClr val="tx2"/>
                </a:solidFill>
                <a:latin typeface="Courier New" pitchFamily="49" charset="0"/>
              </a:rPr>
              <a:t>emp</a:t>
            </a:r>
            <a:r>
              <a:rPr lang="en-US" sz="1100" dirty="0">
                <a:solidFill>
                  <a:schemeClr val="tx2"/>
                </a:solidFill>
                <a:latin typeface="Courier New" pitchFamily="49" charset="0"/>
              </a:rPr>
              <a:t>);</a:t>
            </a:r>
          </a:p>
        </p:txBody>
      </p:sp>
    </p:spTree>
    <p:extLst>
      <p:ext uri="{BB962C8B-B14F-4D97-AF65-F5344CB8AC3E}">
        <p14:creationId xmlns:p14="http://schemas.microsoft.com/office/powerpoint/2010/main" val="1274513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884870" y="-1591"/>
            <a:ext cx="2973130" cy="459586"/>
          </a:xfrm>
          <a:prstGeom prst="rect">
            <a:avLst/>
          </a:prstGeom>
          <a:noFill/>
          <a:ln w="9525">
            <a:noFill/>
            <a:miter lim="800000"/>
            <a:headEnd/>
            <a:tailEnd/>
          </a:ln>
          <a:effectLst/>
        </p:spPr>
        <p:txBody>
          <a:bodyPr wrap="none" lIns="91751" tIns="45875" rIns="91751" bIns="45875" anchor="ctr"/>
          <a:lstStyle/>
          <a:p>
            <a:endParaRPr lang="en-US"/>
          </a:p>
        </p:txBody>
      </p:sp>
      <p:sp>
        <p:nvSpPr>
          <p:cNvPr id="18435" name="Rectangle 3"/>
          <p:cNvSpPr>
            <a:spLocks noChangeArrowheads="1"/>
          </p:cNvSpPr>
          <p:nvPr/>
        </p:nvSpPr>
        <p:spPr bwMode="auto">
          <a:xfrm>
            <a:off x="-1597" y="-1591"/>
            <a:ext cx="2969938" cy="459586"/>
          </a:xfrm>
          <a:prstGeom prst="rect">
            <a:avLst/>
          </a:prstGeom>
          <a:noFill/>
          <a:ln w="9525">
            <a:noFill/>
            <a:miter lim="800000"/>
            <a:headEnd/>
            <a:tailEnd/>
          </a:ln>
          <a:effectLst/>
        </p:spPr>
        <p:txBody>
          <a:bodyPr wrap="none" lIns="91751" tIns="45875" rIns="91751" bIns="45875" anchor="ctr"/>
          <a:lstStyle/>
          <a:p>
            <a:endParaRPr lang="en-US"/>
          </a:p>
        </p:txBody>
      </p:sp>
      <p:sp>
        <p:nvSpPr>
          <p:cNvPr id="18436" name="Rectangle 4"/>
          <p:cNvSpPr>
            <a:spLocks noGrp="1" noChangeArrowheads="1"/>
          </p:cNvSpPr>
          <p:nvPr>
            <p:ph type="body" idx="1"/>
          </p:nvPr>
        </p:nvSpPr>
        <p:spPr>
          <a:xfrm>
            <a:off x="455072" y="4770783"/>
            <a:ext cx="5823311" cy="3802314"/>
          </a:xfrm>
          <a:noFill/>
          <a:ln/>
        </p:spPr>
        <p:txBody>
          <a:bodyPr/>
          <a:lstStyle/>
          <a:p>
            <a:pPr defTabSz="379110">
              <a:tabLst>
                <a:tab pos="444419" algn="l"/>
              </a:tabLst>
            </a:pPr>
            <a:r>
              <a:rPr lang="en-US" dirty="0"/>
              <a:t>Types of Subqueries</a:t>
            </a:r>
          </a:p>
          <a:p>
            <a:pPr marL="438047" lvl="2" indent="-208670" defTabSz="379110">
              <a:tabLst>
                <a:tab pos="444419" algn="l"/>
              </a:tabLst>
            </a:pPr>
            <a:r>
              <a:rPr lang="en-US" dirty="0">
                <a:solidFill>
                  <a:srgbClr val="FC0128"/>
                </a:solidFill>
              </a:rPr>
              <a:t>Single-row subqueries:</a:t>
            </a:r>
            <a:r>
              <a:rPr lang="en-US" dirty="0"/>
              <a:t> Queries that return only one row from the inner SELECT statement</a:t>
            </a:r>
          </a:p>
          <a:p>
            <a:pPr marL="438047" lvl="2" indent="-208670" defTabSz="379110">
              <a:tabLst>
                <a:tab pos="444419" algn="l"/>
              </a:tabLst>
            </a:pPr>
            <a:r>
              <a:rPr lang="en-US" dirty="0">
                <a:solidFill>
                  <a:srgbClr val="FC0128"/>
                </a:solidFill>
              </a:rPr>
              <a:t>Multiple-row subqueries:</a:t>
            </a:r>
            <a:r>
              <a:rPr lang="en-US" dirty="0"/>
              <a:t> Queries that return more than one row from the inner SELECT statement</a:t>
            </a:r>
          </a:p>
          <a:p>
            <a:pPr marL="438047" lvl="2" indent="-208670" defTabSz="379110">
              <a:tabLst>
                <a:tab pos="444419" algn="l"/>
              </a:tabLst>
            </a:pPr>
            <a:r>
              <a:rPr lang="en-US" dirty="0">
                <a:solidFill>
                  <a:srgbClr val="FC0128"/>
                </a:solidFill>
              </a:rPr>
              <a:t>Multiple-column subqueries:</a:t>
            </a:r>
            <a:r>
              <a:rPr lang="en-US" dirty="0"/>
              <a:t> Queries that return more than one column from the inner SELECT statement</a:t>
            </a:r>
          </a:p>
          <a:p>
            <a:pPr defTabSz="379110">
              <a:tabLst>
                <a:tab pos="444419" algn="l"/>
              </a:tabLst>
            </a:pPr>
            <a:endParaRPr lang="en-US" dirty="0">
              <a:solidFill>
                <a:schemeClr val="accent1"/>
              </a:solidFill>
            </a:endParaRPr>
          </a:p>
          <a:p>
            <a:pPr defTabSz="379110">
              <a:tabLst>
                <a:tab pos="444419" algn="l"/>
              </a:tabLst>
            </a:pPr>
            <a:endParaRPr lang="en-US" dirty="0">
              <a:solidFill>
                <a:schemeClr val="accent1"/>
              </a:solidFill>
            </a:endParaRPr>
          </a:p>
          <a:p>
            <a:pPr defTabSz="379110">
              <a:tabLst>
                <a:tab pos="444419" algn="l"/>
              </a:tabLst>
            </a:pPr>
            <a:endParaRPr lang="en-US" dirty="0">
              <a:solidFill>
                <a:schemeClr val="accent1"/>
              </a:solidFill>
            </a:endParaRPr>
          </a:p>
          <a:p>
            <a:pPr defTabSz="379110">
              <a:tabLst>
                <a:tab pos="444419" algn="l"/>
              </a:tabLst>
            </a:pPr>
            <a:endParaRPr lang="en-US" dirty="0">
              <a:solidFill>
                <a:schemeClr val="accent1"/>
              </a:solidFill>
            </a:endParaRPr>
          </a:p>
          <a:p>
            <a:pPr defTabSz="379110">
              <a:tabLst>
                <a:tab pos="444419" algn="l"/>
              </a:tabLst>
            </a:pPr>
            <a:endParaRPr lang="en-US" dirty="0">
              <a:solidFill>
                <a:schemeClr val="accent1"/>
              </a:solidFill>
            </a:endParaRPr>
          </a:p>
          <a:p>
            <a:pPr defTabSz="379110">
              <a:tabLst>
                <a:tab pos="444419" algn="l"/>
              </a:tabLst>
            </a:pPr>
            <a:endParaRPr lang="en-US" dirty="0">
              <a:solidFill>
                <a:schemeClr val="accent1"/>
              </a:solidFill>
            </a:endParaRPr>
          </a:p>
        </p:txBody>
      </p:sp>
      <p:sp>
        <p:nvSpPr>
          <p:cNvPr id="18437" name="Rectangle 5"/>
          <p:cNvSpPr>
            <a:spLocks noGrp="1" noRot="1" noChangeAspect="1" noChangeArrowheads="1" noTextEdit="1"/>
          </p:cNvSpPr>
          <p:nvPr>
            <p:ph type="sldImg"/>
          </p:nvPr>
        </p:nvSpPr>
        <p:spPr>
          <a:xfrm>
            <a:off x="455613" y="168275"/>
            <a:ext cx="5938837" cy="4452938"/>
          </a:xfrm>
          <a:ln cap="flat"/>
        </p:spPr>
      </p:sp>
    </p:spTree>
    <p:extLst>
      <p:ext uri="{BB962C8B-B14F-4D97-AF65-F5344CB8AC3E}">
        <p14:creationId xmlns:p14="http://schemas.microsoft.com/office/powerpoint/2010/main" val="1731297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55613" y="168275"/>
            <a:ext cx="5938837" cy="4452938"/>
          </a:xfrm>
          <a:ln cap="flat"/>
        </p:spPr>
      </p:sp>
      <p:sp>
        <p:nvSpPr>
          <p:cNvPr id="20483" name="Rectangle 3"/>
          <p:cNvSpPr>
            <a:spLocks noChangeArrowheads="1"/>
          </p:cNvSpPr>
          <p:nvPr/>
        </p:nvSpPr>
        <p:spPr bwMode="auto">
          <a:xfrm>
            <a:off x="3884870" y="-1591"/>
            <a:ext cx="2973130" cy="459586"/>
          </a:xfrm>
          <a:prstGeom prst="rect">
            <a:avLst/>
          </a:prstGeom>
          <a:noFill/>
          <a:ln w="9525">
            <a:noFill/>
            <a:miter lim="800000"/>
            <a:headEnd/>
            <a:tailEnd/>
          </a:ln>
          <a:effectLst/>
        </p:spPr>
        <p:txBody>
          <a:bodyPr wrap="none" lIns="91751" tIns="45875" rIns="91751" bIns="45875" anchor="ctr"/>
          <a:lstStyle/>
          <a:p>
            <a:endParaRPr lang="en-US"/>
          </a:p>
        </p:txBody>
      </p:sp>
      <p:sp>
        <p:nvSpPr>
          <p:cNvPr id="20484" name="Rectangle 4"/>
          <p:cNvSpPr>
            <a:spLocks noChangeArrowheads="1"/>
          </p:cNvSpPr>
          <p:nvPr/>
        </p:nvSpPr>
        <p:spPr bwMode="auto">
          <a:xfrm>
            <a:off x="-1597" y="-1591"/>
            <a:ext cx="2969938" cy="459586"/>
          </a:xfrm>
          <a:prstGeom prst="rect">
            <a:avLst/>
          </a:prstGeom>
          <a:noFill/>
          <a:ln w="9525">
            <a:noFill/>
            <a:miter lim="800000"/>
            <a:headEnd/>
            <a:tailEnd/>
          </a:ln>
          <a:effectLst/>
        </p:spPr>
        <p:txBody>
          <a:bodyPr wrap="none" lIns="91751" tIns="45875" rIns="91751" bIns="45875" anchor="ctr"/>
          <a:lstStyle/>
          <a:p>
            <a:endParaRPr lang="en-US"/>
          </a:p>
        </p:txBody>
      </p:sp>
      <p:sp>
        <p:nvSpPr>
          <p:cNvPr id="20485" name="Rectangle 5"/>
          <p:cNvSpPr>
            <a:spLocks noGrp="1" noChangeArrowheads="1"/>
          </p:cNvSpPr>
          <p:nvPr>
            <p:ph type="body" idx="1"/>
          </p:nvPr>
        </p:nvSpPr>
        <p:spPr>
          <a:xfrm>
            <a:off x="455072" y="4770783"/>
            <a:ext cx="5836085" cy="3802314"/>
          </a:xfrm>
          <a:noFill/>
          <a:ln/>
        </p:spPr>
        <p:txBody>
          <a:bodyPr/>
          <a:lstStyle/>
          <a:p>
            <a:pPr defTabSz="379110">
              <a:tabLst>
                <a:tab pos="444419" algn="l"/>
              </a:tabLst>
            </a:pPr>
            <a:r>
              <a:rPr lang="en-US" dirty="0"/>
              <a:t>Single-Row Subqueries</a:t>
            </a:r>
          </a:p>
          <a:p>
            <a:pPr lvl="1" defTabSz="379110">
              <a:tabLst>
                <a:tab pos="444419" algn="l"/>
              </a:tabLst>
            </a:pPr>
            <a:r>
              <a:rPr lang="en-US" dirty="0"/>
              <a:t>A </a:t>
            </a:r>
            <a:r>
              <a:rPr lang="en-US" i="1" dirty="0">
                <a:solidFill>
                  <a:srgbClr val="FC0128"/>
                </a:solidFill>
              </a:rPr>
              <a:t>single-row subquery</a:t>
            </a:r>
            <a:r>
              <a:rPr lang="en-US" dirty="0">
                <a:solidFill>
                  <a:srgbClr val="FC0128"/>
                </a:solidFill>
              </a:rPr>
              <a:t> </a:t>
            </a:r>
            <a:r>
              <a:rPr lang="en-US" dirty="0"/>
              <a:t>is one that returns one row from the inner SELECT statement. This type of subquery uses a single-row operator. The slide gives a list of single-row operators. </a:t>
            </a:r>
          </a:p>
          <a:p>
            <a:pPr defTabSz="379110">
              <a:tabLst>
                <a:tab pos="444419" algn="l"/>
              </a:tabLst>
            </a:pPr>
            <a:r>
              <a:rPr lang="en-US" dirty="0"/>
              <a:t>Example</a:t>
            </a:r>
          </a:p>
          <a:p>
            <a:pPr lvl="1" defTabSz="379110">
              <a:tabLst>
                <a:tab pos="444419" algn="l"/>
              </a:tabLst>
            </a:pPr>
            <a:r>
              <a:rPr lang="en-US" dirty="0"/>
              <a:t>Display the employees whose job title is the same as that of employee 7369.  </a:t>
            </a:r>
          </a:p>
          <a:p>
            <a:pPr defTabSz="379110">
              <a:spcBef>
                <a:spcPct val="0"/>
              </a:spcBef>
              <a:tabLst>
                <a:tab pos="444419" algn="l"/>
              </a:tabLst>
            </a:pPr>
            <a:endParaRPr lang="en-US" dirty="0">
              <a:solidFill>
                <a:srgbClr val="000000"/>
              </a:solidFill>
              <a:latin typeface="Courier New" pitchFamily="49" charset="0"/>
            </a:endParaRPr>
          </a:p>
          <a:p>
            <a:pPr defTabSz="379110">
              <a:spcBef>
                <a:spcPct val="0"/>
              </a:spcBef>
              <a:tabLst>
                <a:tab pos="444419" algn="l"/>
              </a:tabLst>
            </a:pPr>
            <a:r>
              <a:rPr lang="en-US" dirty="0">
                <a:solidFill>
                  <a:srgbClr val="000000"/>
                </a:solidFill>
                <a:latin typeface="Courier New" pitchFamily="49" charset="0"/>
              </a:rPr>
              <a:t> </a:t>
            </a:r>
          </a:p>
        </p:txBody>
      </p:sp>
      <p:sp>
        <p:nvSpPr>
          <p:cNvPr id="20486" name="Rectangle 6"/>
          <p:cNvSpPr>
            <a:spLocks noChangeArrowheads="1"/>
          </p:cNvSpPr>
          <p:nvPr/>
        </p:nvSpPr>
        <p:spPr bwMode="auto">
          <a:xfrm>
            <a:off x="659454" y="5853751"/>
            <a:ext cx="5650863" cy="1238813"/>
          </a:xfrm>
          <a:prstGeom prst="rect">
            <a:avLst/>
          </a:prstGeom>
          <a:noFill/>
          <a:ln w="12700">
            <a:solidFill>
              <a:schemeClr val="tx1"/>
            </a:solidFill>
            <a:miter lim="800000"/>
            <a:headEnd/>
            <a:tailEnd/>
          </a:ln>
          <a:effectLst/>
        </p:spPr>
        <p:txBody>
          <a:bodyPr wrap="none" lIns="91751" tIns="45875" rIns="91751" bIns="45875" anchor="ctr"/>
          <a:lstStyle/>
          <a:p>
            <a:endParaRPr lang="en-US"/>
          </a:p>
        </p:txBody>
      </p:sp>
      <p:sp>
        <p:nvSpPr>
          <p:cNvPr id="20487" name="Rectangle 7"/>
          <p:cNvSpPr>
            <a:spLocks noChangeArrowheads="1"/>
          </p:cNvSpPr>
          <p:nvPr/>
        </p:nvSpPr>
        <p:spPr bwMode="auto">
          <a:xfrm>
            <a:off x="656261" y="7226146"/>
            <a:ext cx="5663637" cy="1129085"/>
          </a:xfrm>
          <a:prstGeom prst="rect">
            <a:avLst/>
          </a:prstGeom>
          <a:noFill/>
          <a:ln w="12700">
            <a:solidFill>
              <a:schemeClr val="tx1"/>
            </a:solidFill>
            <a:miter lim="800000"/>
            <a:headEnd/>
            <a:tailEnd/>
          </a:ln>
          <a:effectLst/>
        </p:spPr>
        <p:txBody>
          <a:bodyPr wrap="none" lIns="91751" tIns="45875" rIns="91751" bIns="45875" anchor="ctr"/>
          <a:lstStyle/>
          <a:p>
            <a:endParaRPr lang="en-US"/>
          </a:p>
        </p:txBody>
      </p:sp>
      <p:sp>
        <p:nvSpPr>
          <p:cNvPr id="20488" name="Rectangle 8"/>
          <p:cNvSpPr>
            <a:spLocks noChangeArrowheads="1"/>
          </p:cNvSpPr>
          <p:nvPr/>
        </p:nvSpPr>
        <p:spPr bwMode="auto">
          <a:xfrm>
            <a:off x="702566" y="7270673"/>
            <a:ext cx="5254873" cy="1097280"/>
          </a:xfrm>
          <a:prstGeom prst="rect">
            <a:avLst/>
          </a:prstGeom>
          <a:noFill/>
          <a:ln w="9525">
            <a:noFill/>
            <a:miter lim="800000"/>
            <a:headEnd/>
            <a:tailEnd/>
          </a:ln>
          <a:effectLst/>
        </p:spPr>
        <p:txBody>
          <a:bodyPr lIns="89202" tIns="43008" rIns="89202" bIns="43008">
            <a:spAutoFit/>
          </a:bodyPr>
          <a:lstStyle/>
          <a:p>
            <a:pPr defTabSz="831492">
              <a:spcBef>
                <a:spcPct val="0"/>
              </a:spcBef>
            </a:pPr>
            <a:r>
              <a:rPr lang="en-US" sz="1100" dirty="0">
                <a:solidFill>
                  <a:srgbClr val="000000"/>
                </a:solidFill>
                <a:latin typeface="Courier New" pitchFamily="49" charset="0"/>
              </a:rPr>
              <a:t>ENAME      JOB</a:t>
            </a:r>
          </a:p>
          <a:p>
            <a:pPr defTabSz="831492">
              <a:spcBef>
                <a:spcPct val="0"/>
              </a:spcBef>
            </a:pPr>
            <a:r>
              <a:rPr lang="en-US" sz="1100" dirty="0">
                <a:solidFill>
                  <a:srgbClr val="000000"/>
                </a:solidFill>
                <a:latin typeface="Courier New" pitchFamily="49" charset="0"/>
              </a:rPr>
              <a:t>---------- ---------</a:t>
            </a:r>
          </a:p>
          <a:p>
            <a:pPr defTabSz="831492">
              <a:spcBef>
                <a:spcPct val="0"/>
              </a:spcBef>
            </a:pPr>
            <a:r>
              <a:rPr lang="en-US" sz="1100" dirty="0">
                <a:solidFill>
                  <a:srgbClr val="000000"/>
                </a:solidFill>
                <a:latin typeface="Courier New" pitchFamily="49" charset="0"/>
              </a:rPr>
              <a:t>JAMES      CLERK</a:t>
            </a:r>
          </a:p>
          <a:p>
            <a:pPr defTabSz="831492">
              <a:spcBef>
                <a:spcPct val="0"/>
              </a:spcBef>
            </a:pPr>
            <a:r>
              <a:rPr lang="en-US" sz="1100" dirty="0">
                <a:solidFill>
                  <a:srgbClr val="000000"/>
                </a:solidFill>
                <a:latin typeface="Courier New" pitchFamily="49" charset="0"/>
              </a:rPr>
              <a:t>SMITH      CLERK</a:t>
            </a:r>
          </a:p>
          <a:p>
            <a:pPr defTabSz="831492">
              <a:spcBef>
                <a:spcPct val="0"/>
              </a:spcBef>
            </a:pPr>
            <a:r>
              <a:rPr lang="en-US" sz="1100" dirty="0">
                <a:solidFill>
                  <a:srgbClr val="000000"/>
                </a:solidFill>
                <a:latin typeface="Courier New" pitchFamily="49" charset="0"/>
              </a:rPr>
              <a:t>ADAMS      CLERK</a:t>
            </a:r>
          </a:p>
          <a:p>
            <a:pPr defTabSz="831492">
              <a:spcBef>
                <a:spcPct val="0"/>
              </a:spcBef>
            </a:pPr>
            <a:r>
              <a:rPr lang="en-US" sz="1100" dirty="0">
                <a:solidFill>
                  <a:srgbClr val="000000"/>
                </a:solidFill>
                <a:latin typeface="Courier New" pitchFamily="49" charset="0"/>
              </a:rPr>
              <a:t>MILLER     CLERK</a:t>
            </a:r>
          </a:p>
        </p:txBody>
      </p:sp>
      <p:sp>
        <p:nvSpPr>
          <p:cNvPr id="20489" name="Rectangle 9"/>
          <p:cNvSpPr>
            <a:spLocks noChangeArrowheads="1"/>
          </p:cNvSpPr>
          <p:nvPr/>
        </p:nvSpPr>
        <p:spPr bwMode="auto">
          <a:xfrm>
            <a:off x="718534" y="5917361"/>
            <a:ext cx="4232959" cy="1140217"/>
          </a:xfrm>
          <a:prstGeom prst="rect">
            <a:avLst/>
          </a:prstGeom>
          <a:noFill/>
          <a:ln w="9525">
            <a:noFill/>
            <a:miter lim="800000"/>
            <a:headEnd/>
            <a:tailEnd/>
          </a:ln>
          <a:effectLst/>
        </p:spPr>
        <p:txBody>
          <a:bodyPr wrap="none" lIns="90796" tIns="44601" rIns="90796" bIns="44601">
            <a:spAutoFit/>
          </a:bodyPr>
          <a:lstStyle/>
          <a:p>
            <a:pPr defTabSz="404596">
              <a:spcBef>
                <a:spcPct val="0"/>
              </a:spcBef>
              <a:spcAft>
                <a:spcPct val="24000"/>
              </a:spcAft>
            </a:pPr>
            <a:r>
              <a:rPr lang="en-US" sz="1100" dirty="0">
                <a:latin typeface="Courier New" pitchFamily="49" charset="0"/>
              </a:rPr>
              <a:t>SQL&gt; SELECT   ename, job</a:t>
            </a:r>
            <a:br>
              <a:rPr lang="en-US" sz="1100" dirty="0">
                <a:latin typeface="Courier New" pitchFamily="49" charset="0"/>
              </a:rPr>
            </a:br>
            <a:r>
              <a:rPr lang="en-US" sz="1100" dirty="0">
                <a:latin typeface="Courier New" pitchFamily="49" charset="0"/>
              </a:rPr>
              <a:t>   2  FROM     emp</a:t>
            </a:r>
            <a:br>
              <a:rPr lang="en-US" sz="1100" dirty="0">
                <a:latin typeface="Courier New" pitchFamily="49" charset="0"/>
              </a:rPr>
            </a:br>
            <a:r>
              <a:rPr lang="en-US" sz="1100" dirty="0">
                <a:latin typeface="Courier New" pitchFamily="49" charset="0"/>
              </a:rPr>
              <a:t>   3  WHERE    job = </a:t>
            </a:r>
          </a:p>
          <a:p>
            <a:pPr defTabSz="404596">
              <a:spcBef>
                <a:spcPct val="0"/>
              </a:spcBef>
              <a:spcAft>
                <a:spcPct val="24000"/>
              </a:spcAft>
            </a:pPr>
            <a:r>
              <a:rPr lang="en-US" sz="1100" dirty="0">
                <a:latin typeface="Courier New" pitchFamily="49" charset="0"/>
              </a:rPr>
              <a:t>   4		      	(SELECT  job</a:t>
            </a:r>
            <a:br>
              <a:rPr lang="en-US" sz="1100" dirty="0">
                <a:latin typeface="Courier New" pitchFamily="49" charset="0"/>
              </a:rPr>
            </a:br>
            <a:r>
              <a:rPr lang="en-US" sz="1100" dirty="0">
                <a:latin typeface="Courier New" pitchFamily="49" charset="0"/>
              </a:rPr>
              <a:t>   5	     			 FROM     emp</a:t>
            </a:r>
            <a:br>
              <a:rPr lang="en-US" sz="1100" dirty="0">
                <a:latin typeface="Courier New" pitchFamily="49" charset="0"/>
              </a:rPr>
            </a:br>
            <a:r>
              <a:rPr lang="en-US" sz="1100" dirty="0">
                <a:latin typeface="Courier New" pitchFamily="49" charset="0"/>
              </a:rPr>
              <a:t>   6	     			 WHERE    empno = 7369);</a:t>
            </a:r>
          </a:p>
        </p:txBody>
      </p:sp>
    </p:spTree>
    <p:extLst>
      <p:ext uri="{BB962C8B-B14F-4D97-AF65-F5344CB8AC3E}">
        <p14:creationId xmlns:p14="http://schemas.microsoft.com/office/powerpoint/2010/main" val="1749538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488950" y="161925"/>
            <a:ext cx="5875338" cy="4405313"/>
          </a:xfrm>
          <a:ln cap="flat"/>
        </p:spPr>
      </p:sp>
      <p:sp>
        <p:nvSpPr>
          <p:cNvPr id="22531" name="Rectangle 3"/>
          <p:cNvSpPr>
            <a:spLocks noGrp="1" noChangeArrowheads="1"/>
          </p:cNvSpPr>
          <p:nvPr>
            <p:ph type="body" idx="1"/>
          </p:nvPr>
        </p:nvSpPr>
        <p:spPr>
          <a:noFill/>
          <a:ln/>
        </p:spPr>
        <p:txBody>
          <a:bodyPr/>
          <a:lstStyle/>
          <a:p>
            <a:r>
              <a:rPr lang="en-US"/>
              <a:t>Executing Single-Row Subqueries</a:t>
            </a:r>
          </a:p>
          <a:p>
            <a:pPr lvl="1"/>
            <a:r>
              <a:rPr lang="en-US"/>
              <a:t>A SELECT statement can be considered as a query block. The example on the slide displays employees whose job title is the same as that of employee 7369 and whose salary is greater than that of employee 7876. </a:t>
            </a:r>
          </a:p>
          <a:p>
            <a:pPr lvl="1"/>
            <a:r>
              <a:rPr lang="en-US"/>
              <a:t>The example consists of three query blocks: the outer query and two inner queries. The inner query blocks are executed first, producing the query results: CLERK and 1100, respectively. The outer query block is then processed and uses the values returned by the inner queries to complete its search conditions.  </a:t>
            </a:r>
          </a:p>
          <a:p>
            <a:pPr lvl="1"/>
            <a:r>
              <a:rPr lang="en-US"/>
              <a:t>Both inner queries return single values (CLERK and 1100, respectively), so this SQL statement is called a single-row subquery.</a:t>
            </a:r>
          </a:p>
          <a:p>
            <a:pPr lvl="1"/>
            <a:r>
              <a:rPr lang="en-US" b="1"/>
              <a:t>Note:</a:t>
            </a:r>
            <a:r>
              <a:rPr lang="en-US"/>
              <a:t> The outer and inner queries can get data from different tables.</a:t>
            </a:r>
          </a:p>
        </p:txBody>
      </p:sp>
    </p:spTree>
    <p:extLst>
      <p:ext uri="{BB962C8B-B14F-4D97-AF65-F5344CB8AC3E}">
        <p14:creationId xmlns:p14="http://schemas.microsoft.com/office/powerpoint/2010/main" val="3503500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488950" y="161925"/>
            <a:ext cx="5875338" cy="4405313"/>
          </a:xfrm>
          <a:ln cap="flat"/>
        </p:spPr>
      </p:sp>
      <p:sp>
        <p:nvSpPr>
          <p:cNvPr id="32771" name="Rectangle 3"/>
          <p:cNvSpPr>
            <a:spLocks noGrp="1" noChangeArrowheads="1"/>
          </p:cNvSpPr>
          <p:nvPr>
            <p:ph type="body" idx="1"/>
          </p:nvPr>
        </p:nvSpPr>
        <p:spPr>
          <a:noFill/>
          <a:ln/>
        </p:spPr>
        <p:txBody>
          <a:bodyPr/>
          <a:lstStyle/>
          <a:p>
            <a:pPr>
              <a:tabLst>
                <a:tab pos="286722" algn="l"/>
                <a:tab pos="1293433" algn="l"/>
              </a:tabLst>
            </a:pPr>
            <a:r>
              <a:rPr lang="en-US" dirty="0"/>
              <a:t>Multiple-Row Subqueries</a:t>
            </a:r>
          </a:p>
          <a:p>
            <a:pPr lvl="1">
              <a:tabLst>
                <a:tab pos="286722" algn="l"/>
                <a:tab pos="1293433" algn="l"/>
              </a:tabLst>
            </a:pPr>
            <a:r>
              <a:rPr lang="en-US" dirty="0"/>
              <a:t>Subqueries that return more than one row are called </a:t>
            </a:r>
            <a:r>
              <a:rPr lang="en-US" i="1" dirty="0">
                <a:solidFill>
                  <a:srgbClr val="FC0128"/>
                </a:solidFill>
              </a:rPr>
              <a:t>multiple-row subqueries</a:t>
            </a:r>
            <a:r>
              <a:rPr lang="en-US" dirty="0">
                <a:solidFill>
                  <a:srgbClr val="FC0128"/>
                </a:solidFill>
              </a:rPr>
              <a:t>.</a:t>
            </a:r>
            <a:r>
              <a:rPr lang="en-US" dirty="0"/>
              <a:t> You use a multiple-row operator, instead of a single-row operator, with a multiple-row subquery. The multiple-row operator expects one or more values. </a:t>
            </a:r>
          </a:p>
          <a:p>
            <a:pPr lvl="1">
              <a:tabLst>
                <a:tab pos="286722" algn="l"/>
                <a:tab pos="1293433" algn="l"/>
              </a:tabLst>
            </a:pPr>
            <a:endParaRPr lang="en-US" dirty="0"/>
          </a:p>
          <a:p>
            <a:pPr lvl="1">
              <a:tabLst>
                <a:tab pos="286722" algn="l"/>
                <a:tab pos="1293433" algn="l"/>
              </a:tabLst>
            </a:pPr>
            <a:endParaRPr lang="en-US" dirty="0"/>
          </a:p>
          <a:p>
            <a:pPr lvl="1">
              <a:tabLst>
                <a:tab pos="286722" algn="l"/>
                <a:tab pos="1293433" algn="l"/>
              </a:tabLst>
            </a:pPr>
            <a:endParaRPr lang="en-US" dirty="0"/>
          </a:p>
          <a:p>
            <a:pPr lvl="1">
              <a:tabLst>
                <a:tab pos="286722" algn="l"/>
                <a:tab pos="1293433" algn="l"/>
              </a:tabLst>
            </a:pPr>
            <a:endParaRPr lang="en-US" dirty="0"/>
          </a:p>
          <a:p>
            <a:pPr>
              <a:tabLst>
                <a:tab pos="286722" algn="l"/>
                <a:tab pos="1293433" algn="l"/>
              </a:tabLst>
            </a:pPr>
            <a:endParaRPr lang="en-US" dirty="0"/>
          </a:p>
          <a:p>
            <a:pPr>
              <a:tabLst>
                <a:tab pos="286722" algn="l"/>
                <a:tab pos="1293433" algn="l"/>
              </a:tabLst>
            </a:pPr>
            <a:r>
              <a:rPr lang="en-US" dirty="0"/>
              <a:t>Example</a:t>
            </a:r>
          </a:p>
          <a:p>
            <a:pPr lvl="1">
              <a:tabLst>
                <a:tab pos="286722" algn="l"/>
                <a:tab pos="1293433" algn="l"/>
              </a:tabLst>
            </a:pPr>
            <a:r>
              <a:rPr lang="en-US" dirty="0"/>
              <a:t>Find the employees who earn the same salary as the minimum salary for departments.</a:t>
            </a:r>
          </a:p>
          <a:p>
            <a:pPr lvl="1">
              <a:tabLst>
                <a:tab pos="286722" algn="l"/>
                <a:tab pos="1293433" algn="l"/>
              </a:tabLst>
            </a:pPr>
            <a:r>
              <a:rPr lang="en-US" dirty="0"/>
              <a:t>The inner query is executed first, producing a query result containing three rows: 800, 950, 1300. The main query block is then processed and uses the values returned by the inner query to complete its search condition. In fact, the main query would look like the following to the Oracle Server:</a:t>
            </a:r>
          </a:p>
          <a:p>
            <a:pPr>
              <a:tabLst>
                <a:tab pos="286722" algn="l"/>
                <a:tab pos="1293433" algn="l"/>
              </a:tabLst>
            </a:pPr>
            <a:endParaRPr lang="en-US" b="0" dirty="0">
              <a:latin typeface="Times New Roman" pitchFamily="18" charset="0"/>
            </a:endParaRPr>
          </a:p>
        </p:txBody>
      </p:sp>
      <p:grpSp>
        <p:nvGrpSpPr>
          <p:cNvPr id="2" name="Group 6"/>
          <p:cNvGrpSpPr>
            <a:grpSpLocks/>
          </p:cNvGrpSpPr>
          <p:nvPr/>
        </p:nvGrpSpPr>
        <p:grpSpPr bwMode="auto">
          <a:xfrm>
            <a:off x="621133" y="5623163"/>
            <a:ext cx="5676411" cy="1003455"/>
            <a:chOff x="389" y="3536"/>
            <a:chExt cx="3555" cy="631"/>
          </a:xfrm>
        </p:grpSpPr>
        <p:sp>
          <p:nvSpPr>
            <p:cNvPr id="32772" name="Rectangle 4"/>
            <p:cNvSpPr>
              <a:spLocks noChangeArrowheads="1"/>
            </p:cNvSpPr>
            <p:nvPr/>
          </p:nvSpPr>
          <p:spPr bwMode="auto">
            <a:xfrm>
              <a:off x="389" y="3536"/>
              <a:ext cx="3555" cy="631"/>
            </a:xfrm>
            <a:prstGeom prst="rect">
              <a:avLst/>
            </a:prstGeom>
            <a:noFill/>
            <a:ln w="12700">
              <a:solidFill>
                <a:schemeClr val="tx1"/>
              </a:solidFill>
              <a:miter lim="800000"/>
              <a:headEnd/>
              <a:tailEnd/>
            </a:ln>
            <a:effectLst/>
          </p:spPr>
          <p:txBody>
            <a:bodyPr wrap="none" anchor="ctr"/>
            <a:lstStyle/>
            <a:p>
              <a:endParaRPr lang="en-US"/>
            </a:p>
          </p:txBody>
        </p:sp>
        <p:sp>
          <p:nvSpPr>
            <p:cNvPr id="32773" name="Rectangle 5"/>
            <p:cNvSpPr>
              <a:spLocks noChangeArrowheads="1"/>
            </p:cNvSpPr>
            <p:nvPr/>
          </p:nvSpPr>
          <p:spPr bwMode="auto">
            <a:xfrm>
              <a:off x="399" y="3563"/>
              <a:ext cx="2287" cy="588"/>
            </a:xfrm>
            <a:prstGeom prst="rect">
              <a:avLst/>
            </a:prstGeom>
            <a:noFill/>
            <a:ln w="9525">
              <a:noFill/>
              <a:miter lim="800000"/>
              <a:headEnd/>
              <a:tailEnd/>
            </a:ln>
            <a:effectLst/>
          </p:spPr>
          <p:txBody>
            <a:bodyPr wrap="none" lIns="92075" tIns="46038" rIns="92075" bIns="46038">
              <a:spAutoFit/>
            </a:bodyPr>
            <a:lstStyle/>
            <a:p>
              <a:pPr defTabSz="423711">
                <a:spcBef>
                  <a:spcPct val="0"/>
                </a:spcBef>
                <a:spcAft>
                  <a:spcPct val="24000"/>
                </a:spcAft>
              </a:pPr>
              <a:r>
                <a:rPr lang="en-US" sz="1100" dirty="0">
                  <a:latin typeface="Courier New" pitchFamily="49" charset="0"/>
                </a:rPr>
                <a:t>SQL&gt; SELECT  	ename, sal, deptno</a:t>
              </a:r>
              <a:br>
                <a:rPr lang="en-US" sz="1100" dirty="0">
                  <a:latin typeface="Courier New" pitchFamily="49" charset="0"/>
                </a:rPr>
              </a:br>
              <a:r>
                <a:rPr lang="en-US" sz="1100" dirty="0">
                  <a:latin typeface="Courier New" pitchFamily="49" charset="0"/>
                </a:rPr>
                <a:t>  2  FROM    	emp</a:t>
              </a:r>
              <a:br>
                <a:rPr lang="en-US" sz="1100" dirty="0">
                  <a:latin typeface="Courier New" pitchFamily="49" charset="0"/>
                </a:rPr>
              </a:br>
              <a:r>
                <a:rPr lang="en-US" sz="1100" dirty="0">
                  <a:latin typeface="Courier New" pitchFamily="49" charset="0"/>
                </a:rPr>
                <a:t>  3  WHERE   	sal IN (SELECT    MIN(sal)</a:t>
              </a:r>
              <a:br>
                <a:rPr lang="en-US" sz="1100" dirty="0">
                  <a:latin typeface="Courier New" pitchFamily="49" charset="0"/>
                </a:rPr>
              </a:br>
              <a:r>
                <a:rPr lang="en-US" sz="1100" dirty="0">
                  <a:latin typeface="Courier New" pitchFamily="49" charset="0"/>
                </a:rPr>
                <a:t>  4				  FROM     emp</a:t>
              </a:r>
              <a:br>
                <a:rPr lang="en-US" sz="1100" dirty="0">
                  <a:latin typeface="Courier New" pitchFamily="49" charset="0"/>
                </a:rPr>
              </a:br>
              <a:r>
                <a:rPr lang="en-US" sz="1100" dirty="0">
                  <a:latin typeface="Courier New" pitchFamily="49" charset="0"/>
                </a:rPr>
                <a:t>  5				  GROUP BY deptno);</a:t>
              </a:r>
            </a:p>
          </p:txBody>
        </p:sp>
      </p:grpSp>
      <p:grpSp>
        <p:nvGrpSpPr>
          <p:cNvPr id="3" name="Group 9"/>
          <p:cNvGrpSpPr>
            <a:grpSpLocks/>
          </p:cNvGrpSpPr>
          <p:nvPr/>
        </p:nvGrpSpPr>
        <p:grpSpPr bwMode="auto">
          <a:xfrm>
            <a:off x="616342" y="7684141"/>
            <a:ext cx="5678008" cy="648826"/>
            <a:chOff x="386" y="4832"/>
            <a:chExt cx="3556" cy="408"/>
          </a:xfrm>
        </p:grpSpPr>
        <p:sp>
          <p:nvSpPr>
            <p:cNvPr id="32775" name="Rectangle 7"/>
            <p:cNvSpPr>
              <a:spLocks noChangeArrowheads="1"/>
            </p:cNvSpPr>
            <p:nvPr/>
          </p:nvSpPr>
          <p:spPr bwMode="auto">
            <a:xfrm>
              <a:off x="386" y="4832"/>
              <a:ext cx="3556" cy="408"/>
            </a:xfrm>
            <a:prstGeom prst="rect">
              <a:avLst/>
            </a:prstGeom>
            <a:noFill/>
            <a:ln w="12700">
              <a:solidFill>
                <a:schemeClr val="tx1"/>
              </a:solidFill>
              <a:miter lim="800000"/>
              <a:headEnd/>
              <a:tailEnd/>
            </a:ln>
            <a:effectLst/>
          </p:spPr>
          <p:txBody>
            <a:bodyPr wrap="none" anchor="ctr"/>
            <a:lstStyle/>
            <a:p>
              <a:endParaRPr lang="en-US"/>
            </a:p>
          </p:txBody>
        </p:sp>
        <p:sp>
          <p:nvSpPr>
            <p:cNvPr id="32776" name="Rectangle 8"/>
            <p:cNvSpPr>
              <a:spLocks noChangeArrowheads="1"/>
            </p:cNvSpPr>
            <p:nvPr/>
          </p:nvSpPr>
          <p:spPr bwMode="auto">
            <a:xfrm>
              <a:off x="403" y="4852"/>
              <a:ext cx="2123" cy="376"/>
            </a:xfrm>
            <a:prstGeom prst="rect">
              <a:avLst/>
            </a:prstGeom>
            <a:noFill/>
            <a:ln w="9525">
              <a:noFill/>
              <a:miter lim="800000"/>
              <a:headEnd/>
              <a:tailEnd/>
            </a:ln>
            <a:effectLst/>
          </p:spPr>
          <p:txBody>
            <a:bodyPr wrap="none" lIns="92075" tIns="46038" rIns="92075" bIns="46038">
              <a:spAutoFit/>
            </a:bodyPr>
            <a:lstStyle/>
            <a:p>
              <a:pPr defTabSz="423711">
                <a:spcBef>
                  <a:spcPct val="0"/>
                </a:spcBef>
                <a:spcAft>
                  <a:spcPct val="24000"/>
                </a:spcAft>
              </a:pPr>
              <a:r>
                <a:rPr lang="en-US" sz="1100" dirty="0">
                  <a:latin typeface="Courier New" pitchFamily="49" charset="0"/>
                </a:rPr>
                <a:t>SQL&gt; SELECT   ename, sal, deptno</a:t>
              </a:r>
              <a:br>
                <a:rPr lang="en-US" sz="1100" dirty="0">
                  <a:latin typeface="Courier New" pitchFamily="49" charset="0"/>
                </a:rPr>
              </a:br>
              <a:r>
                <a:rPr lang="en-US" sz="1100" dirty="0">
                  <a:latin typeface="Courier New" pitchFamily="49" charset="0"/>
                </a:rPr>
                <a:t>  2  FROM     emp</a:t>
              </a:r>
              <a:br>
                <a:rPr lang="en-US" sz="1100" dirty="0">
                  <a:latin typeface="Courier New" pitchFamily="49" charset="0"/>
                </a:rPr>
              </a:br>
              <a:r>
                <a:rPr lang="en-US" sz="1100" dirty="0">
                  <a:latin typeface="Courier New" pitchFamily="49" charset="0"/>
                </a:rPr>
                <a:t>  3  WHERE    sal IN (800, 950, 1300);</a:t>
              </a:r>
            </a:p>
          </p:txBody>
        </p:sp>
      </p:grpSp>
    </p:spTree>
    <p:extLst>
      <p:ext uri="{BB962C8B-B14F-4D97-AF65-F5344CB8AC3E}">
        <p14:creationId xmlns:p14="http://schemas.microsoft.com/office/powerpoint/2010/main" val="93561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485775" y="157163"/>
            <a:ext cx="5881688" cy="4410075"/>
          </a:xfrm>
          <a:ln cap="flat"/>
        </p:spPr>
      </p:sp>
      <p:sp>
        <p:nvSpPr>
          <p:cNvPr id="53251" name="Rectangle 3"/>
          <p:cNvSpPr>
            <a:spLocks noGrp="1" noChangeArrowheads="1"/>
          </p:cNvSpPr>
          <p:nvPr>
            <p:ph type="body" idx="1"/>
          </p:nvPr>
        </p:nvSpPr>
        <p:spPr>
          <a:xfrm>
            <a:off x="411959" y="4773964"/>
            <a:ext cx="6145854" cy="3756196"/>
          </a:xfrm>
          <a:noFill/>
          <a:ln/>
        </p:spPr>
        <p:txBody>
          <a:bodyPr lIns="92388" tIns="46195" rIns="92388" bIns="46195"/>
          <a:lstStyle/>
          <a:p>
            <a:pPr defTabSz="403004">
              <a:tabLst>
                <a:tab pos="458754" algn="l"/>
              </a:tabLst>
            </a:pPr>
            <a:r>
              <a:rPr lang="en-US" dirty="0"/>
              <a:t>Returning Nulls in the Resulting Set of a Subquery</a:t>
            </a:r>
          </a:p>
          <a:p>
            <a:pPr lvl="1" defTabSz="403004">
              <a:tabLst>
                <a:tab pos="458754" algn="l"/>
              </a:tabLst>
            </a:pPr>
            <a:r>
              <a:rPr lang="en-US" dirty="0"/>
              <a:t>The SQL statement on the slide attempts to display all the employees who do not have any subordinates. Logically, this SQL statement should have returned eight rows. However, the SQL statement does not return any rows. One of the values returned by the inner query is a null value and hence the entire query returns no rows. The reason is that all conditions that compare a null value result in a null. So whenever null values are likely to be part of the resultant set of a subquery, do not use the NOT IN operator. The NOT IN operator is equivalent to !=ALL.</a:t>
            </a:r>
          </a:p>
          <a:p>
            <a:pPr lvl="1" defTabSz="403004">
              <a:tabLst>
                <a:tab pos="458754" algn="l"/>
              </a:tabLst>
            </a:pPr>
            <a:r>
              <a:rPr lang="en-US" dirty="0"/>
              <a:t>Notice that the null value as part of the resultant set of a subquery will not be a problem if you are using the IN operator. The IN operator is equivalent to =ANY. For example, to display the employees who have subordinates, use the following SQL statement:</a:t>
            </a:r>
          </a:p>
        </p:txBody>
      </p:sp>
      <p:grpSp>
        <p:nvGrpSpPr>
          <p:cNvPr id="2" name="Group 4"/>
          <p:cNvGrpSpPr>
            <a:grpSpLocks/>
          </p:cNvGrpSpPr>
          <p:nvPr/>
        </p:nvGrpSpPr>
        <p:grpSpPr bwMode="auto">
          <a:xfrm>
            <a:off x="621133" y="6642521"/>
            <a:ext cx="5569430" cy="798311"/>
            <a:chOff x="389" y="4177"/>
            <a:chExt cx="3488" cy="502"/>
          </a:xfrm>
        </p:grpSpPr>
        <p:sp>
          <p:nvSpPr>
            <p:cNvPr id="53253" name="Rectangle 5"/>
            <p:cNvSpPr>
              <a:spLocks noChangeArrowheads="1"/>
            </p:cNvSpPr>
            <p:nvPr/>
          </p:nvSpPr>
          <p:spPr bwMode="auto">
            <a:xfrm>
              <a:off x="389" y="4177"/>
              <a:ext cx="3488" cy="502"/>
            </a:xfrm>
            <a:prstGeom prst="rect">
              <a:avLst/>
            </a:prstGeom>
            <a:noFill/>
            <a:ln w="12700">
              <a:solidFill>
                <a:schemeClr val="tx1"/>
              </a:solidFill>
              <a:miter lim="800000"/>
              <a:headEnd/>
              <a:tailEnd/>
            </a:ln>
            <a:effectLst/>
          </p:spPr>
          <p:txBody>
            <a:bodyPr wrap="none" anchor="ctr"/>
            <a:lstStyle/>
            <a:p>
              <a:endParaRPr lang="en-US"/>
            </a:p>
          </p:txBody>
        </p:sp>
        <p:sp>
          <p:nvSpPr>
            <p:cNvPr id="53254" name="Rectangle 6"/>
            <p:cNvSpPr>
              <a:spLocks noChangeArrowheads="1"/>
            </p:cNvSpPr>
            <p:nvPr/>
          </p:nvSpPr>
          <p:spPr bwMode="auto">
            <a:xfrm>
              <a:off x="395" y="4194"/>
              <a:ext cx="3446" cy="480"/>
            </a:xfrm>
            <a:prstGeom prst="rect">
              <a:avLst/>
            </a:prstGeom>
            <a:noFill/>
            <a:ln w="9525">
              <a:noFill/>
              <a:miter lim="800000"/>
              <a:headEnd/>
              <a:tailEnd/>
            </a:ln>
            <a:effectLst/>
          </p:spPr>
          <p:txBody>
            <a:bodyPr lIns="90488" tIns="44450" rIns="90488" bIns="44450">
              <a:spAutoFit/>
            </a:bodyPr>
            <a:lstStyle/>
            <a:p>
              <a:pPr defTabSz="872908">
                <a:spcBef>
                  <a:spcPct val="0"/>
                </a:spcBef>
              </a:pPr>
              <a:r>
                <a:rPr lang="en-US" sz="1100" dirty="0">
                  <a:solidFill>
                    <a:srgbClr val="000000"/>
                  </a:solidFill>
                  <a:latin typeface="Courier New" pitchFamily="49" charset="0"/>
                </a:rPr>
                <a:t>SQL&gt; SELECT    employee.ename</a:t>
              </a:r>
              <a:br>
                <a:rPr lang="en-US" sz="1100" dirty="0">
                  <a:solidFill>
                    <a:srgbClr val="000000"/>
                  </a:solidFill>
                  <a:latin typeface="Courier New" pitchFamily="49" charset="0"/>
                </a:rPr>
              </a:br>
              <a:r>
                <a:rPr lang="en-US" sz="1100" dirty="0">
                  <a:solidFill>
                    <a:srgbClr val="000000"/>
                  </a:solidFill>
                  <a:latin typeface="Courier New" pitchFamily="49" charset="0"/>
                </a:rPr>
                <a:t>  2  FROM      emp employee</a:t>
              </a:r>
              <a:br>
                <a:rPr lang="en-US" sz="1100" dirty="0">
                  <a:solidFill>
                    <a:srgbClr val="000000"/>
                  </a:solidFill>
                  <a:latin typeface="Courier New" pitchFamily="49" charset="0"/>
                </a:rPr>
              </a:br>
              <a:r>
                <a:rPr lang="en-US" sz="1100" dirty="0">
                  <a:solidFill>
                    <a:srgbClr val="000000"/>
                  </a:solidFill>
                  <a:latin typeface="Courier New" pitchFamily="49" charset="0"/>
                </a:rPr>
                <a:t>  3  WHERE     employee.empno IN (SELECT manager.mgr</a:t>
              </a:r>
              <a:br>
                <a:rPr lang="en-US" sz="1100" dirty="0">
                  <a:solidFill>
                    <a:srgbClr val="000000"/>
                  </a:solidFill>
                  <a:latin typeface="Courier New" pitchFamily="49" charset="0"/>
                </a:rPr>
              </a:br>
              <a:r>
                <a:rPr lang="en-US" sz="1100" dirty="0">
                  <a:solidFill>
                    <a:srgbClr val="000000"/>
                  </a:solidFill>
                  <a:latin typeface="Courier New" pitchFamily="49" charset="0"/>
                </a:rPr>
                <a:t>  4	     		  FROM  emp manager);</a:t>
              </a:r>
            </a:p>
          </p:txBody>
        </p:sp>
      </p:grpSp>
      <p:grpSp>
        <p:nvGrpSpPr>
          <p:cNvPr id="3" name="Group 7"/>
          <p:cNvGrpSpPr>
            <a:grpSpLocks/>
          </p:cNvGrpSpPr>
          <p:nvPr/>
        </p:nvGrpSpPr>
        <p:grpSpPr bwMode="auto">
          <a:xfrm>
            <a:off x="621133" y="7521934"/>
            <a:ext cx="5569430" cy="1100461"/>
            <a:chOff x="389" y="4730"/>
            <a:chExt cx="3488" cy="692"/>
          </a:xfrm>
        </p:grpSpPr>
        <p:sp>
          <p:nvSpPr>
            <p:cNvPr id="53256" name="Rectangle 8"/>
            <p:cNvSpPr>
              <a:spLocks noChangeArrowheads="1"/>
            </p:cNvSpPr>
            <p:nvPr/>
          </p:nvSpPr>
          <p:spPr bwMode="auto">
            <a:xfrm>
              <a:off x="389" y="4747"/>
              <a:ext cx="3488" cy="578"/>
            </a:xfrm>
            <a:prstGeom prst="rect">
              <a:avLst/>
            </a:prstGeom>
            <a:noFill/>
            <a:ln w="12700">
              <a:solidFill>
                <a:schemeClr val="tx1"/>
              </a:solidFill>
              <a:miter lim="800000"/>
              <a:headEnd/>
              <a:tailEnd/>
            </a:ln>
            <a:effectLst/>
          </p:spPr>
          <p:txBody>
            <a:bodyPr wrap="none" anchor="ctr"/>
            <a:lstStyle/>
            <a:p>
              <a:endParaRPr lang="en-US"/>
            </a:p>
          </p:txBody>
        </p:sp>
        <p:sp>
          <p:nvSpPr>
            <p:cNvPr id="53257" name="Rectangle 9"/>
            <p:cNvSpPr>
              <a:spLocks noChangeArrowheads="1"/>
            </p:cNvSpPr>
            <p:nvPr/>
          </p:nvSpPr>
          <p:spPr bwMode="auto">
            <a:xfrm>
              <a:off x="435" y="4730"/>
              <a:ext cx="1276" cy="692"/>
            </a:xfrm>
            <a:prstGeom prst="rect">
              <a:avLst/>
            </a:prstGeom>
            <a:noFill/>
            <a:ln w="9525">
              <a:noFill/>
              <a:miter lim="800000"/>
              <a:headEnd/>
              <a:tailEnd/>
            </a:ln>
            <a:effectLst/>
          </p:spPr>
          <p:txBody>
            <a:bodyPr wrap="none" lIns="90488" tIns="44450" rIns="90488" bIns="44450">
              <a:spAutoFit/>
            </a:bodyPr>
            <a:lstStyle/>
            <a:p>
              <a:pPr defTabSz="872908">
                <a:spcBef>
                  <a:spcPct val="0"/>
                </a:spcBef>
              </a:pPr>
              <a:r>
                <a:rPr lang="en-US" sz="1100" dirty="0">
                  <a:solidFill>
                    <a:srgbClr val="000000"/>
                  </a:solidFill>
                  <a:latin typeface="Courier New" pitchFamily="49" charset="0"/>
                </a:rPr>
                <a:t>ENAME      </a:t>
              </a:r>
            </a:p>
            <a:p>
              <a:pPr defTabSz="872908">
                <a:spcBef>
                  <a:spcPct val="0"/>
                </a:spcBef>
              </a:pPr>
              <a:r>
                <a:rPr lang="en-US" sz="1100" dirty="0">
                  <a:solidFill>
                    <a:srgbClr val="000000"/>
                  </a:solidFill>
                  <a:latin typeface="Courier New" pitchFamily="49" charset="0"/>
                </a:rPr>
                <a:t>----------</a:t>
              </a:r>
            </a:p>
            <a:p>
              <a:pPr defTabSz="872908">
                <a:spcBef>
                  <a:spcPct val="0"/>
                </a:spcBef>
              </a:pPr>
              <a:r>
                <a:rPr lang="en-US" sz="1100" dirty="0">
                  <a:solidFill>
                    <a:srgbClr val="000000"/>
                  </a:solidFill>
                  <a:latin typeface="Courier New" pitchFamily="49" charset="0"/>
                </a:rPr>
                <a:t>KING      </a:t>
              </a:r>
            </a:p>
            <a:p>
              <a:pPr defTabSz="872908">
                <a:spcBef>
                  <a:spcPct val="0"/>
                </a:spcBef>
              </a:pPr>
              <a:r>
                <a:rPr lang="en-US" sz="1100" dirty="0">
                  <a:solidFill>
                    <a:srgbClr val="000000"/>
                  </a:solidFill>
                  <a:latin typeface="Courier New" pitchFamily="49" charset="0"/>
                </a:rPr>
                <a:t>... </a:t>
              </a:r>
            </a:p>
            <a:p>
              <a:pPr defTabSz="872908">
                <a:spcBef>
                  <a:spcPct val="0"/>
                </a:spcBef>
              </a:pPr>
              <a:r>
                <a:rPr lang="en-US" sz="1100" dirty="0">
                  <a:solidFill>
                    <a:srgbClr val="000000"/>
                  </a:solidFill>
                  <a:latin typeface="Courier New" pitchFamily="49" charset="0"/>
                </a:rPr>
                <a:t>6 rows selected.      </a:t>
              </a:r>
            </a:p>
            <a:p>
              <a:pPr defTabSz="872908">
                <a:spcBef>
                  <a:spcPct val="0"/>
                </a:spcBef>
              </a:pPr>
              <a:r>
                <a:rPr lang="en-US" sz="1100" dirty="0">
                  <a:solidFill>
                    <a:srgbClr val="000000"/>
                  </a:solidFill>
                  <a:latin typeface="Courier New" pitchFamily="49" charset="0"/>
                </a:rPr>
                <a:t>    </a:t>
              </a:r>
            </a:p>
          </p:txBody>
        </p:sp>
      </p:grpSp>
    </p:spTree>
    <p:extLst>
      <p:ext uri="{BB962C8B-B14F-4D97-AF65-F5344CB8AC3E}">
        <p14:creationId xmlns:p14="http://schemas.microsoft.com/office/powerpoint/2010/main" val="1403403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456668" y="4770783"/>
            <a:ext cx="6016517" cy="3802314"/>
          </a:xfrm>
          <a:noFill/>
          <a:ln/>
        </p:spPr>
        <p:txBody>
          <a:bodyPr lIns="0" tIns="0" rIns="0" bIns="0"/>
          <a:lstStyle/>
          <a:p>
            <a:pPr defTabSz="469905">
              <a:tabLst>
                <a:tab pos="446011" algn="l"/>
              </a:tabLst>
            </a:pPr>
            <a:r>
              <a:rPr lang="en-US" dirty="0"/>
              <a:t>Using a Subquery in the FROM Clause</a:t>
            </a:r>
          </a:p>
          <a:p>
            <a:pPr lvl="1" defTabSz="469905">
              <a:tabLst>
                <a:tab pos="446011" algn="l"/>
              </a:tabLst>
            </a:pPr>
            <a:r>
              <a:rPr lang="en-US" dirty="0"/>
              <a:t>You can use a </a:t>
            </a:r>
            <a:r>
              <a:rPr lang="en-US" dirty="0">
                <a:solidFill>
                  <a:srgbClr val="FC0128"/>
                </a:solidFill>
              </a:rPr>
              <a:t>subquery in the FROM clause </a:t>
            </a:r>
            <a:r>
              <a:rPr lang="en-US" dirty="0"/>
              <a:t>of a SELECT statement, which is very similar to how views are used. A subquery in the FROM clause of a SELECT statement defines a data source for that particular SELECT statement, and only that SELECT statement.  The slide example displays employee names, salaries, department numbers, and average salaries for all the employees who make more than the average salary in their department.</a:t>
            </a:r>
          </a:p>
        </p:txBody>
      </p:sp>
      <p:sp>
        <p:nvSpPr>
          <p:cNvPr id="55299" name="Rectangle 3"/>
          <p:cNvSpPr>
            <a:spLocks noGrp="1" noRot="1" noChangeAspect="1" noChangeArrowheads="1" noTextEdit="1"/>
          </p:cNvSpPr>
          <p:nvPr>
            <p:ph type="sldImg"/>
          </p:nvPr>
        </p:nvSpPr>
        <p:spPr>
          <a:xfrm>
            <a:off x="454025" y="168275"/>
            <a:ext cx="5940425" cy="4454525"/>
          </a:xfrm>
          <a:ln cap="flat"/>
        </p:spPr>
      </p:sp>
    </p:spTree>
    <p:extLst>
      <p:ext uri="{BB962C8B-B14F-4D97-AF65-F5344CB8AC3E}">
        <p14:creationId xmlns:p14="http://schemas.microsoft.com/office/powerpoint/2010/main" val="22448340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10/2/2015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10/2/2015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10/2/2015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10/2/2015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10/2/2015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10/2/2015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10/2/2015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10/2/2015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Systems</a:t>
            </a:r>
            <a:endParaRPr lang="en-US" dirty="0"/>
          </a:p>
        </p:txBody>
      </p:sp>
      <p:sp>
        <p:nvSpPr>
          <p:cNvPr id="3" name="Subtitle 2"/>
          <p:cNvSpPr>
            <a:spLocks noGrp="1"/>
          </p:cNvSpPr>
          <p:nvPr>
            <p:ph type="subTitle" idx="1"/>
          </p:nvPr>
        </p:nvSpPr>
        <p:spPr/>
        <p:txBody>
          <a:bodyPr/>
          <a:lstStyle/>
          <a:p>
            <a:r>
              <a:rPr lang="en-US" smtClean="0"/>
              <a:t>Lab 06</a:t>
            </a:r>
            <a:endParaRPr lang="en-US" dirty="0"/>
          </a:p>
        </p:txBody>
      </p:sp>
    </p:spTree>
    <p:extLst>
      <p:ext uri="{BB962C8B-B14F-4D97-AF65-F5344CB8AC3E}">
        <p14:creationId xmlns:p14="http://schemas.microsoft.com/office/powerpoint/2010/main" val="758537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860425" y="1262063"/>
            <a:ext cx="7673975" cy="1054100"/>
          </a:xfrm>
          <a:noFill/>
          <a:ln/>
        </p:spPr>
        <p:txBody>
          <a:bodyPr>
            <a:normAutofit/>
          </a:bodyPr>
          <a:lstStyle/>
          <a:p>
            <a:pPr lvl="1"/>
            <a:r>
              <a:rPr lang="en-US"/>
              <a:t>Return more than one row</a:t>
            </a:r>
          </a:p>
          <a:p>
            <a:pPr lvl="1"/>
            <a:r>
              <a:rPr lang="en-US"/>
              <a:t>Use multiple-row comparison operators</a:t>
            </a:r>
          </a:p>
        </p:txBody>
      </p:sp>
      <p:sp>
        <p:nvSpPr>
          <p:cNvPr id="31746" name="Rectangle 2"/>
          <p:cNvSpPr>
            <a:spLocks noGrp="1" noChangeArrowheads="1"/>
          </p:cNvSpPr>
          <p:nvPr>
            <p:ph type="title"/>
          </p:nvPr>
        </p:nvSpPr>
        <p:spPr>
          <a:noFill/>
          <a:ln/>
        </p:spPr>
        <p:txBody>
          <a:bodyPr/>
          <a:lstStyle/>
          <a:p>
            <a:r>
              <a:rPr lang="en-US"/>
              <a:t>Multiple-Row Subqueries</a:t>
            </a:r>
          </a:p>
        </p:txBody>
      </p:sp>
      <p:sp>
        <p:nvSpPr>
          <p:cNvPr id="31748" name="Rectangle 4"/>
          <p:cNvSpPr>
            <a:spLocks noChangeArrowheads="1"/>
          </p:cNvSpPr>
          <p:nvPr/>
        </p:nvSpPr>
        <p:spPr bwMode="auto">
          <a:xfrm>
            <a:off x="1331913" y="2560638"/>
            <a:ext cx="1939925" cy="2627312"/>
          </a:xfrm>
          <a:prstGeom prst="rect">
            <a:avLst/>
          </a:prstGeom>
          <a:solidFill>
            <a:srgbClr val="FFCC99"/>
          </a:solidFill>
          <a:ln w="25400">
            <a:solidFill>
              <a:srgbClr val="000000"/>
            </a:solidFill>
            <a:miter lim="800000"/>
            <a:headEnd/>
            <a:tailEnd/>
          </a:ln>
          <a:effectLst/>
        </p:spPr>
        <p:txBody>
          <a:bodyPr lIns="92075" tIns="46038" rIns="92075" bIns="46038"/>
          <a:lstStyle/>
          <a:p>
            <a:pPr algn="l"/>
            <a:r>
              <a:rPr lang="en-US" sz="1800" dirty="0">
                <a:solidFill>
                  <a:srgbClr val="000000"/>
                </a:solidFill>
                <a:latin typeface="Arial" charset="0"/>
              </a:rPr>
              <a:t>Operator</a:t>
            </a:r>
          </a:p>
          <a:p>
            <a:pPr algn="l"/>
            <a:r>
              <a:rPr lang="en-US" sz="1800" dirty="0">
                <a:solidFill>
                  <a:srgbClr val="000000"/>
                </a:solidFill>
                <a:latin typeface="Arial" charset="0"/>
              </a:rPr>
              <a:t>      </a:t>
            </a:r>
            <a:endParaRPr lang="en-US" sz="1800" dirty="0" smtClean="0">
              <a:solidFill>
                <a:srgbClr val="000000"/>
              </a:solidFill>
              <a:latin typeface="Arial" charset="0"/>
            </a:endParaRPr>
          </a:p>
          <a:p>
            <a:pPr algn="l"/>
            <a:r>
              <a:rPr lang="en-US" sz="1800" dirty="0" smtClean="0">
                <a:solidFill>
                  <a:srgbClr val="000000"/>
                </a:solidFill>
                <a:latin typeface="Arial" charset="0"/>
              </a:rPr>
              <a:t>IN</a:t>
            </a:r>
            <a:endParaRPr lang="en-US" sz="1800" dirty="0">
              <a:solidFill>
                <a:srgbClr val="000000"/>
              </a:solidFill>
              <a:latin typeface="Arial" charset="0"/>
            </a:endParaRPr>
          </a:p>
          <a:p>
            <a:pPr algn="l"/>
            <a:r>
              <a:rPr lang="en-US" sz="1800" dirty="0">
                <a:solidFill>
                  <a:srgbClr val="000000"/>
                </a:solidFill>
                <a:latin typeface="Arial" charset="0"/>
              </a:rPr>
              <a:t>     </a:t>
            </a:r>
            <a:endParaRPr lang="en-US" sz="1800" dirty="0" smtClean="0">
              <a:solidFill>
                <a:srgbClr val="000000"/>
              </a:solidFill>
              <a:latin typeface="Arial" charset="0"/>
            </a:endParaRPr>
          </a:p>
          <a:p>
            <a:pPr algn="l"/>
            <a:endParaRPr lang="en-US" dirty="0">
              <a:solidFill>
                <a:srgbClr val="000000"/>
              </a:solidFill>
              <a:latin typeface="Arial" charset="0"/>
            </a:endParaRPr>
          </a:p>
          <a:p>
            <a:pPr algn="l"/>
            <a:r>
              <a:rPr lang="en-US" sz="1800" dirty="0" smtClean="0">
                <a:solidFill>
                  <a:srgbClr val="000000"/>
                </a:solidFill>
                <a:latin typeface="Arial" charset="0"/>
              </a:rPr>
              <a:t>ANY</a:t>
            </a:r>
            <a:endParaRPr lang="en-US" sz="1800" dirty="0">
              <a:solidFill>
                <a:srgbClr val="000000"/>
              </a:solidFill>
              <a:latin typeface="Arial" charset="0"/>
            </a:endParaRPr>
          </a:p>
          <a:p>
            <a:pPr algn="l"/>
            <a:r>
              <a:rPr lang="en-US" sz="1800" dirty="0">
                <a:solidFill>
                  <a:srgbClr val="000000"/>
                </a:solidFill>
                <a:latin typeface="Arial" charset="0"/>
              </a:rPr>
              <a:t>  </a:t>
            </a:r>
          </a:p>
          <a:p>
            <a:pPr algn="l"/>
            <a:endParaRPr lang="en-US" dirty="0">
              <a:solidFill>
                <a:srgbClr val="000000"/>
              </a:solidFill>
              <a:latin typeface="Arial" charset="0"/>
            </a:endParaRPr>
          </a:p>
          <a:p>
            <a:pPr algn="l"/>
            <a:r>
              <a:rPr lang="en-US" sz="1800" dirty="0" smtClean="0">
                <a:solidFill>
                  <a:srgbClr val="000000"/>
                </a:solidFill>
                <a:latin typeface="Arial" charset="0"/>
              </a:rPr>
              <a:t>ALL</a:t>
            </a:r>
            <a:endParaRPr lang="en-US" sz="1800" dirty="0">
              <a:solidFill>
                <a:srgbClr val="000000"/>
              </a:solidFill>
              <a:latin typeface="Arial" charset="0"/>
            </a:endParaRPr>
          </a:p>
        </p:txBody>
      </p:sp>
      <p:sp>
        <p:nvSpPr>
          <p:cNvPr id="31749" name="Rectangle 5"/>
          <p:cNvSpPr>
            <a:spLocks noChangeArrowheads="1"/>
          </p:cNvSpPr>
          <p:nvPr/>
        </p:nvSpPr>
        <p:spPr bwMode="auto">
          <a:xfrm>
            <a:off x="3248025" y="2560638"/>
            <a:ext cx="4741863" cy="2627312"/>
          </a:xfrm>
          <a:prstGeom prst="rect">
            <a:avLst/>
          </a:prstGeom>
          <a:solidFill>
            <a:srgbClr val="FFCC99"/>
          </a:solidFill>
          <a:ln w="25400">
            <a:solidFill>
              <a:srgbClr val="000000"/>
            </a:solidFill>
            <a:miter lim="800000"/>
            <a:headEnd/>
            <a:tailEnd/>
          </a:ln>
          <a:effectLst/>
        </p:spPr>
        <p:txBody>
          <a:bodyPr lIns="92075" tIns="46038" rIns="92075" bIns="46038"/>
          <a:lstStyle/>
          <a:p>
            <a:pPr algn="l"/>
            <a:r>
              <a:rPr lang="en-US" sz="1800" dirty="0">
                <a:solidFill>
                  <a:srgbClr val="000000"/>
                </a:solidFill>
                <a:latin typeface="Arial" charset="0"/>
              </a:rPr>
              <a:t>Meaning</a:t>
            </a:r>
          </a:p>
          <a:p>
            <a:pPr algn="l"/>
            <a:endParaRPr lang="en-US" sz="1800" dirty="0" smtClean="0">
              <a:solidFill>
                <a:srgbClr val="000000"/>
              </a:solidFill>
              <a:latin typeface="Arial" charset="0"/>
            </a:endParaRPr>
          </a:p>
          <a:p>
            <a:pPr algn="l"/>
            <a:r>
              <a:rPr lang="en-US" sz="1800" dirty="0" smtClean="0">
                <a:solidFill>
                  <a:srgbClr val="000000"/>
                </a:solidFill>
                <a:latin typeface="Arial" charset="0"/>
              </a:rPr>
              <a:t>Equal </a:t>
            </a:r>
            <a:r>
              <a:rPr lang="en-US" sz="1800" dirty="0">
                <a:solidFill>
                  <a:srgbClr val="000000"/>
                </a:solidFill>
                <a:latin typeface="Arial" charset="0"/>
              </a:rPr>
              <a:t>to any member in the list</a:t>
            </a:r>
          </a:p>
          <a:p>
            <a:pPr algn="l"/>
            <a:endParaRPr lang="en-US" sz="1800" dirty="0" smtClean="0">
              <a:solidFill>
                <a:srgbClr val="000000"/>
              </a:solidFill>
              <a:latin typeface="Arial" charset="0"/>
            </a:endParaRPr>
          </a:p>
          <a:p>
            <a:pPr algn="l"/>
            <a:r>
              <a:rPr lang="en-US" sz="1800" dirty="0" smtClean="0">
                <a:solidFill>
                  <a:srgbClr val="000000"/>
                </a:solidFill>
                <a:latin typeface="Arial" charset="0"/>
              </a:rPr>
              <a:t>Compare </a:t>
            </a:r>
            <a:r>
              <a:rPr lang="en-US" sz="1800" dirty="0">
                <a:solidFill>
                  <a:srgbClr val="000000"/>
                </a:solidFill>
                <a:latin typeface="Arial" charset="0"/>
              </a:rPr>
              <a:t>value to each value returned by the </a:t>
            </a:r>
            <a:r>
              <a:rPr lang="en-US" sz="1800" dirty="0" err="1">
                <a:solidFill>
                  <a:srgbClr val="000000"/>
                </a:solidFill>
                <a:latin typeface="Arial" charset="0"/>
              </a:rPr>
              <a:t>subquery</a:t>
            </a:r>
            <a:r>
              <a:rPr lang="en-US" sz="1800" dirty="0">
                <a:solidFill>
                  <a:srgbClr val="000000"/>
                </a:solidFill>
                <a:latin typeface="Arial" charset="0"/>
              </a:rPr>
              <a:t> </a:t>
            </a:r>
          </a:p>
          <a:p>
            <a:pPr algn="l"/>
            <a:endParaRPr lang="en-US" sz="1800" dirty="0" smtClean="0">
              <a:solidFill>
                <a:srgbClr val="000000"/>
              </a:solidFill>
              <a:latin typeface="Arial" charset="0"/>
            </a:endParaRPr>
          </a:p>
          <a:p>
            <a:pPr algn="l"/>
            <a:r>
              <a:rPr lang="en-US" sz="1800" dirty="0" smtClean="0">
                <a:solidFill>
                  <a:srgbClr val="000000"/>
                </a:solidFill>
                <a:latin typeface="Arial" charset="0"/>
              </a:rPr>
              <a:t>Compare </a:t>
            </a:r>
            <a:r>
              <a:rPr lang="en-US" sz="1800" dirty="0">
                <a:solidFill>
                  <a:srgbClr val="000000"/>
                </a:solidFill>
                <a:latin typeface="Arial" charset="0"/>
              </a:rPr>
              <a:t>value to every value returned by the </a:t>
            </a:r>
            <a:r>
              <a:rPr lang="en-US" sz="1800" dirty="0" err="1">
                <a:solidFill>
                  <a:srgbClr val="000000"/>
                </a:solidFill>
                <a:latin typeface="Arial" charset="0"/>
              </a:rPr>
              <a:t>subquery</a:t>
            </a:r>
            <a:r>
              <a:rPr lang="en-US" sz="1800" dirty="0">
                <a:solidFill>
                  <a:srgbClr val="000000"/>
                </a:solidFill>
                <a:latin typeface="Arial" charset="0"/>
              </a:rPr>
              <a:t> </a:t>
            </a:r>
          </a:p>
        </p:txBody>
      </p:sp>
      <p:sp>
        <p:nvSpPr>
          <p:cNvPr id="31750" name="Line 6"/>
          <p:cNvSpPr>
            <a:spLocks noChangeShapeType="1"/>
          </p:cNvSpPr>
          <p:nvPr/>
        </p:nvSpPr>
        <p:spPr bwMode="auto">
          <a:xfrm flipV="1">
            <a:off x="1336675" y="2978150"/>
            <a:ext cx="6648450" cy="1588"/>
          </a:xfrm>
          <a:prstGeom prst="line">
            <a:avLst/>
          </a:prstGeom>
          <a:noFill/>
          <a:ln w="50800">
            <a:solidFill>
              <a:srgbClr val="000000"/>
            </a:solidFill>
            <a:round/>
            <a:headEnd type="none" w="sm" len="sm"/>
            <a:tailEnd type="none" w="sm" len="sm"/>
          </a:ln>
          <a:effectLst/>
        </p:spPr>
        <p:txBody>
          <a:bodyPr wrap="none" anchor="ctr"/>
          <a:lstStyle/>
          <a:p>
            <a:endParaRPr lang="en-US"/>
          </a:p>
        </p:txBody>
      </p:sp>
      <p:sp>
        <p:nvSpPr>
          <p:cNvPr id="31751" name="Line 7"/>
          <p:cNvSpPr>
            <a:spLocks noChangeShapeType="1"/>
          </p:cNvSpPr>
          <p:nvPr/>
        </p:nvSpPr>
        <p:spPr bwMode="auto">
          <a:xfrm>
            <a:off x="1336675" y="3470275"/>
            <a:ext cx="6642100" cy="0"/>
          </a:xfrm>
          <a:prstGeom prst="line">
            <a:avLst/>
          </a:prstGeom>
          <a:noFill/>
          <a:ln w="25400">
            <a:solidFill>
              <a:srgbClr val="000000"/>
            </a:solidFill>
            <a:round/>
            <a:headEnd type="none" w="sm" len="sm"/>
            <a:tailEnd type="none" w="sm" len="sm"/>
          </a:ln>
          <a:effectLst/>
        </p:spPr>
        <p:txBody>
          <a:bodyPr wrap="none" anchor="ctr"/>
          <a:lstStyle/>
          <a:p>
            <a:endParaRPr lang="en-US"/>
          </a:p>
        </p:txBody>
      </p:sp>
      <p:sp>
        <p:nvSpPr>
          <p:cNvPr id="31752" name="Line 8"/>
          <p:cNvSpPr>
            <a:spLocks noChangeShapeType="1"/>
          </p:cNvSpPr>
          <p:nvPr/>
        </p:nvSpPr>
        <p:spPr bwMode="auto">
          <a:xfrm>
            <a:off x="1336675" y="4384675"/>
            <a:ext cx="6642100" cy="0"/>
          </a:xfrm>
          <a:prstGeom prst="line">
            <a:avLst/>
          </a:prstGeom>
          <a:noFill/>
          <a:ln w="25400">
            <a:solidFill>
              <a:srgbClr val="000000"/>
            </a:solidFill>
            <a:round/>
            <a:headEnd type="none" w="sm" len="sm"/>
            <a:tailEnd type="none" w="sm" len="sm"/>
          </a:ln>
          <a:effectLst/>
        </p:spPr>
        <p:txBody>
          <a:bodyPr wrap="none" anchor="ctr"/>
          <a:lstStyle/>
          <a:p>
            <a:endParaRPr lang="en-US"/>
          </a:p>
        </p:txBody>
      </p:sp>
    </p:spTree>
    <p:extLst>
      <p:ext uri="{BB962C8B-B14F-4D97-AF65-F5344CB8AC3E}">
        <p14:creationId xmlns:p14="http://schemas.microsoft.com/office/powerpoint/2010/main" val="268602976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blackWhite">
          <a:xfrm>
            <a:off x="927100" y="2168525"/>
            <a:ext cx="7489825" cy="18764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52227" name="Rectangle 3"/>
          <p:cNvSpPr>
            <a:spLocks noGrp="1" noChangeArrowheads="1"/>
          </p:cNvSpPr>
          <p:nvPr>
            <p:ph type="title"/>
          </p:nvPr>
        </p:nvSpPr>
        <p:spPr>
          <a:noFill/>
          <a:ln/>
        </p:spPr>
        <p:txBody>
          <a:bodyPr/>
          <a:lstStyle/>
          <a:p>
            <a:r>
              <a:rPr lang="en-US"/>
              <a:t>Null Values in a Subquery</a:t>
            </a:r>
          </a:p>
        </p:txBody>
      </p:sp>
      <p:sp>
        <p:nvSpPr>
          <p:cNvPr id="52228" name="Rectangle 4"/>
          <p:cNvSpPr>
            <a:spLocks noChangeArrowheads="1"/>
          </p:cNvSpPr>
          <p:nvPr/>
        </p:nvSpPr>
        <p:spPr bwMode="auto">
          <a:xfrm>
            <a:off x="4545013" y="3097213"/>
            <a:ext cx="3371850" cy="617537"/>
          </a:xfrm>
          <a:prstGeom prst="rect">
            <a:avLst/>
          </a:prstGeom>
          <a:gradFill rotWithShape="0">
            <a:gsLst>
              <a:gs pos="0">
                <a:srgbClr val="FF9966"/>
              </a:gs>
              <a:gs pos="100000">
                <a:srgbClr val="FF9966">
                  <a:gamma/>
                  <a:shade val="100000"/>
                  <a:invGamma/>
                </a:srgbClr>
              </a:gs>
            </a:gsLst>
            <a:lin ang="5400000" scaled="1"/>
          </a:gradFill>
          <a:ln w="9525">
            <a:noFill/>
            <a:miter lim="800000"/>
            <a:headEnd/>
            <a:tailEnd/>
          </a:ln>
          <a:effectLst/>
        </p:spPr>
        <p:txBody>
          <a:bodyPr wrap="none" anchor="ctr"/>
          <a:lstStyle/>
          <a:p>
            <a:endParaRPr lang="en-US"/>
          </a:p>
        </p:txBody>
      </p:sp>
      <p:sp>
        <p:nvSpPr>
          <p:cNvPr id="52229" name="Rectangle 5"/>
          <p:cNvSpPr>
            <a:spLocks noChangeArrowheads="1"/>
          </p:cNvSpPr>
          <p:nvPr/>
        </p:nvSpPr>
        <p:spPr bwMode="blackWhite">
          <a:xfrm>
            <a:off x="971550" y="2174875"/>
            <a:ext cx="7180263" cy="190182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employee.ename</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  2  FROM 	</a:t>
            </a:r>
            <a:r>
              <a:rPr lang="en-US" sz="1800" dirty="0" err="1">
                <a:solidFill>
                  <a:srgbClr val="000000"/>
                </a:solidFill>
                <a:latin typeface="Courier New" pitchFamily="49" charset="0"/>
              </a:rPr>
              <a:t>emp</a:t>
            </a:r>
            <a:r>
              <a:rPr lang="en-US" sz="1800" dirty="0">
                <a:solidFill>
                  <a:srgbClr val="000000"/>
                </a:solidFill>
                <a:latin typeface="Courier New" pitchFamily="49" charset="0"/>
              </a:rPr>
              <a:t> employee</a:t>
            </a:r>
          </a:p>
          <a:p>
            <a:pPr algn="l">
              <a:lnSpc>
                <a:spcPct val="100000"/>
              </a:lnSpc>
              <a:spcBef>
                <a:spcPct val="0"/>
              </a:spcBef>
              <a:tabLst>
                <a:tab pos="1200150" algn="l"/>
              </a:tabLst>
            </a:pPr>
            <a:r>
              <a:rPr lang="en-US" sz="1800" dirty="0">
                <a:solidFill>
                  <a:srgbClr val="000000"/>
                </a:solidFill>
                <a:latin typeface="Courier New" pitchFamily="49" charset="0"/>
              </a:rPr>
              <a:t>  3  WHERE 	</a:t>
            </a:r>
            <a:r>
              <a:rPr lang="en-US" sz="1800" dirty="0" err="1">
                <a:solidFill>
                  <a:srgbClr val="000000"/>
                </a:solidFill>
                <a:latin typeface="Courier New" pitchFamily="49" charset="0"/>
              </a:rPr>
              <a:t>employee.empno</a:t>
            </a:r>
            <a:r>
              <a:rPr lang="en-US" sz="1800">
                <a:solidFill>
                  <a:srgbClr val="000000"/>
                </a:solidFill>
                <a:latin typeface="Courier New" pitchFamily="49" charset="0"/>
              </a:rPr>
              <a:t> </a:t>
            </a:r>
            <a:r>
              <a:rPr lang="en-US" sz="1800" smtClean="0">
                <a:solidFill>
                  <a:srgbClr val="000000"/>
                </a:solidFill>
                <a:latin typeface="Courier New" pitchFamily="49" charset="0"/>
              </a:rPr>
              <a:t> </a:t>
            </a:r>
            <a:r>
              <a:rPr lang="en-US" sz="1800">
                <a:solidFill>
                  <a:srgbClr val="000000"/>
                </a:solidFill>
                <a:latin typeface="Courier New" pitchFamily="49" charset="0"/>
              </a:rPr>
              <a:t>IN</a:t>
            </a:r>
          </a:p>
          <a:p>
            <a:pPr algn="l">
              <a:lnSpc>
                <a:spcPct val="100000"/>
              </a:lnSpc>
              <a:spcBef>
                <a:spcPct val="0"/>
              </a:spcBef>
              <a:tabLst>
                <a:tab pos="1200150" algn="l"/>
              </a:tabLst>
            </a:pPr>
            <a:r>
              <a:rPr lang="en-US" sz="1800" dirty="0">
                <a:solidFill>
                  <a:srgbClr val="000000"/>
                </a:solidFill>
                <a:latin typeface="Courier New" pitchFamily="49" charset="0"/>
              </a:rPr>
              <a:t>  4				(SELECT </a:t>
            </a:r>
            <a:r>
              <a:rPr lang="en-US" sz="1800" dirty="0" err="1">
                <a:solidFill>
                  <a:srgbClr val="000000"/>
                </a:solidFill>
                <a:latin typeface="Courier New" pitchFamily="49" charset="0"/>
              </a:rPr>
              <a:t>manager.mgr</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  5				 FROM   </a:t>
            </a:r>
            <a:r>
              <a:rPr lang="en-US" sz="1800" dirty="0" err="1">
                <a:solidFill>
                  <a:srgbClr val="000000"/>
                </a:solidFill>
                <a:latin typeface="Courier New" pitchFamily="49" charset="0"/>
              </a:rPr>
              <a:t>emp</a:t>
            </a:r>
            <a:r>
              <a:rPr lang="en-US" sz="1800" dirty="0">
                <a:solidFill>
                  <a:srgbClr val="000000"/>
                </a:solidFill>
                <a:latin typeface="Courier New" pitchFamily="49" charset="0"/>
              </a:rPr>
              <a:t> manager);</a:t>
            </a:r>
          </a:p>
          <a:p>
            <a:pPr algn="l">
              <a:lnSpc>
                <a:spcPct val="100000"/>
              </a:lnSpc>
              <a:spcBef>
                <a:spcPct val="0"/>
              </a:spcBef>
              <a:tabLst>
                <a:tab pos="1200150" algn="l"/>
              </a:tabLst>
            </a:pPr>
            <a:r>
              <a:rPr lang="en-US" sz="1800" dirty="0">
                <a:solidFill>
                  <a:srgbClr val="FF3300"/>
                </a:solidFill>
                <a:effectLst>
                  <a:outerShdw blurRad="38100" dist="38100" dir="2700000" algn="tl">
                    <a:srgbClr val="000000"/>
                  </a:outerShdw>
                </a:effectLst>
                <a:latin typeface="Courier New" pitchFamily="49" charset="0"/>
              </a:rPr>
              <a:t>no rows selected.</a:t>
            </a:r>
          </a:p>
        </p:txBody>
      </p:sp>
    </p:spTree>
    <p:extLst>
      <p:ext uri="{BB962C8B-B14F-4D97-AF65-F5344CB8AC3E}">
        <p14:creationId xmlns:p14="http://schemas.microsoft.com/office/powerpoint/2010/main" val="250032496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295400"/>
            <a:ext cx="7772400" cy="5060160"/>
          </a:xfrm>
        </p:spPr>
        <p:txBody>
          <a:bodyPr/>
          <a:lstStyle/>
          <a:p>
            <a:pPr marL="0" indent="0">
              <a:buFont typeface="Wingdings" pitchFamily="2" charset="2"/>
              <a:buNone/>
            </a:pPr>
            <a:r>
              <a:rPr lang="en-US" dirty="0" smtClean="0"/>
              <a:t>Display all the departments that have an average salary bill greater than the average of DEPARTMENT 10.</a:t>
            </a:r>
          </a:p>
          <a:p>
            <a:pPr marL="0" indent="0">
              <a:buFont typeface="Wingdings" pitchFamily="2" charset="2"/>
              <a:buNone/>
            </a:pPr>
            <a:r>
              <a:rPr lang="en-US" b="1" dirty="0" smtClean="0"/>
              <a:t>SELECT DEPTNO , AVG(SAL) FROM EMP</a:t>
            </a:r>
          </a:p>
          <a:p>
            <a:pPr marL="0" indent="0">
              <a:buFont typeface="Wingdings" pitchFamily="2" charset="2"/>
              <a:buNone/>
            </a:pPr>
            <a:r>
              <a:rPr lang="en-US" b="1" dirty="0" smtClean="0"/>
              <a:t>GROUP BY DEPTNO </a:t>
            </a:r>
          </a:p>
          <a:p>
            <a:pPr marL="0" indent="0">
              <a:buFont typeface="Wingdings" pitchFamily="2" charset="2"/>
              <a:buNone/>
            </a:pPr>
            <a:r>
              <a:rPr lang="en-US" b="1" dirty="0" smtClean="0"/>
              <a:t>HAVING </a:t>
            </a:r>
          </a:p>
          <a:p>
            <a:pPr marL="0" indent="0">
              <a:buFont typeface="Wingdings" pitchFamily="2" charset="2"/>
              <a:buNone/>
            </a:pPr>
            <a:r>
              <a:rPr lang="en-US" b="1" dirty="0" smtClean="0"/>
              <a:t>AVG(SAL) &lt; </a:t>
            </a:r>
          </a:p>
          <a:p>
            <a:pPr marL="0" indent="0">
              <a:buFont typeface="Wingdings" pitchFamily="2" charset="2"/>
              <a:buNone/>
            </a:pPr>
            <a:r>
              <a:rPr lang="en-US" b="1" dirty="0" smtClean="0"/>
              <a:t>(SELECT AVG(SAL) FROM EMP WHERE DEPTNO = 10);</a:t>
            </a:r>
          </a:p>
        </p:txBody>
      </p:sp>
      <p:sp>
        <p:nvSpPr>
          <p:cNvPr id="2" name="Title 1"/>
          <p:cNvSpPr>
            <a:spLocks noGrp="1"/>
          </p:cNvSpPr>
          <p:nvPr>
            <p:ph type="title"/>
          </p:nvPr>
        </p:nvSpPr>
        <p:spPr/>
        <p:txBody>
          <a:bodyPr/>
          <a:lstStyle/>
          <a:p>
            <a:r>
              <a:rPr lang="en-US" dirty="0" smtClean="0"/>
              <a:t>SUBQUERIES IN HAVING CLAUSE</a:t>
            </a:r>
            <a:endParaRPr lang="en-US" dirty="0"/>
          </a:p>
        </p:txBody>
      </p:sp>
    </p:spTree>
    <p:extLst>
      <p:ext uri="{BB962C8B-B14F-4D97-AF65-F5344CB8AC3E}">
        <p14:creationId xmlns:p14="http://schemas.microsoft.com/office/powerpoint/2010/main" val="894120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dirty="0" smtClean="0"/>
              <a:t>SELECT ENAME  , JOB FROM EMP WHERE</a:t>
            </a:r>
          </a:p>
          <a:p>
            <a:pPr>
              <a:buNone/>
            </a:pPr>
            <a:r>
              <a:rPr lang="en-US" b="1" dirty="0" smtClean="0"/>
              <a:t>ENAME  = </a:t>
            </a:r>
          </a:p>
          <a:p>
            <a:pPr>
              <a:buNone/>
            </a:pPr>
            <a:r>
              <a:rPr lang="en-US" b="1" dirty="0" smtClean="0"/>
              <a:t>(SELECT ENAME FROM </a:t>
            </a:r>
          </a:p>
          <a:p>
            <a:pPr>
              <a:buNone/>
            </a:pPr>
            <a:r>
              <a:rPr lang="en-US" b="1" dirty="0" smtClean="0"/>
              <a:t>EMP</a:t>
            </a:r>
          </a:p>
          <a:p>
            <a:pPr>
              <a:buNone/>
            </a:pPr>
            <a:r>
              <a:rPr lang="en-US" b="1" dirty="0" smtClean="0"/>
              <a:t>WHERE ENAME LIKE ‘ KING%’)</a:t>
            </a:r>
          </a:p>
        </p:txBody>
      </p:sp>
      <p:sp>
        <p:nvSpPr>
          <p:cNvPr id="2" name="Title 1"/>
          <p:cNvSpPr>
            <a:spLocks noGrp="1"/>
          </p:cNvSpPr>
          <p:nvPr>
            <p:ph type="title"/>
          </p:nvPr>
        </p:nvSpPr>
        <p:spPr/>
        <p:txBody>
          <a:bodyPr/>
          <a:lstStyle/>
          <a:p>
            <a:r>
              <a:rPr lang="en-US" dirty="0" smtClean="0"/>
              <a:t>Sub query in select clause</a:t>
            </a:r>
            <a:endParaRPr lang="en-US" dirty="0"/>
          </a:p>
        </p:txBody>
      </p:sp>
    </p:spTree>
    <p:extLst>
      <p:ext uri="{BB962C8B-B14F-4D97-AF65-F5344CB8AC3E}">
        <p14:creationId xmlns:p14="http://schemas.microsoft.com/office/powerpoint/2010/main" val="3331476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blackWhite">
          <a:xfrm>
            <a:off x="935038" y="1689100"/>
            <a:ext cx="7491412" cy="19748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54275" name="Rectangle 3"/>
          <p:cNvSpPr>
            <a:spLocks noChangeArrowheads="1"/>
          </p:cNvSpPr>
          <p:nvPr/>
        </p:nvSpPr>
        <p:spPr bwMode="auto">
          <a:xfrm>
            <a:off x="3752850" y="2049463"/>
            <a:ext cx="4591050" cy="884237"/>
          </a:xfrm>
          <a:prstGeom prst="rect">
            <a:avLst/>
          </a:prstGeom>
          <a:gradFill rotWithShape="0">
            <a:gsLst>
              <a:gs pos="0">
                <a:srgbClr val="FF9966"/>
              </a:gs>
              <a:gs pos="100000">
                <a:srgbClr val="FF9966">
                  <a:gamma/>
                  <a:shade val="100000"/>
                  <a:invGamma/>
                </a:srgbClr>
              </a:gs>
            </a:gsLst>
            <a:lin ang="5400000" scaled="1"/>
          </a:gradFill>
          <a:ln w="9525">
            <a:noFill/>
            <a:miter lim="800000"/>
            <a:headEnd/>
            <a:tailEnd/>
          </a:ln>
          <a:effectLst/>
        </p:spPr>
        <p:txBody>
          <a:bodyPr wrap="none" anchor="ctr"/>
          <a:lstStyle/>
          <a:p>
            <a:endParaRPr lang="en-US"/>
          </a:p>
        </p:txBody>
      </p:sp>
      <p:sp>
        <p:nvSpPr>
          <p:cNvPr id="54276" name="Rectangle 4"/>
          <p:cNvSpPr>
            <a:spLocks noGrp="1" noChangeArrowheads="1"/>
          </p:cNvSpPr>
          <p:nvPr>
            <p:ph type="title"/>
          </p:nvPr>
        </p:nvSpPr>
        <p:spPr>
          <a:xfrm>
            <a:off x="903288" y="396875"/>
            <a:ext cx="7299325" cy="881063"/>
          </a:xfrm>
          <a:noFill/>
          <a:ln/>
        </p:spPr>
        <p:txBody>
          <a:bodyPr>
            <a:normAutofit fontScale="90000"/>
          </a:bodyPr>
          <a:lstStyle/>
          <a:p>
            <a:r>
              <a:rPr lang="en-US"/>
              <a:t>Using a Subquery </a:t>
            </a:r>
            <a:br>
              <a:rPr lang="en-US"/>
            </a:br>
            <a:r>
              <a:rPr lang="en-US"/>
              <a:t>in the FROM Clause</a:t>
            </a:r>
          </a:p>
        </p:txBody>
      </p:sp>
      <p:sp>
        <p:nvSpPr>
          <p:cNvPr id="54277" name="Rectangle 5"/>
          <p:cNvSpPr>
            <a:spLocks noChangeArrowheads="1"/>
          </p:cNvSpPr>
          <p:nvPr/>
        </p:nvSpPr>
        <p:spPr bwMode="blackWhite">
          <a:xfrm>
            <a:off x="935038" y="3875088"/>
            <a:ext cx="7491412" cy="2055812"/>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            SAL    DEPTNO     SALAVG</a:t>
            </a:r>
          </a:p>
          <a:p>
            <a:pPr algn="l">
              <a:lnSpc>
                <a:spcPct val="100000"/>
              </a:lnSpc>
              <a:spcBef>
                <a:spcPct val="0"/>
              </a:spcBef>
              <a:tabLst>
                <a:tab pos="1200150" algn="l"/>
              </a:tabLst>
            </a:pPr>
            <a:r>
              <a:rPr lang="en-US" sz="1800">
                <a:solidFill>
                  <a:srgbClr val="000000"/>
                </a:solidFill>
                <a:latin typeface="Courier New" pitchFamily="49" charset="0"/>
              </a:rPr>
              <a:t>---------- --------- --------- ----------</a:t>
            </a:r>
          </a:p>
          <a:p>
            <a:pPr algn="l">
              <a:lnSpc>
                <a:spcPct val="100000"/>
              </a:lnSpc>
              <a:spcBef>
                <a:spcPct val="0"/>
              </a:spcBef>
              <a:tabLst>
                <a:tab pos="1200150" algn="l"/>
              </a:tabLst>
            </a:pPr>
            <a:r>
              <a:rPr lang="en-US" sz="1800">
                <a:solidFill>
                  <a:srgbClr val="000000"/>
                </a:solidFill>
                <a:latin typeface="Courier New" pitchFamily="49" charset="0"/>
              </a:rPr>
              <a:t>KING            5000        10  2916.6667</a:t>
            </a:r>
          </a:p>
          <a:p>
            <a:pPr algn="l">
              <a:lnSpc>
                <a:spcPct val="100000"/>
              </a:lnSpc>
              <a:spcBef>
                <a:spcPct val="0"/>
              </a:spcBef>
              <a:tabLst>
                <a:tab pos="1200150" algn="l"/>
              </a:tabLst>
            </a:pPr>
            <a:r>
              <a:rPr lang="en-US" sz="1800">
                <a:solidFill>
                  <a:srgbClr val="000000"/>
                </a:solidFill>
                <a:latin typeface="Courier New" pitchFamily="49" charset="0"/>
              </a:rPr>
              <a:t>JONES           2975        20       2175</a:t>
            </a:r>
          </a:p>
          <a:p>
            <a:pPr algn="l">
              <a:lnSpc>
                <a:spcPct val="100000"/>
              </a:lnSpc>
              <a:spcBef>
                <a:spcPct val="0"/>
              </a:spcBef>
              <a:tabLst>
                <a:tab pos="1200150" algn="l"/>
              </a:tabLst>
            </a:pPr>
            <a:r>
              <a:rPr lang="en-US" sz="1800">
                <a:solidFill>
                  <a:srgbClr val="000000"/>
                </a:solidFill>
                <a:latin typeface="Courier New" pitchFamily="49" charset="0"/>
              </a:rPr>
              <a:t>SCOTT           3000        20       2175</a:t>
            </a:r>
          </a:p>
          <a:p>
            <a:pPr algn="l">
              <a:lnSpc>
                <a:spcPct val="100000"/>
              </a:lnSpc>
              <a:spcBef>
                <a:spcPct val="0"/>
              </a:spcBef>
              <a:tabLst>
                <a:tab pos="1200150" algn="l"/>
              </a:tabLst>
            </a:pP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6 rows selected.</a:t>
            </a:r>
          </a:p>
        </p:txBody>
      </p:sp>
      <p:sp>
        <p:nvSpPr>
          <p:cNvPr id="54278" name="Rectangle 6"/>
          <p:cNvSpPr>
            <a:spLocks noChangeArrowheads="1"/>
          </p:cNvSpPr>
          <p:nvPr/>
        </p:nvSpPr>
        <p:spPr bwMode="blackWhite">
          <a:xfrm>
            <a:off x="922338" y="1851025"/>
            <a:ext cx="7180262" cy="159702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a.ename, a.sal, a.deptno, b.salavg</a:t>
            </a:r>
          </a:p>
          <a:p>
            <a:pPr algn="l">
              <a:lnSpc>
                <a:spcPct val="100000"/>
              </a:lnSpc>
              <a:spcBef>
                <a:spcPct val="0"/>
              </a:spcBef>
              <a:tabLst>
                <a:tab pos="1200150" algn="l"/>
              </a:tabLst>
            </a:pPr>
            <a:r>
              <a:rPr lang="en-US" sz="1800">
                <a:solidFill>
                  <a:srgbClr val="000000"/>
                </a:solidFill>
                <a:latin typeface="Courier New" pitchFamily="49" charset="0"/>
              </a:rPr>
              <a:t>  2  FROM    emp a, (SELECT   deptno, avg(sal) salavg</a:t>
            </a:r>
          </a:p>
          <a:p>
            <a:pPr algn="l">
              <a:lnSpc>
                <a:spcPct val="100000"/>
              </a:lnSpc>
              <a:spcBef>
                <a:spcPct val="0"/>
              </a:spcBef>
              <a:tabLst>
                <a:tab pos="1200150" algn="l"/>
              </a:tabLst>
            </a:pPr>
            <a:r>
              <a:rPr lang="en-US" sz="1800">
                <a:solidFill>
                  <a:srgbClr val="000000"/>
                </a:solidFill>
                <a:latin typeface="Courier New" pitchFamily="49" charset="0"/>
              </a:rPr>
              <a:t>  3                  FROM     emp</a:t>
            </a:r>
          </a:p>
          <a:p>
            <a:pPr algn="l">
              <a:lnSpc>
                <a:spcPct val="100000"/>
              </a:lnSpc>
              <a:spcBef>
                <a:spcPct val="0"/>
              </a:spcBef>
              <a:tabLst>
                <a:tab pos="1200150" algn="l"/>
              </a:tabLst>
            </a:pPr>
            <a:r>
              <a:rPr lang="en-US" sz="1800">
                <a:solidFill>
                  <a:srgbClr val="000000"/>
                </a:solidFill>
                <a:latin typeface="Courier New" pitchFamily="49" charset="0"/>
              </a:rPr>
              <a:t>  4                  GROUP BY deptno) b</a:t>
            </a:r>
          </a:p>
          <a:p>
            <a:pPr algn="l">
              <a:lnSpc>
                <a:spcPct val="100000"/>
              </a:lnSpc>
              <a:spcBef>
                <a:spcPct val="0"/>
              </a:spcBef>
              <a:tabLst>
                <a:tab pos="1200150" algn="l"/>
              </a:tabLst>
            </a:pPr>
            <a:r>
              <a:rPr lang="en-US" sz="1800">
                <a:solidFill>
                  <a:srgbClr val="000000"/>
                </a:solidFill>
                <a:latin typeface="Courier New" pitchFamily="49" charset="0"/>
              </a:rPr>
              <a:t>  5  WHERE   a.deptno = b.deptno</a:t>
            </a:r>
          </a:p>
          <a:p>
            <a:pPr algn="l">
              <a:lnSpc>
                <a:spcPct val="100000"/>
              </a:lnSpc>
              <a:spcBef>
                <a:spcPct val="0"/>
              </a:spcBef>
              <a:tabLst>
                <a:tab pos="1200150" algn="l"/>
              </a:tabLst>
            </a:pPr>
            <a:r>
              <a:rPr lang="en-US" sz="1800">
                <a:solidFill>
                  <a:srgbClr val="000000"/>
                </a:solidFill>
                <a:latin typeface="Courier New" pitchFamily="49" charset="0"/>
              </a:rPr>
              <a:t>  6  AND     a.sal &gt; b.salavg;</a:t>
            </a:r>
          </a:p>
        </p:txBody>
      </p:sp>
    </p:spTree>
    <p:extLst>
      <p:ext uri="{BB962C8B-B14F-4D97-AF65-F5344CB8AC3E}">
        <p14:creationId xmlns:p14="http://schemas.microsoft.com/office/powerpoint/2010/main" val="277736276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863600" y="1495425"/>
            <a:ext cx="7385050" cy="1311275"/>
          </a:xfrm>
        </p:spPr>
        <p:txBody>
          <a:bodyPr>
            <a:normAutofit lnSpcReduction="10000"/>
          </a:bodyPr>
          <a:lstStyle/>
          <a:p>
            <a:pPr marL="0" indent="0">
              <a:buFontTx/>
              <a:buNone/>
              <a:defRPr/>
            </a:pPr>
            <a:r>
              <a:rPr lang="en-US" smtClean="0"/>
              <a:t>Used to affect row-by-row processing, each subquery is executed once for every row of the outer query.</a:t>
            </a:r>
          </a:p>
        </p:txBody>
      </p:sp>
      <p:sp>
        <p:nvSpPr>
          <p:cNvPr id="15362" name="Rectangle 2"/>
          <p:cNvSpPr>
            <a:spLocks noGrp="1" noChangeArrowheads="1"/>
          </p:cNvSpPr>
          <p:nvPr>
            <p:ph type="title"/>
          </p:nvPr>
        </p:nvSpPr>
        <p:spPr/>
        <p:txBody>
          <a:bodyPr/>
          <a:lstStyle/>
          <a:p>
            <a:pPr>
              <a:defRPr/>
            </a:pPr>
            <a:r>
              <a:rPr lang="en-US" smtClean="0"/>
              <a:t>Correlated Subqueries</a:t>
            </a:r>
          </a:p>
        </p:txBody>
      </p:sp>
      <p:sp>
        <p:nvSpPr>
          <p:cNvPr id="8196" name="Rectangle 4"/>
          <p:cNvSpPr>
            <a:spLocks noChangeArrowheads="1"/>
          </p:cNvSpPr>
          <p:nvPr/>
        </p:nvSpPr>
        <p:spPr bwMode="auto">
          <a:xfrm>
            <a:off x="2514600" y="4089400"/>
            <a:ext cx="4267200" cy="558800"/>
          </a:xfrm>
          <a:prstGeom prst="rect">
            <a:avLst/>
          </a:prstGeom>
          <a:solidFill>
            <a:schemeClr val="accent1"/>
          </a:solidFill>
          <a:ln w="9525">
            <a:noFill/>
            <a:miter lim="800000"/>
            <a:headEnd/>
            <a:tailEnd/>
          </a:ln>
        </p:spPr>
        <p:txBody>
          <a:bodyPr wrap="none" anchor="ctr"/>
          <a:lstStyle/>
          <a:p>
            <a:endParaRPr lang="en-US"/>
          </a:p>
        </p:txBody>
      </p:sp>
      <p:sp>
        <p:nvSpPr>
          <p:cNvPr id="8197" name="Rectangle 5"/>
          <p:cNvSpPr>
            <a:spLocks noChangeArrowheads="1"/>
          </p:cNvSpPr>
          <p:nvPr/>
        </p:nvSpPr>
        <p:spPr bwMode="auto">
          <a:xfrm>
            <a:off x="2501900" y="5181600"/>
            <a:ext cx="4267200" cy="838200"/>
          </a:xfrm>
          <a:prstGeom prst="rect">
            <a:avLst/>
          </a:prstGeom>
          <a:solidFill>
            <a:schemeClr val="accent1"/>
          </a:solidFill>
          <a:ln w="9525">
            <a:noFill/>
            <a:miter lim="800000"/>
            <a:headEnd/>
            <a:tailEnd/>
          </a:ln>
        </p:spPr>
        <p:txBody>
          <a:bodyPr wrap="none" anchor="ctr"/>
          <a:lstStyle/>
          <a:p>
            <a:endParaRPr lang="en-US"/>
          </a:p>
        </p:txBody>
      </p:sp>
      <p:sp>
        <p:nvSpPr>
          <p:cNvPr id="8198" name="Rectangle 6"/>
          <p:cNvSpPr>
            <a:spLocks noChangeArrowheads="1"/>
          </p:cNvSpPr>
          <p:nvPr/>
        </p:nvSpPr>
        <p:spPr bwMode="auto">
          <a:xfrm>
            <a:off x="2514600" y="2974975"/>
            <a:ext cx="4267200" cy="582613"/>
          </a:xfrm>
          <a:prstGeom prst="rect">
            <a:avLst/>
          </a:prstGeom>
          <a:solidFill>
            <a:schemeClr val="accent1"/>
          </a:solidFill>
          <a:ln w="9525">
            <a:noFill/>
            <a:miter lim="800000"/>
            <a:headEnd/>
            <a:tailEnd/>
          </a:ln>
        </p:spPr>
        <p:txBody>
          <a:bodyPr wrap="none" anchor="ctr"/>
          <a:lstStyle/>
          <a:p>
            <a:endParaRPr lang="en-US"/>
          </a:p>
        </p:txBody>
      </p:sp>
      <p:sp>
        <p:nvSpPr>
          <p:cNvPr id="8199" name="Rectangle 7"/>
          <p:cNvSpPr>
            <a:spLocks noChangeArrowheads="1"/>
          </p:cNvSpPr>
          <p:nvPr/>
        </p:nvSpPr>
        <p:spPr bwMode="auto">
          <a:xfrm>
            <a:off x="2514600" y="2935288"/>
            <a:ext cx="4279900" cy="641350"/>
          </a:xfrm>
          <a:prstGeom prst="rect">
            <a:avLst/>
          </a:prstGeom>
          <a:noFill/>
          <a:ln w="9525">
            <a:noFill/>
            <a:miter lim="800000"/>
            <a:headEnd/>
            <a:tailEnd/>
          </a:ln>
        </p:spPr>
        <p:txBody>
          <a:bodyPr lIns="92075" tIns="46038" rIns="92075" bIns="46038">
            <a:spAutoFit/>
          </a:bodyPr>
          <a:lstStyle/>
          <a:p>
            <a:pPr>
              <a:lnSpc>
                <a:spcPct val="100000"/>
              </a:lnSpc>
              <a:spcBef>
                <a:spcPct val="0"/>
              </a:spcBef>
            </a:pPr>
            <a:r>
              <a:rPr lang="en-US" sz="1800">
                <a:solidFill>
                  <a:srgbClr val="003366"/>
                </a:solidFill>
                <a:latin typeface="Arial" charset="0"/>
              </a:rPr>
              <a:t>GET</a:t>
            </a:r>
          </a:p>
          <a:p>
            <a:pPr>
              <a:lnSpc>
                <a:spcPct val="100000"/>
              </a:lnSpc>
              <a:spcBef>
                <a:spcPct val="0"/>
              </a:spcBef>
            </a:pPr>
            <a:r>
              <a:rPr lang="en-US" sz="1800">
                <a:solidFill>
                  <a:srgbClr val="003366"/>
                </a:solidFill>
                <a:latin typeface="Arial" charset="0"/>
              </a:rPr>
              <a:t>candidate row</a:t>
            </a:r>
          </a:p>
        </p:txBody>
      </p:sp>
      <p:sp>
        <p:nvSpPr>
          <p:cNvPr id="8200" name="Rectangle 8"/>
          <p:cNvSpPr>
            <a:spLocks noChangeArrowheads="1"/>
          </p:cNvSpPr>
          <p:nvPr/>
        </p:nvSpPr>
        <p:spPr bwMode="auto">
          <a:xfrm>
            <a:off x="2473325" y="4067175"/>
            <a:ext cx="4351338" cy="641350"/>
          </a:xfrm>
          <a:prstGeom prst="rect">
            <a:avLst/>
          </a:prstGeom>
          <a:noFill/>
          <a:ln w="9525">
            <a:noFill/>
            <a:miter lim="800000"/>
            <a:headEnd/>
            <a:tailEnd/>
          </a:ln>
        </p:spPr>
        <p:txBody>
          <a:bodyPr wrap="none" lIns="92075" tIns="46038" rIns="92075" bIns="46038">
            <a:spAutoFit/>
          </a:bodyPr>
          <a:lstStyle/>
          <a:p>
            <a:pPr>
              <a:lnSpc>
                <a:spcPct val="100000"/>
              </a:lnSpc>
              <a:spcBef>
                <a:spcPct val="0"/>
              </a:spcBef>
            </a:pPr>
            <a:r>
              <a:rPr lang="en-US" sz="1800">
                <a:solidFill>
                  <a:srgbClr val="003366"/>
                </a:solidFill>
                <a:latin typeface="Arial" charset="0"/>
              </a:rPr>
              <a:t>EXECUTE</a:t>
            </a:r>
          </a:p>
          <a:p>
            <a:pPr>
              <a:lnSpc>
                <a:spcPct val="100000"/>
              </a:lnSpc>
              <a:spcBef>
                <a:spcPct val="0"/>
              </a:spcBef>
            </a:pPr>
            <a:r>
              <a:rPr lang="en-US" sz="1800">
                <a:solidFill>
                  <a:srgbClr val="003366"/>
                </a:solidFill>
                <a:latin typeface="Arial" charset="0"/>
              </a:rPr>
              <a:t>inner query using candidate row value</a:t>
            </a:r>
          </a:p>
        </p:txBody>
      </p:sp>
      <p:sp>
        <p:nvSpPr>
          <p:cNvPr id="8201" name="Rectangle 9"/>
          <p:cNvSpPr>
            <a:spLocks noChangeArrowheads="1"/>
          </p:cNvSpPr>
          <p:nvPr/>
        </p:nvSpPr>
        <p:spPr bwMode="auto">
          <a:xfrm>
            <a:off x="2489200" y="5170488"/>
            <a:ext cx="4292600" cy="915987"/>
          </a:xfrm>
          <a:prstGeom prst="rect">
            <a:avLst/>
          </a:prstGeom>
          <a:noFill/>
          <a:ln w="9525">
            <a:noFill/>
            <a:miter lim="800000"/>
            <a:headEnd/>
            <a:tailEnd/>
          </a:ln>
        </p:spPr>
        <p:txBody>
          <a:bodyPr lIns="92075" tIns="46038" rIns="92075" bIns="46038">
            <a:spAutoFit/>
          </a:bodyPr>
          <a:lstStyle/>
          <a:p>
            <a:pPr>
              <a:lnSpc>
                <a:spcPct val="100000"/>
              </a:lnSpc>
              <a:spcBef>
                <a:spcPct val="0"/>
              </a:spcBef>
            </a:pPr>
            <a:r>
              <a:rPr lang="en-US" sz="1800">
                <a:solidFill>
                  <a:srgbClr val="003366"/>
                </a:solidFill>
                <a:latin typeface="Arial" charset="0"/>
              </a:rPr>
              <a:t>USE</a:t>
            </a:r>
          </a:p>
          <a:p>
            <a:pPr>
              <a:lnSpc>
                <a:spcPct val="100000"/>
              </a:lnSpc>
              <a:spcBef>
                <a:spcPct val="0"/>
              </a:spcBef>
            </a:pPr>
            <a:r>
              <a:rPr lang="en-US" sz="1800">
                <a:solidFill>
                  <a:srgbClr val="003366"/>
                </a:solidFill>
                <a:latin typeface="Arial" charset="0"/>
              </a:rPr>
              <a:t>value(s) from inner query to qualify candidate row</a:t>
            </a:r>
          </a:p>
        </p:txBody>
      </p:sp>
      <p:sp>
        <p:nvSpPr>
          <p:cNvPr id="8202" name="Line 10"/>
          <p:cNvSpPr>
            <a:spLocks noChangeShapeType="1"/>
          </p:cNvSpPr>
          <p:nvPr/>
        </p:nvSpPr>
        <p:spPr bwMode="auto">
          <a:xfrm>
            <a:off x="4597400" y="3606800"/>
            <a:ext cx="0" cy="419100"/>
          </a:xfrm>
          <a:prstGeom prst="line">
            <a:avLst/>
          </a:prstGeom>
          <a:noFill/>
          <a:ln w="12700">
            <a:solidFill>
              <a:schemeClr val="hlink"/>
            </a:solidFill>
            <a:round/>
            <a:headEnd type="none" w="sm" len="sm"/>
            <a:tailEnd type="stealth" w="med" len="lg"/>
          </a:ln>
        </p:spPr>
        <p:txBody>
          <a:bodyPr/>
          <a:lstStyle/>
          <a:p>
            <a:endParaRPr lang="en-US"/>
          </a:p>
        </p:txBody>
      </p:sp>
      <p:sp>
        <p:nvSpPr>
          <p:cNvPr id="8203" name="Line 11"/>
          <p:cNvSpPr>
            <a:spLocks noChangeShapeType="1"/>
          </p:cNvSpPr>
          <p:nvPr/>
        </p:nvSpPr>
        <p:spPr bwMode="auto">
          <a:xfrm>
            <a:off x="4584700" y="4711700"/>
            <a:ext cx="0" cy="419100"/>
          </a:xfrm>
          <a:prstGeom prst="line">
            <a:avLst/>
          </a:prstGeom>
          <a:noFill/>
          <a:ln w="12700">
            <a:solidFill>
              <a:schemeClr val="hlink"/>
            </a:solidFill>
            <a:round/>
            <a:headEnd type="none" w="sm" len="sm"/>
            <a:tailEnd type="stealth" w="med" len="lg"/>
          </a:ln>
        </p:spPr>
        <p:txBody>
          <a:bodyPr/>
          <a:lstStyle/>
          <a:p>
            <a:endParaRPr lang="en-US"/>
          </a:p>
        </p:txBody>
      </p:sp>
      <p:sp>
        <p:nvSpPr>
          <p:cNvPr id="8204" name="Line 12"/>
          <p:cNvSpPr>
            <a:spLocks noChangeShapeType="1"/>
          </p:cNvSpPr>
          <p:nvPr/>
        </p:nvSpPr>
        <p:spPr bwMode="auto">
          <a:xfrm flipH="1">
            <a:off x="1752600" y="5562600"/>
            <a:ext cx="698500" cy="0"/>
          </a:xfrm>
          <a:prstGeom prst="line">
            <a:avLst/>
          </a:prstGeom>
          <a:noFill/>
          <a:ln w="12700">
            <a:solidFill>
              <a:schemeClr val="hlink"/>
            </a:solidFill>
            <a:round/>
            <a:headEnd type="none" w="sm" len="sm"/>
            <a:tailEnd type="none" w="sm" len="sm"/>
          </a:ln>
        </p:spPr>
        <p:txBody>
          <a:bodyPr/>
          <a:lstStyle/>
          <a:p>
            <a:endParaRPr lang="en-US"/>
          </a:p>
        </p:txBody>
      </p:sp>
      <p:sp>
        <p:nvSpPr>
          <p:cNvPr id="8205" name="Line 13"/>
          <p:cNvSpPr>
            <a:spLocks noChangeShapeType="1"/>
          </p:cNvSpPr>
          <p:nvPr/>
        </p:nvSpPr>
        <p:spPr bwMode="auto">
          <a:xfrm flipV="1">
            <a:off x="1752600" y="3263900"/>
            <a:ext cx="0" cy="2298700"/>
          </a:xfrm>
          <a:prstGeom prst="line">
            <a:avLst/>
          </a:prstGeom>
          <a:noFill/>
          <a:ln w="12700">
            <a:solidFill>
              <a:schemeClr val="hlink"/>
            </a:solidFill>
            <a:round/>
            <a:headEnd type="none" w="sm" len="sm"/>
            <a:tailEnd type="none" w="sm" len="sm"/>
          </a:ln>
        </p:spPr>
        <p:txBody>
          <a:bodyPr/>
          <a:lstStyle/>
          <a:p>
            <a:endParaRPr lang="en-US"/>
          </a:p>
        </p:txBody>
      </p:sp>
      <p:sp>
        <p:nvSpPr>
          <p:cNvPr id="8206" name="Line 14"/>
          <p:cNvSpPr>
            <a:spLocks noChangeShapeType="1"/>
          </p:cNvSpPr>
          <p:nvPr/>
        </p:nvSpPr>
        <p:spPr bwMode="auto">
          <a:xfrm>
            <a:off x="1752600" y="3251200"/>
            <a:ext cx="685800" cy="0"/>
          </a:xfrm>
          <a:prstGeom prst="line">
            <a:avLst/>
          </a:prstGeom>
          <a:noFill/>
          <a:ln w="12700">
            <a:solidFill>
              <a:schemeClr val="hlink"/>
            </a:solidFill>
            <a:round/>
            <a:headEnd type="none" w="sm" len="sm"/>
            <a:tailEnd type="stealth" w="med" len="lg"/>
          </a:ln>
        </p:spPr>
        <p:txBody>
          <a:bodyPr/>
          <a:lstStyle/>
          <a:p>
            <a:endParaRPr lang="en-US"/>
          </a:p>
        </p:txBody>
      </p:sp>
    </p:spTree>
    <p:extLst>
      <p:ext uri="{BB962C8B-B14F-4D97-AF65-F5344CB8AC3E}">
        <p14:creationId xmlns:p14="http://schemas.microsoft.com/office/powerpoint/2010/main" val="192185638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en-US" smtClean="0"/>
              <a:t>Correlated Subqueries</a:t>
            </a:r>
          </a:p>
        </p:txBody>
      </p:sp>
      <p:sp>
        <p:nvSpPr>
          <p:cNvPr id="9219" name="Rectangle 3"/>
          <p:cNvSpPr>
            <a:spLocks noChangeArrowheads="1"/>
          </p:cNvSpPr>
          <p:nvPr/>
        </p:nvSpPr>
        <p:spPr bwMode="auto">
          <a:xfrm>
            <a:off x="906463" y="2543175"/>
            <a:ext cx="7315200" cy="1806575"/>
          </a:xfrm>
          <a:prstGeom prst="rect">
            <a:avLst/>
          </a:prstGeom>
          <a:noFill/>
          <a:ln w="9525">
            <a:noFill/>
            <a:miter lim="800000"/>
            <a:headEnd/>
            <a:tailEnd/>
          </a:ln>
        </p:spPr>
        <p:txBody>
          <a:bodyPr lIns="92075" tIns="46038" rIns="92075" bIns="46038">
            <a:spAutoFit/>
          </a:bodyPr>
          <a:lstStyle/>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p:txBody>
      </p:sp>
      <p:sp>
        <p:nvSpPr>
          <p:cNvPr id="17412" name="Rectangle 4"/>
          <p:cNvSpPr>
            <a:spLocks noChangeArrowheads="1"/>
          </p:cNvSpPr>
          <p:nvPr/>
        </p:nvSpPr>
        <p:spPr bwMode="blackWhite">
          <a:xfrm>
            <a:off x="654050" y="1762125"/>
            <a:ext cx="7905750" cy="20701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pPr>
              <a:defRPr/>
            </a:pPr>
            <a:endParaRPr lang="en-US"/>
          </a:p>
        </p:txBody>
      </p:sp>
      <p:sp>
        <p:nvSpPr>
          <p:cNvPr id="9221" name="Rectangle 5"/>
          <p:cNvSpPr>
            <a:spLocks noChangeArrowheads="1"/>
          </p:cNvSpPr>
          <p:nvPr/>
        </p:nvSpPr>
        <p:spPr bwMode="auto">
          <a:xfrm>
            <a:off x="623888" y="1766888"/>
            <a:ext cx="8035925" cy="2289175"/>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 SELECT </a:t>
            </a:r>
            <a:r>
              <a:rPr lang="en-US" sz="1800" i="1">
                <a:solidFill>
                  <a:srgbClr val="000000"/>
                </a:solidFill>
                <a:latin typeface="Courier New" pitchFamily="49" charset="0"/>
              </a:rPr>
              <a:t>outer1</a:t>
            </a:r>
            <a:r>
              <a:rPr lang="en-US" sz="1800">
                <a:solidFill>
                  <a:srgbClr val="000000"/>
                </a:solidFill>
                <a:latin typeface="Courier New" pitchFamily="49" charset="0"/>
              </a:rPr>
              <a:t>, </a:t>
            </a:r>
            <a:r>
              <a:rPr lang="en-US" sz="1800" i="1">
                <a:solidFill>
                  <a:srgbClr val="000000"/>
                </a:solidFill>
                <a:latin typeface="Courier New" pitchFamily="49" charset="0"/>
              </a:rPr>
              <a:t>outer2</a:t>
            </a:r>
            <a:r>
              <a:rPr lang="en-US" sz="1800">
                <a:solidFill>
                  <a:srgbClr val="000000"/>
                </a:solidFill>
                <a:latin typeface="Courier New" pitchFamily="49" charset="0"/>
              </a:rPr>
              <a:t>, ...</a:t>
            </a:r>
          </a:p>
          <a:p>
            <a:pPr algn="l">
              <a:lnSpc>
                <a:spcPct val="100000"/>
              </a:lnSpc>
              <a:spcBef>
                <a:spcPct val="0"/>
              </a:spcBef>
            </a:pPr>
            <a:r>
              <a:rPr lang="en-US" sz="1800">
                <a:solidFill>
                  <a:srgbClr val="000000"/>
                </a:solidFill>
                <a:latin typeface="Courier New" pitchFamily="49" charset="0"/>
              </a:rPr>
              <a:t> FROM   </a:t>
            </a:r>
            <a:r>
              <a:rPr lang="en-US" sz="1800" i="1">
                <a:solidFill>
                  <a:srgbClr val="000000"/>
                </a:solidFill>
                <a:latin typeface="Courier New" pitchFamily="49" charset="0"/>
              </a:rPr>
              <a:t>table1</a:t>
            </a:r>
            <a:r>
              <a:rPr lang="en-US" sz="1800">
                <a:solidFill>
                  <a:srgbClr val="000000"/>
                </a:solidFill>
                <a:latin typeface="Courier New" pitchFamily="49" charset="0"/>
              </a:rPr>
              <a:t> </a:t>
            </a:r>
            <a:r>
              <a:rPr lang="en-US" sz="1800" i="1">
                <a:solidFill>
                  <a:srgbClr val="000000"/>
                </a:solidFill>
                <a:latin typeface="Courier New" pitchFamily="49" charset="0"/>
              </a:rPr>
              <a:t>alias1</a:t>
            </a:r>
          </a:p>
          <a:p>
            <a:pPr algn="l">
              <a:lnSpc>
                <a:spcPct val="100000"/>
              </a:lnSpc>
              <a:spcBef>
                <a:spcPct val="0"/>
              </a:spcBef>
            </a:pPr>
            <a:r>
              <a:rPr lang="en-US" sz="1800">
                <a:solidFill>
                  <a:srgbClr val="000000"/>
                </a:solidFill>
                <a:latin typeface="Courier New" pitchFamily="49" charset="0"/>
              </a:rPr>
              <a:t> WHERE  </a:t>
            </a:r>
            <a:r>
              <a:rPr lang="en-US" sz="1800" i="1">
                <a:solidFill>
                  <a:srgbClr val="000000"/>
                </a:solidFill>
                <a:latin typeface="Courier New" pitchFamily="49" charset="0"/>
              </a:rPr>
              <a:t>outer1</a:t>
            </a:r>
            <a:r>
              <a:rPr lang="en-US" sz="1800">
                <a:solidFill>
                  <a:srgbClr val="000000"/>
                </a:solidFill>
                <a:latin typeface="Courier New" pitchFamily="49" charset="0"/>
              </a:rPr>
              <a:t> operator </a:t>
            </a:r>
          </a:p>
          <a:p>
            <a:pPr algn="l">
              <a:lnSpc>
                <a:spcPct val="100000"/>
              </a:lnSpc>
              <a:spcBef>
                <a:spcPct val="0"/>
              </a:spcBef>
            </a:pPr>
            <a:r>
              <a:rPr lang="en-US" sz="1800">
                <a:solidFill>
                  <a:srgbClr val="000000"/>
                </a:solidFill>
                <a:latin typeface="Courier New" pitchFamily="49" charset="0"/>
              </a:rPr>
              <a:t>			  (SELECT </a:t>
            </a:r>
            <a:r>
              <a:rPr lang="en-US" sz="1800" i="1">
                <a:solidFill>
                  <a:srgbClr val="000000"/>
                </a:solidFill>
                <a:latin typeface="Courier New" pitchFamily="49" charset="0"/>
              </a:rPr>
              <a:t>inner1</a:t>
            </a:r>
            <a:endParaRPr lang="en-US" sz="1800">
              <a:solidFill>
                <a:srgbClr val="000000"/>
              </a:solidFill>
              <a:latin typeface="Courier New" pitchFamily="49" charset="0"/>
            </a:endParaRPr>
          </a:p>
          <a:p>
            <a:pPr algn="l">
              <a:lnSpc>
                <a:spcPct val="100000"/>
              </a:lnSpc>
              <a:spcBef>
                <a:spcPct val="0"/>
              </a:spcBef>
            </a:pPr>
            <a:r>
              <a:rPr lang="en-US" sz="1800">
                <a:solidFill>
                  <a:srgbClr val="000000"/>
                </a:solidFill>
                <a:latin typeface="Courier New" pitchFamily="49" charset="0"/>
              </a:rPr>
              <a:t>                      FROM    </a:t>
            </a:r>
            <a:r>
              <a:rPr lang="en-US" sz="1800" i="1">
                <a:solidFill>
                  <a:srgbClr val="000000"/>
                </a:solidFill>
                <a:latin typeface="Courier New" pitchFamily="49" charset="0"/>
              </a:rPr>
              <a:t>table2 alias2</a:t>
            </a:r>
          </a:p>
          <a:p>
            <a:pPr algn="l">
              <a:lnSpc>
                <a:spcPct val="100000"/>
              </a:lnSpc>
              <a:spcBef>
                <a:spcPct val="0"/>
              </a:spcBef>
            </a:pPr>
            <a:r>
              <a:rPr lang="en-US" sz="1800">
                <a:solidFill>
                  <a:srgbClr val="000000"/>
                </a:solidFill>
                <a:latin typeface="Courier New" pitchFamily="49" charset="0"/>
              </a:rPr>
              <a:t>                      WHERE   </a:t>
            </a:r>
            <a:r>
              <a:rPr lang="en-US" sz="1800" i="1">
                <a:solidFill>
                  <a:srgbClr val="000000"/>
                </a:solidFill>
                <a:latin typeface="Courier New" pitchFamily="49" charset="0"/>
              </a:rPr>
              <a:t>alias1.outer2</a:t>
            </a:r>
            <a:r>
              <a:rPr lang="en-US" sz="1800">
                <a:solidFill>
                  <a:srgbClr val="000000"/>
                </a:solidFill>
                <a:latin typeface="Courier New" pitchFamily="49" charset="0"/>
              </a:rPr>
              <a:t> = 					          </a:t>
            </a:r>
            <a:r>
              <a:rPr lang="en-US" sz="1800" i="1">
                <a:solidFill>
                  <a:srgbClr val="000000"/>
                </a:solidFill>
                <a:latin typeface="Courier New" pitchFamily="49" charset="0"/>
              </a:rPr>
              <a:t>alias2.inner1</a:t>
            </a:r>
            <a:r>
              <a:rPr lang="en-US" sz="1800">
                <a:solidFill>
                  <a:srgbClr val="000000"/>
                </a:solidFill>
                <a:latin typeface="Courier New" pitchFamily="49" charset="0"/>
              </a:rPr>
              <a:t>);</a:t>
            </a:r>
          </a:p>
          <a:p>
            <a:pPr algn="l">
              <a:lnSpc>
                <a:spcPct val="100000"/>
              </a:lnSpc>
              <a:spcBef>
                <a:spcPct val="0"/>
              </a:spcBef>
            </a:pPr>
            <a:endParaRPr lang="en-US" sz="1800">
              <a:solidFill>
                <a:srgbClr val="000000"/>
              </a:solidFill>
              <a:latin typeface="Courier New" pitchFamily="49" charset="0"/>
            </a:endParaRPr>
          </a:p>
        </p:txBody>
      </p:sp>
      <p:sp>
        <p:nvSpPr>
          <p:cNvPr id="17414" name="Rectangle 6"/>
          <p:cNvSpPr>
            <a:spLocks noChangeArrowheads="1"/>
          </p:cNvSpPr>
          <p:nvPr/>
        </p:nvSpPr>
        <p:spPr bwMode="auto">
          <a:xfrm>
            <a:off x="863600" y="4121150"/>
            <a:ext cx="7385050" cy="904875"/>
          </a:xfrm>
          <a:prstGeom prst="rect">
            <a:avLst/>
          </a:prstGeom>
          <a:noFill/>
          <a:ln w="9525">
            <a:noFill/>
            <a:miter lim="800000"/>
            <a:headEnd/>
            <a:tailEnd/>
          </a:ln>
          <a:effectLst>
            <a:outerShdw dist="53882" dir="2700000" algn="ctr" rotWithShape="0">
              <a:srgbClr val="000000">
                <a:alpha val="50000"/>
              </a:srgbClr>
            </a:outerShdw>
          </a:effectLst>
        </p:spPr>
        <p:txBody>
          <a:bodyPr lIns="92075" tIns="46038" rIns="92075" bIns="46038">
            <a:spAutoFit/>
          </a:bodyPr>
          <a:lstStyle/>
          <a:p>
            <a:pPr marL="114300" lvl="1" algn="l" defTabSz="346075">
              <a:lnSpc>
                <a:spcPct val="95000"/>
              </a:lnSpc>
              <a:spcBef>
                <a:spcPct val="35000"/>
              </a:spcBef>
              <a:tabLst>
                <a:tab pos="576263" algn="l"/>
              </a:tabLst>
              <a:defRPr/>
            </a:pPr>
            <a:r>
              <a:rPr lang="en-US">
                <a:solidFill>
                  <a:srgbClr val="F8F8D3"/>
                </a:solidFill>
                <a:latin typeface="Arial" pitchFamily="34" charset="0"/>
              </a:rPr>
              <a:t>The</a:t>
            </a:r>
            <a:r>
              <a:rPr lang="en-US">
                <a:solidFill>
                  <a:srgbClr val="F8F8D3"/>
                </a:solidFill>
                <a:effectLst>
                  <a:outerShdw blurRad="38100" dist="38100" dir="2700000" algn="tl">
                    <a:srgbClr val="000000"/>
                  </a:outerShdw>
                </a:effectLst>
                <a:latin typeface="Arial" pitchFamily="34" charset="0"/>
              </a:rPr>
              <a:t> subquery references a column from </a:t>
            </a:r>
            <a:br>
              <a:rPr lang="en-US">
                <a:solidFill>
                  <a:srgbClr val="F8F8D3"/>
                </a:solidFill>
                <a:effectLst>
                  <a:outerShdw blurRad="38100" dist="38100" dir="2700000" algn="tl">
                    <a:srgbClr val="000000"/>
                  </a:outerShdw>
                </a:effectLst>
                <a:latin typeface="Arial" pitchFamily="34" charset="0"/>
              </a:rPr>
            </a:br>
            <a:r>
              <a:rPr lang="en-US">
                <a:solidFill>
                  <a:srgbClr val="F8F8D3"/>
                </a:solidFill>
                <a:effectLst>
                  <a:outerShdw blurRad="38100" dist="38100" dir="2700000" algn="tl">
                    <a:srgbClr val="000000"/>
                  </a:outerShdw>
                </a:effectLst>
                <a:latin typeface="Arial" pitchFamily="34" charset="0"/>
              </a:rPr>
              <a:t>a table in the parent query.</a:t>
            </a:r>
          </a:p>
        </p:txBody>
      </p:sp>
    </p:spTree>
    <p:extLst>
      <p:ext uri="{BB962C8B-B14F-4D97-AF65-F5344CB8AC3E}">
        <p14:creationId xmlns:p14="http://schemas.microsoft.com/office/powerpoint/2010/main" val="1666436820"/>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7" name="Rectangle 11"/>
          <p:cNvSpPr>
            <a:spLocks noGrp="1" noChangeArrowheads="1"/>
          </p:cNvSpPr>
          <p:nvPr>
            <p:ph idx="1"/>
          </p:nvPr>
        </p:nvSpPr>
        <p:spPr>
          <a:xfrm>
            <a:off x="863600" y="1495425"/>
            <a:ext cx="7385050" cy="904875"/>
          </a:xfrm>
        </p:spPr>
        <p:txBody>
          <a:bodyPr>
            <a:normAutofit lnSpcReduction="10000"/>
          </a:bodyPr>
          <a:lstStyle/>
          <a:p>
            <a:pPr marL="0" indent="0">
              <a:buFontTx/>
              <a:buNone/>
              <a:defRPr/>
            </a:pPr>
            <a:r>
              <a:rPr lang="en-US" smtClean="0"/>
              <a:t>Find all employees who make more than the average salary in their department.</a:t>
            </a:r>
          </a:p>
        </p:txBody>
      </p:sp>
      <p:sp>
        <p:nvSpPr>
          <p:cNvPr id="19458" name="Rectangle 2"/>
          <p:cNvSpPr>
            <a:spLocks noGrp="1" noChangeArrowheads="1"/>
          </p:cNvSpPr>
          <p:nvPr>
            <p:ph type="title"/>
          </p:nvPr>
        </p:nvSpPr>
        <p:spPr/>
        <p:txBody>
          <a:bodyPr/>
          <a:lstStyle/>
          <a:p>
            <a:pPr>
              <a:defRPr/>
            </a:pPr>
            <a:r>
              <a:rPr lang="en-US" smtClean="0"/>
              <a:t>Using Correlated Subqueries</a:t>
            </a:r>
          </a:p>
        </p:txBody>
      </p:sp>
      <p:sp>
        <p:nvSpPr>
          <p:cNvPr id="19459" name="Rectangle 3"/>
          <p:cNvSpPr>
            <a:spLocks noChangeArrowheads="1"/>
          </p:cNvSpPr>
          <p:nvPr/>
        </p:nvSpPr>
        <p:spPr bwMode="blackWhite">
          <a:xfrm>
            <a:off x="876300" y="2495550"/>
            <a:ext cx="7658100" cy="147796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pPr>
              <a:defRPr/>
            </a:pPr>
            <a:endParaRPr lang="en-US"/>
          </a:p>
        </p:txBody>
      </p:sp>
      <p:sp>
        <p:nvSpPr>
          <p:cNvPr id="19460" name="Rectangle 4"/>
          <p:cNvSpPr>
            <a:spLocks noChangeArrowheads="1"/>
          </p:cNvSpPr>
          <p:nvPr/>
        </p:nvSpPr>
        <p:spPr bwMode="ltGray">
          <a:xfrm>
            <a:off x="3425825" y="3074988"/>
            <a:ext cx="5095875" cy="889000"/>
          </a:xfrm>
          <a:prstGeom prst="rect">
            <a:avLst/>
          </a:prstGeom>
          <a:solidFill>
            <a:srgbClr val="FF9966"/>
          </a:solidFill>
          <a:ln w="9525">
            <a:noFill/>
            <a:miter lim="800000"/>
            <a:headEnd/>
            <a:tailEnd/>
          </a:ln>
        </p:spPr>
        <p:txBody>
          <a:bodyPr wrap="none" anchor="ctr"/>
          <a:lstStyle/>
          <a:p>
            <a:endParaRPr lang="en-US"/>
          </a:p>
        </p:txBody>
      </p:sp>
      <p:grpSp>
        <p:nvGrpSpPr>
          <p:cNvPr id="2" name="Group 7"/>
          <p:cNvGrpSpPr>
            <a:grpSpLocks/>
          </p:cNvGrpSpPr>
          <p:nvPr/>
        </p:nvGrpSpPr>
        <p:grpSpPr bwMode="auto">
          <a:xfrm>
            <a:off x="5229225" y="2530475"/>
            <a:ext cx="3224213" cy="1069975"/>
            <a:chOff x="3294" y="1594"/>
            <a:chExt cx="2031" cy="674"/>
          </a:xfrm>
        </p:grpSpPr>
        <p:sp>
          <p:nvSpPr>
            <p:cNvPr id="10250" name="Rectangle 5"/>
            <p:cNvSpPr>
              <a:spLocks noChangeArrowheads="1"/>
            </p:cNvSpPr>
            <p:nvPr/>
          </p:nvSpPr>
          <p:spPr bwMode="auto">
            <a:xfrm>
              <a:off x="3480" y="1594"/>
              <a:ext cx="1845" cy="674"/>
            </a:xfrm>
            <a:prstGeom prst="rect">
              <a:avLst/>
            </a:prstGeom>
            <a:noFill/>
            <a:ln w="9525">
              <a:noFill/>
              <a:miter lim="800000"/>
              <a:headEnd/>
              <a:tailEnd/>
            </a:ln>
          </p:spPr>
          <p:txBody>
            <a:bodyPr wrap="none" lIns="92075" tIns="46038" rIns="92075" bIns="46038">
              <a:spAutoFit/>
            </a:bodyPr>
            <a:lstStyle/>
            <a:p>
              <a:pPr algn="r">
                <a:lnSpc>
                  <a:spcPct val="100000"/>
                </a:lnSpc>
                <a:spcBef>
                  <a:spcPct val="0"/>
                </a:spcBef>
              </a:pPr>
              <a:r>
                <a:rPr lang="en-US" sz="1600">
                  <a:solidFill>
                    <a:srgbClr val="FF3300"/>
                  </a:solidFill>
                  <a:latin typeface="Arial" charset="0"/>
                </a:rPr>
                <a:t>Each time the outer query</a:t>
              </a:r>
            </a:p>
            <a:p>
              <a:pPr algn="r">
                <a:lnSpc>
                  <a:spcPct val="100000"/>
                </a:lnSpc>
                <a:spcBef>
                  <a:spcPct val="0"/>
                </a:spcBef>
              </a:pPr>
              <a:r>
                <a:rPr lang="en-US" sz="1600">
                  <a:solidFill>
                    <a:srgbClr val="FF3300"/>
                  </a:solidFill>
                  <a:latin typeface="Arial" charset="0"/>
                </a:rPr>
                <a:t>is processed the</a:t>
              </a:r>
            </a:p>
            <a:p>
              <a:pPr algn="r">
                <a:lnSpc>
                  <a:spcPct val="100000"/>
                </a:lnSpc>
                <a:spcBef>
                  <a:spcPct val="0"/>
                </a:spcBef>
              </a:pPr>
              <a:r>
                <a:rPr lang="en-US" sz="1600">
                  <a:solidFill>
                    <a:srgbClr val="FF3300"/>
                  </a:solidFill>
                  <a:latin typeface="Arial" charset="0"/>
                </a:rPr>
                <a:t>                       inner query is</a:t>
              </a:r>
            </a:p>
            <a:p>
              <a:pPr algn="r">
                <a:lnSpc>
                  <a:spcPct val="100000"/>
                </a:lnSpc>
                <a:spcBef>
                  <a:spcPct val="0"/>
                </a:spcBef>
              </a:pPr>
              <a:r>
                <a:rPr lang="en-US" sz="1600">
                  <a:solidFill>
                    <a:srgbClr val="FF3300"/>
                  </a:solidFill>
                  <a:latin typeface="Arial" charset="0"/>
                </a:rPr>
                <a:t>                               evaluated.</a:t>
              </a:r>
            </a:p>
          </p:txBody>
        </p:sp>
        <p:sp>
          <p:nvSpPr>
            <p:cNvPr id="19462" name="Arc 6"/>
            <p:cNvSpPr>
              <a:spLocks/>
            </p:cNvSpPr>
            <p:nvPr/>
          </p:nvSpPr>
          <p:spPr bwMode="auto">
            <a:xfrm rot="10800000">
              <a:off x="3294" y="1806"/>
              <a:ext cx="1084" cy="248"/>
            </a:xfrm>
            <a:custGeom>
              <a:avLst/>
              <a:gdLst>
                <a:gd name="G0" fmla="+- 21600 0 0"/>
                <a:gd name="G1" fmla="+- 0 0 0"/>
                <a:gd name="G2" fmla="+- 21600 0 0"/>
                <a:gd name="T0" fmla="*/ 27008 w 27008"/>
                <a:gd name="T1" fmla="*/ 20912 h 21600"/>
                <a:gd name="T2" fmla="*/ 0 w 27008"/>
                <a:gd name="T3" fmla="*/ 0 h 21600"/>
                <a:gd name="T4" fmla="*/ 21600 w 27008"/>
                <a:gd name="T5" fmla="*/ 0 h 21600"/>
              </a:gdLst>
              <a:ahLst/>
              <a:cxnLst>
                <a:cxn ang="0">
                  <a:pos x="T0" y="T1"/>
                </a:cxn>
                <a:cxn ang="0">
                  <a:pos x="T2" y="T3"/>
                </a:cxn>
                <a:cxn ang="0">
                  <a:pos x="T4" y="T5"/>
                </a:cxn>
              </a:cxnLst>
              <a:rect l="0" t="0" r="r" b="b"/>
              <a:pathLst>
                <a:path w="27008" h="21600" fill="none" extrusionOk="0">
                  <a:moveTo>
                    <a:pt x="27008" y="20912"/>
                  </a:moveTo>
                  <a:cubicBezTo>
                    <a:pt x="25241" y="21368"/>
                    <a:pt x="23424" y="21599"/>
                    <a:pt x="21600" y="21600"/>
                  </a:cubicBezTo>
                  <a:cubicBezTo>
                    <a:pt x="9670" y="21600"/>
                    <a:pt x="0" y="11929"/>
                    <a:pt x="0" y="0"/>
                  </a:cubicBezTo>
                </a:path>
                <a:path w="27008" h="21600" stroke="0" extrusionOk="0">
                  <a:moveTo>
                    <a:pt x="27008" y="20912"/>
                  </a:moveTo>
                  <a:cubicBezTo>
                    <a:pt x="25241" y="21368"/>
                    <a:pt x="23424"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p:spPr>
          <p:txBody>
            <a:bodyPr/>
            <a:lstStyle/>
            <a:p>
              <a:pPr>
                <a:defRPr/>
              </a:pPr>
              <a:endParaRPr lang="en-US"/>
            </a:p>
          </p:txBody>
        </p:sp>
      </p:grpSp>
      <p:sp>
        <p:nvSpPr>
          <p:cNvPr id="10246" name="Rectangle 8"/>
          <p:cNvSpPr>
            <a:spLocks noChangeArrowheads="1"/>
          </p:cNvSpPr>
          <p:nvPr/>
        </p:nvSpPr>
        <p:spPr bwMode="auto">
          <a:xfrm>
            <a:off x="930275" y="2503488"/>
            <a:ext cx="7731125" cy="1465262"/>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SQL&gt; SELECT empno, sal, deptno</a:t>
            </a:r>
          </a:p>
          <a:p>
            <a:pPr algn="l">
              <a:lnSpc>
                <a:spcPct val="100000"/>
              </a:lnSpc>
              <a:spcBef>
                <a:spcPct val="0"/>
              </a:spcBef>
            </a:pPr>
            <a:r>
              <a:rPr lang="en-US" sz="1800">
                <a:solidFill>
                  <a:srgbClr val="000000"/>
                </a:solidFill>
                <a:latin typeface="Courier New" pitchFamily="49" charset="0"/>
              </a:rPr>
              <a:t>  2  FROM   emp outer</a:t>
            </a:r>
          </a:p>
          <a:p>
            <a:pPr algn="l">
              <a:lnSpc>
                <a:spcPct val="100000"/>
              </a:lnSpc>
              <a:spcBef>
                <a:spcPct val="0"/>
              </a:spcBef>
            </a:pPr>
            <a:r>
              <a:rPr lang="en-US" sz="1800">
                <a:solidFill>
                  <a:srgbClr val="000000"/>
                </a:solidFill>
                <a:latin typeface="Courier New" pitchFamily="49" charset="0"/>
              </a:rPr>
              <a:t>  3  WHERE  sal &gt; (SELECT AVG(sal)</a:t>
            </a:r>
          </a:p>
          <a:p>
            <a:pPr algn="l">
              <a:lnSpc>
                <a:spcPct val="100000"/>
              </a:lnSpc>
              <a:spcBef>
                <a:spcPct val="0"/>
              </a:spcBef>
            </a:pPr>
            <a:r>
              <a:rPr lang="en-US" sz="1800">
                <a:solidFill>
                  <a:srgbClr val="000000"/>
                </a:solidFill>
                <a:latin typeface="Courier New" pitchFamily="49" charset="0"/>
              </a:rPr>
              <a:t>  4                FROM   emp inner</a:t>
            </a:r>
          </a:p>
          <a:p>
            <a:pPr algn="l">
              <a:lnSpc>
                <a:spcPct val="100000"/>
              </a:lnSpc>
              <a:spcBef>
                <a:spcPct val="0"/>
              </a:spcBef>
            </a:pPr>
            <a:r>
              <a:rPr lang="en-US" sz="1800">
                <a:solidFill>
                  <a:srgbClr val="000000"/>
                </a:solidFill>
                <a:latin typeface="Courier New" pitchFamily="49" charset="0"/>
              </a:rPr>
              <a:t>  5                WHERE  outer.deptno = inner.deptno);</a:t>
            </a:r>
          </a:p>
        </p:txBody>
      </p:sp>
      <p:sp>
        <p:nvSpPr>
          <p:cNvPr id="10247" name="Rectangle 9"/>
          <p:cNvSpPr>
            <a:spLocks noChangeArrowheads="1"/>
          </p:cNvSpPr>
          <p:nvPr/>
        </p:nvSpPr>
        <p:spPr bwMode="auto">
          <a:xfrm>
            <a:off x="906463" y="2543175"/>
            <a:ext cx="7315200" cy="1806575"/>
          </a:xfrm>
          <a:prstGeom prst="rect">
            <a:avLst/>
          </a:prstGeom>
          <a:noFill/>
          <a:ln w="9525">
            <a:noFill/>
            <a:miter lim="800000"/>
            <a:headEnd/>
            <a:tailEnd/>
          </a:ln>
        </p:spPr>
        <p:txBody>
          <a:bodyPr lIns="92075" tIns="46038" rIns="92075" bIns="46038">
            <a:spAutoFit/>
          </a:bodyPr>
          <a:lstStyle/>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p:txBody>
      </p:sp>
      <p:sp>
        <p:nvSpPr>
          <p:cNvPr id="19466" name="Rectangle 10"/>
          <p:cNvSpPr>
            <a:spLocks noChangeArrowheads="1"/>
          </p:cNvSpPr>
          <p:nvPr/>
        </p:nvSpPr>
        <p:spPr bwMode="blackWhite">
          <a:xfrm>
            <a:off x="876300" y="4159250"/>
            <a:ext cx="7645400" cy="203835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r>
              <a:rPr lang="en-US" sz="1800">
                <a:solidFill>
                  <a:srgbClr val="000000"/>
                </a:solidFill>
                <a:latin typeface="Courier New" pitchFamily="49" charset="0"/>
              </a:rPr>
              <a:t>   EMPNO       SAL    DEPTNO</a:t>
            </a:r>
          </a:p>
          <a:p>
            <a:pPr algn="l">
              <a:lnSpc>
                <a:spcPct val="100000"/>
              </a:lnSpc>
              <a:spcBef>
                <a:spcPct val="0"/>
              </a:spcBef>
              <a:tabLst>
                <a:tab pos="1200150" algn="l"/>
              </a:tabLst>
              <a:defRPr/>
            </a:pPr>
            <a:r>
              <a:rPr lang="en-US" sz="1800">
                <a:solidFill>
                  <a:srgbClr val="000000"/>
                </a:solidFill>
                <a:latin typeface="Courier New" pitchFamily="49" charset="0"/>
              </a:rPr>
              <a:t>-------- --------- ---------</a:t>
            </a:r>
          </a:p>
          <a:p>
            <a:pPr algn="l">
              <a:lnSpc>
                <a:spcPct val="100000"/>
              </a:lnSpc>
              <a:spcBef>
                <a:spcPct val="0"/>
              </a:spcBef>
              <a:tabLst>
                <a:tab pos="1200150" algn="l"/>
              </a:tabLst>
              <a:defRPr/>
            </a:pPr>
            <a:r>
              <a:rPr lang="en-US" sz="1800">
                <a:solidFill>
                  <a:srgbClr val="000000"/>
                </a:solidFill>
                <a:latin typeface="Courier New" pitchFamily="49" charset="0"/>
              </a:rPr>
              <a:t>    7839      5000        10</a:t>
            </a:r>
          </a:p>
          <a:p>
            <a:pPr algn="l">
              <a:lnSpc>
                <a:spcPct val="100000"/>
              </a:lnSpc>
              <a:spcBef>
                <a:spcPct val="0"/>
              </a:spcBef>
              <a:tabLst>
                <a:tab pos="1200150" algn="l"/>
              </a:tabLst>
              <a:defRPr/>
            </a:pPr>
            <a:r>
              <a:rPr lang="en-US" sz="1800">
                <a:solidFill>
                  <a:srgbClr val="000000"/>
                </a:solidFill>
                <a:latin typeface="Courier New" pitchFamily="49" charset="0"/>
              </a:rPr>
              <a:t>    7698      2850        30</a:t>
            </a:r>
          </a:p>
          <a:p>
            <a:pPr algn="l">
              <a:lnSpc>
                <a:spcPct val="100000"/>
              </a:lnSpc>
              <a:spcBef>
                <a:spcPct val="0"/>
              </a:spcBef>
              <a:tabLst>
                <a:tab pos="1200150" algn="l"/>
              </a:tabLst>
              <a:defRPr/>
            </a:pPr>
            <a:r>
              <a:rPr lang="en-US" sz="1800">
                <a:solidFill>
                  <a:srgbClr val="000000"/>
                </a:solidFill>
                <a:latin typeface="Courier New" pitchFamily="49" charset="0"/>
              </a:rPr>
              <a:t>    7566      2975        20</a:t>
            </a:r>
          </a:p>
          <a:p>
            <a:pPr algn="l">
              <a:lnSpc>
                <a:spcPct val="100000"/>
              </a:lnSpc>
              <a:spcBef>
                <a:spcPct val="0"/>
              </a:spcBef>
              <a:tabLst>
                <a:tab pos="1200150" algn="l"/>
              </a:tabLst>
              <a:defRPr/>
            </a:pPr>
            <a:r>
              <a:rPr lang="en-US" sz="1800">
                <a:solidFill>
                  <a:srgbClr val="000000"/>
                </a:solidFill>
                <a:latin typeface="Courier New" pitchFamily="49" charset="0"/>
              </a:rPr>
              <a:t> ...    </a:t>
            </a:r>
          </a:p>
          <a:p>
            <a:pPr algn="l">
              <a:lnSpc>
                <a:spcPct val="100000"/>
              </a:lnSpc>
              <a:spcBef>
                <a:spcPct val="0"/>
              </a:spcBef>
              <a:tabLst>
                <a:tab pos="1200150" algn="l"/>
              </a:tabLst>
              <a:defRPr/>
            </a:pPr>
            <a:r>
              <a:rPr lang="en-US" sz="1800">
                <a:solidFill>
                  <a:srgbClr val="000000"/>
                </a:solidFill>
                <a:latin typeface="Courier New" pitchFamily="49" charset="0"/>
              </a:rPr>
              <a:t> 6 rows selected.</a:t>
            </a:r>
          </a:p>
        </p:txBody>
      </p:sp>
    </p:spTree>
    <p:extLst>
      <p:ext uri="{BB962C8B-B14F-4D97-AF65-F5344CB8AC3E}">
        <p14:creationId xmlns:p14="http://schemas.microsoft.com/office/powerpoint/2010/main" val="3762026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wipe(up)">
                                      <p:cBhvr>
                                        <p:cTn id="7" dur="500"/>
                                        <p:tgtEl>
                                          <p:spTgt spid="1946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9466"/>
                                        </p:tgtEl>
                                        <p:attrNameLst>
                                          <p:attrName>style.visibility</p:attrName>
                                        </p:attrNameLst>
                                      </p:cBhvr>
                                      <p:to>
                                        <p:strVal val="visible"/>
                                      </p:to>
                                    </p:set>
                                    <p:animEffect transition="in" filter="wipe(up)">
                                      <p:cBhvr>
                                        <p:cTn id="16" dur="500"/>
                                        <p:tgtEl>
                                          <p:spTgt spid="19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66"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90800"/>
            <a:ext cx="7772400" cy="914400"/>
          </a:xfrm>
        </p:spPr>
        <p:txBody>
          <a:bodyPr>
            <a:normAutofit fontScale="90000"/>
          </a:bodyPr>
          <a:lstStyle/>
          <a:p>
            <a:r>
              <a:rPr lang="en-US" dirty="0" smtClean="0"/>
              <a:t>GENERATE ROWS TO BE PASSED TO DML</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Insert into </a:t>
            </a:r>
          </a:p>
          <a:p>
            <a:pPr>
              <a:buNone/>
            </a:pPr>
            <a:r>
              <a:rPr lang="en-US" dirty="0" smtClean="0"/>
              <a:t>Emp50</a:t>
            </a:r>
          </a:p>
          <a:p>
            <a:pPr>
              <a:buNone/>
            </a:pPr>
            <a:r>
              <a:rPr lang="en-US" dirty="0" smtClean="0"/>
              <a:t> (</a:t>
            </a:r>
          </a:p>
          <a:p>
            <a:pPr>
              <a:buNone/>
            </a:pPr>
            <a:r>
              <a:rPr lang="en-US" dirty="0" smtClean="0"/>
              <a:t>select * from  EMP</a:t>
            </a:r>
          </a:p>
          <a:p>
            <a:pPr>
              <a:buNone/>
            </a:pPr>
            <a:r>
              <a:rPr lang="en-US" dirty="0" smtClean="0"/>
              <a:t> where </a:t>
            </a:r>
          </a:p>
          <a:p>
            <a:pPr>
              <a:buNone/>
            </a:pPr>
            <a:r>
              <a:rPr lang="en-US" dirty="0" err="1" smtClean="0"/>
              <a:t>sal</a:t>
            </a:r>
            <a:r>
              <a:rPr lang="en-US" dirty="0" smtClean="0"/>
              <a:t> &gt; 1000</a:t>
            </a:r>
          </a:p>
          <a:p>
            <a:pPr>
              <a:buNone/>
            </a:pPr>
            <a:r>
              <a:rPr lang="en-US" dirty="0" smtClean="0"/>
              <a:t>) </a:t>
            </a:r>
          </a:p>
          <a:p>
            <a:endParaRPr lang="en-US" dirty="0"/>
          </a:p>
        </p:txBody>
      </p:sp>
      <p:sp>
        <p:nvSpPr>
          <p:cNvPr id="2" name="Title 1"/>
          <p:cNvSpPr>
            <a:spLocks noGrp="1"/>
          </p:cNvSpPr>
          <p:nvPr>
            <p:ph type="title"/>
          </p:nvPr>
        </p:nvSpPr>
        <p:spPr/>
        <p:txBody>
          <a:bodyPr/>
          <a:lstStyle/>
          <a:p>
            <a:r>
              <a:rPr lang="en-US" dirty="0" smtClean="0"/>
              <a:t>INSERT COMMAND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153400" cy="5181600"/>
          </a:xfrm>
        </p:spPr>
        <p:txBody>
          <a:bodyPr>
            <a:normAutofit/>
          </a:bodyPr>
          <a:lstStyle/>
          <a:p>
            <a:pPr lvl="0">
              <a:buFont typeface="Wingdings" pitchFamily="2" charset="2"/>
              <a:buChar char="§"/>
            </a:pPr>
            <a:r>
              <a:rPr lang="en-US" dirty="0" smtClean="0"/>
              <a:t>WHAT IS SUB QUERY</a:t>
            </a:r>
          </a:p>
          <a:p>
            <a:pPr lvl="0">
              <a:buFont typeface="Wingdings" pitchFamily="2" charset="2"/>
              <a:buChar char="§"/>
            </a:pPr>
            <a:r>
              <a:rPr lang="en-US" dirty="0" smtClean="0"/>
              <a:t>TYPES OF SUBQUERY</a:t>
            </a:r>
          </a:p>
          <a:p>
            <a:pPr lvl="4">
              <a:buFont typeface="Wingdings" pitchFamily="2" charset="2"/>
              <a:buChar char="§"/>
            </a:pPr>
            <a:r>
              <a:rPr lang="en-US" dirty="0" smtClean="0"/>
              <a:t>SIMPLE SUBQUERY</a:t>
            </a:r>
          </a:p>
          <a:p>
            <a:pPr lvl="5">
              <a:buFont typeface="Wingdings" pitchFamily="2" charset="2"/>
              <a:buChar char="§"/>
            </a:pPr>
            <a:r>
              <a:rPr lang="en-US" dirty="0" smtClean="0"/>
              <a:t>USING  SINGLE ROW SUBQUERY</a:t>
            </a:r>
          </a:p>
          <a:p>
            <a:pPr lvl="4">
              <a:buFont typeface="Wingdings" pitchFamily="2" charset="2"/>
              <a:buChar char="§"/>
            </a:pPr>
            <a:r>
              <a:rPr lang="en-US" dirty="0" smtClean="0"/>
              <a:t>MULTIPLE ROW SUBQUERY</a:t>
            </a:r>
          </a:p>
          <a:p>
            <a:pPr lvl="5">
              <a:buFont typeface="Wingdings" pitchFamily="2" charset="2"/>
              <a:buChar char="§"/>
            </a:pPr>
            <a:r>
              <a:rPr lang="en-US" dirty="0" smtClean="0"/>
              <a:t>USING MULTIPLE ROW SUBQUERY</a:t>
            </a:r>
          </a:p>
          <a:p>
            <a:pPr lvl="4">
              <a:buFont typeface="Wingdings" pitchFamily="2" charset="2"/>
              <a:buChar char="§"/>
            </a:pPr>
            <a:r>
              <a:rPr lang="en-US" dirty="0" smtClean="0"/>
              <a:t>CORRELATED SUBQUERY</a:t>
            </a:r>
          </a:p>
          <a:p>
            <a:pPr lvl="5">
              <a:buFont typeface="Wingdings" pitchFamily="2" charset="2"/>
              <a:buChar char="§"/>
            </a:pPr>
            <a:r>
              <a:rPr lang="en-US" dirty="0" smtClean="0"/>
              <a:t>USING CORRELATED SUB QUERY</a:t>
            </a:r>
          </a:p>
          <a:p>
            <a:pPr lvl="0">
              <a:buFont typeface="Wingdings" pitchFamily="2" charset="2"/>
              <a:buChar char="§"/>
            </a:pPr>
            <a:r>
              <a:rPr lang="en-US" dirty="0" smtClean="0"/>
              <a:t>WHERE YOU CAN USE SUBQUERY</a:t>
            </a:r>
          </a:p>
          <a:p>
            <a:pPr lvl="1">
              <a:buFont typeface="Wingdings" pitchFamily="2" charset="2"/>
              <a:buChar char="§"/>
            </a:pPr>
            <a:r>
              <a:rPr lang="en-US" dirty="0" smtClean="0"/>
              <a:t>SELECT </a:t>
            </a:r>
          </a:p>
          <a:p>
            <a:pPr lvl="1">
              <a:buFont typeface="Wingdings" pitchFamily="2" charset="2"/>
              <a:buChar char="§"/>
            </a:pPr>
            <a:r>
              <a:rPr lang="en-US" dirty="0" smtClean="0"/>
              <a:t>FROM </a:t>
            </a:r>
          </a:p>
          <a:p>
            <a:pPr lvl="1">
              <a:buFont typeface="Wingdings" pitchFamily="2" charset="2"/>
              <a:buChar char="§"/>
            </a:pPr>
            <a:r>
              <a:rPr lang="en-US" dirty="0" smtClean="0"/>
              <a:t>WHERE </a:t>
            </a:r>
          </a:p>
          <a:p>
            <a:pPr lvl="1">
              <a:buFont typeface="Wingdings" pitchFamily="2" charset="2"/>
              <a:buChar char="§"/>
            </a:pPr>
            <a:r>
              <a:rPr lang="en-US" dirty="0" smtClean="0"/>
              <a:t>HAVING </a:t>
            </a:r>
          </a:p>
          <a:p>
            <a:pPr lvl="0">
              <a:buNone/>
            </a:pPr>
            <a:endParaRPr lang="en-US" dirty="0" smtClean="0"/>
          </a:p>
          <a:p>
            <a:pPr lvl="0"/>
            <a:endParaRPr lang="en-US" dirty="0" smtClean="0"/>
          </a:p>
        </p:txBody>
      </p:sp>
      <p:sp>
        <p:nvSpPr>
          <p:cNvPr id="2" name="Title 1"/>
          <p:cNvSpPr>
            <a:spLocks noGrp="1"/>
          </p:cNvSpPr>
          <p:nvPr>
            <p:ph type="title"/>
          </p:nvPr>
        </p:nvSpPr>
        <p:spPr>
          <a:xfrm>
            <a:off x="838200" y="304800"/>
            <a:ext cx="7772400" cy="914400"/>
          </a:xfrm>
        </p:spPr>
        <p:txBody>
          <a:bodyPr/>
          <a:lstStyle/>
          <a:p>
            <a:r>
              <a:rPr lang="en-US" dirty="0" smtClean="0"/>
              <a:t>OBJECTIVES:</a:t>
            </a:r>
            <a:endParaRPr lang="en-US" dirty="0"/>
          </a:p>
        </p:txBody>
      </p:sp>
    </p:spTree>
    <p:extLst>
      <p:ext uri="{BB962C8B-B14F-4D97-AF65-F5344CB8AC3E}">
        <p14:creationId xmlns:p14="http://schemas.microsoft.com/office/powerpoint/2010/main" val="2585252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IF WE want to update </a:t>
            </a:r>
            <a:r>
              <a:rPr lang="en-US" dirty="0" err="1" smtClean="0"/>
              <a:t>hiredate</a:t>
            </a:r>
            <a:r>
              <a:rPr lang="en-US" dirty="0" smtClean="0"/>
              <a:t> of those employees whose difference of </a:t>
            </a:r>
            <a:r>
              <a:rPr lang="en-US" dirty="0" err="1" smtClean="0"/>
              <a:t>sal</a:t>
            </a:r>
            <a:r>
              <a:rPr lang="en-US" dirty="0" smtClean="0"/>
              <a:t> and commission is smaller than the minimum salary.</a:t>
            </a:r>
          </a:p>
          <a:p>
            <a:pPr>
              <a:buNone/>
            </a:pPr>
            <a:endParaRPr lang="en-US" dirty="0" smtClean="0"/>
          </a:p>
          <a:p>
            <a:pPr>
              <a:buNone/>
            </a:pPr>
            <a:r>
              <a:rPr lang="en-US" dirty="0" smtClean="0"/>
              <a:t>Update emp50 set</a:t>
            </a:r>
          </a:p>
          <a:p>
            <a:pPr>
              <a:buNone/>
            </a:pPr>
            <a:r>
              <a:rPr lang="en-US" dirty="0" err="1" smtClean="0"/>
              <a:t>Hiredate</a:t>
            </a:r>
            <a:r>
              <a:rPr lang="en-US" dirty="0" smtClean="0"/>
              <a:t> = ’15-jan -10’</a:t>
            </a:r>
          </a:p>
          <a:p>
            <a:pPr>
              <a:buNone/>
            </a:pPr>
            <a:r>
              <a:rPr lang="en-US" dirty="0" smtClean="0"/>
              <a:t>Where </a:t>
            </a:r>
            <a:r>
              <a:rPr lang="en-US" dirty="0" err="1" smtClean="0"/>
              <a:t>sal-comm</a:t>
            </a:r>
            <a:r>
              <a:rPr lang="en-US" dirty="0" smtClean="0"/>
              <a:t> &lt; (select min(</a:t>
            </a:r>
            <a:r>
              <a:rPr lang="en-US" dirty="0" err="1" smtClean="0"/>
              <a:t>sal</a:t>
            </a:r>
            <a:r>
              <a:rPr lang="en-US" dirty="0" smtClean="0"/>
              <a:t>) from emp50);</a:t>
            </a:r>
          </a:p>
          <a:p>
            <a:pPr>
              <a:buNone/>
            </a:pPr>
            <a:endParaRPr lang="en-US" dirty="0"/>
          </a:p>
        </p:txBody>
      </p:sp>
      <p:sp>
        <p:nvSpPr>
          <p:cNvPr id="2" name="Title 1"/>
          <p:cNvSpPr>
            <a:spLocks noGrp="1"/>
          </p:cNvSpPr>
          <p:nvPr>
            <p:ph type="title"/>
          </p:nvPr>
        </p:nvSpPr>
        <p:spPr/>
        <p:txBody>
          <a:bodyPr/>
          <a:lstStyle/>
          <a:p>
            <a:r>
              <a:rPr lang="en-US" dirty="0" smtClean="0"/>
              <a:t>UPDATE COMMAND</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IF we would like to delete the employees whose </a:t>
            </a:r>
            <a:r>
              <a:rPr lang="en-US" dirty="0" err="1" smtClean="0"/>
              <a:t>sal</a:t>
            </a:r>
            <a:r>
              <a:rPr lang="en-US" dirty="0" smtClean="0"/>
              <a:t> is less than min </a:t>
            </a:r>
            <a:r>
              <a:rPr lang="en-US" dirty="0" err="1" smtClean="0"/>
              <a:t>sal</a:t>
            </a:r>
            <a:r>
              <a:rPr lang="en-US" dirty="0" smtClean="0"/>
              <a:t> of emp50 table.</a:t>
            </a:r>
          </a:p>
          <a:p>
            <a:endParaRPr lang="en-US" dirty="0" smtClean="0"/>
          </a:p>
          <a:p>
            <a:endParaRPr lang="en-US" dirty="0" smtClean="0"/>
          </a:p>
          <a:p>
            <a:pPr>
              <a:buNone/>
            </a:pPr>
            <a:r>
              <a:rPr lang="en-US" dirty="0" smtClean="0"/>
              <a:t>DELETE FROM EMP </a:t>
            </a:r>
          </a:p>
          <a:p>
            <a:pPr>
              <a:buNone/>
            </a:pPr>
            <a:r>
              <a:rPr lang="en-US" dirty="0" smtClean="0"/>
              <a:t>WHERE SAL &lt;</a:t>
            </a:r>
          </a:p>
          <a:p>
            <a:pPr>
              <a:buNone/>
            </a:pPr>
            <a:r>
              <a:rPr lang="en-US" dirty="0" smtClean="0"/>
              <a:t>(SELECT MIN(SAL) FROM EMP50)</a:t>
            </a:r>
          </a:p>
          <a:p>
            <a:endParaRPr lang="en-US" dirty="0"/>
          </a:p>
        </p:txBody>
      </p:sp>
      <p:sp>
        <p:nvSpPr>
          <p:cNvPr id="2" name="Title 1"/>
          <p:cNvSpPr>
            <a:spLocks noGrp="1"/>
          </p:cNvSpPr>
          <p:nvPr>
            <p:ph type="title"/>
          </p:nvPr>
        </p:nvSpPr>
        <p:spPr/>
        <p:txBody>
          <a:bodyPr/>
          <a:lstStyle/>
          <a:p>
            <a:r>
              <a:rPr lang="en-US" dirty="0" smtClean="0"/>
              <a:t>DELETE COMMAND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866775" y="1493838"/>
            <a:ext cx="7392988" cy="1311275"/>
          </a:xfrm>
        </p:spPr>
        <p:txBody>
          <a:bodyPr>
            <a:normAutofit lnSpcReduction="10000"/>
          </a:bodyPr>
          <a:lstStyle/>
          <a:p>
            <a:pPr marL="0" indent="0">
              <a:buFontTx/>
              <a:buNone/>
              <a:defRPr/>
            </a:pPr>
            <a:r>
              <a:rPr lang="en-US" smtClean="0"/>
              <a:t>A subquery is a SELECT statement embedded in a clause of another SQL statement.</a:t>
            </a:r>
          </a:p>
        </p:txBody>
      </p:sp>
      <p:sp>
        <p:nvSpPr>
          <p:cNvPr id="9218" name="Rectangle 2"/>
          <p:cNvSpPr>
            <a:spLocks noGrp="1" noChangeArrowheads="1"/>
          </p:cNvSpPr>
          <p:nvPr>
            <p:ph type="title"/>
          </p:nvPr>
        </p:nvSpPr>
        <p:spPr/>
        <p:txBody>
          <a:bodyPr/>
          <a:lstStyle/>
          <a:p>
            <a:pPr>
              <a:defRPr/>
            </a:pPr>
            <a:r>
              <a:rPr lang="en-US" smtClean="0"/>
              <a:t>What Is a Subquery?</a:t>
            </a:r>
          </a:p>
        </p:txBody>
      </p:sp>
      <p:grpSp>
        <p:nvGrpSpPr>
          <p:cNvPr id="2" name="Group 12"/>
          <p:cNvGrpSpPr>
            <a:grpSpLocks/>
          </p:cNvGrpSpPr>
          <p:nvPr/>
        </p:nvGrpSpPr>
        <p:grpSpPr bwMode="auto">
          <a:xfrm>
            <a:off x="927100" y="3041650"/>
            <a:ext cx="7283450" cy="2882900"/>
            <a:chOff x="584" y="1916"/>
            <a:chExt cx="4588" cy="1816"/>
          </a:xfrm>
        </p:grpSpPr>
        <p:sp>
          <p:nvSpPr>
            <p:cNvPr id="5125" name="Rectangle 4"/>
            <p:cNvSpPr>
              <a:spLocks noChangeArrowheads="1"/>
            </p:cNvSpPr>
            <p:nvPr/>
          </p:nvSpPr>
          <p:spPr bwMode="auto">
            <a:xfrm>
              <a:off x="1574" y="1916"/>
              <a:ext cx="2392" cy="1816"/>
            </a:xfrm>
            <a:prstGeom prst="rect">
              <a:avLst/>
            </a:prstGeom>
            <a:solidFill>
              <a:srgbClr val="CCCCFF"/>
            </a:solidFill>
            <a:ln w="12700">
              <a:solidFill>
                <a:srgbClr val="000000"/>
              </a:solidFill>
              <a:miter lim="800000"/>
              <a:headEnd/>
              <a:tailEnd/>
            </a:ln>
          </p:spPr>
          <p:txBody>
            <a:bodyPr wrap="none" anchor="ctr"/>
            <a:lstStyle/>
            <a:p>
              <a:endParaRPr lang="en-US"/>
            </a:p>
          </p:txBody>
        </p:sp>
        <p:sp>
          <p:nvSpPr>
            <p:cNvPr id="5126" name="Rectangle 5"/>
            <p:cNvSpPr>
              <a:spLocks noChangeArrowheads="1"/>
            </p:cNvSpPr>
            <p:nvPr/>
          </p:nvSpPr>
          <p:spPr bwMode="auto">
            <a:xfrm>
              <a:off x="1704" y="2089"/>
              <a:ext cx="964" cy="577"/>
            </a:xfrm>
            <a:prstGeom prst="rect">
              <a:avLst/>
            </a:prstGeom>
            <a:noFill/>
            <a:ln w="9525">
              <a:noFill/>
              <a:miter lim="800000"/>
              <a:headEnd/>
              <a:tailEnd/>
            </a:ln>
          </p:spPr>
          <p:txBody>
            <a:bodyPr wrap="none" lIns="92075" tIns="46038" rIns="92075" bIns="46038">
              <a:spAutoFit/>
            </a:bodyPr>
            <a:lstStyle/>
            <a:p>
              <a:pPr algn="l">
                <a:lnSpc>
                  <a:spcPct val="100000"/>
                </a:lnSpc>
                <a:spcBef>
                  <a:spcPct val="0"/>
                </a:spcBef>
              </a:pPr>
              <a:r>
                <a:rPr lang="en-US" sz="1800">
                  <a:solidFill>
                    <a:srgbClr val="003366"/>
                  </a:solidFill>
                  <a:latin typeface="Arial" charset="0"/>
                </a:rPr>
                <a:t>SELECT . . . </a:t>
              </a:r>
            </a:p>
            <a:p>
              <a:pPr algn="l">
                <a:lnSpc>
                  <a:spcPct val="100000"/>
                </a:lnSpc>
                <a:spcBef>
                  <a:spcPct val="0"/>
                </a:spcBef>
              </a:pPr>
              <a:r>
                <a:rPr lang="en-US" sz="1800">
                  <a:solidFill>
                    <a:srgbClr val="003366"/>
                  </a:solidFill>
                  <a:latin typeface="Arial" charset="0"/>
                </a:rPr>
                <a:t>FROM . . .</a:t>
              </a:r>
            </a:p>
            <a:p>
              <a:pPr algn="l">
                <a:lnSpc>
                  <a:spcPct val="100000"/>
                </a:lnSpc>
                <a:spcBef>
                  <a:spcPct val="0"/>
                </a:spcBef>
              </a:pPr>
              <a:r>
                <a:rPr lang="en-US" sz="1800">
                  <a:solidFill>
                    <a:srgbClr val="003366"/>
                  </a:solidFill>
                  <a:latin typeface="Arial" charset="0"/>
                </a:rPr>
                <a:t>WHERE . . .</a:t>
              </a:r>
            </a:p>
          </p:txBody>
        </p:sp>
        <p:sp>
          <p:nvSpPr>
            <p:cNvPr id="5127" name="Rectangle 6"/>
            <p:cNvSpPr>
              <a:spLocks noChangeArrowheads="1"/>
            </p:cNvSpPr>
            <p:nvPr/>
          </p:nvSpPr>
          <p:spPr bwMode="auto">
            <a:xfrm>
              <a:off x="2678" y="2540"/>
              <a:ext cx="1144" cy="712"/>
            </a:xfrm>
            <a:prstGeom prst="rect">
              <a:avLst/>
            </a:prstGeom>
            <a:solidFill>
              <a:schemeClr val="accent1"/>
            </a:solidFill>
            <a:ln w="12700">
              <a:solidFill>
                <a:srgbClr val="000000"/>
              </a:solidFill>
              <a:miter lim="800000"/>
              <a:headEnd/>
              <a:tailEnd/>
            </a:ln>
          </p:spPr>
          <p:txBody>
            <a:bodyPr wrap="none" anchor="ctr"/>
            <a:lstStyle/>
            <a:p>
              <a:endParaRPr lang="en-US"/>
            </a:p>
          </p:txBody>
        </p:sp>
        <p:sp>
          <p:nvSpPr>
            <p:cNvPr id="5128" name="Rectangle 7"/>
            <p:cNvSpPr>
              <a:spLocks noChangeArrowheads="1"/>
            </p:cNvSpPr>
            <p:nvPr/>
          </p:nvSpPr>
          <p:spPr bwMode="auto">
            <a:xfrm>
              <a:off x="2664" y="2569"/>
              <a:ext cx="972" cy="577"/>
            </a:xfrm>
            <a:prstGeom prst="rect">
              <a:avLst/>
            </a:prstGeom>
            <a:noFill/>
            <a:ln w="9525">
              <a:noFill/>
              <a:miter lim="800000"/>
              <a:headEnd/>
              <a:tailEnd/>
            </a:ln>
          </p:spPr>
          <p:txBody>
            <a:bodyPr wrap="none" lIns="92075" tIns="46038" rIns="92075" bIns="46038">
              <a:spAutoFit/>
            </a:bodyPr>
            <a:lstStyle/>
            <a:p>
              <a:pPr algn="l">
                <a:lnSpc>
                  <a:spcPct val="100000"/>
                </a:lnSpc>
                <a:spcBef>
                  <a:spcPct val="0"/>
                </a:spcBef>
              </a:pPr>
              <a:r>
                <a:rPr lang="en-US" sz="1800">
                  <a:solidFill>
                    <a:srgbClr val="003366"/>
                  </a:solidFill>
                  <a:latin typeface="Arial" charset="0"/>
                </a:rPr>
                <a:t>(SELECT . . .</a:t>
              </a:r>
            </a:p>
            <a:p>
              <a:pPr algn="l">
                <a:lnSpc>
                  <a:spcPct val="100000"/>
                </a:lnSpc>
                <a:spcBef>
                  <a:spcPct val="0"/>
                </a:spcBef>
              </a:pPr>
              <a:r>
                <a:rPr lang="en-US" sz="1800">
                  <a:solidFill>
                    <a:srgbClr val="003366"/>
                  </a:solidFill>
                  <a:latin typeface="Arial" charset="0"/>
                </a:rPr>
                <a:t>FROM . . .</a:t>
              </a:r>
            </a:p>
            <a:p>
              <a:pPr algn="l">
                <a:lnSpc>
                  <a:spcPct val="100000"/>
                </a:lnSpc>
                <a:spcBef>
                  <a:spcPct val="0"/>
                </a:spcBef>
              </a:pPr>
              <a:r>
                <a:rPr lang="en-US" sz="1800">
                  <a:solidFill>
                    <a:srgbClr val="003366"/>
                  </a:solidFill>
                  <a:latin typeface="Arial" charset="0"/>
                </a:rPr>
                <a:t>WHERE . . .)</a:t>
              </a:r>
            </a:p>
          </p:txBody>
        </p:sp>
        <p:sp>
          <p:nvSpPr>
            <p:cNvPr id="9224" name="Rectangle 8"/>
            <p:cNvSpPr>
              <a:spLocks noChangeArrowheads="1"/>
            </p:cNvSpPr>
            <p:nvPr/>
          </p:nvSpPr>
          <p:spPr bwMode="auto">
            <a:xfrm>
              <a:off x="584" y="2073"/>
              <a:ext cx="532" cy="404"/>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en-US" sz="1800">
                  <a:solidFill>
                    <a:schemeClr val="tx1"/>
                  </a:solidFill>
                  <a:effectLst>
                    <a:outerShdw blurRad="38100" dist="38100" dir="2700000" algn="tl">
                      <a:srgbClr val="000000"/>
                    </a:outerShdw>
                  </a:effectLst>
                  <a:latin typeface="Arial" pitchFamily="34" charset="0"/>
                </a:rPr>
                <a:t>Main</a:t>
              </a:r>
            </a:p>
            <a:p>
              <a:pPr algn="l">
                <a:lnSpc>
                  <a:spcPct val="100000"/>
                </a:lnSpc>
                <a:spcBef>
                  <a:spcPct val="0"/>
                </a:spcBef>
                <a:defRPr/>
              </a:pPr>
              <a:r>
                <a:rPr lang="en-US" sz="1800">
                  <a:solidFill>
                    <a:schemeClr val="tx1"/>
                  </a:solidFill>
                  <a:effectLst>
                    <a:outerShdw blurRad="38100" dist="38100" dir="2700000" algn="tl">
                      <a:srgbClr val="000000"/>
                    </a:outerShdw>
                  </a:effectLst>
                  <a:latin typeface="Arial" pitchFamily="34" charset="0"/>
                </a:rPr>
                <a:t>Query</a:t>
              </a:r>
            </a:p>
          </p:txBody>
        </p:sp>
        <p:sp>
          <p:nvSpPr>
            <p:cNvPr id="9225" name="Rectangle 9"/>
            <p:cNvSpPr>
              <a:spLocks noChangeArrowheads="1"/>
            </p:cNvSpPr>
            <p:nvPr/>
          </p:nvSpPr>
          <p:spPr bwMode="auto">
            <a:xfrm>
              <a:off x="4392" y="2617"/>
              <a:ext cx="780" cy="231"/>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en-US" sz="1800">
                  <a:solidFill>
                    <a:schemeClr val="tx1"/>
                  </a:solidFill>
                  <a:effectLst>
                    <a:outerShdw blurRad="38100" dist="38100" dir="2700000" algn="tl">
                      <a:srgbClr val="000000"/>
                    </a:outerShdw>
                  </a:effectLst>
                  <a:latin typeface="Arial" pitchFamily="34" charset="0"/>
                </a:rPr>
                <a:t>Subquery</a:t>
              </a:r>
            </a:p>
          </p:txBody>
        </p:sp>
        <p:sp>
          <p:nvSpPr>
            <p:cNvPr id="5131" name="Line 10"/>
            <p:cNvSpPr>
              <a:spLocks noChangeShapeType="1"/>
            </p:cNvSpPr>
            <p:nvPr/>
          </p:nvSpPr>
          <p:spPr bwMode="auto">
            <a:xfrm>
              <a:off x="1090" y="2248"/>
              <a:ext cx="384" cy="0"/>
            </a:xfrm>
            <a:prstGeom prst="line">
              <a:avLst/>
            </a:prstGeom>
            <a:noFill/>
            <a:ln w="50800">
              <a:solidFill>
                <a:schemeClr val="hlink"/>
              </a:solidFill>
              <a:round/>
              <a:headEnd type="none" w="sm" len="sm"/>
              <a:tailEnd type="stealth" w="med" len="lg"/>
            </a:ln>
          </p:spPr>
          <p:txBody>
            <a:bodyPr/>
            <a:lstStyle/>
            <a:p>
              <a:endParaRPr lang="en-US"/>
            </a:p>
          </p:txBody>
        </p:sp>
        <p:sp>
          <p:nvSpPr>
            <p:cNvPr id="5132" name="Line 11"/>
            <p:cNvSpPr>
              <a:spLocks noChangeShapeType="1"/>
            </p:cNvSpPr>
            <p:nvPr/>
          </p:nvSpPr>
          <p:spPr bwMode="auto">
            <a:xfrm flipH="1">
              <a:off x="4066" y="2728"/>
              <a:ext cx="336" cy="0"/>
            </a:xfrm>
            <a:prstGeom prst="line">
              <a:avLst/>
            </a:prstGeom>
            <a:noFill/>
            <a:ln w="50800">
              <a:solidFill>
                <a:schemeClr val="hlink"/>
              </a:solidFill>
              <a:round/>
              <a:headEnd type="none" w="sm" len="sm"/>
              <a:tailEnd type="stealth" w="med" len="lg"/>
            </a:ln>
          </p:spPr>
          <p:txBody>
            <a:bodyPr/>
            <a:lstStyle/>
            <a:p>
              <a:endParaRPr lang="en-US"/>
            </a:p>
          </p:txBody>
        </p:sp>
      </p:grpSp>
    </p:spTree>
    <p:extLst>
      <p:ext uri="{BB962C8B-B14F-4D97-AF65-F5344CB8AC3E}">
        <p14:creationId xmlns:p14="http://schemas.microsoft.com/office/powerpoint/2010/main" val="2644268601"/>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863600" y="1495425"/>
            <a:ext cx="7385050" cy="1066800"/>
          </a:xfrm>
        </p:spPr>
        <p:txBody>
          <a:bodyPr>
            <a:normAutofit fontScale="32500" lnSpcReduction="20000"/>
          </a:bodyPr>
          <a:lstStyle/>
          <a:p>
            <a:pPr marL="0" indent="0">
              <a:buFontTx/>
              <a:buNone/>
              <a:defRPr/>
            </a:pPr>
            <a:endParaRPr lang="en-US" smtClean="0"/>
          </a:p>
          <a:p>
            <a:pPr marL="0" indent="0">
              <a:buFontTx/>
              <a:buNone/>
              <a:defRPr/>
            </a:pPr>
            <a:endParaRPr lang="en-US" smtClean="0"/>
          </a:p>
          <a:p>
            <a:pPr marL="0" indent="0">
              <a:buFontTx/>
              <a:buNone/>
              <a:defRPr/>
            </a:pPr>
            <a:endParaRPr lang="en-US" smtClean="0"/>
          </a:p>
          <a:p>
            <a:pPr marL="0" indent="0">
              <a:buFontTx/>
              <a:buNone/>
              <a:defRPr/>
            </a:pPr>
            <a:endParaRPr lang="en-US" smtClean="0"/>
          </a:p>
          <a:p>
            <a:pPr lvl="1">
              <a:defRPr/>
            </a:pPr>
            <a:r>
              <a:rPr lang="en-US" smtClean="0"/>
              <a:t>The subquery (inner query) executes once before the main query.</a:t>
            </a:r>
          </a:p>
          <a:p>
            <a:pPr lvl="1">
              <a:defRPr/>
            </a:pPr>
            <a:r>
              <a:rPr lang="en-US" smtClean="0"/>
              <a:t>The result of the subquery is used by the main query (outer query).</a:t>
            </a:r>
          </a:p>
        </p:txBody>
      </p:sp>
      <p:sp>
        <p:nvSpPr>
          <p:cNvPr id="11266" name="Rectangle 2"/>
          <p:cNvSpPr>
            <a:spLocks noGrp="1" noChangeArrowheads="1"/>
          </p:cNvSpPr>
          <p:nvPr>
            <p:ph type="title"/>
          </p:nvPr>
        </p:nvSpPr>
        <p:spPr/>
        <p:txBody>
          <a:bodyPr/>
          <a:lstStyle/>
          <a:p>
            <a:pPr>
              <a:defRPr/>
            </a:pPr>
            <a:r>
              <a:rPr lang="en-US" smtClean="0"/>
              <a:t>Subqueries</a:t>
            </a:r>
          </a:p>
        </p:txBody>
      </p:sp>
      <p:sp>
        <p:nvSpPr>
          <p:cNvPr id="11268" name="Rectangle 4"/>
          <p:cNvSpPr>
            <a:spLocks noChangeArrowheads="1"/>
          </p:cNvSpPr>
          <p:nvPr/>
        </p:nvSpPr>
        <p:spPr bwMode="blackWhite">
          <a:xfrm>
            <a:off x="876300" y="2106613"/>
            <a:ext cx="7480300" cy="12715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p:txBody>
      </p:sp>
      <p:sp>
        <p:nvSpPr>
          <p:cNvPr id="11269" name="Rectangle 5"/>
          <p:cNvSpPr>
            <a:spLocks noChangeArrowheads="1"/>
          </p:cNvSpPr>
          <p:nvPr/>
        </p:nvSpPr>
        <p:spPr bwMode="ltGray">
          <a:xfrm>
            <a:off x="4135438" y="2752725"/>
            <a:ext cx="3268662" cy="561975"/>
          </a:xfrm>
          <a:prstGeom prst="rect">
            <a:avLst/>
          </a:prstGeom>
          <a:solidFill>
            <a:srgbClr val="FF9966"/>
          </a:solidFill>
          <a:ln w="9525">
            <a:noFill/>
            <a:miter lim="800000"/>
            <a:headEnd/>
            <a:tailEnd/>
          </a:ln>
        </p:spPr>
        <p:txBody>
          <a:bodyPr wrap="none" anchor="ctr"/>
          <a:lstStyle/>
          <a:p>
            <a:endParaRPr lang="en-US"/>
          </a:p>
        </p:txBody>
      </p:sp>
      <p:sp>
        <p:nvSpPr>
          <p:cNvPr id="6150" name="Rectangle 6"/>
          <p:cNvSpPr>
            <a:spLocks noChangeArrowheads="1"/>
          </p:cNvSpPr>
          <p:nvPr/>
        </p:nvSpPr>
        <p:spPr bwMode="blackWhite">
          <a:xfrm>
            <a:off x="998538" y="2093913"/>
            <a:ext cx="6545262" cy="1296987"/>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SELECT	</a:t>
            </a:r>
            <a:r>
              <a:rPr lang="en-US" sz="1800" i="1">
                <a:solidFill>
                  <a:srgbClr val="000000"/>
                </a:solidFill>
                <a:latin typeface="Courier New" pitchFamily="49" charset="0"/>
              </a:rPr>
              <a:t>select_list</a:t>
            </a: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FROM	</a:t>
            </a:r>
            <a:r>
              <a:rPr lang="en-US" sz="1800" i="1">
                <a:solidFill>
                  <a:srgbClr val="000000"/>
                </a:solidFill>
                <a:latin typeface="Courier New" pitchFamily="49" charset="0"/>
              </a:rPr>
              <a:t>table</a:t>
            </a: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WHERE	</a:t>
            </a:r>
            <a:r>
              <a:rPr lang="en-US" sz="1800" i="1">
                <a:solidFill>
                  <a:srgbClr val="000000"/>
                </a:solidFill>
                <a:latin typeface="Courier New" pitchFamily="49" charset="0"/>
              </a:rPr>
              <a:t>expr operator</a:t>
            </a:r>
            <a:r>
              <a:rPr lang="en-US" sz="1800">
                <a:solidFill>
                  <a:srgbClr val="000000"/>
                </a:solidFill>
                <a:latin typeface="Courier New" pitchFamily="49" charset="0"/>
              </a:rPr>
              <a:t> (SELECT	</a:t>
            </a:r>
            <a:r>
              <a:rPr lang="en-US" sz="1800" i="1">
                <a:solidFill>
                  <a:srgbClr val="000000"/>
                </a:solidFill>
                <a:latin typeface="Courier New" pitchFamily="49" charset="0"/>
              </a:rPr>
              <a:t>select_list</a:t>
            </a:r>
          </a:p>
          <a:p>
            <a:pPr algn="l">
              <a:lnSpc>
                <a:spcPct val="100000"/>
              </a:lnSpc>
              <a:spcBef>
                <a:spcPct val="0"/>
              </a:spcBef>
              <a:tabLst>
                <a:tab pos="1200150" algn="l"/>
              </a:tabLst>
            </a:pPr>
            <a:r>
              <a:rPr lang="en-US" sz="1800">
                <a:solidFill>
                  <a:srgbClr val="000000"/>
                </a:solidFill>
                <a:latin typeface="Courier New" pitchFamily="49" charset="0"/>
              </a:rPr>
              <a:t>		          FROM	</a:t>
            </a:r>
            <a:r>
              <a:rPr lang="en-US" sz="1800" i="1">
                <a:solidFill>
                  <a:srgbClr val="000000"/>
                </a:solidFill>
                <a:latin typeface="Courier New" pitchFamily="49" charset="0"/>
              </a:rPr>
              <a:t>table</a:t>
            </a:r>
            <a:r>
              <a:rPr lang="en-US" sz="1800">
                <a:solidFill>
                  <a:srgbClr val="000000"/>
                </a:solidFill>
                <a:latin typeface="Courier New" pitchFamily="49" charset="0"/>
              </a:rPr>
              <a:t>);</a:t>
            </a:r>
          </a:p>
        </p:txBody>
      </p:sp>
    </p:spTree>
    <p:extLst>
      <p:ext uri="{BB962C8B-B14F-4D97-AF65-F5344CB8AC3E}">
        <p14:creationId xmlns:p14="http://schemas.microsoft.com/office/powerpoint/2010/main" val="364765158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wipe(up)">
                                      <p:cBhvr>
                                        <p:cTn id="7" dur="500"/>
                                        <p:tgtEl>
                                          <p:spTgt spid="1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White">
          <a:xfrm>
            <a:off x="879475" y="1889125"/>
            <a:ext cx="7324725" cy="17621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pPr>
              <a:defRPr/>
            </a:pPr>
            <a:endParaRPr lang="en-US"/>
          </a:p>
        </p:txBody>
      </p:sp>
      <p:grpSp>
        <p:nvGrpSpPr>
          <p:cNvPr id="2" name="Group 6"/>
          <p:cNvGrpSpPr>
            <a:grpSpLocks/>
          </p:cNvGrpSpPr>
          <p:nvPr/>
        </p:nvGrpSpPr>
        <p:grpSpPr bwMode="auto">
          <a:xfrm>
            <a:off x="3294063" y="2212975"/>
            <a:ext cx="4718050" cy="1379538"/>
            <a:chOff x="2075" y="1394"/>
            <a:chExt cx="2972" cy="869"/>
          </a:xfrm>
        </p:grpSpPr>
        <p:sp>
          <p:nvSpPr>
            <p:cNvPr id="7176" name="Rectangle 3"/>
            <p:cNvSpPr>
              <a:spLocks noChangeArrowheads="1"/>
            </p:cNvSpPr>
            <p:nvPr/>
          </p:nvSpPr>
          <p:spPr bwMode="ltGray">
            <a:xfrm>
              <a:off x="2075" y="1731"/>
              <a:ext cx="2972" cy="532"/>
            </a:xfrm>
            <a:prstGeom prst="rect">
              <a:avLst/>
            </a:prstGeom>
            <a:solidFill>
              <a:srgbClr val="FF9966"/>
            </a:solidFill>
            <a:ln w="9525">
              <a:noFill/>
              <a:miter lim="800000"/>
              <a:headEnd/>
              <a:tailEnd/>
            </a:ln>
          </p:spPr>
          <p:txBody>
            <a:bodyPr wrap="none" anchor="ctr"/>
            <a:lstStyle/>
            <a:p>
              <a:endParaRPr lang="en-US"/>
            </a:p>
          </p:txBody>
        </p:sp>
        <p:sp>
          <p:nvSpPr>
            <p:cNvPr id="13316" name="Arc 4"/>
            <p:cNvSpPr>
              <a:spLocks/>
            </p:cNvSpPr>
            <p:nvPr/>
          </p:nvSpPr>
          <p:spPr bwMode="auto">
            <a:xfrm rot="10800000">
              <a:off x="2287" y="1608"/>
              <a:ext cx="1063" cy="248"/>
            </a:xfrm>
            <a:custGeom>
              <a:avLst/>
              <a:gdLst>
                <a:gd name="G0" fmla="+- 21600 0 0"/>
                <a:gd name="G1" fmla="+- 0 0 0"/>
                <a:gd name="G2" fmla="+- 21600 0 0"/>
                <a:gd name="T0" fmla="*/ 27015 w 27015"/>
                <a:gd name="T1" fmla="*/ 20910 h 21600"/>
                <a:gd name="T2" fmla="*/ 0 w 27015"/>
                <a:gd name="T3" fmla="*/ 0 h 21600"/>
                <a:gd name="T4" fmla="*/ 21600 w 27015"/>
                <a:gd name="T5" fmla="*/ 0 h 21600"/>
              </a:gdLst>
              <a:ahLst/>
              <a:cxnLst>
                <a:cxn ang="0">
                  <a:pos x="T0" y="T1"/>
                </a:cxn>
                <a:cxn ang="0">
                  <a:pos x="T2" y="T3"/>
                </a:cxn>
                <a:cxn ang="0">
                  <a:pos x="T4" y="T5"/>
                </a:cxn>
              </a:cxnLst>
              <a:rect l="0" t="0" r="r" b="b"/>
              <a:pathLst>
                <a:path w="27015" h="21600" fill="none" extrusionOk="0">
                  <a:moveTo>
                    <a:pt x="27015" y="20910"/>
                  </a:moveTo>
                  <a:cubicBezTo>
                    <a:pt x="25246" y="21368"/>
                    <a:pt x="23426" y="21599"/>
                    <a:pt x="21600" y="21600"/>
                  </a:cubicBezTo>
                  <a:cubicBezTo>
                    <a:pt x="9670" y="21600"/>
                    <a:pt x="0" y="11929"/>
                    <a:pt x="0" y="0"/>
                  </a:cubicBezTo>
                </a:path>
                <a:path w="27015" h="21600" stroke="0" extrusionOk="0">
                  <a:moveTo>
                    <a:pt x="27015" y="20910"/>
                  </a:moveTo>
                  <a:cubicBezTo>
                    <a:pt x="25246" y="21368"/>
                    <a:pt x="23426"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p:spPr>
          <p:txBody>
            <a:bodyPr/>
            <a:lstStyle/>
            <a:p>
              <a:pPr>
                <a:defRPr/>
              </a:pPr>
              <a:endParaRPr lang="en-US"/>
            </a:p>
          </p:txBody>
        </p:sp>
        <p:sp>
          <p:nvSpPr>
            <p:cNvPr id="7178" name="Rectangle 5"/>
            <p:cNvSpPr>
              <a:spLocks noChangeArrowheads="1"/>
            </p:cNvSpPr>
            <p:nvPr/>
          </p:nvSpPr>
          <p:spPr bwMode="auto">
            <a:xfrm>
              <a:off x="2344" y="1394"/>
              <a:ext cx="401" cy="243"/>
            </a:xfrm>
            <a:prstGeom prst="rect">
              <a:avLst/>
            </a:prstGeom>
            <a:noFill/>
            <a:ln w="9525">
              <a:noFill/>
              <a:miter lim="800000"/>
              <a:headEnd/>
              <a:tailEnd/>
            </a:ln>
          </p:spPr>
          <p:txBody>
            <a:bodyPr wrap="none" lIns="92075" tIns="46038" rIns="92075" bIns="46038">
              <a:spAutoFit/>
            </a:bodyPr>
            <a:lstStyle/>
            <a:p>
              <a:r>
                <a:rPr lang="en-US" sz="1600">
                  <a:solidFill>
                    <a:srgbClr val="FF5050"/>
                  </a:solidFill>
                  <a:latin typeface="Arial" charset="0"/>
                </a:rPr>
                <a:t>2975</a:t>
              </a:r>
            </a:p>
          </p:txBody>
        </p:sp>
      </p:grpSp>
      <p:sp>
        <p:nvSpPr>
          <p:cNvPr id="7172" name="Rectangle 7"/>
          <p:cNvSpPr>
            <a:spLocks noChangeArrowheads="1"/>
          </p:cNvSpPr>
          <p:nvPr/>
        </p:nvSpPr>
        <p:spPr bwMode="auto">
          <a:xfrm>
            <a:off x="1038225" y="1884363"/>
            <a:ext cx="5561013" cy="17399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SQL&gt; SELECT ename</a:t>
            </a:r>
          </a:p>
          <a:p>
            <a:pPr algn="l">
              <a:lnSpc>
                <a:spcPct val="100000"/>
              </a:lnSpc>
              <a:spcBef>
                <a:spcPct val="0"/>
              </a:spcBef>
            </a:pPr>
            <a:r>
              <a:rPr lang="en-US" sz="1800">
                <a:solidFill>
                  <a:srgbClr val="000000"/>
                </a:solidFill>
                <a:latin typeface="Courier New" pitchFamily="49" charset="0"/>
              </a:rPr>
              <a:t>  2  FROM   emp</a:t>
            </a:r>
          </a:p>
          <a:p>
            <a:pPr algn="l">
              <a:lnSpc>
                <a:spcPct val="100000"/>
              </a:lnSpc>
              <a:spcBef>
                <a:spcPct val="0"/>
              </a:spcBef>
            </a:pPr>
            <a:r>
              <a:rPr lang="en-US" sz="1800">
                <a:solidFill>
                  <a:srgbClr val="000000"/>
                </a:solidFill>
                <a:latin typeface="Courier New" pitchFamily="49" charset="0"/>
              </a:rPr>
              <a:t>  3  WHERE  sal &gt; </a:t>
            </a:r>
          </a:p>
          <a:p>
            <a:pPr algn="l">
              <a:lnSpc>
                <a:spcPct val="100000"/>
              </a:lnSpc>
              <a:spcBef>
                <a:spcPct val="0"/>
              </a:spcBef>
            </a:pPr>
            <a:r>
              <a:rPr lang="en-US" sz="1800">
                <a:solidFill>
                  <a:srgbClr val="000000"/>
                </a:solidFill>
                <a:latin typeface="Courier New" pitchFamily="49" charset="0"/>
              </a:rPr>
              <a:t>  4		    (SELECT sal</a:t>
            </a:r>
          </a:p>
          <a:p>
            <a:pPr algn="l">
              <a:lnSpc>
                <a:spcPct val="100000"/>
              </a:lnSpc>
              <a:spcBef>
                <a:spcPct val="0"/>
              </a:spcBef>
            </a:pPr>
            <a:r>
              <a:rPr lang="en-US" sz="1800">
                <a:solidFill>
                  <a:srgbClr val="000000"/>
                </a:solidFill>
                <a:latin typeface="Courier New" pitchFamily="49" charset="0"/>
              </a:rPr>
              <a:t>  5               FROM   emp</a:t>
            </a:r>
          </a:p>
          <a:p>
            <a:pPr algn="l">
              <a:lnSpc>
                <a:spcPct val="100000"/>
              </a:lnSpc>
              <a:spcBef>
                <a:spcPct val="0"/>
              </a:spcBef>
            </a:pPr>
            <a:r>
              <a:rPr lang="en-US" sz="1800">
                <a:solidFill>
                  <a:srgbClr val="000000"/>
                </a:solidFill>
                <a:latin typeface="Courier New" pitchFamily="49" charset="0"/>
              </a:rPr>
              <a:t>  6               WHERE  empno = 7566);</a:t>
            </a:r>
          </a:p>
        </p:txBody>
      </p:sp>
      <p:sp>
        <p:nvSpPr>
          <p:cNvPr id="7173" name="Rectangle 8"/>
          <p:cNvSpPr>
            <a:spLocks noChangeArrowheads="1"/>
          </p:cNvSpPr>
          <p:nvPr/>
        </p:nvSpPr>
        <p:spPr bwMode="auto">
          <a:xfrm>
            <a:off x="909638" y="1936750"/>
            <a:ext cx="7172325" cy="1806575"/>
          </a:xfrm>
          <a:prstGeom prst="rect">
            <a:avLst/>
          </a:prstGeom>
          <a:noFill/>
          <a:ln w="9525">
            <a:noFill/>
            <a:miter lim="800000"/>
            <a:headEnd/>
            <a:tailEnd/>
          </a:ln>
        </p:spPr>
        <p:txBody>
          <a:bodyPr lIns="92075" tIns="46038" rIns="92075" bIns="46038">
            <a:spAutoFit/>
          </a:bodyPr>
          <a:lstStyle/>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p:txBody>
      </p:sp>
      <p:sp>
        <p:nvSpPr>
          <p:cNvPr id="13321" name="Rectangle 9"/>
          <p:cNvSpPr>
            <a:spLocks noGrp="1" noChangeArrowheads="1"/>
          </p:cNvSpPr>
          <p:nvPr>
            <p:ph type="title"/>
          </p:nvPr>
        </p:nvSpPr>
        <p:spPr>
          <a:xfrm>
            <a:off x="838200" y="457200"/>
            <a:ext cx="7772400" cy="914400"/>
          </a:xfrm>
        </p:spPr>
        <p:txBody>
          <a:bodyPr/>
          <a:lstStyle/>
          <a:p>
            <a:pPr>
              <a:defRPr/>
            </a:pPr>
            <a:r>
              <a:rPr lang="en-US" smtClean="0"/>
              <a:t>Using a Subquery</a:t>
            </a:r>
          </a:p>
        </p:txBody>
      </p:sp>
      <p:sp>
        <p:nvSpPr>
          <p:cNvPr id="13322" name="Rectangle 10"/>
          <p:cNvSpPr>
            <a:spLocks noChangeArrowheads="1"/>
          </p:cNvSpPr>
          <p:nvPr/>
        </p:nvSpPr>
        <p:spPr bwMode="blackWhite">
          <a:xfrm>
            <a:off x="879475" y="4021138"/>
            <a:ext cx="7353300" cy="1465262"/>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r>
              <a:rPr lang="en-US" sz="1800">
                <a:solidFill>
                  <a:srgbClr val="000000"/>
                </a:solidFill>
                <a:latin typeface="Courier New" pitchFamily="49" charset="0"/>
              </a:rPr>
              <a:t> ENAME</a:t>
            </a:r>
          </a:p>
          <a:p>
            <a:pPr algn="l">
              <a:lnSpc>
                <a:spcPct val="100000"/>
              </a:lnSpc>
              <a:spcBef>
                <a:spcPct val="0"/>
              </a:spcBef>
              <a:tabLst>
                <a:tab pos="1200150" algn="l"/>
              </a:tabLst>
              <a:defRPr/>
            </a:pPr>
            <a:r>
              <a:rPr lang="en-US" sz="1800">
                <a:solidFill>
                  <a:srgbClr val="000000"/>
                </a:solidFill>
                <a:latin typeface="Courier New" pitchFamily="49" charset="0"/>
              </a:rPr>
              <a:t> ----------</a:t>
            </a:r>
          </a:p>
          <a:p>
            <a:pPr algn="l">
              <a:lnSpc>
                <a:spcPct val="100000"/>
              </a:lnSpc>
              <a:spcBef>
                <a:spcPct val="0"/>
              </a:spcBef>
              <a:tabLst>
                <a:tab pos="1200150" algn="l"/>
              </a:tabLst>
              <a:defRPr/>
            </a:pPr>
            <a:r>
              <a:rPr lang="en-US" sz="1800">
                <a:solidFill>
                  <a:srgbClr val="000000"/>
                </a:solidFill>
                <a:latin typeface="Courier New" pitchFamily="49" charset="0"/>
              </a:rPr>
              <a:t> KING</a:t>
            </a:r>
          </a:p>
          <a:p>
            <a:pPr algn="l">
              <a:lnSpc>
                <a:spcPct val="100000"/>
              </a:lnSpc>
              <a:spcBef>
                <a:spcPct val="0"/>
              </a:spcBef>
              <a:tabLst>
                <a:tab pos="1200150" algn="l"/>
              </a:tabLst>
              <a:defRPr/>
            </a:pPr>
            <a:r>
              <a:rPr lang="en-US" sz="1800">
                <a:solidFill>
                  <a:srgbClr val="000000"/>
                </a:solidFill>
                <a:latin typeface="Courier New" pitchFamily="49" charset="0"/>
              </a:rPr>
              <a:t> FORD</a:t>
            </a:r>
          </a:p>
          <a:p>
            <a:pPr algn="l">
              <a:lnSpc>
                <a:spcPct val="100000"/>
              </a:lnSpc>
              <a:spcBef>
                <a:spcPct val="0"/>
              </a:spcBef>
              <a:tabLst>
                <a:tab pos="1200150" algn="l"/>
              </a:tabLst>
              <a:defRPr/>
            </a:pPr>
            <a:r>
              <a:rPr lang="en-US" sz="1800">
                <a:solidFill>
                  <a:srgbClr val="000000"/>
                </a:solidFill>
                <a:latin typeface="Courier New" pitchFamily="49" charset="0"/>
              </a:rPr>
              <a:t> SCOTT</a:t>
            </a:r>
          </a:p>
        </p:txBody>
      </p:sp>
      <p:sp>
        <p:nvSpPr>
          <p:cNvPr id="11" name="TextBox 10"/>
          <p:cNvSpPr txBox="1"/>
          <p:nvPr/>
        </p:nvSpPr>
        <p:spPr>
          <a:xfrm>
            <a:off x="914400" y="1143000"/>
            <a:ext cx="7885813" cy="646331"/>
          </a:xfrm>
          <a:prstGeom prst="rect">
            <a:avLst/>
          </a:prstGeom>
          <a:noFill/>
        </p:spPr>
        <p:txBody>
          <a:bodyPr wrap="none" rtlCol="0">
            <a:spAutoFit/>
          </a:bodyPr>
          <a:lstStyle/>
          <a:p>
            <a:r>
              <a:rPr lang="en-US" dirty="0" smtClean="0"/>
              <a:t>WRITE A QUERY TO DISPLAY EMPLOYEE NAMES WHOSE SALARY IS GREATER </a:t>
            </a:r>
          </a:p>
          <a:p>
            <a:r>
              <a:rPr lang="en-US" dirty="0" smtClean="0"/>
              <a:t>THAN EMPLOYEE  7566</a:t>
            </a:r>
            <a:endParaRPr lang="en-US" dirty="0"/>
          </a:p>
        </p:txBody>
      </p:sp>
    </p:spTree>
    <p:extLst>
      <p:ext uri="{BB962C8B-B14F-4D97-AF65-F5344CB8AC3E}">
        <p14:creationId xmlns:p14="http://schemas.microsoft.com/office/powerpoint/2010/main" val="33156254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322"/>
                                        </p:tgtEl>
                                        <p:attrNameLst>
                                          <p:attrName>style.visibility</p:attrName>
                                        </p:attrNameLst>
                                      </p:cBhvr>
                                      <p:to>
                                        <p:strVal val="visible"/>
                                      </p:to>
                                    </p:set>
                                    <p:animEffect transition="in" filter="wipe(up)">
                                      <p:cBhvr>
                                        <p:cTn id="12" dur="500"/>
                                        <p:tgtEl>
                                          <p:spTgt spid="13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2"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r>
              <a:rPr lang="en-US" dirty="0" smtClean="0"/>
              <a:t>SINGLE ROW SUBQUERY</a:t>
            </a:r>
          </a:p>
          <a:p>
            <a:r>
              <a:rPr lang="en-US" dirty="0" smtClean="0"/>
              <a:t>MULTIPLE ROW SUBQUERY</a:t>
            </a:r>
          </a:p>
          <a:p>
            <a:r>
              <a:rPr lang="en-US" dirty="0" smtClean="0"/>
              <a:t>CORRELATED SUBQUERY</a:t>
            </a:r>
          </a:p>
        </p:txBody>
      </p:sp>
      <p:sp>
        <p:nvSpPr>
          <p:cNvPr id="2" name="Title 1"/>
          <p:cNvSpPr>
            <a:spLocks noGrp="1"/>
          </p:cNvSpPr>
          <p:nvPr>
            <p:ph type="title"/>
          </p:nvPr>
        </p:nvSpPr>
        <p:spPr/>
        <p:txBody>
          <a:bodyPr/>
          <a:lstStyle/>
          <a:p>
            <a:r>
              <a:rPr lang="en-US" dirty="0" smtClean="0"/>
              <a:t>TYPES OF SUBQUERY</a:t>
            </a:r>
            <a:endParaRPr lang="en-US" dirty="0"/>
          </a:p>
        </p:txBody>
      </p:sp>
    </p:spTree>
    <p:extLst>
      <p:ext uri="{BB962C8B-B14F-4D97-AF65-F5344CB8AC3E}">
        <p14:creationId xmlns:p14="http://schemas.microsoft.com/office/powerpoint/2010/main" val="1758528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860425" y="1084263"/>
            <a:ext cx="7385050" cy="439737"/>
          </a:xfrm>
          <a:noFill/>
          <a:ln/>
        </p:spPr>
        <p:txBody>
          <a:bodyPr>
            <a:normAutofit lnSpcReduction="10000"/>
          </a:bodyPr>
          <a:lstStyle/>
          <a:p>
            <a:pPr lvl="1"/>
            <a:r>
              <a:rPr lang="en-US" sz="2400" dirty="0"/>
              <a:t>Single-row </a:t>
            </a:r>
            <a:r>
              <a:rPr lang="en-US" sz="2400" dirty="0" err="1"/>
              <a:t>subquery</a:t>
            </a:r>
            <a:endParaRPr lang="en-US" sz="2400" dirty="0"/>
          </a:p>
        </p:txBody>
      </p:sp>
      <p:sp>
        <p:nvSpPr>
          <p:cNvPr id="17410" name="Rectangle 2"/>
          <p:cNvSpPr>
            <a:spLocks noGrp="1" noChangeArrowheads="1"/>
          </p:cNvSpPr>
          <p:nvPr>
            <p:ph type="title"/>
          </p:nvPr>
        </p:nvSpPr>
        <p:spPr>
          <a:xfrm>
            <a:off x="922338" y="358775"/>
            <a:ext cx="7299325" cy="881063"/>
          </a:xfrm>
          <a:noFill/>
          <a:ln/>
        </p:spPr>
        <p:txBody>
          <a:bodyPr/>
          <a:lstStyle/>
          <a:p>
            <a:r>
              <a:rPr lang="en-US"/>
              <a:t>Types of Subqueries</a:t>
            </a:r>
          </a:p>
        </p:txBody>
      </p:sp>
      <p:grpSp>
        <p:nvGrpSpPr>
          <p:cNvPr id="2" name="Group 11"/>
          <p:cNvGrpSpPr>
            <a:grpSpLocks/>
          </p:cNvGrpSpPr>
          <p:nvPr/>
        </p:nvGrpSpPr>
        <p:grpSpPr bwMode="auto">
          <a:xfrm>
            <a:off x="1881188" y="1489075"/>
            <a:ext cx="3967162" cy="1038225"/>
            <a:chOff x="1185" y="938"/>
            <a:chExt cx="2499" cy="654"/>
          </a:xfrm>
        </p:grpSpPr>
        <p:sp>
          <p:nvSpPr>
            <p:cNvPr id="17412" name="Rectangle 4"/>
            <p:cNvSpPr>
              <a:spLocks noChangeArrowheads="1"/>
            </p:cNvSpPr>
            <p:nvPr/>
          </p:nvSpPr>
          <p:spPr bwMode="blackWhite">
            <a:xfrm>
              <a:off x="1200" y="939"/>
              <a:ext cx="1231" cy="65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17413" name="Rectangle 5"/>
            <p:cNvSpPr>
              <a:spLocks noChangeArrowheads="1"/>
            </p:cNvSpPr>
            <p:nvPr/>
          </p:nvSpPr>
          <p:spPr bwMode="auto">
            <a:xfrm>
              <a:off x="1185" y="938"/>
              <a:ext cx="876" cy="231"/>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a:solidFill>
                    <a:srgbClr val="000000"/>
                  </a:solidFill>
                  <a:latin typeface="Arial" charset="0"/>
                </a:rPr>
                <a:t>Main query</a:t>
              </a:r>
            </a:p>
          </p:txBody>
        </p:sp>
        <p:sp>
          <p:nvSpPr>
            <p:cNvPr id="17414" name="Rectangle 6"/>
            <p:cNvSpPr>
              <a:spLocks noChangeArrowheads="1"/>
            </p:cNvSpPr>
            <p:nvPr/>
          </p:nvSpPr>
          <p:spPr bwMode="ltGray">
            <a:xfrm>
              <a:off x="1458" y="1236"/>
              <a:ext cx="967" cy="347"/>
            </a:xfrm>
            <a:prstGeom prst="rect">
              <a:avLst/>
            </a:prstGeom>
            <a:solidFill>
              <a:srgbClr val="FF9966"/>
            </a:solidFill>
            <a:ln w="9525">
              <a:noFill/>
              <a:miter lim="800000"/>
              <a:headEnd/>
              <a:tailEnd/>
            </a:ln>
            <a:effectLst/>
          </p:spPr>
          <p:txBody>
            <a:bodyPr wrap="none" anchor="ctr"/>
            <a:lstStyle/>
            <a:p>
              <a:endParaRPr lang="en-US"/>
            </a:p>
          </p:txBody>
        </p:sp>
        <p:sp>
          <p:nvSpPr>
            <p:cNvPr id="17415" name="Rectangle 7"/>
            <p:cNvSpPr>
              <a:spLocks noChangeArrowheads="1"/>
            </p:cNvSpPr>
            <p:nvPr/>
          </p:nvSpPr>
          <p:spPr bwMode="auto">
            <a:xfrm>
              <a:off x="1551" y="1305"/>
              <a:ext cx="780" cy="231"/>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a:solidFill>
                    <a:srgbClr val="000000"/>
                  </a:solidFill>
                  <a:latin typeface="Arial" charset="0"/>
                </a:rPr>
                <a:t>Subquery</a:t>
              </a:r>
            </a:p>
          </p:txBody>
        </p:sp>
        <p:sp>
          <p:nvSpPr>
            <p:cNvPr id="17416" name="Rectangle 8"/>
            <p:cNvSpPr>
              <a:spLocks noChangeArrowheads="1"/>
            </p:cNvSpPr>
            <p:nvPr/>
          </p:nvSpPr>
          <p:spPr bwMode="auto">
            <a:xfrm>
              <a:off x="3388" y="1254"/>
              <a:ext cx="178" cy="327"/>
            </a:xfrm>
            <a:prstGeom prst="rect">
              <a:avLst/>
            </a:prstGeom>
            <a:noFill/>
            <a:ln w="9525">
              <a:noFill/>
              <a:miter lim="800000"/>
              <a:headEnd/>
              <a:tailEnd/>
            </a:ln>
            <a:effectLst/>
          </p:spPr>
          <p:txBody>
            <a:bodyPr wrap="none" lIns="92075" tIns="46038" rIns="92075" bIns="46038">
              <a:spAutoFit/>
            </a:bodyPr>
            <a:lstStyle/>
            <a:p>
              <a:pPr algn="l" defTabSz="822325">
                <a:lnSpc>
                  <a:spcPct val="100000"/>
                </a:lnSpc>
                <a:spcBef>
                  <a:spcPct val="50000"/>
                </a:spcBef>
              </a:pPr>
              <a:r>
                <a:rPr lang="en-US">
                  <a:solidFill>
                    <a:srgbClr val="D3EAF8"/>
                  </a:solidFill>
                  <a:effectLst>
                    <a:outerShdw blurRad="38100" dist="38100" dir="2700000" algn="tl">
                      <a:srgbClr val="000000"/>
                    </a:outerShdw>
                  </a:effectLst>
                  <a:latin typeface="Arial" charset="0"/>
                </a:rPr>
                <a:t> </a:t>
              </a:r>
            </a:p>
          </p:txBody>
        </p:sp>
        <p:sp>
          <p:nvSpPr>
            <p:cNvPr id="17417" name="Line 9"/>
            <p:cNvSpPr>
              <a:spLocks noChangeShapeType="1"/>
            </p:cNvSpPr>
            <p:nvPr/>
          </p:nvSpPr>
          <p:spPr bwMode="auto">
            <a:xfrm>
              <a:off x="2336" y="1415"/>
              <a:ext cx="1348"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endParaRPr lang="en-US"/>
            </a:p>
          </p:txBody>
        </p:sp>
        <p:sp>
          <p:nvSpPr>
            <p:cNvPr id="17418" name="Rectangle 10"/>
            <p:cNvSpPr>
              <a:spLocks noChangeArrowheads="1"/>
            </p:cNvSpPr>
            <p:nvPr/>
          </p:nvSpPr>
          <p:spPr bwMode="auto">
            <a:xfrm>
              <a:off x="2664" y="1169"/>
              <a:ext cx="612" cy="231"/>
            </a:xfrm>
            <a:prstGeom prst="rect">
              <a:avLst/>
            </a:prstGeom>
            <a:noFill/>
            <a:ln w="9525">
              <a:noFill/>
              <a:miter lim="800000"/>
              <a:headEnd/>
              <a:tailEnd/>
            </a:ln>
            <a:effectLst/>
          </p:spPr>
          <p:txBody>
            <a:bodyPr wrap="none" lIns="92075" tIns="46038" rIns="92075" bIns="46038">
              <a:spAutoFit/>
            </a:bodyPr>
            <a:lstStyle/>
            <a:p>
              <a:pPr algn="l" defTabSz="822325">
                <a:lnSpc>
                  <a:spcPct val="100000"/>
                </a:lnSpc>
                <a:spcBef>
                  <a:spcPct val="50000"/>
                </a:spcBef>
              </a:pPr>
              <a:r>
                <a:rPr lang="en-US" sz="1800">
                  <a:solidFill>
                    <a:srgbClr val="FFFFCC"/>
                  </a:solidFill>
                  <a:effectLst>
                    <a:outerShdw blurRad="38100" dist="38100" dir="2700000" algn="tl">
                      <a:srgbClr val="000000"/>
                    </a:outerShdw>
                  </a:effectLst>
                  <a:latin typeface="Arial" charset="0"/>
                </a:rPr>
                <a:t>returns</a:t>
              </a:r>
            </a:p>
          </p:txBody>
        </p:sp>
      </p:grpSp>
      <p:sp>
        <p:nvSpPr>
          <p:cNvPr id="17420" name="Rectangle 12"/>
          <p:cNvSpPr>
            <a:spLocks noChangeArrowheads="1"/>
          </p:cNvSpPr>
          <p:nvPr/>
        </p:nvSpPr>
        <p:spPr bwMode="auto">
          <a:xfrm>
            <a:off x="5972175" y="2014538"/>
            <a:ext cx="1233488" cy="457200"/>
          </a:xfrm>
          <a:prstGeom prst="rect">
            <a:avLst/>
          </a:prstGeom>
          <a:noFill/>
          <a:ln w="9525">
            <a:noFill/>
            <a:miter lim="800000"/>
            <a:headEnd/>
            <a:tailEnd/>
          </a:ln>
          <a:effectLst/>
        </p:spPr>
        <p:txBody>
          <a:bodyPr wrap="none" lIns="92075" tIns="46038" rIns="92075" bIns="46038">
            <a:spAutoFit/>
          </a:bodyPr>
          <a:lstStyle/>
          <a:p>
            <a:pPr algn="l" defTabSz="822325">
              <a:lnSpc>
                <a:spcPct val="100000"/>
              </a:lnSpc>
              <a:spcBef>
                <a:spcPct val="50000"/>
              </a:spcBef>
            </a:pPr>
            <a:r>
              <a:rPr lang="en-US" sz="2400">
                <a:solidFill>
                  <a:srgbClr val="FFFFCC"/>
                </a:solidFill>
                <a:effectLst>
                  <a:outerShdw blurRad="38100" dist="38100" dir="2700000" algn="tl">
                    <a:srgbClr val="000000"/>
                  </a:outerShdw>
                </a:effectLst>
                <a:latin typeface="Arial" charset="0"/>
              </a:rPr>
              <a:t>CLERK</a:t>
            </a:r>
          </a:p>
        </p:txBody>
      </p:sp>
      <p:grpSp>
        <p:nvGrpSpPr>
          <p:cNvPr id="3" name="Group 23"/>
          <p:cNvGrpSpPr>
            <a:grpSpLocks/>
          </p:cNvGrpSpPr>
          <p:nvPr/>
        </p:nvGrpSpPr>
        <p:grpSpPr bwMode="auto">
          <a:xfrm>
            <a:off x="860425" y="2746375"/>
            <a:ext cx="7324725" cy="1676400"/>
            <a:chOff x="542" y="1730"/>
            <a:chExt cx="4614" cy="1056"/>
          </a:xfrm>
        </p:grpSpPr>
        <p:sp>
          <p:nvSpPr>
            <p:cNvPr id="17421" name="Rectangle 13"/>
            <p:cNvSpPr>
              <a:spLocks noChangeArrowheads="1"/>
            </p:cNvSpPr>
            <p:nvPr/>
          </p:nvSpPr>
          <p:spPr bwMode="auto">
            <a:xfrm>
              <a:off x="542" y="1730"/>
              <a:ext cx="4614" cy="284"/>
            </a:xfrm>
            <a:prstGeom prst="rect">
              <a:avLst/>
            </a:prstGeom>
            <a:noFill/>
            <a:ln w="9525">
              <a:noFill/>
              <a:miter lim="800000"/>
              <a:headEnd/>
              <a:tailEnd/>
            </a:ln>
            <a:effectLst>
              <a:outerShdw dist="53882" dir="2700000" algn="ctr" rotWithShape="0">
                <a:srgbClr val="000000"/>
              </a:outerShdw>
            </a:effectLst>
          </p:spPr>
          <p:txBody>
            <a:bodyPr lIns="92075" tIns="46038" rIns="92075" bIns="46038"/>
            <a:lstStyle/>
            <a:p>
              <a:pPr marL="341313" lvl="1" indent="-227013" algn="l" defTabSz="346075">
                <a:lnSpc>
                  <a:spcPct val="95000"/>
                </a:lnSpc>
                <a:spcBef>
                  <a:spcPct val="35000"/>
                </a:spcBef>
                <a:buClr>
                  <a:srgbClr val="FFCC66"/>
                </a:buClr>
                <a:buFontTx/>
                <a:buChar char="•"/>
                <a:tabLst>
                  <a:tab pos="571500" algn="l"/>
                </a:tabLst>
              </a:pPr>
              <a:r>
                <a:rPr lang="en-US" sz="2400" dirty="0">
                  <a:solidFill>
                    <a:srgbClr val="F8F8D3"/>
                  </a:solidFill>
                  <a:latin typeface="Arial" charset="0"/>
                </a:rPr>
                <a:t>Multiple-row </a:t>
              </a:r>
              <a:r>
                <a:rPr lang="en-US" sz="2400" dirty="0" err="1">
                  <a:solidFill>
                    <a:srgbClr val="F8F8D3"/>
                  </a:solidFill>
                  <a:latin typeface="Arial" charset="0"/>
                </a:rPr>
                <a:t>subquery</a:t>
              </a:r>
              <a:endParaRPr lang="en-US" sz="2400" dirty="0">
                <a:solidFill>
                  <a:srgbClr val="F8F8D3"/>
                </a:solidFill>
                <a:latin typeface="Arial" charset="0"/>
              </a:endParaRPr>
            </a:p>
          </p:txBody>
        </p:sp>
        <p:sp>
          <p:nvSpPr>
            <p:cNvPr id="17422" name="Rectangle 14"/>
            <p:cNvSpPr>
              <a:spLocks noChangeArrowheads="1"/>
            </p:cNvSpPr>
            <p:nvPr/>
          </p:nvSpPr>
          <p:spPr bwMode="auto">
            <a:xfrm>
              <a:off x="3762" y="2268"/>
              <a:ext cx="1108" cy="518"/>
            </a:xfrm>
            <a:prstGeom prst="rect">
              <a:avLst/>
            </a:prstGeom>
            <a:noFill/>
            <a:ln w="9525">
              <a:noFill/>
              <a:miter lim="800000"/>
              <a:headEnd/>
              <a:tailEnd/>
            </a:ln>
            <a:effectLst/>
          </p:spPr>
          <p:txBody>
            <a:bodyPr wrap="none" lIns="92075" tIns="46038" rIns="92075" bIns="46038">
              <a:spAutoFit/>
            </a:bodyPr>
            <a:lstStyle/>
            <a:p>
              <a:pPr algn="l" defTabSz="822325">
                <a:lnSpc>
                  <a:spcPct val="100000"/>
                </a:lnSpc>
                <a:spcBef>
                  <a:spcPct val="0"/>
                </a:spcBef>
              </a:pPr>
              <a:r>
                <a:rPr lang="en-US" sz="2400" dirty="0">
                  <a:solidFill>
                    <a:srgbClr val="FFFFCC"/>
                  </a:solidFill>
                  <a:effectLst>
                    <a:outerShdw blurRad="38100" dist="38100" dir="2700000" algn="tl">
                      <a:srgbClr val="000000"/>
                    </a:outerShdw>
                  </a:effectLst>
                  <a:latin typeface="Arial" charset="0"/>
                </a:rPr>
                <a:t>CLERK</a:t>
              </a:r>
            </a:p>
            <a:p>
              <a:pPr algn="l" defTabSz="822325">
                <a:lnSpc>
                  <a:spcPct val="100000"/>
                </a:lnSpc>
                <a:spcBef>
                  <a:spcPct val="0"/>
                </a:spcBef>
              </a:pPr>
              <a:r>
                <a:rPr lang="en-US" sz="2400" dirty="0">
                  <a:solidFill>
                    <a:srgbClr val="FFFFCC"/>
                  </a:solidFill>
                  <a:effectLst>
                    <a:outerShdw blurRad="38100" dist="38100" dir="2700000" algn="tl">
                      <a:srgbClr val="000000"/>
                    </a:outerShdw>
                  </a:effectLst>
                  <a:latin typeface="Arial" charset="0"/>
                </a:rPr>
                <a:t>MANAGER</a:t>
              </a:r>
            </a:p>
          </p:txBody>
        </p:sp>
        <p:grpSp>
          <p:nvGrpSpPr>
            <p:cNvPr id="4" name="Group 22"/>
            <p:cNvGrpSpPr>
              <a:grpSpLocks/>
            </p:cNvGrpSpPr>
            <p:nvPr/>
          </p:nvGrpSpPr>
          <p:grpSpPr bwMode="auto">
            <a:xfrm>
              <a:off x="1185" y="2042"/>
              <a:ext cx="2499" cy="654"/>
              <a:chOff x="1185" y="2042"/>
              <a:chExt cx="2499" cy="654"/>
            </a:xfrm>
          </p:grpSpPr>
          <p:sp>
            <p:nvSpPr>
              <p:cNvPr id="17423" name="Rectangle 15"/>
              <p:cNvSpPr>
                <a:spLocks noChangeArrowheads="1"/>
              </p:cNvSpPr>
              <p:nvPr/>
            </p:nvSpPr>
            <p:spPr bwMode="blackWhite">
              <a:xfrm>
                <a:off x="1200" y="2043"/>
                <a:ext cx="1231" cy="65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17424" name="Rectangle 16"/>
              <p:cNvSpPr>
                <a:spLocks noChangeArrowheads="1"/>
              </p:cNvSpPr>
              <p:nvPr/>
            </p:nvSpPr>
            <p:spPr bwMode="auto">
              <a:xfrm>
                <a:off x="1185" y="2042"/>
                <a:ext cx="876" cy="231"/>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dirty="0">
                    <a:solidFill>
                      <a:srgbClr val="000000"/>
                    </a:solidFill>
                    <a:latin typeface="Arial" charset="0"/>
                  </a:rPr>
                  <a:t>Main query</a:t>
                </a:r>
              </a:p>
            </p:txBody>
          </p:sp>
          <p:sp>
            <p:nvSpPr>
              <p:cNvPr id="17425" name="Rectangle 17"/>
              <p:cNvSpPr>
                <a:spLocks noChangeArrowheads="1"/>
              </p:cNvSpPr>
              <p:nvPr/>
            </p:nvSpPr>
            <p:spPr bwMode="ltGray">
              <a:xfrm>
                <a:off x="1458" y="2340"/>
                <a:ext cx="967" cy="347"/>
              </a:xfrm>
              <a:prstGeom prst="rect">
                <a:avLst/>
              </a:prstGeom>
              <a:solidFill>
                <a:srgbClr val="FF9966"/>
              </a:solidFill>
              <a:ln w="9525">
                <a:noFill/>
                <a:miter lim="800000"/>
                <a:headEnd/>
                <a:tailEnd/>
              </a:ln>
              <a:effectLst/>
            </p:spPr>
            <p:txBody>
              <a:bodyPr wrap="none" anchor="ctr"/>
              <a:lstStyle/>
              <a:p>
                <a:endParaRPr lang="en-US"/>
              </a:p>
            </p:txBody>
          </p:sp>
          <p:sp>
            <p:nvSpPr>
              <p:cNvPr id="17426" name="Rectangle 18"/>
              <p:cNvSpPr>
                <a:spLocks noChangeArrowheads="1"/>
              </p:cNvSpPr>
              <p:nvPr/>
            </p:nvSpPr>
            <p:spPr bwMode="auto">
              <a:xfrm>
                <a:off x="1551" y="2409"/>
                <a:ext cx="780" cy="231"/>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dirty="0" err="1">
                    <a:solidFill>
                      <a:srgbClr val="000000"/>
                    </a:solidFill>
                    <a:latin typeface="Arial" charset="0"/>
                  </a:rPr>
                  <a:t>Subquery</a:t>
                </a:r>
                <a:endParaRPr lang="en-US" sz="1800" dirty="0">
                  <a:solidFill>
                    <a:srgbClr val="000000"/>
                  </a:solidFill>
                  <a:latin typeface="Arial" charset="0"/>
                </a:endParaRPr>
              </a:p>
            </p:txBody>
          </p:sp>
          <p:sp>
            <p:nvSpPr>
              <p:cNvPr id="17427" name="Rectangle 19"/>
              <p:cNvSpPr>
                <a:spLocks noChangeArrowheads="1"/>
              </p:cNvSpPr>
              <p:nvPr/>
            </p:nvSpPr>
            <p:spPr bwMode="auto">
              <a:xfrm>
                <a:off x="3388" y="2358"/>
                <a:ext cx="178" cy="327"/>
              </a:xfrm>
              <a:prstGeom prst="rect">
                <a:avLst/>
              </a:prstGeom>
              <a:noFill/>
              <a:ln w="9525">
                <a:noFill/>
                <a:miter lim="800000"/>
                <a:headEnd/>
                <a:tailEnd/>
              </a:ln>
              <a:effectLst/>
            </p:spPr>
            <p:txBody>
              <a:bodyPr wrap="none" lIns="92075" tIns="46038" rIns="92075" bIns="46038">
                <a:spAutoFit/>
              </a:bodyPr>
              <a:lstStyle/>
              <a:p>
                <a:pPr algn="l" defTabSz="822325">
                  <a:lnSpc>
                    <a:spcPct val="100000"/>
                  </a:lnSpc>
                  <a:spcBef>
                    <a:spcPct val="50000"/>
                  </a:spcBef>
                </a:pPr>
                <a:r>
                  <a:rPr lang="en-US">
                    <a:solidFill>
                      <a:srgbClr val="D3EAF8"/>
                    </a:solidFill>
                    <a:effectLst>
                      <a:outerShdw blurRad="38100" dist="38100" dir="2700000" algn="tl">
                        <a:srgbClr val="000000"/>
                      </a:outerShdw>
                    </a:effectLst>
                    <a:latin typeface="Arial" charset="0"/>
                  </a:rPr>
                  <a:t> </a:t>
                </a:r>
              </a:p>
            </p:txBody>
          </p:sp>
          <p:sp>
            <p:nvSpPr>
              <p:cNvPr id="17428" name="Line 20"/>
              <p:cNvSpPr>
                <a:spLocks noChangeShapeType="1"/>
              </p:cNvSpPr>
              <p:nvPr/>
            </p:nvSpPr>
            <p:spPr bwMode="auto">
              <a:xfrm>
                <a:off x="2336" y="2519"/>
                <a:ext cx="1348"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endParaRPr lang="en-US"/>
              </a:p>
            </p:txBody>
          </p:sp>
          <p:sp>
            <p:nvSpPr>
              <p:cNvPr id="17429" name="Rectangle 21"/>
              <p:cNvSpPr>
                <a:spLocks noChangeArrowheads="1"/>
              </p:cNvSpPr>
              <p:nvPr/>
            </p:nvSpPr>
            <p:spPr bwMode="auto">
              <a:xfrm>
                <a:off x="2664" y="2273"/>
                <a:ext cx="612" cy="231"/>
              </a:xfrm>
              <a:prstGeom prst="rect">
                <a:avLst/>
              </a:prstGeom>
              <a:noFill/>
              <a:ln w="9525">
                <a:noFill/>
                <a:miter lim="800000"/>
                <a:headEnd/>
                <a:tailEnd/>
              </a:ln>
              <a:effectLst/>
            </p:spPr>
            <p:txBody>
              <a:bodyPr wrap="none" lIns="92075" tIns="46038" rIns="92075" bIns="46038">
                <a:spAutoFit/>
              </a:bodyPr>
              <a:lstStyle/>
              <a:p>
                <a:pPr algn="l" defTabSz="822325">
                  <a:lnSpc>
                    <a:spcPct val="100000"/>
                  </a:lnSpc>
                  <a:spcBef>
                    <a:spcPct val="50000"/>
                  </a:spcBef>
                </a:pPr>
                <a:r>
                  <a:rPr lang="en-US" sz="1800">
                    <a:solidFill>
                      <a:srgbClr val="FFFFCC"/>
                    </a:solidFill>
                    <a:effectLst>
                      <a:outerShdw blurRad="38100" dist="38100" dir="2700000" algn="tl">
                        <a:srgbClr val="000000"/>
                      </a:outerShdw>
                    </a:effectLst>
                    <a:latin typeface="Arial" charset="0"/>
                  </a:rPr>
                  <a:t>returns</a:t>
                </a:r>
              </a:p>
            </p:txBody>
          </p:sp>
        </p:grpSp>
      </p:grpSp>
      <p:grpSp>
        <p:nvGrpSpPr>
          <p:cNvPr id="5" name="Group 35"/>
          <p:cNvGrpSpPr>
            <a:grpSpLocks/>
          </p:cNvGrpSpPr>
          <p:nvPr/>
        </p:nvGrpSpPr>
        <p:grpSpPr bwMode="auto">
          <a:xfrm>
            <a:off x="914400" y="4419601"/>
            <a:ext cx="7324725" cy="1557338"/>
            <a:chOff x="530" y="2808"/>
            <a:chExt cx="4614" cy="981"/>
          </a:xfrm>
        </p:grpSpPr>
        <p:sp>
          <p:nvSpPr>
            <p:cNvPr id="17432" name="Rectangle 24"/>
            <p:cNvSpPr>
              <a:spLocks noChangeArrowheads="1"/>
            </p:cNvSpPr>
            <p:nvPr/>
          </p:nvSpPr>
          <p:spPr bwMode="auto">
            <a:xfrm>
              <a:off x="2267" y="2808"/>
              <a:ext cx="2521" cy="269"/>
            </a:xfrm>
            <a:prstGeom prst="rect">
              <a:avLst/>
            </a:prstGeom>
            <a:noFill/>
            <a:ln w="9525">
              <a:noFill/>
              <a:miter lim="800000"/>
              <a:headEnd/>
              <a:tailEnd/>
            </a:ln>
            <a:effectLst/>
          </p:spPr>
          <p:txBody>
            <a:bodyPr wrap="none" anchor="ctr"/>
            <a:lstStyle/>
            <a:p>
              <a:endParaRPr lang="en-US"/>
            </a:p>
          </p:txBody>
        </p:sp>
        <p:sp>
          <p:nvSpPr>
            <p:cNvPr id="17433" name="Rectangle 25"/>
            <p:cNvSpPr>
              <a:spLocks noChangeArrowheads="1"/>
            </p:cNvSpPr>
            <p:nvPr/>
          </p:nvSpPr>
          <p:spPr bwMode="auto">
            <a:xfrm>
              <a:off x="530" y="2844"/>
              <a:ext cx="4614" cy="284"/>
            </a:xfrm>
            <a:prstGeom prst="rect">
              <a:avLst/>
            </a:prstGeom>
            <a:noFill/>
            <a:ln w="9525">
              <a:noFill/>
              <a:miter lim="800000"/>
              <a:headEnd/>
              <a:tailEnd/>
            </a:ln>
            <a:effectLst>
              <a:outerShdw dist="53882" dir="2700000" algn="ctr" rotWithShape="0">
                <a:srgbClr val="000000"/>
              </a:outerShdw>
            </a:effectLst>
          </p:spPr>
          <p:txBody>
            <a:bodyPr lIns="92075" tIns="46038" rIns="92075" bIns="46038"/>
            <a:lstStyle/>
            <a:p>
              <a:pPr marL="341313" lvl="1" indent="-227013" algn="l" defTabSz="346075">
                <a:lnSpc>
                  <a:spcPct val="95000"/>
                </a:lnSpc>
                <a:spcBef>
                  <a:spcPct val="35000"/>
                </a:spcBef>
                <a:buClr>
                  <a:srgbClr val="FFCC66"/>
                </a:buClr>
                <a:buFontTx/>
                <a:buChar char="•"/>
                <a:tabLst>
                  <a:tab pos="571500" algn="l"/>
                </a:tabLst>
              </a:pPr>
              <a:r>
                <a:rPr lang="en-US" sz="2400" dirty="0" smtClean="0">
                  <a:solidFill>
                    <a:srgbClr val="F8F8D3"/>
                  </a:solidFill>
                  <a:latin typeface="Arial" charset="0"/>
                </a:rPr>
                <a:t>Correlated </a:t>
              </a:r>
              <a:r>
                <a:rPr lang="en-US" sz="2400" dirty="0" err="1" smtClean="0">
                  <a:solidFill>
                    <a:srgbClr val="F8F8D3"/>
                  </a:solidFill>
                  <a:latin typeface="Arial" charset="0"/>
                </a:rPr>
                <a:t>subquery</a:t>
              </a:r>
              <a:endParaRPr lang="en-US" sz="2400" dirty="0">
                <a:solidFill>
                  <a:srgbClr val="F8F8D3"/>
                </a:solidFill>
                <a:latin typeface="Arial" charset="0"/>
              </a:endParaRPr>
            </a:p>
          </p:txBody>
        </p:sp>
        <p:grpSp>
          <p:nvGrpSpPr>
            <p:cNvPr id="6" name="Group 34"/>
            <p:cNvGrpSpPr>
              <a:grpSpLocks/>
            </p:cNvGrpSpPr>
            <p:nvPr/>
          </p:nvGrpSpPr>
          <p:grpSpPr bwMode="auto">
            <a:xfrm>
              <a:off x="1173" y="3146"/>
              <a:ext cx="2381" cy="643"/>
              <a:chOff x="1173" y="3146"/>
              <a:chExt cx="2381" cy="643"/>
            </a:xfrm>
          </p:grpSpPr>
          <p:sp>
            <p:nvSpPr>
              <p:cNvPr id="17436" name="Rectangle 28"/>
              <p:cNvSpPr>
                <a:spLocks noChangeArrowheads="1"/>
              </p:cNvSpPr>
              <p:nvPr/>
            </p:nvSpPr>
            <p:spPr bwMode="auto">
              <a:xfrm>
                <a:off x="1173" y="3146"/>
                <a:ext cx="117" cy="233"/>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endParaRPr lang="en-US" sz="1800" dirty="0">
                  <a:solidFill>
                    <a:srgbClr val="000000"/>
                  </a:solidFill>
                  <a:latin typeface="Arial" charset="0"/>
                </a:endParaRPr>
              </a:p>
            </p:txBody>
          </p:sp>
          <p:sp>
            <p:nvSpPr>
              <p:cNvPr id="17439" name="Rectangle 31"/>
              <p:cNvSpPr>
                <a:spLocks noChangeArrowheads="1"/>
              </p:cNvSpPr>
              <p:nvPr/>
            </p:nvSpPr>
            <p:spPr bwMode="auto">
              <a:xfrm>
                <a:off x="3376" y="3462"/>
                <a:ext cx="178" cy="327"/>
              </a:xfrm>
              <a:prstGeom prst="rect">
                <a:avLst/>
              </a:prstGeom>
              <a:noFill/>
              <a:ln w="9525">
                <a:noFill/>
                <a:miter lim="800000"/>
                <a:headEnd/>
                <a:tailEnd/>
              </a:ln>
              <a:effectLst/>
            </p:spPr>
            <p:txBody>
              <a:bodyPr wrap="none" lIns="92075" tIns="46038" rIns="92075" bIns="46038">
                <a:spAutoFit/>
              </a:bodyPr>
              <a:lstStyle/>
              <a:p>
                <a:pPr algn="l" defTabSz="822325">
                  <a:lnSpc>
                    <a:spcPct val="100000"/>
                  </a:lnSpc>
                  <a:spcBef>
                    <a:spcPct val="50000"/>
                  </a:spcBef>
                </a:pPr>
                <a:r>
                  <a:rPr lang="en-US">
                    <a:solidFill>
                      <a:srgbClr val="D3EAF8"/>
                    </a:solidFill>
                    <a:effectLst>
                      <a:outerShdw blurRad="38100" dist="38100" dir="2700000" algn="tl">
                        <a:srgbClr val="000000"/>
                      </a:outerShdw>
                    </a:effectLst>
                    <a:latin typeface="Arial" charset="0"/>
                  </a:rPr>
                  <a:t> </a:t>
                </a:r>
              </a:p>
            </p:txBody>
          </p:sp>
        </p:grpSp>
      </p:grpSp>
      <p:sp>
        <p:nvSpPr>
          <p:cNvPr id="30" name="Line 20"/>
          <p:cNvSpPr>
            <a:spLocks noChangeShapeType="1"/>
          </p:cNvSpPr>
          <p:nvPr/>
        </p:nvSpPr>
        <p:spPr bwMode="auto">
          <a:xfrm>
            <a:off x="3962400" y="5715000"/>
            <a:ext cx="2139950"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endParaRPr lang="en-US"/>
          </a:p>
        </p:txBody>
      </p:sp>
      <p:sp>
        <p:nvSpPr>
          <p:cNvPr id="34" name="Rectangle 14"/>
          <p:cNvSpPr>
            <a:spLocks noChangeArrowheads="1"/>
          </p:cNvSpPr>
          <p:nvPr/>
        </p:nvSpPr>
        <p:spPr bwMode="auto">
          <a:xfrm>
            <a:off x="6248400" y="5287697"/>
            <a:ext cx="2895600" cy="1570303"/>
          </a:xfrm>
          <a:prstGeom prst="rect">
            <a:avLst/>
          </a:prstGeom>
          <a:noFill/>
          <a:ln w="9525">
            <a:noFill/>
            <a:miter lim="800000"/>
            <a:headEnd/>
            <a:tailEnd/>
          </a:ln>
          <a:effectLst/>
        </p:spPr>
        <p:txBody>
          <a:bodyPr wrap="square" lIns="92075" tIns="46038" rIns="92075" bIns="46038">
            <a:spAutoFit/>
          </a:bodyPr>
          <a:lstStyle/>
          <a:p>
            <a:pPr algn="l" defTabSz="822325">
              <a:lnSpc>
                <a:spcPct val="100000"/>
              </a:lnSpc>
              <a:spcBef>
                <a:spcPct val="0"/>
              </a:spcBef>
            </a:pPr>
            <a:r>
              <a:rPr lang="en-US" sz="2400" dirty="0" smtClean="0">
                <a:solidFill>
                  <a:srgbClr val="FFFFCC"/>
                </a:solidFill>
                <a:effectLst>
                  <a:outerShdw blurRad="38100" dist="38100" dir="2700000" algn="tl">
                    <a:srgbClr val="000000"/>
                  </a:outerShdw>
                </a:effectLst>
                <a:latin typeface="Arial" charset="0"/>
              </a:rPr>
              <a:t>EXECUTES FOR EVERY </a:t>
            </a:r>
          </a:p>
          <a:p>
            <a:pPr algn="l" defTabSz="822325">
              <a:lnSpc>
                <a:spcPct val="100000"/>
              </a:lnSpc>
              <a:spcBef>
                <a:spcPct val="0"/>
              </a:spcBef>
            </a:pPr>
            <a:r>
              <a:rPr lang="en-US" sz="2400" dirty="0" smtClean="0">
                <a:solidFill>
                  <a:srgbClr val="FFFFCC"/>
                </a:solidFill>
                <a:effectLst>
                  <a:outerShdw blurRad="38100" dist="38100" dir="2700000" algn="tl">
                    <a:srgbClr val="000000"/>
                  </a:outerShdw>
                </a:effectLst>
                <a:latin typeface="Arial" charset="0"/>
              </a:rPr>
              <a:t>ROW OF OUTER QUERY</a:t>
            </a:r>
            <a:endParaRPr lang="en-US" sz="2400" dirty="0">
              <a:solidFill>
                <a:srgbClr val="FFFFCC"/>
              </a:solidFill>
              <a:effectLst>
                <a:outerShdw blurRad="38100" dist="38100" dir="2700000" algn="tl">
                  <a:srgbClr val="000000"/>
                </a:outerShdw>
              </a:effectLst>
              <a:latin typeface="Arial" charset="0"/>
            </a:endParaRPr>
          </a:p>
        </p:txBody>
      </p:sp>
      <p:sp>
        <p:nvSpPr>
          <p:cNvPr id="35" name="Rectangle 15"/>
          <p:cNvSpPr>
            <a:spLocks noChangeArrowheads="1"/>
          </p:cNvSpPr>
          <p:nvPr/>
        </p:nvSpPr>
        <p:spPr bwMode="blackWhite">
          <a:xfrm>
            <a:off x="1981200" y="4953000"/>
            <a:ext cx="1954213" cy="10366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36" name="Rectangle 16"/>
          <p:cNvSpPr>
            <a:spLocks noChangeArrowheads="1"/>
          </p:cNvSpPr>
          <p:nvPr/>
        </p:nvSpPr>
        <p:spPr bwMode="auto">
          <a:xfrm>
            <a:off x="1981200" y="5029200"/>
            <a:ext cx="1390650" cy="366713"/>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dirty="0">
                <a:solidFill>
                  <a:srgbClr val="000000"/>
                </a:solidFill>
                <a:latin typeface="Arial" charset="0"/>
              </a:rPr>
              <a:t>Main query</a:t>
            </a:r>
          </a:p>
        </p:txBody>
      </p:sp>
      <p:sp>
        <p:nvSpPr>
          <p:cNvPr id="37" name="Rectangle 17"/>
          <p:cNvSpPr>
            <a:spLocks noChangeArrowheads="1"/>
          </p:cNvSpPr>
          <p:nvPr/>
        </p:nvSpPr>
        <p:spPr bwMode="ltGray">
          <a:xfrm>
            <a:off x="2209800" y="5410200"/>
            <a:ext cx="1535113" cy="550863"/>
          </a:xfrm>
          <a:prstGeom prst="rect">
            <a:avLst/>
          </a:prstGeom>
          <a:solidFill>
            <a:srgbClr val="FF9966"/>
          </a:solidFill>
          <a:ln w="9525">
            <a:noFill/>
            <a:miter lim="800000"/>
            <a:headEnd/>
            <a:tailEnd/>
          </a:ln>
          <a:effectLst/>
        </p:spPr>
        <p:txBody>
          <a:bodyPr wrap="none" anchor="ctr"/>
          <a:lstStyle/>
          <a:p>
            <a:r>
              <a:rPr lang="en-US" dirty="0" smtClean="0">
                <a:solidFill>
                  <a:schemeClr val="bg1"/>
                </a:solidFill>
              </a:rPr>
              <a:t>SUB QUERY</a:t>
            </a:r>
            <a:endParaRPr lang="en-US" dirty="0">
              <a:solidFill>
                <a:schemeClr val="bg1"/>
              </a:solidFill>
            </a:endParaRPr>
          </a:p>
        </p:txBody>
      </p:sp>
    </p:spTree>
    <p:extLst>
      <p:ext uri="{BB962C8B-B14F-4D97-AF65-F5344CB8AC3E}">
        <p14:creationId xmlns:p14="http://schemas.microsoft.com/office/powerpoint/2010/main" val="19493635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825500" y="1293813"/>
            <a:ext cx="7385050" cy="1054100"/>
          </a:xfrm>
          <a:noFill/>
          <a:ln/>
        </p:spPr>
        <p:txBody>
          <a:bodyPr>
            <a:normAutofit/>
          </a:bodyPr>
          <a:lstStyle/>
          <a:p>
            <a:pPr lvl="1"/>
            <a:r>
              <a:rPr lang="en-US"/>
              <a:t>Return only one row</a:t>
            </a:r>
          </a:p>
          <a:p>
            <a:pPr lvl="1"/>
            <a:r>
              <a:rPr lang="en-US"/>
              <a:t>Use single-row comparison operators</a:t>
            </a:r>
          </a:p>
        </p:txBody>
      </p:sp>
      <p:sp>
        <p:nvSpPr>
          <p:cNvPr id="19458" name="Rectangle 2"/>
          <p:cNvSpPr>
            <a:spLocks noGrp="1" noChangeArrowheads="1"/>
          </p:cNvSpPr>
          <p:nvPr>
            <p:ph type="title"/>
          </p:nvPr>
        </p:nvSpPr>
        <p:spPr>
          <a:noFill/>
          <a:ln/>
        </p:spPr>
        <p:txBody>
          <a:bodyPr/>
          <a:lstStyle/>
          <a:p>
            <a:r>
              <a:rPr lang="en-US"/>
              <a:t>Single-Row Subqueries</a:t>
            </a:r>
          </a:p>
        </p:txBody>
      </p:sp>
      <p:sp>
        <p:nvSpPr>
          <p:cNvPr id="19460" name="Rectangle 4"/>
          <p:cNvSpPr>
            <a:spLocks noChangeArrowheads="1"/>
          </p:cNvSpPr>
          <p:nvPr/>
        </p:nvSpPr>
        <p:spPr bwMode="auto">
          <a:xfrm>
            <a:off x="2441575" y="2554288"/>
            <a:ext cx="1293813" cy="3416962"/>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gn="l"/>
            <a:r>
              <a:rPr lang="en-US" sz="1800" dirty="0">
                <a:solidFill>
                  <a:srgbClr val="000000"/>
                </a:solidFill>
                <a:latin typeface="Arial" charset="0"/>
              </a:rPr>
              <a:t>Operator</a:t>
            </a:r>
          </a:p>
          <a:p>
            <a:endParaRPr lang="en-US" sz="1800" dirty="0" smtClean="0">
              <a:solidFill>
                <a:srgbClr val="000000"/>
              </a:solidFill>
              <a:latin typeface="Arial" charset="0"/>
            </a:endParaRPr>
          </a:p>
          <a:p>
            <a:r>
              <a:rPr lang="en-US" sz="1800" dirty="0" smtClean="0">
                <a:solidFill>
                  <a:srgbClr val="000000"/>
                </a:solidFill>
                <a:latin typeface="Arial" charset="0"/>
              </a:rPr>
              <a:t>=</a:t>
            </a:r>
            <a:endParaRPr lang="en-US" sz="1800" dirty="0">
              <a:solidFill>
                <a:srgbClr val="000000"/>
              </a:solidFill>
              <a:latin typeface="Arial" charset="0"/>
            </a:endParaRPr>
          </a:p>
          <a:p>
            <a:endParaRPr lang="en-US" sz="1800" dirty="0" smtClean="0">
              <a:solidFill>
                <a:srgbClr val="000000"/>
              </a:solidFill>
              <a:latin typeface="Arial" charset="0"/>
            </a:endParaRPr>
          </a:p>
          <a:p>
            <a:r>
              <a:rPr lang="en-US" sz="1800" dirty="0" smtClean="0">
                <a:solidFill>
                  <a:srgbClr val="000000"/>
                </a:solidFill>
                <a:latin typeface="Arial" charset="0"/>
              </a:rPr>
              <a:t>&gt;</a:t>
            </a:r>
            <a:endParaRPr lang="en-US" sz="1800" dirty="0">
              <a:solidFill>
                <a:srgbClr val="000000"/>
              </a:solidFill>
              <a:latin typeface="Arial" charset="0"/>
            </a:endParaRPr>
          </a:p>
          <a:p>
            <a:endParaRPr lang="en-US" dirty="0">
              <a:solidFill>
                <a:srgbClr val="000000"/>
              </a:solidFill>
              <a:latin typeface="Arial" charset="0"/>
            </a:endParaRPr>
          </a:p>
          <a:p>
            <a:r>
              <a:rPr lang="en-US" sz="1800" dirty="0" smtClean="0">
                <a:solidFill>
                  <a:srgbClr val="000000"/>
                </a:solidFill>
                <a:latin typeface="Arial" charset="0"/>
              </a:rPr>
              <a:t>&gt;=</a:t>
            </a:r>
            <a:r>
              <a:rPr lang="en-US" sz="1800" dirty="0">
                <a:solidFill>
                  <a:srgbClr val="000000"/>
                </a:solidFill>
                <a:latin typeface="Arial" charset="0"/>
              </a:rPr>
              <a:t>	</a:t>
            </a:r>
          </a:p>
          <a:p>
            <a:r>
              <a:rPr lang="en-US" sz="1800" dirty="0">
                <a:solidFill>
                  <a:srgbClr val="000000"/>
                </a:solidFill>
                <a:latin typeface="Arial" charset="0"/>
              </a:rPr>
              <a:t>&lt;</a:t>
            </a:r>
          </a:p>
          <a:p>
            <a:endParaRPr lang="en-US" dirty="0">
              <a:solidFill>
                <a:srgbClr val="000000"/>
              </a:solidFill>
              <a:latin typeface="Arial" charset="0"/>
            </a:endParaRPr>
          </a:p>
          <a:p>
            <a:r>
              <a:rPr lang="en-US" sz="1800" dirty="0" smtClean="0">
                <a:solidFill>
                  <a:srgbClr val="000000"/>
                </a:solidFill>
                <a:latin typeface="Arial" charset="0"/>
              </a:rPr>
              <a:t>&lt;=</a:t>
            </a:r>
            <a:r>
              <a:rPr lang="en-US" sz="1800" dirty="0">
                <a:solidFill>
                  <a:srgbClr val="000000"/>
                </a:solidFill>
                <a:latin typeface="Arial" charset="0"/>
              </a:rPr>
              <a:t>	</a:t>
            </a:r>
          </a:p>
          <a:p>
            <a:endParaRPr lang="en-US" sz="1800" dirty="0" smtClean="0">
              <a:solidFill>
                <a:srgbClr val="000000"/>
              </a:solidFill>
              <a:latin typeface="Arial" charset="0"/>
            </a:endParaRPr>
          </a:p>
          <a:p>
            <a:r>
              <a:rPr lang="en-US" sz="1800" dirty="0" smtClean="0">
                <a:solidFill>
                  <a:srgbClr val="000000"/>
                </a:solidFill>
                <a:latin typeface="Arial" charset="0"/>
              </a:rPr>
              <a:t>&lt;&gt;</a:t>
            </a:r>
            <a:endParaRPr lang="en-US" sz="1800" dirty="0">
              <a:solidFill>
                <a:srgbClr val="000000"/>
              </a:solidFill>
              <a:latin typeface="Arial" charset="0"/>
            </a:endParaRPr>
          </a:p>
        </p:txBody>
      </p:sp>
      <p:sp>
        <p:nvSpPr>
          <p:cNvPr id="19461" name="Rectangle 5"/>
          <p:cNvSpPr>
            <a:spLocks noChangeArrowheads="1"/>
          </p:cNvSpPr>
          <p:nvPr/>
        </p:nvSpPr>
        <p:spPr bwMode="auto">
          <a:xfrm>
            <a:off x="3727450" y="2554288"/>
            <a:ext cx="3178175" cy="3416962"/>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gn="l"/>
            <a:r>
              <a:rPr lang="en-US" sz="1800" dirty="0">
                <a:solidFill>
                  <a:srgbClr val="000000"/>
                </a:solidFill>
                <a:latin typeface="Arial" charset="0"/>
              </a:rPr>
              <a:t>Meaning</a:t>
            </a:r>
          </a:p>
          <a:p>
            <a:pPr algn="l"/>
            <a:endParaRPr lang="en-US" sz="1800" dirty="0" smtClean="0">
              <a:solidFill>
                <a:srgbClr val="000000"/>
              </a:solidFill>
              <a:latin typeface="Arial" charset="0"/>
            </a:endParaRPr>
          </a:p>
          <a:p>
            <a:pPr algn="l"/>
            <a:r>
              <a:rPr lang="en-US" sz="1800" dirty="0" smtClean="0">
                <a:solidFill>
                  <a:srgbClr val="000000"/>
                </a:solidFill>
                <a:latin typeface="Arial" charset="0"/>
              </a:rPr>
              <a:t>Equal </a:t>
            </a:r>
            <a:r>
              <a:rPr lang="en-US" sz="1800" dirty="0">
                <a:solidFill>
                  <a:srgbClr val="000000"/>
                </a:solidFill>
                <a:latin typeface="Arial" charset="0"/>
              </a:rPr>
              <a:t>to</a:t>
            </a:r>
          </a:p>
          <a:p>
            <a:pPr algn="l"/>
            <a:endParaRPr lang="en-US" sz="1800" dirty="0" smtClean="0">
              <a:solidFill>
                <a:srgbClr val="000000"/>
              </a:solidFill>
              <a:latin typeface="Arial" charset="0"/>
            </a:endParaRPr>
          </a:p>
          <a:p>
            <a:pPr algn="l"/>
            <a:r>
              <a:rPr lang="en-US" sz="1800" dirty="0" smtClean="0">
                <a:solidFill>
                  <a:srgbClr val="000000"/>
                </a:solidFill>
                <a:latin typeface="Arial" charset="0"/>
              </a:rPr>
              <a:t>Greater </a:t>
            </a:r>
            <a:r>
              <a:rPr lang="en-US" sz="1800" dirty="0">
                <a:solidFill>
                  <a:srgbClr val="000000"/>
                </a:solidFill>
                <a:latin typeface="Arial" charset="0"/>
              </a:rPr>
              <a:t>than </a:t>
            </a:r>
          </a:p>
          <a:p>
            <a:pPr algn="l"/>
            <a:endParaRPr lang="en-US" sz="1800" dirty="0" smtClean="0">
              <a:solidFill>
                <a:srgbClr val="000000"/>
              </a:solidFill>
              <a:latin typeface="Arial" charset="0"/>
            </a:endParaRPr>
          </a:p>
          <a:p>
            <a:pPr algn="l"/>
            <a:r>
              <a:rPr lang="en-US" sz="1800" dirty="0" smtClean="0">
                <a:solidFill>
                  <a:srgbClr val="000000"/>
                </a:solidFill>
                <a:latin typeface="Arial" charset="0"/>
              </a:rPr>
              <a:t>Greater </a:t>
            </a:r>
            <a:r>
              <a:rPr lang="en-US" sz="1800" dirty="0">
                <a:solidFill>
                  <a:srgbClr val="000000"/>
                </a:solidFill>
                <a:latin typeface="Arial" charset="0"/>
              </a:rPr>
              <a:t>than or equal to </a:t>
            </a:r>
          </a:p>
          <a:p>
            <a:pPr algn="l"/>
            <a:r>
              <a:rPr lang="en-US" sz="1800" dirty="0" smtClean="0">
                <a:solidFill>
                  <a:srgbClr val="000000"/>
                </a:solidFill>
                <a:latin typeface="Arial" charset="0"/>
              </a:rPr>
              <a:t>Less </a:t>
            </a:r>
            <a:r>
              <a:rPr lang="en-US" sz="1800" dirty="0">
                <a:solidFill>
                  <a:srgbClr val="000000"/>
                </a:solidFill>
                <a:latin typeface="Arial" charset="0"/>
              </a:rPr>
              <a:t>than </a:t>
            </a:r>
          </a:p>
          <a:p>
            <a:pPr algn="l"/>
            <a:endParaRPr lang="en-US" sz="1800" dirty="0" smtClean="0">
              <a:solidFill>
                <a:srgbClr val="000000"/>
              </a:solidFill>
              <a:latin typeface="Arial" charset="0"/>
            </a:endParaRPr>
          </a:p>
          <a:p>
            <a:pPr algn="l"/>
            <a:r>
              <a:rPr lang="en-US" sz="1800" dirty="0" smtClean="0">
                <a:solidFill>
                  <a:srgbClr val="000000"/>
                </a:solidFill>
                <a:latin typeface="Arial" charset="0"/>
              </a:rPr>
              <a:t>Less </a:t>
            </a:r>
            <a:r>
              <a:rPr lang="en-US" sz="1800" dirty="0">
                <a:solidFill>
                  <a:srgbClr val="000000"/>
                </a:solidFill>
                <a:latin typeface="Arial" charset="0"/>
              </a:rPr>
              <a:t>than or equal to</a:t>
            </a:r>
          </a:p>
          <a:p>
            <a:pPr algn="l"/>
            <a:endParaRPr lang="en-US" sz="1800" dirty="0" smtClean="0">
              <a:solidFill>
                <a:srgbClr val="000000"/>
              </a:solidFill>
              <a:latin typeface="Arial" charset="0"/>
            </a:endParaRPr>
          </a:p>
          <a:p>
            <a:pPr algn="l"/>
            <a:r>
              <a:rPr lang="en-US" sz="1800" dirty="0" smtClean="0">
                <a:solidFill>
                  <a:srgbClr val="000000"/>
                </a:solidFill>
                <a:latin typeface="Arial" charset="0"/>
              </a:rPr>
              <a:t>Not </a:t>
            </a:r>
            <a:r>
              <a:rPr lang="en-US" sz="1800" dirty="0">
                <a:solidFill>
                  <a:srgbClr val="000000"/>
                </a:solidFill>
                <a:latin typeface="Arial" charset="0"/>
              </a:rPr>
              <a:t>equal to</a:t>
            </a:r>
          </a:p>
        </p:txBody>
      </p:sp>
      <p:sp>
        <p:nvSpPr>
          <p:cNvPr id="19462" name="Line 6"/>
          <p:cNvSpPr>
            <a:spLocks noChangeShapeType="1"/>
          </p:cNvSpPr>
          <p:nvPr/>
        </p:nvSpPr>
        <p:spPr bwMode="auto">
          <a:xfrm flipV="1">
            <a:off x="2439988" y="2971800"/>
            <a:ext cx="4475162" cy="1588"/>
          </a:xfrm>
          <a:prstGeom prst="line">
            <a:avLst/>
          </a:prstGeom>
          <a:noFill/>
          <a:ln w="50800">
            <a:solidFill>
              <a:srgbClr val="000000"/>
            </a:solidFill>
            <a:round/>
            <a:headEnd type="none" w="sm" len="sm"/>
            <a:tailEnd type="none" w="sm" len="sm"/>
          </a:ln>
          <a:effectLst/>
        </p:spPr>
        <p:txBody>
          <a:bodyPr wrap="none" anchor="ctr"/>
          <a:lstStyle/>
          <a:p>
            <a:endParaRPr lang="en-US"/>
          </a:p>
        </p:txBody>
      </p:sp>
      <p:sp>
        <p:nvSpPr>
          <p:cNvPr id="19463" name="Line 7"/>
          <p:cNvSpPr>
            <a:spLocks noChangeShapeType="1"/>
          </p:cNvSpPr>
          <p:nvPr/>
        </p:nvSpPr>
        <p:spPr bwMode="auto">
          <a:xfrm>
            <a:off x="2454275" y="3968750"/>
            <a:ext cx="4448175" cy="0"/>
          </a:xfrm>
          <a:prstGeom prst="line">
            <a:avLst/>
          </a:prstGeom>
          <a:noFill/>
          <a:ln w="25400">
            <a:solidFill>
              <a:srgbClr val="000000"/>
            </a:solidFill>
            <a:round/>
            <a:headEnd type="none" w="sm" len="sm"/>
            <a:tailEnd type="none" w="sm" len="sm"/>
          </a:ln>
          <a:effectLst/>
        </p:spPr>
        <p:txBody>
          <a:bodyPr wrap="none" anchor="ctr"/>
          <a:lstStyle/>
          <a:p>
            <a:endParaRPr lang="en-US"/>
          </a:p>
        </p:txBody>
      </p:sp>
      <p:sp>
        <p:nvSpPr>
          <p:cNvPr id="19464" name="Line 8"/>
          <p:cNvSpPr>
            <a:spLocks noChangeShapeType="1"/>
          </p:cNvSpPr>
          <p:nvPr/>
        </p:nvSpPr>
        <p:spPr bwMode="auto">
          <a:xfrm>
            <a:off x="2439988" y="3463925"/>
            <a:ext cx="4462462" cy="0"/>
          </a:xfrm>
          <a:prstGeom prst="line">
            <a:avLst/>
          </a:prstGeom>
          <a:noFill/>
          <a:ln w="25400">
            <a:solidFill>
              <a:srgbClr val="000000"/>
            </a:solidFill>
            <a:round/>
            <a:headEnd type="none" w="sm" len="sm"/>
            <a:tailEnd type="none" w="sm" len="sm"/>
          </a:ln>
          <a:effectLst/>
        </p:spPr>
        <p:txBody>
          <a:bodyPr wrap="none" anchor="ctr"/>
          <a:lstStyle/>
          <a:p>
            <a:endParaRPr lang="en-US"/>
          </a:p>
        </p:txBody>
      </p:sp>
      <p:sp>
        <p:nvSpPr>
          <p:cNvPr id="19465" name="Line 9"/>
          <p:cNvSpPr>
            <a:spLocks noChangeShapeType="1"/>
          </p:cNvSpPr>
          <p:nvPr/>
        </p:nvSpPr>
        <p:spPr bwMode="auto">
          <a:xfrm>
            <a:off x="2454275" y="4506913"/>
            <a:ext cx="4448175" cy="0"/>
          </a:xfrm>
          <a:prstGeom prst="line">
            <a:avLst/>
          </a:prstGeom>
          <a:noFill/>
          <a:ln w="25400">
            <a:solidFill>
              <a:srgbClr val="000000"/>
            </a:solidFill>
            <a:round/>
            <a:headEnd type="none" w="sm" len="sm"/>
            <a:tailEnd type="none" w="sm" len="sm"/>
          </a:ln>
          <a:effectLst/>
        </p:spPr>
        <p:txBody>
          <a:bodyPr wrap="none" anchor="ctr"/>
          <a:lstStyle/>
          <a:p>
            <a:endParaRPr lang="en-US"/>
          </a:p>
        </p:txBody>
      </p:sp>
      <p:sp>
        <p:nvSpPr>
          <p:cNvPr id="19466" name="Line 10"/>
          <p:cNvSpPr>
            <a:spLocks noChangeShapeType="1"/>
          </p:cNvSpPr>
          <p:nvPr/>
        </p:nvSpPr>
        <p:spPr bwMode="auto">
          <a:xfrm>
            <a:off x="2425700" y="5019675"/>
            <a:ext cx="4483100" cy="0"/>
          </a:xfrm>
          <a:prstGeom prst="line">
            <a:avLst/>
          </a:prstGeom>
          <a:noFill/>
          <a:ln w="25400">
            <a:solidFill>
              <a:srgbClr val="000000"/>
            </a:solidFill>
            <a:round/>
            <a:headEnd type="none" w="sm" len="sm"/>
            <a:tailEnd type="none" w="sm" len="sm"/>
          </a:ln>
          <a:effectLst/>
        </p:spPr>
        <p:txBody>
          <a:bodyPr wrap="none" anchor="ctr"/>
          <a:lstStyle/>
          <a:p>
            <a:endParaRPr lang="en-US"/>
          </a:p>
        </p:txBody>
      </p:sp>
      <p:sp>
        <p:nvSpPr>
          <p:cNvPr id="19467" name="Line 11"/>
          <p:cNvSpPr>
            <a:spLocks noChangeShapeType="1"/>
          </p:cNvSpPr>
          <p:nvPr/>
        </p:nvSpPr>
        <p:spPr bwMode="auto">
          <a:xfrm>
            <a:off x="2444750" y="5534025"/>
            <a:ext cx="4470400" cy="0"/>
          </a:xfrm>
          <a:prstGeom prst="line">
            <a:avLst/>
          </a:prstGeom>
          <a:noFill/>
          <a:ln w="25400">
            <a:solidFill>
              <a:srgbClr val="000000"/>
            </a:solidFill>
            <a:round/>
            <a:headEnd type="none" w="sm" len="sm"/>
            <a:tailEnd type="none" w="sm" len="sm"/>
          </a:ln>
          <a:effectLst/>
        </p:spPr>
        <p:txBody>
          <a:bodyPr wrap="none" anchor="ctr"/>
          <a:lstStyle/>
          <a:p>
            <a:endParaRPr lang="en-US"/>
          </a:p>
        </p:txBody>
      </p:sp>
    </p:spTree>
    <p:extLst>
      <p:ext uri="{BB962C8B-B14F-4D97-AF65-F5344CB8AC3E}">
        <p14:creationId xmlns:p14="http://schemas.microsoft.com/office/powerpoint/2010/main" val="7107036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blackWhite">
          <a:xfrm>
            <a:off x="939800" y="1473200"/>
            <a:ext cx="7480300" cy="28384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 pos="2857500" algn="l"/>
                <a:tab pos="4572000" algn="l"/>
              </a:tabLst>
            </a:pPr>
            <a:endParaRPr lang="en-US" sz="1800">
              <a:solidFill>
                <a:srgbClr val="000000"/>
              </a:solidFill>
              <a:latin typeface="Courier New" pitchFamily="49" charset="0"/>
            </a:endParaRP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a:t>
            </a:r>
          </a:p>
        </p:txBody>
      </p:sp>
      <p:sp>
        <p:nvSpPr>
          <p:cNvPr id="21507" name="Rectangle 3"/>
          <p:cNvSpPr>
            <a:spLocks noGrp="1" noChangeArrowheads="1"/>
          </p:cNvSpPr>
          <p:nvPr>
            <p:ph type="title"/>
          </p:nvPr>
        </p:nvSpPr>
        <p:spPr>
          <a:xfrm>
            <a:off x="742950" y="530225"/>
            <a:ext cx="7677150" cy="881063"/>
          </a:xfrm>
          <a:noFill/>
          <a:ln/>
        </p:spPr>
        <p:txBody>
          <a:bodyPr>
            <a:normAutofit fontScale="90000"/>
          </a:bodyPr>
          <a:lstStyle/>
          <a:p>
            <a:r>
              <a:rPr lang="en-US"/>
              <a:t>Executing Single-Row Subqueries</a:t>
            </a:r>
          </a:p>
        </p:txBody>
      </p:sp>
      <p:grpSp>
        <p:nvGrpSpPr>
          <p:cNvPr id="2" name="Group 7"/>
          <p:cNvGrpSpPr>
            <a:grpSpLocks/>
          </p:cNvGrpSpPr>
          <p:nvPr/>
        </p:nvGrpSpPr>
        <p:grpSpPr bwMode="auto">
          <a:xfrm>
            <a:off x="3754438" y="1993900"/>
            <a:ext cx="4335462" cy="1189038"/>
            <a:chOff x="2365" y="1256"/>
            <a:chExt cx="2731" cy="749"/>
          </a:xfrm>
        </p:grpSpPr>
        <p:sp>
          <p:nvSpPr>
            <p:cNvPr id="21508" name="Rectangle 4"/>
            <p:cNvSpPr>
              <a:spLocks noChangeArrowheads="1"/>
            </p:cNvSpPr>
            <p:nvPr/>
          </p:nvSpPr>
          <p:spPr bwMode="ltGray">
            <a:xfrm>
              <a:off x="2365" y="1473"/>
              <a:ext cx="2731" cy="532"/>
            </a:xfrm>
            <a:prstGeom prst="rect">
              <a:avLst/>
            </a:prstGeom>
            <a:solidFill>
              <a:srgbClr val="FF9966"/>
            </a:solidFill>
            <a:ln w="9525">
              <a:noFill/>
              <a:miter lim="800000"/>
              <a:headEnd/>
              <a:tailEnd/>
            </a:ln>
            <a:effectLst/>
          </p:spPr>
          <p:txBody>
            <a:bodyPr wrap="none" anchor="ctr"/>
            <a:lstStyle/>
            <a:p>
              <a:endParaRPr lang="en-US"/>
            </a:p>
          </p:txBody>
        </p:sp>
        <p:sp>
          <p:nvSpPr>
            <p:cNvPr id="21509" name="Arc 5"/>
            <p:cNvSpPr>
              <a:spLocks/>
            </p:cNvSpPr>
            <p:nvPr/>
          </p:nvSpPr>
          <p:spPr bwMode="auto">
            <a:xfrm rot="10800000">
              <a:off x="2629" y="1338"/>
              <a:ext cx="1777" cy="383"/>
            </a:xfrm>
            <a:custGeom>
              <a:avLst/>
              <a:gdLst>
                <a:gd name="G0" fmla="+- 21600 0 0"/>
                <a:gd name="G1" fmla="+- 2587 0 0"/>
                <a:gd name="G2" fmla="+- 21600 0 0"/>
                <a:gd name="T0" fmla="*/ 27031 w 27031"/>
                <a:gd name="T1" fmla="*/ 23493 h 24187"/>
                <a:gd name="T2" fmla="*/ 156 w 27031"/>
                <a:gd name="T3" fmla="*/ 0 h 24187"/>
                <a:gd name="T4" fmla="*/ 21600 w 27031"/>
                <a:gd name="T5" fmla="*/ 2587 h 24187"/>
              </a:gdLst>
              <a:ahLst/>
              <a:cxnLst>
                <a:cxn ang="0">
                  <a:pos x="T0" y="T1"/>
                </a:cxn>
                <a:cxn ang="0">
                  <a:pos x="T2" y="T3"/>
                </a:cxn>
                <a:cxn ang="0">
                  <a:pos x="T4" y="T5"/>
                </a:cxn>
              </a:cxnLst>
              <a:rect l="0" t="0" r="r" b="b"/>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wrap="none" anchor="ctr"/>
            <a:lstStyle/>
            <a:p>
              <a:endParaRPr lang="en-US"/>
            </a:p>
          </p:txBody>
        </p:sp>
        <p:sp>
          <p:nvSpPr>
            <p:cNvPr id="21510" name="Rectangle 6"/>
            <p:cNvSpPr>
              <a:spLocks noChangeArrowheads="1"/>
            </p:cNvSpPr>
            <p:nvPr/>
          </p:nvSpPr>
          <p:spPr bwMode="auto">
            <a:xfrm>
              <a:off x="3898" y="1256"/>
              <a:ext cx="557" cy="243"/>
            </a:xfrm>
            <a:prstGeom prst="rect">
              <a:avLst/>
            </a:prstGeom>
            <a:noFill/>
            <a:ln w="9525">
              <a:noFill/>
              <a:miter lim="800000"/>
              <a:headEnd/>
              <a:tailEnd/>
            </a:ln>
            <a:effectLst/>
          </p:spPr>
          <p:txBody>
            <a:bodyPr wrap="none" lIns="92075" tIns="46038" rIns="92075" bIns="46038">
              <a:spAutoFit/>
            </a:bodyPr>
            <a:lstStyle/>
            <a:p>
              <a:r>
                <a:rPr lang="en-US" sz="1600">
                  <a:solidFill>
                    <a:srgbClr val="FF5050"/>
                  </a:solidFill>
                  <a:latin typeface="Arial" charset="0"/>
                </a:rPr>
                <a:t>CLERK</a:t>
              </a:r>
            </a:p>
          </p:txBody>
        </p:sp>
      </p:grpSp>
      <p:grpSp>
        <p:nvGrpSpPr>
          <p:cNvPr id="3" name="Group 11"/>
          <p:cNvGrpSpPr>
            <a:grpSpLocks/>
          </p:cNvGrpSpPr>
          <p:nvPr/>
        </p:nvGrpSpPr>
        <p:grpSpPr bwMode="auto">
          <a:xfrm>
            <a:off x="3754438" y="3098800"/>
            <a:ext cx="4335462" cy="1150938"/>
            <a:chOff x="2365" y="1952"/>
            <a:chExt cx="2731" cy="725"/>
          </a:xfrm>
        </p:grpSpPr>
        <p:sp>
          <p:nvSpPr>
            <p:cNvPr id="21512" name="Rectangle 8"/>
            <p:cNvSpPr>
              <a:spLocks noChangeArrowheads="1"/>
            </p:cNvSpPr>
            <p:nvPr/>
          </p:nvSpPr>
          <p:spPr bwMode="ltGray">
            <a:xfrm>
              <a:off x="2365" y="2145"/>
              <a:ext cx="2731" cy="532"/>
            </a:xfrm>
            <a:prstGeom prst="rect">
              <a:avLst/>
            </a:prstGeom>
            <a:solidFill>
              <a:srgbClr val="FF9966"/>
            </a:solidFill>
            <a:ln w="9525">
              <a:noFill/>
              <a:miter lim="800000"/>
              <a:headEnd/>
              <a:tailEnd/>
            </a:ln>
            <a:effectLst/>
          </p:spPr>
          <p:txBody>
            <a:bodyPr wrap="none" anchor="ctr"/>
            <a:lstStyle/>
            <a:p>
              <a:endParaRPr lang="en-US"/>
            </a:p>
          </p:txBody>
        </p:sp>
        <p:sp>
          <p:nvSpPr>
            <p:cNvPr id="21513" name="Arc 9"/>
            <p:cNvSpPr>
              <a:spLocks/>
            </p:cNvSpPr>
            <p:nvPr/>
          </p:nvSpPr>
          <p:spPr bwMode="auto">
            <a:xfrm rot="10800000">
              <a:off x="2629" y="2046"/>
              <a:ext cx="1777" cy="383"/>
            </a:xfrm>
            <a:custGeom>
              <a:avLst/>
              <a:gdLst>
                <a:gd name="G0" fmla="+- 21600 0 0"/>
                <a:gd name="G1" fmla="+- 2587 0 0"/>
                <a:gd name="G2" fmla="+- 21600 0 0"/>
                <a:gd name="T0" fmla="*/ 27031 w 27031"/>
                <a:gd name="T1" fmla="*/ 23493 h 24187"/>
                <a:gd name="T2" fmla="*/ 156 w 27031"/>
                <a:gd name="T3" fmla="*/ 0 h 24187"/>
                <a:gd name="T4" fmla="*/ 21600 w 27031"/>
                <a:gd name="T5" fmla="*/ 2587 h 24187"/>
              </a:gdLst>
              <a:ahLst/>
              <a:cxnLst>
                <a:cxn ang="0">
                  <a:pos x="T0" y="T1"/>
                </a:cxn>
                <a:cxn ang="0">
                  <a:pos x="T2" y="T3"/>
                </a:cxn>
                <a:cxn ang="0">
                  <a:pos x="T4" y="T5"/>
                </a:cxn>
              </a:cxnLst>
              <a:rect l="0" t="0" r="r" b="b"/>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wrap="none" anchor="ctr"/>
            <a:lstStyle/>
            <a:p>
              <a:endParaRPr lang="en-US"/>
            </a:p>
          </p:txBody>
        </p:sp>
        <p:sp>
          <p:nvSpPr>
            <p:cNvPr id="21514" name="Rectangle 10"/>
            <p:cNvSpPr>
              <a:spLocks noChangeArrowheads="1"/>
            </p:cNvSpPr>
            <p:nvPr/>
          </p:nvSpPr>
          <p:spPr bwMode="auto">
            <a:xfrm>
              <a:off x="3920" y="1952"/>
              <a:ext cx="401" cy="243"/>
            </a:xfrm>
            <a:prstGeom prst="rect">
              <a:avLst/>
            </a:prstGeom>
            <a:noFill/>
            <a:ln w="9525">
              <a:noFill/>
              <a:miter lim="800000"/>
              <a:headEnd/>
              <a:tailEnd/>
            </a:ln>
            <a:effectLst/>
          </p:spPr>
          <p:txBody>
            <a:bodyPr wrap="none" lIns="92075" tIns="46038" rIns="92075" bIns="46038">
              <a:spAutoFit/>
            </a:bodyPr>
            <a:lstStyle/>
            <a:p>
              <a:r>
                <a:rPr lang="en-US" sz="1600">
                  <a:solidFill>
                    <a:srgbClr val="FF5050"/>
                  </a:solidFill>
                  <a:latin typeface="Arial" charset="0"/>
                </a:rPr>
                <a:t>1100</a:t>
              </a:r>
            </a:p>
          </p:txBody>
        </p:sp>
      </p:grpSp>
      <p:sp>
        <p:nvSpPr>
          <p:cNvPr id="21516" name="Rectangle 12"/>
          <p:cNvSpPr>
            <a:spLocks noChangeArrowheads="1"/>
          </p:cNvSpPr>
          <p:nvPr/>
        </p:nvSpPr>
        <p:spPr bwMode="blackWhite">
          <a:xfrm>
            <a:off x="941388" y="4733925"/>
            <a:ext cx="7478712" cy="9159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      JOB</a:t>
            </a:r>
          </a:p>
          <a:p>
            <a:pPr algn="l">
              <a:lnSpc>
                <a:spcPct val="100000"/>
              </a:lnSpc>
              <a:spcBef>
                <a:spcPct val="0"/>
              </a:spcBef>
              <a:tabLst>
                <a:tab pos="1200150" algn="l"/>
              </a:tabLst>
            </a:pPr>
            <a:r>
              <a:rPr lang="en-US" sz="1800">
                <a:solidFill>
                  <a:srgbClr val="000000"/>
                </a:solidFill>
                <a:latin typeface="Courier New" pitchFamily="49" charset="0"/>
              </a:rPr>
              <a:t>---------- ---------</a:t>
            </a:r>
          </a:p>
          <a:p>
            <a:pPr algn="l">
              <a:lnSpc>
                <a:spcPct val="100000"/>
              </a:lnSpc>
              <a:spcBef>
                <a:spcPct val="0"/>
              </a:spcBef>
              <a:tabLst>
                <a:tab pos="1200150" algn="l"/>
              </a:tabLst>
            </a:pPr>
            <a:r>
              <a:rPr lang="en-US" sz="1800">
                <a:solidFill>
                  <a:srgbClr val="000000"/>
                </a:solidFill>
                <a:latin typeface="Courier New" pitchFamily="49" charset="0"/>
              </a:rPr>
              <a:t>MILLER     CLERK</a:t>
            </a:r>
          </a:p>
        </p:txBody>
      </p:sp>
      <p:sp>
        <p:nvSpPr>
          <p:cNvPr id="21517" name="Rectangle 13"/>
          <p:cNvSpPr>
            <a:spLocks noChangeArrowheads="1"/>
          </p:cNvSpPr>
          <p:nvPr/>
        </p:nvSpPr>
        <p:spPr bwMode="blackWhite">
          <a:xfrm>
            <a:off x="928688" y="1460500"/>
            <a:ext cx="7229475" cy="2863850"/>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SQL&gt; SELECT   ename, job</a:t>
            </a:r>
            <a:br>
              <a:rPr lang="en-US" sz="1800">
                <a:solidFill>
                  <a:srgbClr val="000000"/>
                </a:solidFill>
                <a:latin typeface="Courier New" pitchFamily="49" charset="0"/>
              </a:rPr>
            </a:br>
            <a:r>
              <a:rPr lang="en-US" sz="1800">
                <a:solidFill>
                  <a:srgbClr val="000000"/>
                </a:solidFill>
                <a:latin typeface="Courier New" pitchFamily="49" charset="0"/>
              </a:rPr>
              <a:t>  2  FROM     emp</a:t>
            </a: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3  WHERE    job = </a:t>
            </a: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4		(SELECT  	job</a:t>
            </a:r>
            <a:br>
              <a:rPr lang="en-US" sz="1800">
                <a:solidFill>
                  <a:srgbClr val="000000"/>
                </a:solidFill>
                <a:latin typeface="Courier New" pitchFamily="49" charset="0"/>
              </a:rPr>
            </a:br>
            <a:r>
              <a:rPr lang="en-US" sz="1800">
                <a:solidFill>
                  <a:srgbClr val="000000"/>
                </a:solidFill>
                <a:latin typeface="Courier New" pitchFamily="49" charset="0"/>
              </a:rPr>
              <a:t>  5	     	FROM     	emp</a:t>
            </a:r>
            <a:br>
              <a:rPr lang="en-US" sz="1800">
                <a:solidFill>
                  <a:srgbClr val="000000"/>
                </a:solidFill>
                <a:latin typeface="Courier New" pitchFamily="49" charset="0"/>
              </a:rPr>
            </a:br>
            <a:r>
              <a:rPr lang="en-US" sz="1800">
                <a:solidFill>
                  <a:srgbClr val="000000"/>
                </a:solidFill>
                <a:latin typeface="Courier New" pitchFamily="49" charset="0"/>
              </a:rPr>
              <a:t>  6	    	WHERE    	empno = 7369)</a:t>
            </a: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7  AND      sal &gt; </a:t>
            </a: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8		(SELECT  	sal</a:t>
            </a: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9		FROM	emp</a:t>
            </a: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10		WHERE	empno = 7876); </a:t>
            </a:r>
          </a:p>
        </p:txBody>
      </p:sp>
    </p:spTree>
    <p:extLst>
      <p:ext uri="{BB962C8B-B14F-4D97-AF65-F5344CB8AC3E}">
        <p14:creationId xmlns:p14="http://schemas.microsoft.com/office/powerpoint/2010/main" val="27366181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1516"/>
                                        </p:tgtEl>
                                        <p:attrNameLst>
                                          <p:attrName>style.visibility</p:attrName>
                                        </p:attrNameLst>
                                      </p:cBhvr>
                                      <p:to>
                                        <p:strVal val="visible"/>
                                      </p:to>
                                    </p:set>
                                    <p:animEffect transition="in" filter="wipe(up)">
                                      <p:cBhvr>
                                        <p:cTn id="16" dur="500"/>
                                        <p:tgtEl>
                                          <p:spTgt spid="21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6" grpId="0" animBg="1"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84</TotalTime>
  <Words>2146</Words>
  <Application>Microsoft Office PowerPoint</Application>
  <PresentationFormat>On-screen Show (4:3)</PresentationFormat>
  <Paragraphs>349</Paragraphs>
  <Slides>21</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Calibri</vt:lpstr>
      <vt:lpstr>Courier New</vt:lpstr>
      <vt:lpstr>Helvetica</vt:lpstr>
      <vt:lpstr>Lucida Sans Unicode</vt:lpstr>
      <vt:lpstr>Times</vt:lpstr>
      <vt:lpstr>Times New Roman</vt:lpstr>
      <vt:lpstr>Verdana</vt:lpstr>
      <vt:lpstr>Wingdings</vt:lpstr>
      <vt:lpstr>Wingdings 2</vt:lpstr>
      <vt:lpstr>Wingdings 3</vt:lpstr>
      <vt:lpstr>Concourse</vt:lpstr>
      <vt:lpstr>Database Systems</vt:lpstr>
      <vt:lpstr>OBJECTIVES:</vt:lpstr>
      <vt:lpstr>What Is a Subquery?</vt:lpstr>
      <vt:lpstr>Subqueries</vt:lpstr>
      <vt:lpstr>Using a Subquery</vt:lpstr>
      <vt:lpstr>TYPES OF SUBQUERY</vt:lpstr>
      <vt:lpstr>Types of Subqueries</vt:lpstr>
      <vt:lpstr>Single-Row Subqueries</vt:lpstr>
      <vt:lpstr>Executing Single-Row Subqueries</vt:lpstr>
      <vt:lpstr>Multiple-Row Subqueries</vt:lpstr>
      <vt:lpstr>Null Values in a Subquery</vt:lpstr>
      <vt:lpstr>SUBQUERIES IN HAVING CLAUSE</vt:lpstr>
      <vt:lpstr>Sub query in select clause</vt:lpstr>
      <vt:lpstr>Using a Subquery  in the FROM Clause</vt:lpstr>
      <vt:lpstr>Correlated Subqueries</vt:lpstr>
      <vt:lpstr>Correlated Subqueries</vt:lpstr>
      <vt:lpstr>Using Correlated Subqueries</vt:lpstr>
      <vt:lpstr>GENERATE ROWS TO BE PASSED TO DML</vt:lpstr>
      <vt:lpstr>INSERT COMMAND</vt:lpstr>
      <vt:lpstr>UPDATE COMMAND</vt:lpstr>
      <vt:lpstr>DELETE COMMAND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MzB</dc:creator>
  <cp:lastModifiedBy>Taniya</cp:lastModifiedBy>
  <cp:revision>17</cp:revision>
  <dcterms:created xsi:type="dcterms:W3CDTF">2006-08-16T00:00:00Z</dcterms:created>
  <dcterms:modified xsi:type="dcterms:W3CDTF">2015-10-02T09:00:46Z</dcterms:modified>
</cp:coreProperties>
</file>